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62" r:id="rId5"/>
    <p:sldId id="259" r:id="rId6"/>
    <p:sldId id="258" r:id="rId7"/>
    <p:sldId id="260" r:id="rId8"/>
    <p:sldId id="261" r:id="rId9"/>
    <p:sldId id="263" r:id="rId10"/>
    <p:sldId id="276" r:id="rId11"/>
    <p:sldId id="264" r:id="rId12"/>
    <p:sldId id="265" r:id="rId13"/>
    <p:sldId id="271" r:id="rId14"/>
    <p:sldId id="272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6096000" cy="2286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Dr.Vani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Gupta</a:t>
            </a:r>
            <a:endParaRPr lang="en-IN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IN" sz="3600" b="1" dirty="0" smtClean="0">
                <a:solidFill>
                  <a:schemeClr val="tx1"/>
                </a:solidFill>
              </a:rPr>
              <a:t>                        Membrane fluidity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Two factors that are determine fluidity are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1-The length of fatty acid chain.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2-The degree of un-saturation (simply number of double bond)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/>
            </a:r>
            <a:br>
              <a:rPr lang="en-US" b="1" dirty="0" smtClean="0">
                <a:solidFill>
                  <a:srgbClr val="CC0000"/>
                </a:solidFill>
              </a:rPr>
            </a:br>
            <a:r>
              <a:rPr lang="en-US" b="1" dirty="0" smtClean="0">
                <a:solidFill>
                  <a:srgbClr val="CC0000"/>
                </a:solidFill>
              </a:rPr>
              <a:t/>
            </a:r>
            <a:br>
              <a:rPr lang="en-US" b="1" dirty="0" smtClean="0">
                <a:solidFill>
                  <a:srgbClr val="CC0000"/>
                </a:solidFill>
              </a:rPr>
            </a:br>
            <a:r>
              <a:rPr lang="en-US" b="1" dirty="0" smtClean="0">
                <a:solidFill>
                  <a:srgbClr val="CC0000"/>
                </a:solidFill>
              </a:rPr>
              <a:t/>
            </a:r>
            <a:br>
              <a:rPr lang="en-US" b="1" dirty="0" smtClean="0">
                <a:solidFill>
                  <a:srgbClr val="CC0000"/>
                </a:solidFill>
              </a:rPr>
            </a:br>
            <a:r>
              <a:rPr lang="en-US" b="1" dirty="0" smtClean="0">
                <a:solidFill>
                  <a:srgbClr val="CC0000"/>
                </a:solidFill>
              </a:rPr>
              <a:t/>
            </a:r>
            <a:br>
              <a:rPr lang="en-US" b="1" dirty="0" smtClean="0">
                <a:solidFill>
                  <a:srgbClr val="CC0000"/>
                </a:solidFill>
              </a:rPr>
            </a:br>
            <a:r>
              <a:rPr lang="en-US" b="1" dirty="0" smtClean="0">
                <a:solidFill>
                  <a:srgbClr val="CC0000"/>
                </a:solidFill>
              </a:rPr>
              <a:t/>
            </a:r>
            <a:br>
              <a:rPr lang="en-US" b="1" dirty="0" smtClean="0">
                <a:solidFill>
                  <a:srgbClr val="CC0000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cell needs materials </a:t>
            </a:r>
            <a:r>
              <a:rPr lang="en-US" sz="3600" b="1" u="sng" dirty="0" smtClean="0">
                <a:solidFill>
                  <a:schemeClr val="tx1"/>
                </a:solidFill>
              </a:rPr>
              <a:t>in</a:t>
            </a:r>
            <a:r>
              <a:rPr lang="en-US" sz="3600" b="1" dirty="0" smtClean="0">
                <a:solidFill>
                  <a:schemeClr val="tx1"/>
                </a:solidFill>
              </a:rPr>
              <a:t> &amp; products or waste </a:t>
            </a:r>
            <a:r>
              <a:rPr lang="en-US" sz="3600" b="1" u="sng" dirty="0" smtClean="0">
                <a:solidFill>
                  <a:schemeClr val="tx1"/>
                </a:solidFill>
              </a:rPr>
              <a:t>out</a:t>
            </a:r>
            <a:r>
              <a:rPr lang="en-US" b="1" u="sng" dirty="0" smtClean="0">
                <a:solidFill>
                  <a:srgbClr val="CC0000"/>
                </a:solidFill>
              </a:rPr>
              <a:t/>
            </a:r>
            <a:br>
              <a:rPr lang="en-US" b="1" u="sng" dirty="0" smtClean="0">
                <a:solidFill>
                  <a:srgbClr val="CC0000"/>
                </a:solidFill>
              </a:rPr>
            </a:br>
            <a:endParaRPr lang="en-IN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 rot="1773324">
            <a:off x="2686159" y="3193840"/>
            <a:ext cx="3733800" cy="1371600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8200" y="2438400"/>
            <a:ext cx="158242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114300" algn="l"/>
              </a:tabLst>
            </a:pPr>
            <a:r>
              <a:rPr lang="en-US" sz="2600" b="1" u="sng" dirty="0"/>
              <a:t>IN</a:t>
            </a:r>
            <a:endParaRPr lang="en-US" sz="2600" b="1" dirty="0"/>
          </a:p>
          <a:p>
            <a:pPr algn="l">
              <a:tabLst>
                <a:tab pos="114300" algn="l"/>
              </a:tabLst>
            </a:pPr>
            <a:r>
              <a:rPr lang="en-US" sz="2200" b="1" u="sng" dirty="0">
                <a:solidFill>
                  <a:srgbClr val="CC0000"/>
                </a:solidFill>
              </a:rPr>
              <a:t>food</a:t>
            </a:r>
            <a:endParaRPr lang="en-US" sz="2200" b="1" dirty="0">
              <a:solidFill>
                <a:srgbClr val="0F116A"/>
              </a:solidFill>
            </a:endParaRPr>
          </a:p>
          <a:p>
            <a:pPr algn="l">
              <a:tabLst>
                <a:tab pos="114300" algn="l"/>
              </a:tabLst>
            </a:pPr>
            <a:r>
              <a:rPr lang="en-US" sz="2200" b="1" dirty="0">
                <a:solidFill>
                  <a:srgbClr val="0F116A"/>
                </a:solidFill>
              </a:rPr>
              <a:t>	</a:t>
            </a:r>
            <a:r>
              <a:rPr lang="en-US" sz="2200" b="1" dirty="0"/>
              <a:t>- sugars</a:t>
            </a:r>
          </a:p>
          <a:p>
            <a:pPr algn="l">
              <a:tabLst>
                <a:tab pos="114300" algn="l"/>
              </a:tabLst>
            </a:pPr>
            <a:r>
              <a:rPr lang="en-US" sz="2200" b="1" dirty="0"/>
              <a:t>	- proteins</a:t>
            </a:r>
          </a:p>
          <a:p>
            <a:pPr algn="l">
              <a:tabLst>
                <a:tab pos="114300" algn="l"/>
              </a:tabLst>
            </a:pPr>
            <a:r>
              <a:rPr lang="en-US" sz="2200" b="1" dirty="0"/>
              <a:t>	- fats</a:t>
            </a:r>
          </a:p>
          <a:p>
            <a:pPr algn="l">
              <a:tabLst>
                <a:tab pos="114300" algn="l"/>
              </a:tabLst>
            </a:pPr>
            <a:r>
              <a:rPr lang="en-US" sz="2200" b="1" dirty="0"/>
              <a:t>salts</a:t>
            </a:r>
          </a:p>
          <a:p>
            <a:pPr algn="l">
              <a:tabLst>
                <a:tab pos="114300" algn="l"/>
              </a:tabLst>
            </a:pPr>
            <a:r>
              <a:rPr lang="en-US" sz="2200" b="1" dirty="0"/>
              <a:t>O</a:t>
            </a:r>
            <a:r>
              <a:rPr lang="en-US" sz="2200" b="1" baseline="-25000" dirty="0"/>
              <a:t>2</a:t>
            </a:r>
          </a:p>
          <a:p>
            <a:pPr algn="l">
              <a:tabLst>
                <a:tab pos="114300" algn="l"/>
              </a:tabLst>
            </a:pPr>
            <a:r>
              <a:rPr lang="en-US" sz="2200" b="1" dirty="0"/>
              <a:t>H</a:t>
            </a:r>
            <a:r>
              <a:rPr lang="en-US" sz="2200" b="1" baseline="-25000" dirty="0"/>
              <a:t>2</a:t>
            </a:r>
            <a:r>
              <a:rPr lang="en-US" sz="2200" b="1" dirty="0"/>
              <a:t>O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10400" y="2667000"/>
            <a:ext cx="1828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tabLst>
                <a:tab pos="114300" algn="l"/>
              </a:tabLst>
            </a:pPr>
            <a:r>
              <a:rPr lang="en-US" sz="2600" b="1" u="sng" dirty="0"/>
              <a:t>OUT</a:t>
            </a:r>
            <a:endParaRPr lang="en-US" sz="2600" b="1" dirty="0"/>
          </a:p>
          <a:p>
            <a:pPr algn="l">
              <a:tabLst>
                <a:tab pos="114300" algn="l"/>
              </a:tabLst>
            </a:pPr>
            <a:r>
              <a:rPr lang="en-US" sz="2200" b="1" u="sng" dirty="0">
                <a:solidFill>
                  <a:srgbClr val="CC0000"/>
                </a:solidFill>
              </a:rPr>
              <a:t>waste</a:t>
            </a:r>
            <a:endParaRPr lang="en-US" sz="2200" b="1" dirty="0">
              <a:solidFill>
                <a:srgbClr val="0F116A"/>
              </a:solidFill>
            </a:endParaRPr>
          </a:p>
          <a:p>
            <a:pPr algn="l">
              <a:tabLst>
                <a:tab pos="114300" algn="l"/>
              </a:tabLst>
            </a:pPr>
            <a:r>
              <a:rPr lang="en-US" sz="2200" b="1" dirty="0">
                <a:solidFill>
                  <a:srgbClr val="0F116A"/>
                </a:solidFill>
              </a:rPr>
              <a:t>	</a:t>
            </a:r>
            <a:r>
              <a:rPr lang="en-US" sz="2200" b="1" dirty="0"/>
              <a:t>- ammonia</a:t>
            </a:r>
          </a:p>
          <a:p>
            <a:pPr algn="l">
              <a:tabLst>
                <a:tab pos="114300" algn="l"/>
              </a:tabLst>
            </a:pPr>
            <a:r>
              <a:rPr lang="en-US" sz="2200" b="1" dirty="0"/>
              <a:t>	- salts</a:t>
            </a:r>
          </a:p>
          <a:p>
            <a:pPr algn="l">
              <a:tabLst>
                <a:tab pos="114300" algn="l"/>
              </a:tabLst>
            </a:pPr>
            <a:r>
              <a:rPr lang="en-US" sz="2200" b="1" dirty="0"/>
              <a:t>	- CO</a:t>
            </a:r>
            <a:r>
              <a:rPr lang="en-US" sz="2200" b="1" baseline="-25000" dirty="0"/>
              <a:t>2</a:t>
            </a:r>
          </a:p>
          <a:p>
            <a:pPr algn="l">
              <a:tabLst>
                <a:tab pos="114300" algn="l"/>
              </a:tabLst>
            </a:pPr>
            <a:r>
              <a:rPr lang="en-US" sz="2200" b="1" dirty="0"/>
              <a:t>	- H</a:t>
            </a:r>
            <a:r>
              <a:rPr lang="en-US" sz="2200" b="1" baseline="-25000" dirty="0"/>
              <a:t>2</a:t>
            </a:r>
            <a:r>
              <a:rPr lang="en-US" sz="2200" b="1" dirty="0"/>
              <a:t>O </a:t>
            </a:r>
          </a:p>
          <a:p>
            <a:pPr algn="l">
              <a:tabLst>
                <a:tab pos="114300" algn="l"/>
              </a:tabLst>
            </a:pPr>
            <a:r>
              <a:rPr lang="en-US" sz="2200" b="1" u="sng" dirty="0">
                <a:solidFill>
                  <a:srgbClr val="CC0000"/>
                </a:solidFill>
              </a:rPr>
              <a:t>products</a:t>
            </a:r>
          </a:p>
          <a:p>
            <a:pPr algn="l">
              <a:tabLst>
                <a:tab pos="114300" algn="l"/>
              </a:tabLst>
            </a:pPr>
            <a:r>
              <a:rPr lang="en-US" sz="2200" b="1" u="sng" dirty="0">
                <a:solidFill>
                  <a:srgbClr val="CC0000"/>
                </a:solidFill>
              </a:rPr>
              <a:t>	</a:t>
            </a:r>
            <a:r>
              <a:rPr lang="en-US" sz="2200" b="1" dirty="0">
                <a:solidFill>
                  <a:srgbClr val="0F116A"/>
                </a:solidFill>
              </a:rPr>
              <a:t>-</a:t>
            </a:r>
            <a:r>
              <a:rPr lang="en-US" sz="2200" b="1" dirty="0"/>
              <a:t> proteins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514600" y="3810000"/>
            <a:ext cx="1371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5562600" y="4038600"/>
            <a:ext cx="1524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           Semi-permeable membrane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Cell membrane is a semi-permeable membrane.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 membrane controls what gets in or out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Need to allow some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materials but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pass through the membrane </a:t>
            </a:r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some material can get in or out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Freeform 18"/>
          <p:cNvSpPr>
            <a:spLocks/>
          </p:cNvSpPr>
          <p:nvPr/>
        </p:nvSpPr>
        <p:spPr bwMode="auto">
          <a:xfrm>
            <a:off x="228600" y="5334000"/>
            <a:ext cx="8534400" cy="6350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336" y="56"/>
              </a:cxn>
              <a:cxn ang="0">
                <a:pos x="720" y="152"/>
              </a:cxn>
              <a:cxn ang="0">
                <a:pos x="1152" y="56"/>
              </a:cxn>
              <a:cxn ang="0">
                <a:pos x="1584" y="200"/>
              </a:cxn>
              <a:cxn ang="0">
                <a:pos x="2016" y="56"/>
              </a:cxn>
              <a:cxn ang="0">
                <a:pos x="2496" y="200"/>
              </a:cxn>
              <a:cxn ang="0">
                <a:pos x="2928" y="56"/>
              </a:cxn>
              <a:cxn ang="0">
                <a:pos x="3312" y="200"/>
              </a:cxn>
              <a:cxn ang="0">
                <a:pos x="3840" y="56"/>
              </a:cxn>
              <a:cxn ang="0">
                <a:pos x="4224" y="200"/>
              </a:cxn>
              <a:cxn ang="0">
                <a:pos x="4560" y="104"/>
              </a:cxn>
              <a:cxn ang="0">
                <a:pos x="4752" y="8"/>
              </a:cxn>
              <a:cxn ang="0">
                <a:pos x="5136" y="152"/>
              </a:cxn>
              <a:cxn ang="0">
                <a:pos x="5376" y="8"/>
              </a:cxn>
            </a:cxnLst>
            <a:rect l="0" t="0" r="r" b="b"/>
            <a:pathLst>
              <a:path w="5376" h="208">
                <a:moveTo>
                  <a:pt x="0" y="152"/>
                </a:moveTo>
                <a:cubicBezTo>
                  <a:pt x="108" y="104"/>
                  <a:pt x="216" y="56"/>
                  <a:pt x="336" y="56"/>
                </a:cubicBezTo>
                <a:cubicBezTo>
                  <a:pt x="456" y="56"/>
                  <a:pt x="584" y="152"/>
                  <a:pt x="720" y="152"/>
                </a:cubicBezTo>
                <a:cubicBezTo>
                  <a:pt x="856" y="152"/>
                  <a:pt x="1008" y="48"/>
                  <a:pt x="1152" y="56"/>
                </a:cubicBezTo>
                <a:cubicBezTo>
                  <a:pt x="1296" y="64"/>
                  <a:pt x="1440" y="200"/>
                  <a:pt x="1584" y="200"/>
                </a:cubicBezTo>
                <a:cubicBezTo>
                  <a:pt x="1728" y="200"/>
                  <a:pt x="1864" y="56"/>
                  <a:pt x="2016" y="56"/>
                </a:cubicBezTo>
                <a:cubicBezTo>
                  <a:pt x="2168" y="56"/>
                  <a:pt x="2344" y="200"/>
                  <a:pt x="2496" y="200"/>
                </a:cubicBezTo>
                <a:cubicBezTo>
                  <a:pt x="2648" y="200"/>
                  <a:pt x="2792" y="56"/>
                  <a:pt x="2928" y="56"/>
                </a:cubicBezTo>
                <a:cubicBezTo>
                  <a:pt x="3064" y="56"/>
                  <a:pt x="3160" y="200"/>
                  <a:pt x="3312" y="200"/>
                </a:cubicBezTo>
                <a:cubicBezTo>
                  <a:pt x="3464" y="200"/>
                  <a:pt x="3688" y="56"/>
                  <a:pt x="3840" y="56"/>
                </a:cubicBezTo>
                <a:cubicBezTo>
                  <a:pt x="3992" y="56"/>
                  <a:pt x="4104" y="192"/>
                  <a:pt x="4224" y="200"/>
                </a:cubicBezTo>
                <a:cubicBezTo>
                  <a:pt x="4344" y="208"/>
                  <a:pt x="4472" y="136"/>
                  <a:pt x="4560" y="104"/>
                </a:cubicBezTo>
                <a:cubicBezTo>
                  <a:pt x="4648" y="72"/>
                  <a:pt x="4656" y="0"/>
                  <a:pt x="4752" y="8"/>
                </a:cubicBezTo>
                <a:cubicBezTo>
                  <a:pt x="4848" y="16"/>
                  <a:pt x="5032" y="152"/>
                  <a:pt x="5136" y="152"/>
                </a:cubicBezTo>
                <a:cubicBezTo>
                  <a:pt x="5240" y="152"/>
                  <a:pt x="5308" y="80"/>
                  <a:pt x="5376" y="8"/>
                </a:cubicBezTo>
              </a:path>
            </a:pathLst>
          </a:custGeom>
          <a:noFill/>
          <a:ln w="76200" cap="flat" cmpd="sng">
            <a:solidFill>
              <a:srgbClr val="66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022350" y="5045075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rgbClr val="CC0000"/>
                </a:solidFill>
              </a:rPr>
              <a:t>sugar</a:t>
            </a:r>
            <a:endParaRPr lang="en-US" sz="2800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108200" y="5032375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rgbClr val="CC0000"/>
                </a:solidFill>
              </a:rPr>
              <a:t>lipids</a:t>
            </a:r>
            <a:endParaRPr lang="en-US" sz="28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195638" y="5032375"/>
            <a:ext cx="533400" cy="5334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aa</a:t>
            </a:r>
            <a:endParaRPr lang="en-US" sz="2800"/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4283075" y="5032375"/>
            <a:ext cx="533400" cy="533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1A15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O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endParaRPr lang="en-US" sz="2800" dirty="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5368925" y="5032375"/>
            <a:ext cx="533400" cy="5334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1A15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H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O</a:t>
            </a:r>
            <a:endParaRPr lang="en-US" sz="2800" dirty="0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456363" y="5032375"/>
            <a:ext cx="533400" cy="533400"/>
          </a:xfrm>
          <a:prstGeom prst="diamond">
            <a:avLst/>
          </a:prstGeom>
          <a:solidFill>
            <a:schemeClr val="bg2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rgbClr val="000000"/>
                </a:solidFill>
              </a:rPr>
              <a:t>salt</a:t>
            </a:r>
            <a:endParaRPr lang="en-US" sz="280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7543800" y="5070475"/>
            <a:ext cx="4572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EA18"/>
          </a:solidFill>
          <a:ln w="28575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rgbClr val="000000"/>
                </a:solidFill>
              </a:rPr>
              <a:t>waste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chemeClr val="tx1"/>
                </a:solidFill>
              </a:rPr>
              <a:t>          </a:t>
            </a:r>
            <a:r>
              <a:rPr lang="en-IN" sz="4000" b="1" dirty="0" err="1" smtClean="0">
                <a:solidFill>
                  <a:schemeClr val="tx1"/>
                </a:solidFill>
              </a:rPr>
              <a:t>Semipermeable</a:t>
            </a:r>
            <a:r>
              <a:rPr lang="en-IN" sz="4000" b="1" dirty="0" smtClean="0">
                <a:solidFill>
                  <a:schemeClr val="tx1"/>
                </a:solidFill>
              </a:rPr>
              <a:t> Membrane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76400"/>
            <a:ext cx="82296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Small molecules and larger hydrophobic molecules move through easily.</a:t>
            </a:r>
          </a:p>
          <a:p>
            <a:r>
              <a:rPr lang="en-US" sz="2400" dirty="0"/>
              <a:t>e.g. O</a:t>
            </a:r>
            <a:r>
              <a:rPr lang="en-US" sz="2400" baseline="-25000" dirty="0"/>
              <a:t>2</a:t>
            </a:r>
            <a:r>
              <a:rPr lang="en-US" sz="2400" dirty="0"/>
              <a:t>, CO</a:t>
            </a:r>
            <a:r>
              <a:rPr lang="en-US" sz="2400" baseline="-25000" dirty="0"/>
              <a:t>2</a:t>
            </a:r>
            <a:r>
              <a:rPr lang="en-US" sz="2400" dirty="0"/>
              <a:t>,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04800" y="3200400"/>
            <a:ext cx="8153400" cy="3200400"/>
            <a:chOff x="192" y="480"/>
            <a:chExt cx="5136" cy="2662"/>
          </a:xfrm>
        </p:grpSpPr>
        <p:pic>
          <p:nvPicPr>
            <p:cNvPr id="10" name="Picture 6" descr="FG05_02"/>
            <p:cNvPicPr>
              <a:picLocks noChangeAspect="1" noChangeArrowheads="1"/>
            </p:cNvPicPr>
            <p:nvPr/>
          </p:nvPicPr>
          <p:blipFill>
            <a:blip r:embed="rId2"/>
            <a:srcRect r="68468" b="9163"/>
            <a:stretch>
              <a:fillRect/>
            </a:stretch>
          </p:blipFill>
          <p:spPr bwMode="auto">
            <a:xfrm>
              <a:off x="192" y="480"/>
              <a:ext cx="1680" cy="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30" y="2777"/>
              <a:ext cx="509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200" b="1"/>
            </a:p>
          </p:txBody>
        </p:sp>
      </p:grpSp>
      <p:pic>
        <p:nvPicPr>
          <p:cNvPr id="12" name="Picture 7" descr="FG05_02"/>
          <p:cNvPicPr>
            <a:picLocks noChangeAspect="1" noChangeArrowheads="1"/>
          </p:cNvPicPr>
          <p:nvPr/>
        </p:nvPicPr>
        <p:blipFill>
          <a:blip r:embed="rId2"/>
          <a:srcRect l="31532" b="9163"/>
          <a:stretch>
            <a:fillRect/>
          </a:stretch>
        </p:blipFill>
        <p:spPr bwMode="auto">
          <a:xfrm>
            <a:off x="2971800" y="3200400"/>
            <a:ext cx="579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cross_me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1" y="685800"/>
            <a:ext cx="7467600" cy="5638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Function of the cell membrane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Protective barrier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Regulate transport in &amp; out of cell (selectively permeable)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Allow cell recognition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Provide anchoring sites for filaments  of cytoskeleton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Provide a binding site for enzymes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Interlocking surfaces bind cells together (junctions)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Contains the cytoplasm (fluid in cell)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Cell membrane separates the components of a cell from its </a:t>
            </a:r>
            <a:r>
              <a:rPr lang="en-US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environment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—surrounds the cell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“Gatekeeper” of the cell—regulates the flow of materials into and out of cell—</a:t>
            </a:r>
            <a:r>
              <a:rPr lang="en-US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selectively permeable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Cell membrane helps cells maintain </a:t>
            </a:r>
            <a:r>
              <a:rPr lang="en-US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homeostasis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—stable internal </a:t>
            </a:r>
            <a:r>
              <a:rPr lang="en-US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balance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Q-1</a:t>
            </a:r>
            <a:r>
              <a:rPr lang="en-IN" dirty="0" smtClean="0"/>
              <a:t> </a:t>
            </a:r>
            <a:r>
              <a:rPr lang="en-IN" dirty="0" smtClean="0"/>
              <a:t>which one of the following is not </a:t>
            </a:r>
            <a:r>
              <a:rPr lang="en-IN" dirty="0" err="1" smtClean="0"/>
              <a:t>amembranelipid</a:t>
            </a:r>
            <a:r>
              <a:rPr lang="en-IN" dirty="0" smtClean="0"/>
              <a:t> </a:t>
            </a:r>
          </a:p>
          <a:p>
            <a:r>
              <a:rPr lang="en-IN" dirty="0" smtClean="0"/>
              <a:t>a-</a:t>
            </a:r>
            <a:r>
              <a:rPr lang="en-IN" dirty="0" err="1" smtClean="0"/>
              <a:t>cholestrol</a:t>
            </a:r>
            <a:endParaRPr lang="en-IN" dirty="0" smtClean="0"/>
          </a:p>
          <a:p>
            <a:r>
              <a:rPr lang="en-IN" dirty="0" smtClean="0"/>
              <a:t>b-</a:t>
            </a:r>
            <a:r>
              <a:rPr lang="en-IN" dirty="0" err="1" smtClean="0"/>
              <a:t>phosphoglyceride</a:t>
            </a:r>
            <a:endParaRPr lang="en-IN" dirty="0" smtClean="0"/>
          </a:p>
          <a:p>
            <a:r>
              <a:rPr lang="en-IN" dirty="0" smtClean="0"/>
              <a:t>c-</a:t>
            </a:r>
            <a:r>
              <a:rPr lang="en-IN" dirty="0" err="1" smtClean="0"/>
              <a:t>cerebroside</a:t>
            </a:r>
            <a:endParaRPr lang="en-IN" dirty="0" smtClean="0"/>
          </a:p>
          <a:p>
            <a:r>
              <a:rPr lang="en-IN" b="1" dirty="0" smtClean="0"/>
              <a:t>d-</a:t>
            </a:r>
            <a:r>
              <a:rPr lang="en-IN" b="1" dirty="0" err="1" smtClean="0"/>
              <a:t>choline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Q-2in </a:t>
            </a:r>
            <a:r>
              <a:rPr lang="en-IN" b="1" dirty="0" smtClean="0"/>
              <a:t>plasma membrane ,carbohydrate present on the</a:t>
            </a:r>
          </a:p>
          <a:p>
            <a:r>
              <a:rPr lang="en-IN" dirty="0" smtClean="0"/>
              <a:t>a-both layer</a:t>
            </a:r>
          </a:p>
          <a:p>
            <a:r>
              <a:rPr lang="en-IN" dirty="0" smtClean="0"/>
              <a:t>b-only on </a:t>
            </a:r>
            <a:r>
              <a:rPr lang="en-IN" dirty="0" err="1" smtClean="0"/>
              <a:t>cytoplasmic</a:t>
            </a:r>
            <a:r>
              <a:rPr lang="en-IN" dirty="0" smtClean="0"/>
              <a:t> side of lipid </a:t>
            </a:r>
            <a:r>
              <a:rPr lang="en-IN" dirty="0" err="1" smtClean="0"/>
              <a:t>bilayer</a:t>
            </a:r>
            <a:endParaRPr lang="en-IN" dirty="0" smtClean="0"/>
          </a:p>
          <a:p>
            <a:r>
              <a:rPr lang="en-IN" b="1" dirty="0" smtClean="0"/>
              <a:t>c-only on  non </a:t>
            </a:r>
            <a:r>
              <a:rPr lang="en-IN" b="1" dirty="0" err="1" smtClean="0"/>
              <a:t>cytoplasmic</a:t>
            </a:r>
            <a:r>
              <a:rPr lang="en-IN" b="1" dirty="0" smtClean="0"/>
              <a:t> side of lipid </a:t>
            </a:r>
            <a:r>
              <a:rPr lang="en-IN" b="1" dirty="0" err="1" smtClean="0"/>
              <a:t>bilayer</a:t>
            </a:r>
            <a:endParaRPr lang="en-IN" dirty="0" smtClean="0"/>
          </a:p>
          <a:p>
            <a:r>
              <a:rPr lang="en-IN" dirty="0" smtClean="0"/>
              <a:t>d-none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err="1" smtClean="0"/>
              <a:t>Ans</a:t>
            </a:r>
            <a:r>
              <a:rPr lang="en-IN" dirty="0" smtClean="0"/>
              <a:t>-c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IN" b="1" dirty="0" smtClean="0"/>
              <a:t>Q-3carbohydrate </a:t>
            </a:r>
            <a:r>
              <a:rPr lang="en-IN" b="1" dirty="0" smtClean="0"/>
              <a:t>present on the plasma membrane</a:t>
            </a:r>
          </a:p>
          <a:p>
            <a:r>
              <a:rPr lang="en-IN" dirty="0" smtClean="0"/>
              <a:t>a-have structural role</a:t>
            </a:r>
          </a:p>
          <a:p>
            <a:r>
              <a:rPr lang="en-IN" dirty="0" smtClean="0"/>
              <a:t>b-forms channel</a:t>
            </a:r>
          </a:p>
          <a:p>
            <a:r>
              <a:rPr lang="en-IN" dirty="0" smtClean="0"/>
              <a:t>c-act as carrier</a:t>
            </a:r>
          </a:p>
          <a:p>
            <a:r>
              <a:rPr lang="en-IN" dirty="0" smtClean="0"/>
              <a:t>d-help in molecular </a:t>
            </a:r>
            <a:r>
              <a:rPr lang="en-IN" dirty="0" err="1" smtClean="0"/>
              <a:t>recognization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err="1" smtClean="0"/>
              <a:t>Ans</a:t>
            </a:r>
            <a:r>
              <a:rPr lang="en-IN" dirty="0" smtClean="0"/>
              <a:t>-d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IN" b="1" dirty="0" smtClean="0"/>
              <a:t>Q-4Generally </a:t>
            </a:r>
            <a:r>
              <a:rPr lang="en-IN" b="1" dirty="0" smtClean="0"/>
              <a:t>accepted features  of biological membrane include all of the following except</a:t>
            </a:r>
            <a:endParaRPr lang="en-IN" dirty="0" smtClean="0"/>
          </a:p>
          <a:p>
            <a:pPr lvl="0"/>
            <a:r>
              <a:rPr lang="en-IN" dirty="0" smtClean="0"/>
              <a:t>asymmetric arrangement of lipid</a:t>
            </a:r>
          </a:p>
          <a:p>
            <a:pPr lvl="0"/>
            <a:r>
              <a:rPr lang="en-IN" dirty="0" smtClean="0"/>
              <a:t>b-rapid diffusion of inorganic ions across lipid </a:t>
            </a:r>
            <a:r>
              <a:rPr lang="en-IN" dirty="0" err="1" smtClean="0"/>
              <a:t>bilayer</a:t>
            </a:r>
            <a:endParaRPr lang="en-IN" dirty="0" smtClean="0"/>
          </a:p>
          <a:p>
            <a:pPr lvl="0"/>
            <a:r>
              <a:rPr lang="en-IN" dirty="0" smtClean="0"/>
              <a:t>lateral diffusion of lipid </a:t>
            </a:r>
          </a:p>
          <a:p>
            <a:pPr lvl="0"/>
            <a:r>
              <a:rPr lang="en-IN" dirty="0" smtClean="0"/>
              <a:t>d-lateral diffusion of integral and peripheral proteins</a:t>
            </a:r>
            <a:r>
              <a:rPr lang="en-IN" dirty="0" smtClean="0"/>
              <a:t>.</a:t>
            </a:r>
          </a:p>
          <a:p>
            <a:pPr lvl="0">
              <a:buNone/>
            </a:pPr>
            <a:endParaRPr lang="en-IN" b="1" dirty="0" smtClean="0"/>
          </a:p>
          <a:p>
            <a:pPr lvl="0">
              <a:buNone/>
            </a:pPr>
            <a:endParaRPr lang="en-IN" b="1" dirty="0" smtClean="0"/>
          </a:p>
          <a:p>
            <a:pPr lvl="0">
              <a:buNone/>
            </a:pPr>
            <a:endParaRPr lang="en-IN" b="1" dirty="0" smtClean="0"/>
          </a:p>
          <a:p>
            <a:pPr lvl="0">
              <a:buNone/>
            </a:pPr>
            <a:r>
              <a:rPr lang="en-IN" b="1" dirty="0" err="1" smtClean="0"/>
              <a:t>Ans</a:t>
            </a:r>
            <a:r>
              <a:rPr lang="en-IN" b="1" dirty="0" smtClean="0"/>
              <a:t>-b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                        Cell Membrane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 membrane is the boundary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separate cell from its environment </a:t>
            </a:r>
          </a:p>
          <a:p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 cells have a cell membrane made of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proteins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lipids </a:t>
            </a: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00400"/>
            <a:ext cx="7239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   Q5-The plasma membrane is  impermeable to all molecule except.</a:t>
            </a:r>
          </a:p>
          <a:p>
            <a:r>
              <a:rPr lang="en-IN" dirty="0" smtClean="0"/>
              <a:t>a-glucose</a:t>
            </a:r>
          </a:p>
          <a:p>
            <a:r>
              <a:rPr lang="en-IN" dirty="0" smtClean="0"/>
              <a:t>b-ATP</a:t>
            </a:r>
          </a:p>
          <a:p>
            <a:r>
              <a:rPr lang="en-IN" dirty="0" smtClean="0"/>
              <a:t>c-urea</a:t>
            </a:r>
          </a:p>
          <a:p>
            <a:r>
              <a:rPr lang="en-IN" dirty="0" smtClean="0"/>
              <a:t>d-K</a:t>
            </a:r>
          </a:p>
          <a:p>
            <a:r>
              <a:rPr lang="en-IN" dirty="0" err="1" smtClean="0"/>
              <a:t>Ans</a:t>
            </a:r>
            <a:r>
              <a:rPr lang="en-IN" dirty="0" smtClean="0"/>
              <a:t>-c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IN" b="1" dirty="0" smtClean="0"/>
              <a:t>Q6-Which </a:t>
            </a:r>
            <a:r>
              <a:rPr lang="en-IN" b="1" dirty="0" smtClean="0"/>
              <a:t>of the following statements best describes the fluid mosaic model of the plasma membrane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dirty="0" smtClean="0"/>
              <a:t>a-A </a:t>
            </a:r>
            <a:r>
              <a:rPr lang="en-IN" dirty="0" smtClean="0"/>
              <a:t>single layer of lipids surrounding a layer of proteins</a:t>
            </a:r>
            <a:r>
              <a:rPr lang="en-IN" dirty="0" smtClean="0"/>
              <a:t>.</a:t>
            </a:r>
          </a:p>
          <a:p>
            <a:pPr>
              <a:buNone/>
            </a:pPr>
            <a:r>
              <a:rPr lang="en-IN" dirty="0" smtClean="0"/>
              <a:t>b-</a:t>
            </a:r>
            <a:r>
              <a:rPr lang="en-IN" dirty="0" smtClean="0"/>
              <a:t> </a:t>
            </a:r>
            <a:r>
              <a:rPr lang="en-IN" dirty="0" smtClean="0"/>
              <a:t>A </a:t>
            </a:r>
            <a:r>
              <a:rPr lang="en-IN" dirty="0" smtClean="0"/>
              <a:t>single layer of proteins surrounding a single layer of lipids</a:t>
            </a:r>
            <a:r>
              <a:rPr lang="en-IN" dirty="0" smtClean="0"/>
              <a:t>.</a:t>
            </a:r>
          </a:p>
          <a:p>
            <a:pPr>
              <a:buNone/>
            </a:pPr>
            <a:r>
              <a:rPr lang="en-IN" dirty="0" smtClean="0"/>
              <a:t>c-</a:t>
            </a:r>
            <a:r>
              <a:rPr lang="en-IN" dirty="0" smtClean="0"/>
              <a:t> A lipid </a:t>
            </a:r>
            <a:r>
              <a:rPr lang="en-IN" dirty="0" err="1" smtClean="0"/>
              <a:t>bilayer</a:t>
            </a:r>
            <a:r>
              <a:rPr lang="en-IN" dirty="0" smtClean="0"/>
              <a:t> with protein molecules dispersed within it.  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d-A </a:t>
            </a:r>
            <a:r>
              <a:rPr lang="en-IN" dirty="0" smtClean="0"/>
              <a:t>single layer of proteins with lipid molecules dispersed within</a:t>
            </a:r>
            <a:r>
              <a:rPr lang="en-IN" dirty="0" smtClean="0"/>
              <a:t>.</a:t>
            </a:r>
          </a:p>
          <a:p>
            <a:pPr>
              <a:buNone/>
            </a:pPr>
            <a:r>
              <a:rPr lang="en-IN" dirty="0" smtClean="0"/>
              <a:t>e-</a:t>
            </a:r>
            <a:r>
              <a:rPr lang="en-IN" dirty="0" smtClean="0"/>
              <a:t>  A </a:t>
            </a:r>
            <a:r>
              <a:rPr lang="en-IN" dirty="0" smtClean="0"/>
              <a:t>protein </a:t>
            </a:r>
            <a:r>
              <a:rPr lang="en-IN" dirty="0" err="1" smtClean="0"/>
              <a:t>bilayer</a:t>
            </a:r>
            <a:r>
              <a:rPr lang="en-IN" dirty="0" smtClean="0"/>
              <a:t> sandwiching a layer of lipids</a:t>
            </a:r>
            <a:r>
              <a:rPr lang="en-IN" dirty="0" smtClean="0"/>
              <a:t>.</a:t>
            </a:r>
          </a:p>
          <a:p>
            <a:pPr>
              <a:buNone/>
            </a:pPr>
            <a:r>
              <a:rPr lang="en-IN" dirty="0" err="1" smtClean="0"/>
              <a:t>Ans</a:t>
            </a:r>
            <a:r>
              <a:rPr lang="en-IN" dirty="0" smtClean="0"/>
              <a:t>-c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Q7-Which </a:t>
            </a:r>
            <a:r>
              <a:rPr lang="en-IN" b="1" dirty="0" smtClean="0"/>
              <a:t>item below is NOT a function performed by proteins found in the plasma membrane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dirty="0" smtClean="0"/>
              <a:t>a-Receptor </a:t>
            </a:r>
            <a:r>
              <a:rPr lang="en-IN" dirty="0" smtClean="0"/>
              <a:t>for chemical messenger molecules  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b-Joining </a:t>
            </a:r>
            <a:r>
              <a:rPr lang="en-IN" dirty="0" smtClean="0"/>
              <a:t>of adjacent cells  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c-Transport </a:t>
            </a:r>
            <a:r>
              <a:rPr lang="en-IN" dirty="0" smtClean="0"/>
              <a:t>of solutes.  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d-Attachment </a:t>
            </a:r>
            <a:r>
              <a:rPr lang="en-IN" dirty="0" smtClean="0"/>
              <a:t>site for cytoskeleton  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e-Synthesis </a:t>
            </a:r>
            <a:r>
              <a:rPr lang="en-IN" dirty="0" smtClean="0"/>
              <a:t>of </a:t>
            </a:r>
            <a:r>
              <a:rPr lang="en-IN" dirty="0" smtClean="0"/>
              <a:t>proteins.</a:t>
            </a:r>
          </a:p>
          <a:p>
            <a:pPr>
              <a:buNone/>
            </a:pPr>
            <a:r>
              <a:rPr lang="en-IN" dirty="0" err="1" smtClean="0"/>
              <a:t>Ans</a:t>
            </a:r>
            <a:r>
              <a:rPr lang="en-IN" dirty="0" smtClean="0"/>
              <a:t>-e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Q8-Which </a:t>
            </a:r>
            <a:r>
              <a:rPr lang="en-IN" b="1" dirty="0" smtClean="0"/>
              <a:t>of the following molecular components of the lipid </a:t>
            </a:r>
            <a:r>
              <a:rPr lang="en-IN" b="1" dirty="0" err="1" smtClean="0"/>
              <a:t>bilayer</a:t>
            </a:r>
            <a:r>
              <a:rPr lang="en-IN" b="1" dirty="0" smtClean="0"/>
              <a:t> of the plasma membrane possesses a charged polar "head" and an uncharged non-polar "tail"?</a:t>
            </a:r>
            <a:r>
              <a:rPr lang="en-IN" dirty="0" smtClean="0"/>
              <a:t>   </a:t>
            </a:r>
          </a:p>
          <a:p>
            <a:endParaRPr lang="en-IN" dirty="0" smtClean="0"/>
          </a:p>
          <a:p>
            <a:r>
              <a:rPr lang="en-IN" dirty="0" smtClean="0"/>
              <a:t> </a:t>
            </a:r>
            <a:r>
              <a:rPr lang="en-IN" dirty="0" smtClean="0"/>
              <a:t>a-</a:t>
            </a:r>
            <a:r>
              <a:rPr lang="en-IN" dirty="0" smtClean="0"/>
              <a:t> </a:t>
            </a:r>
            <a:r>
              <a:rPr lang="en-IN" dirty="0" err="1" smtClean="0"/>
              <a:t>Integralprotein</a:t>
            </a:r>
            <a:r>
              <a:rPr lang="en-IN" dirty="0" smtClean="0"/>
              <a:t>  </a:t>
            </a:r>
            <a:endParaRPr lang="en-IN" dirty="0" smtClean="0"/>
          </a:p>
          <a:p>
            <a:r>
              <a:rPr lang="en-IN" dirty="0" smtClean="0"/>
              <a:t>b</a:t>
            </a:r>
            <a:r>
              <a:rPr lang="en-IN" dirty="0" smtClean="0"/>
              <a:t>-</a:t>
            </a:r>
            <a:r>
              <a:rPr lang="en-IN" dirty="0" err="1" smtClean="0"/>
              <a:t>Glycolipid</a:t>
            </a:r>
            <a:r>
              <a:rPr lang="en-IN" dirty="0" smtClean="0"/>
              <a:t> </a:t>
            </a:r>
            <a:endParaRPr lang="en-IN" dirty="0" smtClean="0"/>
          </a:p>
          <a:p>
            <a:r>
              <a:rPr lang="en-IN" dirty="0" smtClean="0"/>
              <a:t>c</a:t>
            </a:r>
            <a:r>
              <a:rPr lang="en-IN" dirty="0" smtClean="0"/>
              <a:t>-</a:t>
            </a:r>
            <a:r>
              <a:rPr lang="en-IN" dirty="0" smtClean="0"/>
              <a:t> </a:t>
            </a:r>
            <a:r>
              <a:rPr lang="en-IN" dirty="0" smtClean="0"/>
              <a:t>Cholesterol</a:t>
            </a:r>
            <a:r>
              <a:rPr lang="en-IN" dirty="0" smtClean="0"/>
              <a:t>  </a:t>
            </a:r>
            <a:endParaRPr lang="en-IN" dirty="0" smtClean="0"/>
          </a:p>
          <a:p>
            <a:r>
              <a:rPr lang="en-IN" dirty="0" smtClean="0"/>
              <a:t>d</a:t>
            </a:r>
            <a:r>
              <a:rPr lang="en-IN" dirty="0" smtClean="0"/>
              <a:t>-</a:t>
            </a:r>
            <a:r>
              <a:rPr lang="en-IN" dirty="0" err="1" smtClean="0"/>
              <a:t>Phospholipid</a:t>
            </a:r>
            <a:r>
              <a:rPr lang="en-IN" dirty="0" smtClean="0">
                <a:solidFill>
                  <a:srgbClr val="C00000"/>
                </a:solidFill>
              </a:rPr>
              <a:t> </a:t>
            </a:r>
            <a:r>
              <a:rPr lang="en-IN" dirty="0" smtClean="0"/>
              <a:t> </a:t>
            </a:r>
          </a:p>
          <a:p>
            <a:r>
              <a:rPr lang="en-IN" dirty="0" smtClean="0"/>
              <a:t>e-Glycoprotein</a:t>
            </a:r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dirty="0" err="1" smtClean="0"/>
              <a:t>Ans</a:t>
            </a:r>
            <a:r>
              <a:rPr lang="en-IN" dirty="0" smtClean="0"/>
              <a:t>-d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Q9- </a:t>
            </a:r>
            <a:r>
              <a:rPr lang="en-US" b="1" dirty="0" smtClean="0"/>
              <a:t>Selectively permeable membrane means</a:t>
            </a:r>
            <a:endParaRPr lang="en-IN" b="1" dirty="0" smtClean="0"/>
          </a:p>
          <a:p>
            <a:pPr>
              <a:buNone/>
            </a:pPr>
            <a:r>
              <a:rPr lang="en-US" dirty="0" smtClean="0"/>
              <a:t> a-only </a:t>
            </a:r>
            <a:r>
              <a:rPr lang="en-US" dirty="0" smtClean="0"/>
              <a:t>certain substances can pass through the membrane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 b-all </a:t>
            </a:r>
            <a:r>
              <a:rPr lang="en-US" dirty="0" smtClean="0"/>
              <a:t>substances can pass through the membrane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  c- </a:t>
            </a:r>
            <a:r>
              <a:rPr lang="en-US" dirty="0" smtClean="0"/>
              <a:t>the membrane forms a seal keeping all materials contained at all </a:t>
            </a:r>
            <a:r>
              <a:rPr lang="en-US" dirty="0" smtClean="0"/>
              <a:t>times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Ans</a:t>
            </a:r>
            <a:r>
              <a:rPr lang="en-US" dirty="0" smtClean="0"/>
              <a:t>-a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Q10-A </a:t>
            </a:r>
            <a:r>
              <a:rPr lang="en-US" b="1" dirty="0" smtClean="0"/>
              <a:t>substance can cross the cell membrane when it is aided by one of these</a:t>
            </a:r>
            <a:endParaRPr lang="en-IN" b="1" dirty="0" smtClean="0"/>
          </a:p>
          <a:p>
            <a:pPr>
              <a:buNone/>
            </a:pPr>
            <a:r>
              <a:rPr lang="en-US" dirty="0" smtClean="0"/>
              <a:t>a-transport </a:t>
            </a:r>
            <a:r>
              <a:rPr lang="en-US" dirty="0" smtClean="0"/>
              <a:t>protein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b- </a:t>
            </a:r>
            <a:r>
              <a:rPr lang="en-US" dirty="0" smtClean="0"/>
              <a:t>isotonic solution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c- </a:t>
            </a:r>
            <a:r>
              <a:rPr lang="en-US" dirty="0" smtClean="0"/>
              <a:t>lipid </a:t>
            </a:r>
            <a:r>
              <a:rPr lang="en-US" dirty="0" err="1" smtClean="0"/>
              <a:t>bilayer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Ans</a:t>
            </a:r>
            <a:r>
              <a:rPr lang="en-US" dirty="0" smtClean="0"/>
              <a:t>-a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chemeClr val="tx1"/>
                </a:solidFill>
              </a:rPr>
              <a:t>                     DIFFERENT MODEL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Overton(1902)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postulated that the plasma membrane is composed of a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 layer of lipid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Danielli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Davson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(1935)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proposed the </a:t>
            </a:r>
            <a:r>
              <a:rPr lang="en-I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trilamillar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model.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Robertson(1959)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proposed the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membrane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concept.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Singer and Nicolson(1972)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put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farward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fluid mosaic of membrane structure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.it is the most widely accepted model.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GB" sz="3600" b="1" dirty="0" smtClean="0">
                <a:solidFill>
                  <a:schemeClr val="tx1"/>
                </a:solidFill>
              </a:rPr>
              <a:t>FLUID MOSAIC MODEL</a:t>
            </a:r>
            <a:r>
              <a:rPr lang="en-US" sz="5400" b="1" dirty="0" smtClean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5400" b="1" dirty="0" smtClean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-because individual phospholipids and protein can move side-to-side with in the layer, like its a liquid.</a:t>
            </a:r>
          </a:p>
          <a:p>
            <a:pPr>
              <a:buNone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Mosaic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- because of pattern produced by the scattered protein molecules when the membrane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veiwed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5" descr="mso3D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85201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04088"/>
            <a:ext cx="5715000" cy="515112"/>
          </a:xfrm>
        </p:spPr>
        <p:txBody>
          <a:bodyPr>
            <a:normAutofit fontScale="90000"/>
          </a:bodyPr>
          <a:lstStyle/>
          <a:p>
            <a:r>
              <a:rPr lang="en-IN" sz="4000" b="1" dirty="0" smtClean="0">
                <a:solidFill>
                  <a:schemeClr val="tx1"/>
                </a:solidFill>
              </a:rPr>
              <a:t>Cell Membrane Component</a:t>
            </a:r>
            <a:endParaRPr lang="en-IN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FG05_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499" b="5067"/>
          <a:stretch>
            <a:fillRect/>
          </a:stretch>
        </p:blipFill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Lipids of cell membrane</a:t>
            </a:r>
            <a:endParaRPr lang="en-I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  <a:buClr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Membrane is made of special kind of lipid </a:t>
            </a:r>
          </a:p>
          <a:p>
            <a:pPr lvl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phospholipids</a:t>
            </a:r>
          </a:p>
          <a:p>
            <a:pPr>
              <a:lnSpc>
                <a:spcPct val="90000"/>
              </a:lnSpc>
              <a:buClrTx/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Membrane is a double layer </a:t>
            </a:r>
            <a:endParaRPr lang="en-US" sz="2400" u="sng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u="sng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en-US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IN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9600" y="2895600"/>
            <a:ext cx="7467600" cy="3505200"/>
            <a:chOff x="417" y="2256"/>
            <a:chExt cx="2668" cy="1824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/>
            <a:srcRect l="29604" t="49200" r="1057" b="7201"/>
            <a:stretch>
              <a:fillRect/>
            </a:stretch>
          </p:blipFill>
          <p:spPr bwMode="auto">
            <a:xfrm>
              <a:off x="417" y="2448"/>
              <a:ext cx="2668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432" y="2256"/>
              <a:ext cx="2625" cy="288"/>
            </a:xfrm>
            <a:prstGeom prst="rect">
              <a:avLst/>
            </a:prstGeom>
            <a:solidFill>
              <a:srgbClr val="98D7F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inside cell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32" y="3792"/>
              <a:ext cx="2625" cy="288"/>
            </a:xfrm>
            <a:prstGeom prst="rect">
              <a:avLst/>
            </a:prstGeom>
            <a:solidFill>
              <a:srgbClr val="98D7F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outside cell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Phospholipids</a:t>
            </a:r>
            <a:endParaRPr lang="en-I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endParaRPr lang="en-IN" sz="2000" dirty="0" smtClean="0"/>
          </a:p>
          <a:p>
            <a:r>
              <a:rPr lang="en-IN" sz="2000" dirty="0" err="1" smtClean="0"/>
              <a:t>Phospholipid</a:t>
            </a:r>
            <a:r>
              <a:rPr lang="en-IN" sz="2000" dirty="0" smtClean="0"/>
              <a:t> make up the cell membrane.</a:t>
            </a:r>
          </a:p>
          <a:p>
            <a:r>
              <a:rPr lang="en-IN" sz="2000" dirty="0" smtClean="0"/>
              <a:t>Contain two fatty acid chain that are non polar .</a:t>
            </a:r>
          </a:p>
          <a:p>
            <a:r>
              <a:rPr lang="en-IN" sz="2000" dirty="0" smtClean="0"/>
              <a:t>Head is a polar and contain phosphate group and glycerol.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Picture 7" descr="phospholip.jpg (42745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2819400"/>
            <a:ext cx="8001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Polar head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hydrophilic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“water loving”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Nonpolar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tails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hydrophobic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“water fearing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IN" dirty="0"/>
          </a:p>
        </p:txBody>
      </p:sp>
      <p:pic>
        <p:nvPicPr>
          <p:cNvPr id="4" name="Picture 2" descr="bilay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981200"/>
            <a:ext cx="8435975" cy="432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          Stable </a:t>
            </a:r>
            <a:r>
              <a:rPr lang="en-US" sz="3200" dirty="0" err="1" smtClean="0">
                <a:solidFill>
                  <a:schemeClr val="tx1"/>
                </a:solidFill>
              </a:rPr>
              <a:t>phospholipid</a:t>
            </a:r>
            <a:r>
              <a:rPr lang="en-US" sz="3200" dirty="0" smtClean="0">
                <a:solidFill>
                  <a:schemeClr val="tx1"/>
                </a:solidFill>
              </a:rPr>
              <a:t> organizations</a:t>
            </a:r>
            <a:endParaRPr lang="en-IN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02-04_phospholipidsh2o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1"/>
            <a:ext cx="78486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662</Words>
  <Application>Microsoft Office PowerPoint</Application>
  <PresentationFormat>On-screen Show (4:3)</PresentationFormat>
  <Paragraphs>154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Cell Membrane                     by Dr.Vani Gupta</vt:lpstr>
      <vt:lpstr>Slide 2</vt:lpstr>
      <vt:lpstr>                     DIFFERENT MODEL</vt:lpstr>
      <vt:lpstr>          FLUID MOSAIC MODEL </vt:lpstr>
      <vt:lpstr>Cell Membrane Component</vt:lpstr>
      <vt:lpstr>                Lipids of cell membrane</vt:lpstr>
      <vt:lpstr>                     Phospholipids</vt:lpstr>
      <vt:lpstr>Slide 8</vt:lpstr>
      <vt:lpstr>           Stable phospholipid organizations</vt:lpstr>
      <vt:lpstr>                        Membrane fluidity</vt:lpstr>
      <vt:lpstr>     cell needs materials in &amp; products or waste out </vt:lpstr>
      <vt:lpstr>            Semi-permeable membrane</vt:lpstr>
      <vt:lpstr>          Semipermeable Membrane</vt:lpstr>
      <vt:lpstr>Slide 14</vt:lpstr>
      <vt:lpstr>         Function of the cell membrane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 Transport</dc:title>
  <dc:creator>hp</dc:creator>
  <cp:lastModifiedBy>hp</cp:lastModifiedBy>
  <cp:revision>59</cp:revision>
  <dcterms:created xsi:type="dcterms:W3CDTF">2006-08-16T00:00:00Z</dcterms:created>
  <dcterms:modified xsi:type="dcterms:W3CDTF">2014-09-03T10:55:14Z</dcterms:modified>
</cp:coreProperties>
</file>