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85" r:id="rId8"/>
    <p:sldId id="261" r:id="rId9"/>
    <p:sldId id="277" r:id="rId10"/>
    <p:sldId id="292" r:id="rId11"/>
    <p:sldId id="287" r:id="rId12"/>
    <p:sldId id="266" r:id="rId13"/>
    <p:sldId id="268" r:id="rId14"/>
    <p:sldId id="290" r:id="rId15"/>
    <p:sldId id="269" r:id="rId16"/>
    <p:sldId id="271" r:id="rId17"/>
    <p:sldId id="272" r:id="rId18"/>
    <p:sldId id="291" r:id="rId19"/>
    <p:sldId id="274" r:id="rId20"/>
    <p:sldId id="281" r:id="rId21"/>
    <p:sldId id="275" r:id="rId22"/>
    <p:sldId id="282" r:id="rId23"/>
    <p:sldId id="289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6FB1FD-4DCC-4E1D-9ABA-2924069E860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669ACC-CDAB-448E-A3DC-C323CA37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FB1FD-4DCC-4E1D-9ABA-2924069E860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69ACC-CDAB-448E-A3DC-C323CA37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FB1FD-4DCC-4E1D-9ABA-2924069E860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69ACC-CDAB-448E-A3DC-C323CA37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FB1FD-4DCC-4E1D-9ABA-2924069E860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69ACC-CDAB-448E-A3DC-C323CA3704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FB1FD-4DCC-4E1D-9ABA-2924069E860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69ACC-CDAB-448E-A3DC-C323CA3704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FB1FD-4DCC-4E1D-9ABA-2924069E860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69ACC-CDAB-448E-A3DC-C323CA3704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FB1FD-4DCC-4E1D-9ABA-2924069E860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69ACC-CDAB-448E-A3DC-C323CA37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FB1FD-4DCC-4E1D-9ABA-2924069E860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69ACC-CDAB-448E-A3DC-C323CA3704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FB1FD-4DCC-4E1D-9ABA-2924069E860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69ACC-CDAB-448E-A3DC-C323CA37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6FB1FD-4DCC-4E1D-9ABA-2924069E860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69ACC-CDAB-448E-A3DC-C323CA37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6FB1FD-4DCC-4E1D-9ABA-2924069E860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669ACC-CDAB-448E-A3DC-C323CA3704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6FB1FD-4DCC-4E1D-9ABA-2924069E860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8669ACC-CDAB-448E-A3DC-C323CA37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uclear_envelope" TargetMode="External"/><Relationship Id="rId3" Type="http://schemas.openxmlformats.org/officeDocument/2006/relationships/hyperlink" Target="http://en.wikipedia.org/wiki/Eukaryotic" TargetMode="External"/><Relationship Id="rId7" Type="http://schemas.openxmlformats.org/officeDocument/2006/relationships/hyperlink" Target="http://en.wikipedia.org/wiki/Transcription_(genetics)" TargetMode="External"/><Relationship Id="rId2" Type="http://schemas.openxmlformats.org/officeDocument/2006/relationships/hyperlink" Target="http://en.wikipedia.org/wiki/Cell_nucleu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RNA" TargetMode="External"/><Relationship Id="rId5" Type="http://schemas.openxmlformats.org/officeDocument/2006/relationships/hyperlink" Target="http://en.wikipedia.org/wiki/DNA" TargetMode="External"/><Relationship Id="rId4" Type="http://schemas.openxmlformats.org/officeDocument/2006/relationships/hyperlink" Target="http://en.wikipedia.org/wiki/Chromosome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massengale\Application%20Data\Microsoft\Media%20Catalog\Nucleolus%5b1%5d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NA" TargetMode="External"/><Relationship Id="rId2" Type="http://schemas.openxmlformats.org/officeDocument/2006/relationships/hyperlink" Target="http://en.wikipedia.org/wiki/Ribosom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Protei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eroxisome" TargetMode="External"/><Relationship Id="rId3" Type="http://schemas.openxmlformats.org/officeDocument/2006/relationships/hyperlink" Target="http://en.wikipedia.org/wiki/Digestive_enzyme" TargetMode="External"/><Relationship Id="rId7" Type="http://schemas.openxmlformats.org/officeDocument/2006/relationships/hyperlink" Target="http://en.wikipedia.org/wiki/Bacteria" TargetMode="External"/><Relationship Id="rId2" Type="http://schemas.openxmlformats.org/officeDocument/2006/relationships/hyperlink" Target="http://en.wikipedia.org/wiki/Lysosom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Virus" TargetMode="External"/><Relationship Id="rId5" Type="http://schemas.openxmlformats.org/officeDocument/2006/relationships/hyperlink" Target="http://en.wikipedia.org/wiki/Organelle" TargetMode="External"/><Relationship Id="rId4" Type="http://schemas.openxmlformats.org/officeDocument/2006/relationships/hyperlink" Target="http://en.wikipedia.org/wiki/Hydrolase" TargetMode="External"/><Relationship Id="rId9" Type="http://schemas.openxmlformats.org/officeDocument/2006/relationships/hyperlink" Target="http://en.wikipedia.org/wiki/Peroxid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massengale\Application%20Data\Microsoft\Media%20Catalog\golgi1%5b1%5d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obert_Hook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rk_(material)" TargetMode="External"/><Relationship Id="rId2" Type="http://schemas.openxmlformats.org/officeDocument/2006/relationships/hyperlink" Target="http://en.wikipedia.org/wiki/Robert_Hooke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>
                <a:solidFill>
                  <a:srgbClr val="C00000"/>
                </a:solidFill>
                <a:latin typeface="Monotype Corsiva" pitchFamily="66" charset="0"/>
              </a:rPr>
              <a:t>Cell  Physiology for BDS-2015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772400" cy="2590800"/>
          </a:xfrm>
        </p:spPr>
        <p:txBody>
          <a:bodyPr/>
          <a:lstStyle/>
          <a:p>
            <a:endParaRPr lang="en-US" dirty="0" smtClean="0"/>
          </a:p>
          <a:p>
            <a:r>
              <a:rPr lang="en-US" u="sng" dirty="0" smtClean="0">
                <a:solidFill>
                  <a:srgbClr val="0070C0"/>
                </a:solidFill>
                <a:latin typeface="Monotype Corsiva" pitchFamily="66" charset="0"/>
              </a:rPr>
              <a:t>by Dr Pradeep Kumar</a:t>
            </a:r>
          </a:p>
          <a:p>
            <a:r>
              <a:rPr lang="en-US" u="sng" dirty="0" smtClean="0">
                <a:solidFill>
                  <a:srgbClr val="0070C0"/>
                </a:solidFill>
                <a:latin typeface="Monotype Corsiva" pitchFamily="66" charset="0"/>
              </a:rPr>
              <a:t>Professor  in Physiology, KGMU, Lucknow India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199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新細明體" pitchFamily="18" charset="-120"/>
              </a:rPr>
              <a:t>Cytoplasm of a Cell </a:t>
            </a:r>
            <a:endParaRPr lang="en-US" sz="4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2057400"/>
          </a:xfrm>
        </p:spPr>
        <p:txBody>
          <a:bodyPr/>
          <a:lstStyle/>
          <a:p>
            <a:pPr marL="571500" lvl="1" indent="-277813" algn="l"/>
            <a:r>
              <a:rPr lang="en-US" altLang="zh-TW" sz="3200" dirty="0" smtClean="0">
                <a:solidFill>
                  <a:srgbClr val="7030A0"/>
                </a:solidFill>
                <a:latin typeface="Monotype Corsiva" pitchFamily="66" charset="0"/>
              </a:rPr>
              <a:t>Jelly-like substance enclosed by cell membrane</a:t>
            </a:r>
          </a:p>
          <a:p>
            <a:pPr marL="571500" lvl="1" indent="-277813" algn="l"/>
            <a:r>
              <a:rPr lang="en-US" altLang="zh-TW" sz="3200" dirty="0" smtClean="0">
                <a:solidFill>
                  <a:srgbClr val="7030A0"/>
                </a:solidFill>
                <a:latin typeface="Monotype Corsiva" pitchFamily="66" charset="0"/>
              </a:rPr>
              <a:t>Provides a medium for chemical reactions to take place</a:t>
            </a:r>
          </a:p>
          <a:p>
            <a:endParaRPr lang="en-US" dirty="0"/>
          </a:p>
        </p:txBody>
      </p:sp>
      <p:pic>
        <p:nvPicPr>
          <p:cNvPr id="4" name="Picture 2" descr="plant 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590800"/>
            <a:ext cx="3417887" cy="3200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90600" y="3429000"/>
            <a:ext cx="4648200" cy="1295400"/>
            <a:chOff x="288" y="1344"/>
            <a:chExt cx="2928" cy="81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88" y="1344"/>
              <a:ext cx="196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altLang="zh-TW" sz="2400" dirty="0">
                  <a:solidFill>
                    <a:srgbClr val="0070C0"/>
                  </a:solidFill>
                </a:rPr>
                <a:t>Cytoplasm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 flipV="1">
              <a:off x="1344" y="1632"/>
              <a:ext cx="1872" cy="52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l_structur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84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066799"/>
          </a:xfrm>
        </p:spPr>
        <p:txBody>
          <a:bodyPr/>
          <a:lstStyle/>
          <a:p>
            <a:pPr algn="l"/>
            <a:r>
              <a:rPr lang="en-US" b="0" dirty="0" smtClean="0">
                <a:solidFill>
                  <a:srgbClr val="0070C0"/>
                </a:solidFill>
                <a:effectLst/>
                <a:latin typeface="Monotype Corsiva" pitchFamily="66" charset="0"/>
              </a:rPr>
              <a:t>Cell nucleus</a:t>
            </a:r>
            <a:endParaRPr lang="en-US" b="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772400" cy="4495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The 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2" tooltip="Cell nucleus"/>
              </a:rPr>
              <a:t>cell nucleus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is the most conspicuous organelle found in a 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3" tooltip="Eukaryotic"/>
              </a:rPr>
              <a:t>eukaryotic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cell. It houses the cell's 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4" tooltip="Chromosomes"/>
              </a:rPr>
              <a:t>chromosomes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, and is the place where almost all 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5" tooltip="DNA"/>
              </a:rPr>
              <a:t>DNA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replication and 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6" tooltip="RNA"/>
              </a:rPr>
              <a:t>RNA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synthesis (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7" tooltip="Transcription (genetics)"/>
              </a:rPr>
              <a:t>transcription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) occur. The nucleus is spherical and separated from the cytoplasm by a double membrane called the 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8" tooltip="Nuclear envelope"/>
              </a:rPr>
              <a:t>nuclear envelope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. 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20px-Diagram_human_cell_nucleus_no_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8991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Cell may have 1 to 3 nucleoli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Inside nucleus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Disappears when cell divides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Makes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ribosomes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that make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proteins</a:t>
            </a:r>
          </a:p>
          <a:p>
            <a:pPr>
              <a:defRPr/>
            </a:pPr>
            <a:endParaRPr lang="en-US" sz="2400" b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  <a:latin typeface="Monotype Corsiva" pitchFamily="66" charset="0"/>
              </a:rPr>
              <a:t>Nucleolus</a:t>
            </a:r>
            <a:endParaRPr lang="en-US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Nucleolus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3657600"/>
            <a:ext cx="3657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Monotype Corsiva" pitchFamily="66" charset="0"/>
              </a:rPr>
              <a:t>Mitochondria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772400" cy="4191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900" dirty="0" smtClean="0">
                <a:solidFill>
                  <a:srgbClr val="0000CC"/>
                </a:solidFill>
                <a:latin typeface="Monotype Corsiva" pitchFamily="66" charset="0"/>
              </a:rPr>
              <a:t>Mitochondria are present in eukaryotes only. Mitochondria are self-replicating organelles that occur in various numbers, shapes, and sizes in the cytoplasm of all eukaryotic cells. Mitochondria play a critical role in generating energy in the eukaryotic cell.</a:t>
            </a:r>
            <a:r>
              <a:rPr lang="en-US" sz="3900" dirty="0" smtClean="0"/>
              <a:t> </a:t>
            </a:r>
            <a:r>
              <a:rPr lang="en-US" sz="3900" dirty="0" smtClean="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en-US" sz="3900" dirty="0" smtClean="0"/>
              <a:t> </a:t>
            </a:r>
            <a:r>
              <a:rPr lang="en-US" sz="3900" b="1" u="sng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itochond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21919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Monotype Corsiva" pitchFamily="66" charset="0"/>
              </a:rPr>
              <a:t>Endoplasmic reticulum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39624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The ER has two forms: the rough ER, which has </a:t>
            </a:r>
            <a:r>
              <a:rPr lang="en-US" sz="3600" dirty="0" err="1" smtClean="0">
                <a:solidFill>
                  <a:srgbClr val="0000CC"/>
                </a:solidFill>
                <a:latin typeface="Monotype Corsiva" pitchFamily="66" charset="0"/>
              </a:rPr>
              <a:t>ribosomes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on its surface and secretes proteins into the cytoplasm, and the smooth ER, which lacks them. Smooth ER plays a role in calcium sequestration and release.</a:t>
            </a:r>
            <a:r>
              <a:rPr lang="en-US" sz="36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Monotype Corsiva" pitchFamily="66" charset="0"/>
              </a:rPr>
              <a:t>Endoplasmic reticulum</a:t>
            </a:r>
            <a:endParaRPr lang="en-US" dirty="0"/>
          </a:p>
        </p:txBody>
      </p:sp>
      <p:pic>
        <p:nvPicPr>
          <p:cNvPr id="4" name="Picture 4" descr="er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3246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21919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7030A0"/>
                </a:solidFill>
                <a:latin typeface="Monotype Corsiva" pitchFamily="66" charset="0"/>
              </a:rPr>
              <a:t>The </a:t>
            </a:r>
            <a:r>
              <a:rPr lang="en-US" dirty="0" smtClean="0">
                <a:solidFill>
                  <a:srgbClr val="7030A0"/>
                </a:solidFill>
                <a:latin typeface="Monotype Corsiva" pitchFamily="66" charset="0"/>
                <a:hlinkClick r:id="rId2" tooltip="Ribosome"/>
              </a:rPr>
              <a:t>ribosome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3810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The 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2" tooltip="Ribosome"/>
              </a:rPr>
              <a:t>ribosome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is a large complex of 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3" tooltip="RNA"/>
              </a:rPr>
              <a:t>RNA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and 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4" tooltip="Protein"/>
              </a:rPr>
              <a:t>protein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molecules. They each consist of two subunits, and act as an assembly line where RNA from the nucleus is used to synthesize proteins from amino acids. </a:t>
            </a:r>
            <a:r>
              <a:rPr lang="en-US" sz="3600" dirty="0" err="1" smtClean="0">
                <a:solidFill>
                  <a:srgbClr val="0000CC"/>
                </a:solidFill>
                <a:latin typeface="Monotype Corsiva" pitchFamily="66" charset="0"/>
              </a:rPr>
              <a:t>Ribosomes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can be found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95399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Lecture -1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2296711"/>
          </a:xfrm>
        </p:spPr>
        <p:txBody>
          <a:bodyPr>
            <a:normAutofit/>
          </a:bodyPr>
          <a:lstStyle/>
          <a:p>
            <a:pPr algn="l"/>
            <a:r>
              <a:rPr lang="en-US" sz="3600" u="sng" dirty="0" smtClean="0">
                <a:solidFill>
                  <a:srgbClr val="002060"/>
                </a:solidFill>
                <a:latin typeface="Monotype Corsiva" pitchFamily="66" charset="0"/>
              </a:rPr>
              <a:t>Cell-Structure &amp; functions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Monotype Corsiva" pitchFamily="66" charset="0"/>
              </a:rPr>
              <a:t>Ribosomes</a:t>
            </a:r>
            <a:endParaRPr lang="en-US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Picture 2" descr="picture of ribosomes  - Internal structure of an animal cell - JPG 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7467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219199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0000CC"/>
                </a:solidFill>
                <a:latin typeface="Monotype Corsiva" pitchFamily="66" charset="0"/>
              </a:rPr>
              <a:t>Lysosomes</a:t>
            </a:r>
            <a:r>
              <a:rPr lang="en-US" dirty="0" smtClean="0">
                <a:solidFill>
                  <a:srgbClr val="0000CC"/>
                </a:solidFill>
                <a:latin typeface="Monotype Corsiva" pitchFamily="66" charset="0"/>
              </a:rPr>
              <a:t> and </a:t>
            </a:r>
            <a:r>
              <a:rPr lang="en-US" dirty="0" err="1" smtClean="0">
                <a:solidFill>
                  <a:srgbClr val="0000CC"/>
                </a:solidFill>
                <a:latin typeface="Monotype Corsiva" pitchFamily="66" charset="0"/>
              </a:rPr>
              <a:t>Peroxisomes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41148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solidFill>
                  <a:srgbClr val="0000CC"/>
                </a:solidFill>
                <a:latin typeface="Monotype Corsiva" pitchFamily="66" charset="0"/>
              </a:rPr>
              <a:t>Lysosomes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and </a:t>
            </a:r>
            <a:r>
              <a:rPr lang="en-US" sz="3600" dirty="0" err="1" smtClean="0">
                <a:solidFill>
                  <a:srgbClr val="0000CC"/>
                </a:solidFill>
                <a:latin typeface="Monotype Corsiva" pitchFamily="66" charset="0"/>
              </a:rPr>
              <a:t>Peroxisomes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are present in eukaryotes only. </a:t>
            </a:r>
            <a:r>
              <a:rPr lang="en-US" sz="3600" dirty="0" err="1" smtClean="0">
                <a:solidFill>
                  <a:srgbClr val="0000CC"/>
                </a:solidFill>
                <a:latin typeface="Monotype Corsiva" pitchFamily="66" charset="0"/>
                <a:hlinkClick r:id="rId2" tooltip="Lysosome"/>
              </a:rPr>
              <a:t>Lysosomes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contain 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3" tooltip="Digestive enzyme"/>
              </a:rPr>
              <a:t>digestive enzymes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(acid </a:t>
            </a:r>
            <a:r>
              <a:rPr lang="en-US" sz="3600" dirty="0" err="1" smtClean="0">
                <a:solidFill>
                  <a:srgbClr val="0000CC"/>
                </a:solidFill>
                <a:latin typeface="Monotype Corsiva" pitchFamily="66" charset="0"/>
                <a:hlinkClick r:id="rId4" tooltip="Hydrolase"/>
              </a:rPr>
              <a:t>hydrolases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). They digest excess or worn-out 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5" tooltip="Organelle"/>
              </a:rPr>
              <a:t>organelles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, food particles, and engulfed 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6" tooltip="Virus"/>
              </a:rPr>
              <a:t>viruses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or 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7" tooltip="Bacteria"/>
              </a:rPr>
              <a:t>bacteria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. </a:t>
            </a:r>
            <a:r>
              <a:rPr lang="en-US" sz="3600" dirty="0" err="1" smtClean="0">
                <a:solidFill>
                  <a:srgbClr val="0000CC"/>
                </a:solidFill>
                <a:latin typeface="Monotype Corsiva" pitchFamily="66" charset="0"/>
                <a:hlinkClick r:id="rId8" tooltip="Peroxisome"/>
              </a:rPr>
              <a:t>Peroxisomes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have enzymes that rid the cell of toxic 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9" tooltip="Peroxide"/>
              </a:rPr>
              <a:t>peroxides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. </a:t>
            </a:r>
            <a:endParaRPr lang="en-US" sz="3600" dirty="0" smtClean="0">
              <a:solidFill>
                <a:srgbClr val="0000CC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CC"/>
                </a:solidFill>
                <a:latin typeface="Monotype Corsiva" pitchFamily="66" charset="0"/>
              </a:rPr>
              <a:t>Lysosomes</a:t>
            </a:r>
            <a:r>
              <a:rPr lang="en-US" dirty="0" smtClean="0">
                <a:solidFill>
                  <a:srgbClr val="0000CC"/>
                </a:solidFill>
                <a:latin typeface="Monotype Corsiva" pitchFamily="66" charset="0"/>
              </a:rPr>
              <a:t> and </a:t>
            </a:r>
            <a:r>
              <a:rPr lang="en-US" dirty="0" err="1" smtClean="0">
                <a:solidFill>
                  <a:srgbClr val="0000CC"/>
                </a:solidFill>
                <a:latin typeface="Monotype Corsiva" pitchFamily="66" charset="0"/>
              </a:rPr>
              <a:t>Peroxisomes</a:t>
            </a:r>
            <a:endParaRPr lang="en-US" dirty="0"/>
          </a:p>
        </p:txBody>
      </p:sp>
      <p:pic>
        <p:nvPicPr>
          <p:cNvPr id="4" name="Picture 2" descr="picture of ribosomes  - Internal structure of an animal cell - JPG 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4770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Stacks of flattened sacs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Have a shipping side &amp; a receiving side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Receive &amp; modify proteins made by ER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Transport vesicles with modified proteins pinch off the ends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sz="4900" b="1" dirty="0" smtClean="0">
                <a:solidFill>
                  <a:srgbClr val="0070C0"/>
                </a:solidFill>
                <a:latin typeface="Monotype Corsiva" pitchFamily="66" charset="0"/>
              </a:rPr>
              <a:t>Golgi Bodies</a:t>
            </a:r>
            <a:endParaRPr kumimoji="1" lang="en-US" sz="4900" b="1" i="1" dirty="0" smtClean="0">
              <a:solidFill>
                <a:srgbClr val="0070C0"/>
              </a:solidFill>
              <a:latin typeface="Monotype Corsiva" pitchFamily="66" charset="0"/>
              <a:ea typeface="新細明體" pitchFamily="18" charset="-120"/>
            </a:endParaRPr>
          </a:p>
        </p:txBody>
      </p:sp>
      <p:pic>
        <p:nvPicPr>
          <p:cNvPr id="5" name="golgi1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3886200"/>
            <a:ext cx="3429000" cy="228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0" y="5058728"/>
            <a:ext cx="2101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70C0"/>
                </a:solidFill>
              </a:rPr>
              <a:t>Transport vesicle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 flipV="1">
            <a:off x="4267200" y="4267200"/>
            <a:ext cx="1219200" cy="6858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autoUpdateAnimBg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800080"/>
                </a:solidFill>
                <a:latin typeface="Comic Sans MS" pitchFamily="66" charset="0"/>
                <a:ea typeface="新細明體" pitchFamily="18" charset="-120"/>
              </a:rPr>
              <a:t>It’s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772400" cy="2133599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Monotype Corsiva" pitchFamily="66" charset="0"/>
              </a:rPr>
              <a:t>Thank You </a:t>
            </a:r>
            <a:endParaRPr lang="en-US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4" descr="title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752600"/>
            <a:ext cx="5092700" cy="3276600"/>
          </a:xfrm>
          <a:noFill/>
        </p:spPr>
      </p:pic>
      <p:pic>
        <p:nvPicPr>
          <p:cNvPr id="5" name="Picture 4" descr="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09800" y="1143000"/>
            <a:ext cx="50927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19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Monotype Corsiva" pitchFamily="66" charset="0"/>
              </a:rPr>
              <a:t>What is Cell?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3211111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The </a:t>
            </a:r>
            <a:r>
              <a:rPr lang="en-US" sz="3600" b="1" dirty="0" smtClean="0">
                <a:solidFill>
                  <a:srgbClr val="0000CC"/>
                </a:solidFill>
                <a:latin typeface="Monotype Corsiva" pitchFamily="66" charset="0"/>
              </a:rPr>
              <a:t>cell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is the functional basic unit of life. It was discovered by 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2" tooltip="Robert Hooke"/>
              </a:rPr>
              <a:t>Robert Hooke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and is the functional unit of all known living organisms. It is the smallest unit of life that is classified as a living thing, and is often called the building block of life.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1429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Monotype Corsiva" pitchFamily="66" charset="0"/>
              </a:rPr>
              <a:t>Unicellular and </a:t>
            </a:r>
            <a:r>
              <a:rPr lang="en-US" dirty="0" err="1" smtClean="0">
                <a:solidFill>
                  <a:srgbClr val="0070C0"/>
                </a:solidFill>
                <a:latin typeface="Monotype Corsiva" pitchFamily="66" charset="0"/>
              </a:rPr>
              <a:t>multicellular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4038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Organisms, such as most bacteria, are unicellular (consist of a single cell). Other organisms, such as humans, are </a:t>
            </a:r>
            <a:r>
              <a:rPr lang="en-US" sz="3600" dirty="0" err="1" smtClean="0">
                <a:solidFill>
                  <a:srgbClr val="0000CC"/>
                </a:solidFill>
                <a:latin typeface="Monotype Corsiva" pitchFamily="66" charset="0"/>
              </a:rPr>
              <a:t>multicellular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. Humans have about 100 trillion cells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06679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Monotype Corsiva" pitchFamily="66" charset="0"/>
              </a:rPr>
              <a:t>Discovery of cell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4267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The descriptive term for the smallest living biological structure was coined by 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2" tooltip="Robert Hooke"/>
              </a:rPr>
              <a:t>Robert Hooke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in a book he published in 1665 when he compared the 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  <a:hlinkClick r:id="rId3" tooltip="Cork (material)"/>
              </a:rPr>
              <a:t>cork</a:t>
            </a:r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 cells he saw through his microscope to the small rooms monks lived in. 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9059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Monotype Corsiva" pitchFamily="66" charset="0"/>
              </a:rPr>
              <a:t>Types of Cell</a:t>
            </a:r>
            <a:endParaRPr lang="en-US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772400" cy="3287311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There are two types of cells: eukaryotic and prokaryotic. Prokaryotic cells are those cells which have nuclear material without nuclear membrane. For ex- bacteria and blue green algae. The cell having well- organized nucleus with a nuclear membrane are called eukaryotic cells.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Monotype Corsiva" pitchFamily="66" charset="0"/>
              </a:rPr>
              <a:t>Types of cell</a:t>
            </a:r>
            <a:endParaRPr lang="en-US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grpSp>
        <p:nvGrpSpPr>
          <p:cNvPr id="2" name="Group 16"/>
          <p:cNvGrpSpPr>
            <a:grpSpLocks noGrp="1"/>
          </p:cNvGrpSpPr>
          <p:nvPr>
            <p:ph idx="1"/>
          </p:nvPr>
        </p:nvGrpSpPr>
        <p:grpSpPr bwMode="auto">
          <a:xfrm>
            <a:off x="457200" y="1481138"/>
            <a:ext cx="8229600" cy="4525962"/>
            <a:chOff x="624" y="1344"/>
            <a:chExt cx="4272" cy="2928"/>
          </a:xfrm>
        </p:grpSpPr>
        <p:pic>
          <p:nvPicPr>
            <p:cNvPr id="5" name="Picture 15" descr="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" y="1344"/>
              <a:ext cx="4272" cy="29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672" y="2102"/>
              <a:ext cx="1200" cy="25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0">
                  <a:solidFill>
                    <a:srgbClr val="660066"/>
                  </a:solidFill>
                  <a:latin typeface="Impact" pitchFamily="34" charset="0"/>
                </a:rPr>
                <a:t>white blood cell</a:t>
              </a:r>
              <a:endParaRPr lang="en-US" altLang="zh-TW" sz="2000" b="0">
                <a:solidFill>
                  <a:srgbClr val="0066FF"/>
                </a:solidFill>
                <a:latin typeface="Impact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72" y="2784"/>
              <a:ext cx="1170" cy="25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0" dirty="0">
                  <a:solidFill>
                    <a:srgbClr val="660066"/>
                  </a:solidFill>
                  <a:latin typeface="Impact" pitchFamily="34" charset="0"/>
                </a:rPr>
                <a:t>red blood cell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72" y="3744"/>
              <a:ext cx="960" cy="25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0">
                  <a:solidFill>
                    <a:srgbClr val="660066"/>
                  </a:solidFill>
                  <a:latin typeface="Impact" pitchFamily="34" charset="0"/>
                </a:rPr>
                <a:t>cheek cells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728" y="3600"/>
              <a:ext cx="585" cy="25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0">
                  <a:solidFill>
                    <a:srgbClr val="660066"/>
                  </a:solidFill>
                  <a:latin typeface="Impact" pitchFamily="34" charset="0"/>
                </a:rPr>
                <a:t>sperm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254" y="3888"/>
              <a:ext cx="866" cy="25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0">
                  <a:solidFill>
                    <a:srgbClr val="660066"/>
                  </a:solidFill>
                  <a:latin typeface="Impact" pitchFamily="34" charset="0"/>
                </a:rPr>
                <a:t>nerve cell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001" y="3398"/>
              <a:ext cx="983" cy="25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0">
                  <a:solidFill>
                    <a:srgbClr val="660066"/>
                  </a:solidFill>
                  <a:latin typeface="Impact" pitchFamily="34" charset="0"/>
                </a:rPr>
                <a:t>muscle cell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938" y="2438"/>
              <a:ext cx="766" cy="25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0" u="sng">
                  <a:solidFill>
                    <a:srgbClr val="660066"/>
                  </a:solidFill>
                  <a:latin typeface="Impact" pitchFamily="34" charset="0"/>
                </a:rPr>
                <a:t>Amoeba</a:t>
              </a:r>
              <a:endParaRPr lang="en-US" altLang="zh-TW" sz="2000" b="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774" y="3984"/>
              <a:ext cx="1074" cy="25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0" u="sng">
                  <a:solidFill>
                    <a:srgbClr val="660066"/>
                  </a:solidFill>
                  <a:latin typeface="Impact" pitchFamily="34" charset="0"/>
                </a:rPr>
                <a:t>Paramecium</a:t>
              </a:r>
              <a:endParaRPr lang="en-US" altLang="zh-TW" sz="2000" b="0">
                <a:solidFill>
                  <a:srgbClr val="660066"/>
                </a:solidFill>
                <a:latin typeface="Impac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1919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Monotype Corsiva" pitchFamily="66" charset="0"/>
              </a:rPr>
              <a:t>Shape of cells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35814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CC"/>
                </a:solidFill>
                <a:latin typeface="Monotype Corsiva" pitchFamily="66" charset="0"/>
              </a:rPr>
              <a:t>Generally, cells are round, spherical or elongated some cells are long and pointed at both ends. They exhibit a spindle shape. Cells sometimes are quite long. Some are branched like nerve cells or a neuron. Some are sphere like RBC</a:t>
            </a:r>
            <a:r>
              <a:rPr lang="en-US" dirty="0" smtClean="0">
                <a:solidFill>
                  <a:srgbClr val="0000CC"/>
                </a:solidFill>
                <a:latin typeface="Monotype Corsiva" pitchFamily="66" charset="0"/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Monotype Corsiva" pitchFamily="66" charset="0"/>
              </a:rPr>
              <a:t>Organelles of Cell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772400" cy="4800600"/>
          </a:xfrm>
        </p:spPr>
        <p:txBody>
          <a:bodyPr>
            <a:normAutofit/>
          </a:bodyPr>
          <a:lstStyle/>
          <a:p>
            <a:pPr marL="484188" indent="-484188" algn="l">
              <a:lnSpc>
                <a:spcPct val="110000"/>
              </a:lnSpc>
              <a:spcAft>
                <a:spcPct val="20000"/>
              </a:spcAft>
              <a:buSzPct val="80000"/>
            </a:pPr>
            <a:r>
              <a:rPr lang="en-US" altLang="zh-TW" sz="3300" b="1" dirty="0" smtClean="0">
                <a:solidFill>
                  <a:srgbClr val="7030A0"/>
                </a:solidFill>
                <a:latin typeface="Monotype Corsiva" pitchFamily="66" charset="0"/>
                <a:ea typeface="新細明體" pitchFamily="18" charset="-120"/>
              </a:rPr>
              <a:t>Very small size</a:t>
            </a:r>
          </a:p>
          <a:p>
            <a:pPr marL="484188" indent="-484188" algn="l">
              <a:lnSpc>
                <a:spcPct val="110000"/>
              </a:lnSpc>
              <a:spcAft>
                <a:spcPct val="20000"/>
              </a:spcAft>
              <a:buSzPct val="80000"/>
            </a:pPr>
            <a:r>
              <a:rPr lang="en-US" altLang="zh-TW" sz="3300" b="1" dirty="0" smtClean="0">
                <a:solidFill>
                  <a:srgbClr val="7030A0"/>
                </a:solidFill>
                <a:latin typeface="Monotype Corsiva" pitchFamily="66" charset="0"/>
                <a:ea typeface="新細明體" pitchFamily="18" charset="-120"/>
              </a:rPr>
              <a:t>Can only be observed under a microscope</a:t>
            </a:r>
          </a:p>
          <a:p>
            <a:pPr marL="484188" indent="-484188" algn="l">
              <a:lnSpc>
                <a:spcPct val="110000"/>
              </a:lnSpc>
              <a:spcAft>
                <a:spcPct val="20000"/>
              </a:spcAft>
              <a:buSzPct val="80000"/>
            </a:pPr>
            <a:r>
              <a:rPr lang="en-US" altLang="zh-TW" sz="3300" b="1" dirty="0" smtClean="0">
                <a:solidFill>
                  <a:srgbClr val="7030A0"/>
                </a:solidFill>
                <a:latin typeface="Monotype Corsiva" pitchFamily="66" charset="0"/>
                <a:ea typeface="新細明體" pitchFamily="18" charset="-120"/>
              </a:rPr>
              <a:t>Have specific functions </a:t>
            </a:r>
          </a:p>
          <a:p>
            <a:pPr algn="l">
              <a:spcBef>
                <a:spcPct val="50000"/>
              </a:spcBef>
            </a:pPr>
            <a:r>
              <a:rPr lang="en-US" altLang="zh-TW" sz="3300" b="1" dirty="0" smtClean="0">
                <a:solidFill>
                  <a:srgbClr val="7030A0"/>
                </a:solidFill>
                <a:latin typeface="Monotype Corsiva" pitchFamily="66" charset="0"/>
                <a:ea typeface="新細明體" pitchFamily="18" charset="-120"/>
              </a:rPr>
              <a:t>Found throughout cytoplasm</a:t>
            </a:r>
          </a:p>
          <a:p>
            <a:pPr algn="l">
              <a:spcBef>
                <a:spcPct val="50000"/>
              </a:spcBef>
            </a:pPr>
            <a:r>
              <a:rPr lang="en-US" sz="3300" dirty="0" smtClean="0">
                <a:solidFill>
                  <a:srgbClr val="00B0F0"/>
                </a:solidFill>
                <a:latin typeface="Monotype Corsiva" pitchFamily="66" charset="0"/>
              </a:rPr>
              <a:t>Endoplasmic reticulum (rough &amp; smooth) ; Golgi </a:t>
            </a:r>
            <a:r>
              <a:rPr lang="en-US" sz="3300" dirty="0" err="1" smtClean="0">
                <a:solidFill>
                  <a:srgbClr val="00B0F0"/>
                </a:solidFill>
                <a:latin typeface="Monotype Corsiva" pitchFamily="66" charset="0"/>
              </a:rPr>
              <a:t>Bodies;Nucleolus</a:t>
            </a:r>
            <a:r>
              <a:rPr lang="en-US" sz="3300" dirty="0" smtClean="0">
                <a:solidFill>
                  <a:srgbClr val="00B0F0"/>
                </a:solidFill>
                <a:latin typeface="Monotype Corsiva" pitchFamily="66" charset="0"/>
              </a:rPr>
              <a:t>; </a:t>
            </a:r>
            <a:r>
              <a:rPr lang="en-US" sz="3300" dirty="0" err="1" smtClean="0">
                <a:solidFill>
                  <a:srgbClr val="00B0F0"/>
                </a:solidFill>
                <a:latin typeface="Monotype Corsiva" pitchFamily="66" charset="0"/>
              </a:rPr>
              <a:t>Lysosomes</a:t>
            </a:r>
            <a:r>
              <a:rPr lang="en-US" sz="3300" dirty="0" smtClean="0">
                <a:solidFill>
                  <a:srgbClr val="00B0F0"/>
                </a:solidFill>
                <a:latin typeface="Monotype Corsiva" pitchFamily="66" charset="0"/>
              </a:rPr>
              <a:t>; </a:t>
            </a:r>
            <a:r>
              <a:rPr lang="en-US" sz="3300" dirty="0" err="1" smtClean="0">
                <a:solidFill>
                  <a:srgbClr val="00B0F0"/>
                </a:solidFill>
                <a:latin typeface="Monotype Corsiva" pitchFamily="66" charset="0"/>
              </a:rPr>
              <a:t>Ribosomes</a:t>
            </a:r>
            <a:endParaRPr lang="en-US" sz="33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 marL="484188" indent="-484188" algn="l">
              <a:lnSpc>
                <a:spcPct val="110000"/>
              </a:lnSpc>
              <a:spcAft>
                <a:spcPct val="20000"/>
              </a:spcAft>
              <a:buSzPct val="80000"/>
            </a:pPr>
            <a:endParaRPr lang="en-US" altLang="zh-TW" sz="3600" b="1" dirty="0" smtClean="0">
              <a:solidFill>
                <a:srgbClr val="7030A0"/>
              </a:solidFill>
              <a:latin typeface="Monotype Corsiva" pitchFamily="66" charset="0"/>
              <a:ea typeface="新細明體" pitchFamily="18" charset="-12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</TotalTime>
  <Words>625</Words>
  <Application>Microsoft Office PowerPoint</Application>
  <PresentationFormat>On-screen Show (4:3)</PresentationFormat>
  <Paragraphs>61</Paragraphs>
  <Slides>24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Cell  Physiology for BDS-2015</vt:lpstr>
      <vt:lpstr>Lecture -1</vt:lpstr>
      <vt:lpstr>What is Cell?</vt:lpstr>
      <vt:lpstr>Unicellular and multicellular</vt:lpstr>
      <vt:lpstr>Discovery of cell</vt:lpstr>
      <vt:lpstr>Types of Cell</vt:lpstr>
      <vt:lpstr>Types of cell</vt:lpstr>
      <vt:lpstr>Shape of cells</vt:lpstr>
      <vt:lpstr>Organelles of Cell</vt:lpstr>
      <vt:lpstr>Cytoplasm of a Cell </vt:lpstr>
      <vt:lpstr>Slide 11</vt:lpstr>
      <vt:lpstr>Cell nucleus</vt:lpstr>
      <vt:lpstr>Slide 13</vt:lpstr>
      <vt:lpstr>Nucleolus</vt:lpstr>
      <vt:lpstr>Mitochondria</vt:lpstr>
      <vt:lpstr>Slide 16</vt:lpstr>
      <vt:lpstr>Endoplasmic reticulum</vt:lpstr>
      <vt:lpstr>Endoplasmic reticulum</vt:lpstr>
      <vt:lpstr>The ribosome</vt:lpstr>
      <vt:lpstr>Ribosomes</vt:lpstr>
      <vt:lpstr>Lysosomes and Peroxisomes</vt:lpstr>
      <vt:lpstr>Lysosomes and Peroxisomes</vt:lpstr>
      <vt:lpstr> Golgi Bodies</vt:lpstr>
      <vt:lpstr>It’s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43</cp:revision>
  <dcterms:created xsi:type="dcterms:W3CDTF">2015-09-02T04:38:30Z</dcterms:created>
  <dcterms:modified xsi:type="dcterms:W3CDTF">2015-09-03T07:53:44Z</dcterms:modified>
</cp:coreProperties>
</file>