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3399FF"/>
                </a:solidFill>
              </a:rPr>
              <a:t>CORRELATION OF NORMAL CLINICAL AND MICROSCOPIC FEATURES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905000"/>
            <a:ext cx="7315200" cy="4038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Color-             “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coral pink”</a:t>
            </a:r>
          </a:p>
          <a:p>
            <a:pPr algn="just"/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                          </a:t>
            </a:r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depends upon</a:t>
            </a:r>
          </a:p>
          <a:p>
            <a:pPr algn="just"/>
            <a:endParaRPr lang="en-US" sz="24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/>
            <a:endParaRPr lang="en-US" sz="2400" b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      - 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Vascular supply</a:t>
            </a:r>
          </a:p>
          <a:p>
            <a:pPr algn="just"/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      - Thickness of epithelium</a:t>
            </a:r>
          </a:p>
          <a:p>
            <a:pPr algn="just"/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      - Degree of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keratinization</a:t>
            </a:r>
            <a:endParaRPr lang="en-US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      - presence of pigment containing  cells</a:t>
            </a:r>
          </a:p>
          <a:p>
            <a:pPr algn="just"/>
            <a:endParaRPr lang="en-US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           </a:t>
            </a:r>
            <a:endParaRPr lang="en-US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706368" y="2362200"/>
            <a:ext cx="1798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457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8153400" cy="43434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Anatomic crown</a:t>
            </a:r>
            <a:r>
              <a:rPr lang="en-US" sz="2800" dirty="0" smtClean="0"/>
              <a:t>- 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portion of tooth covered by enamel</a:t>
            </a:r>
          </a:p>
          <a:p>
            <a:pPr algn="just"/>
            <a:endParaRPr lang="en-US" sz="24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en-US" sz="28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Anatomic root   </a:t>
            </a:r>
            <a:r>
              <a:rPr lang="en-US" sz="2800" dirty="0" smtClean="0"/>
              <a:t>- 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portion of tooth covered by </a:t>
            </a:r>
            <a:r>
              <a:rPr lang="en-US" sz="24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cementum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</a:t>
            </a:r>
          </a:p>
          <a:p>
            <a:pPr algn="just"/>
            <a:endParaRPr lang="en-US" sz="24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en-US" sz="28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Clinical crown- 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portion of tooth that has been denuded of its gingiva and projects in to oral cavity.</a:t>
            </a:r>
          </a:p>
          <a:p>
            <a:pPr algn="just"/>
            <a:endParaRPr lang="en-US" sz="24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en-US" sz="28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Clinical root- 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portion of tooth covered by periodontal tissue.</a:t>
            </a:r>
            <a:endParaRPr lang="en-US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Passive eruption</a:t>
            </a:r>
            <a:endParaRPr lang="en-US" sz="36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4 stages-</a:t>
            </a:r>
          </a:p>
          <a:p>
            <a:pPr algn="just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Stage I – the tooth reach the line of occlusion. The </a:t>
            </a:r>
            <a:r>
              <a:rPr lang="en-US" sz="24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junctional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epithelium and base of </a:t>
            </a:r>
            <a:r>
              <a:rPr lang="en-US" sz="24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sulcus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are on the enamel.</a:t>
            </a:r>
          </a:p>
          <a:p>
            <a:pPr algn="just"/>
            <a:endParaRPr lang="en-US" sz="24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Stage II – base of </a:t>
            </a:r>
            <a:r>
              <a:rPr lang="en-US" sz="24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sulcus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is on the and part of </a:t>
            </a:r>
            <a:r>
              <a:rPr lang="en-US" sz="24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junctional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epithelium is on  the root.</a:t>
            </a:r>
            <a:endParaRPr lang="en-US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295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305800" cy="47244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Stage III </a:t>
            </a: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– 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base of the gingival </a:t>
            </a:r>
            <a:r>
              <a:rPr lang="en-US" sz="24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sulcus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is at the CEJ and entire </a:t>
            </a:r>
            <a:r>
              <a:rPr lang="en-US" sz="24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junctional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epithelium is on the root.</a:t>
            </a:r>
          </a:p>
          <a:p>
            <a:pPr algn="just"/>
            <a:endParaRPr lang="en-US" sz="24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/>
            <a:endParaRPr lang="en-US" sz="24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Stage IV- 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base of the gingival </a:t>
            </a:r>
            <a:r>
              <a:rPr lang="en-US" sz="24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sulcus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and </a:t>
            </a:r>
            <a:r>
              <a:rPr lang="en-US" sz="24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junctional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epithelium is on the root.</a:t>
            </a:r>
            <a:endParaRPr lang="en-US" sz="24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7" descr="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3" name="WordArt 8"/>
          <p:cNvSpPr>
            <a:spLocks noChangeArrowheads="1" noChangeShapeType="1" noTextEdit="1"/>
          </p:cNvSpPr>
          <p:nvPr/>
        </p:nvSpPr>
        <p:spPr bwMode="auto">
          <a:xfrm>
            <a:off x="304800" y="76200"/>
            <a:ext cx="7924800" cy="12763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Comic Sans MS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523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762000"/>
            <a:ext cx="8229600" cy="48768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Size –</a:t>
            </a:r>
          </a:p>
          <a:p>
            <a:pPr algn="just"/>
            <a:endParaRPr lang="en-US" b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algn="just"/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Corresponds to the sum total of the bulk of cellular and</a:t>
            </a:r>
          </a:p>
          <a:p>
            <a:pPr algn="just"/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intercellular elements and blood supply</a:t>
            </a:r>
          </a:p>
          <a:p>
            <a:pPr algn="just"/>
            <a:endParaRPr lang="en-US" sz="28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72400" cy="1470025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Contour - </a:t>
            </a:r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    “Scalloped outline”</a:t>
            </a:r>
            <a:endParaRPr lang="en-US" sz="36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696200" cy="4191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                                          </a:t>
            </a:r>
          </a:p>
          <a:p>
            <a:pPr algn="just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                                          depends upon</a:t>
            </a:r>
          </a:p>
          <a:p>
            <a:pPr algn="just"/>
            <a:endParaRPr lang="en-US" sz="24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/>
            <a:endParaRPr lang="en-US" sz="24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                           - Shape of teeth</a:t>
            </a:r>
          </a:p>
          <a:p>
            <a:pPr algn="just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                           -Alignment of teeth in arch</a:t>
            </a:r>
          </a:p>
          <a:p>
            <a:pPr algn="just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                           -Location and size of proximal contact</a:t>
            </a:r>
          </a:p>
          <a:p>
            <a:pPr algn="just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                           -Dimension of </a:t>
            </a:r>
            <a:r>
              <a:rPr lang="en-US" sz="24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embrassures</a:t>
            </a:r>
            <a:endParaRPr lang="en-US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14800" y="1459992"/>
            <a:ext cx="15240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Shape- </a:t>
            </a:r>
            <a:endParaRPr lang="en-US" sz="36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924800" cy="4038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 shape of </a:t>
            </a:r>
            <a:r>
              <a:rPr lang="en-US" sz="28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interdental</a:t>
            </a:r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gingiva depends upon</a:t>
            </a:r>
          </a:p>
          <a:p>
            <a:pPr algn="just"/>
            <a:endParaRPr lang="en-US" sz="28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- contour of proximal tooth surface</a:t>
            </a:r>
          </a:p>
          <a:p>
            <a:pPr algn="just"/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- Location and shape of gingival </a:t>
            </a:r>
            <a:r>
              <a:rPr lang="en-US" sz="28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embrassures</a:t>
            </a:r>
            <a:endParaRPr lang="en-US" sz="28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375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Consistency -</a:t>
            </a:r>
            <a:endParaRPr lang="en-US" sz="36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543800" cy="4648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“Firm and resilient”</a:t>
            </a:r>
          </a:p>
          <a:p>
            <a:pPr algn="just"/>
            <a:endParaRPr lang="en-US" sz="28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Because tightly bound to the underlying bone</a:t>
            </a:r>
            <a:endParaRPr lang="en-US" sz="28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22225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Surface texture - </a:t>
            </a:r>
            <a:endParaRPr lang="en-US" sz="36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458200" cy="441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Orange peel appearance</a:t>
            </a:r>
          </a:p>
          <a:p>
            <a:endParaRPr lang="en-US" sz="28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en-US" sz="28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“Stippling”</a:t>
            </a:r>
          </a:p>
          <a:p>
            <a:endParaRPr lang="en-US" sz="28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Attached gingiva is stippled but marginal gingiva is not.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Stippling varies with age</a:t>
            </a:r>
            <a:endParaRPr lang="en-US" sz="28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343400" y="1917192"/>
            <a:ext cx="22860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6002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8153400" cy="45720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Stippling is form of adaptive specialization or reinforcement of function.</a:t>
            </a:r>
          </a:p>
          <a:p>
            <a:pPr algn="just"/>
            <a:endParaRPr lang="en-US" sz="24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It is a feature of healthy gingiva.</a:t>
            </a:r>
          </a:p>
          <a:p>
            <a:pPr algn="just"/>
            <a:endParaRPr lang="en-US" sz="24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Reduction or loss of stippling is a common sign of gingival disease.</a:t>
            </a:r>
          </a:p>
          <a:p>
            <a:pPr algn="just"/>
            <a:endParaRPr lang="en-US" sz="24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when gingiva is restored to health after treatment, the stippled appearance returns.</a:t>
            </a:r>
            <a:endParaRPr lang="en-US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975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Position-</a:t>
            </a:r>
            <a:endParaRPr lang="en-US" sz="36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37338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Position of gingiva refers to the level at which gingival margin is attached to the tooth.</a:t>
            </a:r>
          </a:p>
          <a:p>
            <a:pPr algn="just"/>
            <a:endParaRPr lang="en-US" sz="24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When tooth erupts in the oral, cavity the margin and the </a:t>
            </a:r>
            <a:r>
              <a:rPr lang="en-US" sz="24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sulcus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are at the tip of the crown; as eruption progresses they are seen closer to root</a:t>
            </a:r>
            <a:endParaRPr lang="en-US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Continuous tooth eruption</a:t>
            </a:r>
            <a:endParaRPr lang="en-US" sz="36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524000"/>
            <a:ext cx="7086600" cy="3810000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1- Active -  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movement of the teeth in the direction of </a:t>
            </a:r>
            <a:r>
              <a:rPr lang="en-US" sz="24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occlusal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plane.</a:t>
            </a:r>
          </a:p>
          <a:p>
            <a:pPr algn="just"/>
            <a:endParaRPr lang="en-US" sz="24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2- Passive -  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exposure of the teeth by apical migration of gingiva.</a:t>
            </a:r>
          </a:p>
          <a:p>
            <a:pPr algn="just"/>
            <a:endParaRPr lang="en-US" sz="24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Active and passive eruptions proceeds together. </a:t>
            </a:r>
            <a:endParaRPr lang="en-US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419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CORRELATION OF NORMAL CLINICAL AND MICROSCOPIC FEATURES </vt:lpstr>
      <vt:lpstr>Slide 2</vt:lpstr>
      <vt:lpstr>Contour -      “Scalloped outline”</vt:lpstr>
      <vt:lpstr>Shape- </vt:lpstr>
      <vt:lpstr>Consistency -</vt:lpstr>
      <vt:lpstr>Surface texture - </vt:lpstr>
      <vt:lpstr>Slide 7</vt:lpstr>
      <vt:lpstr>Position-</vt:lpstr>
      <vt:lpstr>Continuous tooth eruption</vt:lpstr>
      <vt:lpstr>Slide 10</vt:lpstr>
      <vt:lpstr>Passive eruption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GINGIVAL CONNECTIVE TISSUE</dc:title>
  <dc:creator>RS</dc:creator>
  <cp:lastModifiedBy>VIVEKK36</cp:lastModifiedBy>
  <cp:revision>11</cp:revision>
  <dcterms:created xsi:type="dcterms:W3CDTF">2006-08-16T00:00:00Z</dcterms:created>
  <dcterms:modified xsi:type="dcterms:W3CDTF">2014-10-18T09:24:58Z</dcterms:modified>
</cp:coreProperties>
</file>