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Alveolar bone/ Alveolar process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9350" y="2667001"/>
            <a:ext cx="41338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97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Dehiscence 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620000" cy="1752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When the denuded areas extend through the marginal bone, the defect is called as dehiscence.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75438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 The inactive </a:t>
            </a:r>
            <a:r>
              <a:rPr lang="en-US" sz="3600" dirty="0" err="1" smtClean="0"/>
              <a:t>osteoblasts</a:t>
            </a:r>
            <a:r>
              <a:rPr lang="en-US" sz="3600" dirty="0" smtClean="0"/>
              <a:t> are-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1752600"/>
          </a:xfrm>
        </p:spPr>
        <p:txBody>
          <a:bodyPr>
            <a:noAutofit/>
          </a:bodyPr>
          <a:lstStyle/>
          <a:p>
            <a:pPr marL="514350" indent="-514350" algn="just">
              <a:buAutoNum type="alphaLcParenBoth"/>
            </a:pPr>
            <a:r>
              <a:rPr lang="en-US" sz="2400" dirty="0" err="1" smtClean="0">
                <a:solidFill>
                  <a:schemeClr val="tx1"/>
                </a:solidFill>
              </a:rPr>
              <a:t>Osteocytes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lphaLcParenBoth"/>
            </a:pPr>
            <a:r>
              <a:rPr lang="en-US" sz="2400" dirty="0" err="1" smtClean="0">
                <a:solidFill>
                  <a:schemeClr val="tx1"/>
                </a:solidFill>
              </a:rPr>
              <a:t>Osteoclasts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lphaLcParenBoth"/>
            </a:pPr>
            <a:r>
              <a:rPr lang="en-US" sz="2400" dirty="0" err="1" smtClean="0">
                <a:solidFill>
                  <a:schemeClr val="tx1"/>
                </a:solidFill>
              </a:rPr>
              <a:t>Osteoprogenitor</a:t>
            </a:r>
            <a:r>
              <a:rPr lang="en-US" sz="2400" dirty="0" smtClean="0">
                <a:solidFill>
                  <a:schemeClr val="tx1"/>
                </a:solidFill>
              </a:rPr>
              <a:t> cells</a:t>
            </a:r>
          </a:p>
          <a:p>
            <a:pPr marL="514350" indent="-514350" algn="just">
              <a:buAutoNum type="alphaLcParenBoth"/>
            </a:pPr>
            <a:r>
              <a:rPr lang="en-US" sz="2400" dirty="0" smtClean="0">
                <a:solidFill>
                  <a:schemeClr val="tx1"/>
                </a:solidFill>
              </a:rPr>
              <a:t>Bone lining cells</a:t>
            </a:r>
          </a:p>
          <a:p>
            <a:pPr marL="514350" indent="-514350" algn="just">
              <a:buAutoNum type="alphaLcParenBoth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lphaLcParenBoth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lphaLcParenBoth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2. The term lamina </a:t>
            </a:r>
            <a:r>
              <a:rPr lang="en-US" sz="3600" dirty="0" err="1" smtClean="0"/>
              <a:t>dura</a:t>
            </a:r>
            <a:r>
              <a:rPr lang="en-US" sz="3600" dirty="0" smtClean="0"/>
              <a:t> refers to the radiographic image of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lphaLcParenBoth"/>
            </a:pPr>
            <a:r>
              <a:rPr lang="en-US" dirty="0" smtClean="0">
                <a:solidFill>
                  <a:schemeClr val="tx1"/>
                </a:solidFill>
              </a:rPr>
              <a:t>Periodontal ligament space</a:t>
            </a:r>
          </a:p>
          <a:p>
            <a:pPr marL="514350" indent="-514350" algn="just">
              <a:buAutoNum type="alphaLcParenBoth"/>
            </a:pPr>
            <a:r>
              <a:rPr lang="en-US" dirty="0" smtClean="0">
                <a:solidFill>
                  <a:schemeClr val="tx1"/>
                </a:solidFill>
              </a:rPr>
              <a:t>Cortical plates</a:t>
            </a:r>
          </a:p>
          <a:p>
            <a:pPr marL="514350" indent="-514350" algn="just">
              <a:buAutoNum type="alphaLcParenBoth"/>
            </a:pPr>
            <a:r>
              <a:rPr lang="en-US" dirty="0" err="1" smtClean="0">
                <a:solidFill>
                  <a:schemeClr val="tx1"/>
                </a:solidFill>
              </a:rPr>
              <a:t>Cancellous</a:t>
            </a:r>
            <a:r>
              <a:rPr lang="en-US" dirty="0" smtClean="0">
                <a:solidFill>
                  <a:schemeClr val="tx1"/>
                </a:solidFill>
              </a:rPr>
              <a:t> bone</a:t>
            </a:r>
          </a:p>
          <a:p>
            <a:pPr marL="514350" indent="-514350" algn="just">
              <a:buAutoNum type="alphaLcParenBoth"/>
            </a:pPr>
            <a:r>
              <a:rPr lang="en-US" dirty="0" smtClean="0">
                <a:solidFill>
                  <a:schemeClr val="tx1"/>
                </a:solidFill>
              </a:rPr>
              <a:t>Alveolar crest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3.Following is true about </a:t>
            </a:r>
            <a:r>
              <a:rPr lang="en-US" sz="3600" dirty="0" err="1" smtClean="0"/>
              <a:t>osteoclast</a:t>
            </a:r>
            <a:r>
              <a:rPr lang="en-US" sz="3600" dirty="0" smtClean="0"/>
              <a:t> except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2133600"/>
          </a:xfrm>
        </p:spPr>
        <p:txBody>
          <a:bodyPr>
            <a:noAutofit/>
          </a:bodyPr>
          <a:lstStyle/>
          <a:p>
            <a:pPr marL="514350" indent="-514350" algn="just">
              <a:buAutoNum type="alphaLcParenBoth"/>
            </a:pPr>
            <a:r>
              <a:rPr lang="en-US" sz="2400" dirty="0" err="1" smtClean="0">
                <a:solidFill>
                  <a:schemeClr val="tx1"/>
                </a:solidFill>
              </a:rPr>
              <a:t>Mononucleated</a:t>
            </a:r>
            <a:r>
              <a:rPr lang="en-US" sz="2400" dirty="0" smtClean="0">
                <a:solidFill>
                  <a:schemeClr val="tx1"/>
                </a:solidFill>
              </a:rPr>
              <a:t> cells</a:t>
            </a:r>
          </a:p>
          <a:p>
            <a:pPr marL="514350" indent="-514350" algn="just">
              <a:buAutoNum type="alphaLcParenBoth"/>
            </a:pPr>
            <a:r>
              <a:rPr lang="en-US" sz="2400" dirty="0" smtClean="0">
                <a:solidFill>
                  <a:schemeClr val="tx1"/>
                </a:solidFill>
              </a:rPr>
              <a:t> having branching processes</a:t>
            </a:r>
          </a:p>
          <a:p>
            <a:pPr marL="514350" indent="-514350" algn="just">
              <a:buAutoNum type="alphaLcParenBoth"/>
            </a:pPr>
            <a:r>
              <a:rPr lang="en-US" sz="2400" dirty="0" smtClean="0">
                <a:solidFill>
                  <a:schemeClr val="tx1"/>
                </a:solidFill>
              </a:rPr>
              <a:t>Derived from circulating blood cells </a:t>
            </a:r>
            <a:r>
              <a:rPr lang="en-US" sz="2400" dirty="0" err="1" smtClean="0">
                <a:solidFill>
                  <a:schemeClr val="tx1"/>
                </a:solidFill>
              </a:rPr>
              <a:t>monocytes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lphaLcParenBoth"/>
            </a:pPr>
            <a:r>
              <a:rPr lang="en-US" sz="2400" dirty="0" smtClean="0">
                <a:solidFill>
                  <a:schemeClr val="tx1"/>
                </a:solidFill>
              </a:rPr>
              <a:t> found in </a:t>
            </a:r>
            <a:r>
              <a:rPr lang="en-US" sz="2400" dirty="0" err="1" smtClean="0">
                <a:solidFill>
                  <a:schemeClr val="tx1"/>
                </a:solidFill>
              </a:rPr>
              <a:t>Howship’s</a:t>
            </a:r>
            <a:r>
              <a:rPr lang="en-US" sz="2400" dirty="0" smtClean="0">
                <a:solidFill>
                  <a:schemeClr val="tx1"/>
                </a:solidFill>
              </a:rPr>
              <a:t> lacunae</a:t>
            </a:r>
          </a:p>
          <a:p>
            <a:pPr marL="514350" indent="-514350" algn="just">
              <a:buAutoNum type="alphaLcParenBoth"/>
            </a:pPr>
            <a:endParaRPr lang="en-US" sz="2400" dirty="0" smtClean="0"/>
          </a:p>
          <a:p>
            <a:pPr marL="514350" indent="-514350" algn="just">
              <a:buAutoNum type="alphaLcParenBoth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4. Main type of collagen in bone and ligament are respectively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lphaLcParenBoth"/>
            </a:pPr>
            <a:r>
              <a:rPr lang="en-US" dirty="0" smtClean="0">
                <a:solidFill>
                  <a:schemeClr val="tx1"/>
                </a:solidFill>
              </a:rPr>
              <a:t>Type I and type II</a:t>
            </a: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</a:rPr>
              <a:t>(b)Type II and type I</a:t>
            </a: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</a:rPr>
              <a:t>(c) Type II in both</a:t>
            </a: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</a:rPr>
              <a:t>(d) Type I in both</a:t>
            </a:r>
          </a:p>
          <a:p>
            <a:pPr marL="514350" indent="-514350" algn="just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5. The enzyme closely associated with the new bone formation is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lphaLcParenBoth"/>
            </a:pPr>
            <a:r>
              <a:rPr lang="en-US" dirty="0" smtClean="0">
                <a:solidFill>
                  <a:schemeClr val="tx1"/>
                </a:solidFill>
              </a:rPr>
              <a:t>Acid </a:t>
            </a:r>
            <a:r>
              <a:rPr lang="en-US" dirty="0" err="1" smtClean="0">
                <a:solidFill>
                  <a:schemeClr val="tx1"/>
                </a:solidFill>
              </a:rPr>
              <a:t>phosphatase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</a:rPr>
              <a:t>(b)  Alkaline </a:t>
            </a:r>
            <a:r>
              <a:rPr lang="en-US" dirty="0" err="1" smtClean="0">
                <a:solidFill>
                  <a:schemeClr val="tx1"/>
                </a:solidFill>
              </a:rPr>
              <a:t>phosphatase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</a:rPr>
              <a:t>(c)   </a:t>
            </a:r>
            <a:r>
              <a:rPr lang="en-US" dirty="0" err="1" smtClean="0">
                <a:solidFill>
                  <a:schemeClr val="tx1"/>
                </a:solidFill>
              </a:rPr>
              <a:t>Succinic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dehydrogenase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</a:rPr>
              <a:t>(d)  Both A and B</a:t>
            </a:r>
          </a:p>
          <a:p>
            <a:pPr marL="514350" indent="-514350" algn="just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THANK YOU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23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848600" cy="4038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Is the portion of maxilla and mandible that forms and supports the tooth socket (alveoli).</a:t>
            </a: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It forms when tooth erupts to provide the osseous attachment to the forming PDL; It disappears gradually after tooth is lost.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Development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153400" cy="4191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The alveolar bone begins to first form by an intramembranous ossification with in the </a:t>
            </a:r>
            <a:r>
              <a:rPr lang="en-US" sz="2400" dirty="0" err="1" smtClean="0">
                <a:solidFill>
                  <a:schemeClr val="tx1"/>
                </a:solidFill>
              </a:rPr>
              <a:t>ectomesenchyme</a:t>
            </a:r>
            <a:r>
              <a:rPr lang="en-US" sz="2400" dirty="0" smtClean="0">
                <a:solidFill>
                  <a:schemeClr val="tx1"/>
                </a:solidFill>
              </a:rPr>
              <a:t> surrounding the developing tooth.</a:t>
            </a: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This first formed bone is called as woven bone is less organized and is replaced with more organized lamellar one.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685800" y="-45718"/>
            <a:ext cx="7772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153400" cy="4648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When a deciduous tooth is shed, its alveolar bone is </a:t>
            </a:r>
            <a:r>
              <a:rPr lang="en-US" sz="2400" dirty="0" err="1" smtClean="0">
                <a:solidFill>
                  <a:schemeClr val="tx1"/>
                </a:solidFill>
              </a:rPr>
              <a:t>resorbed</a:t>
            </a:r>
            <a:r>
              <a:rPr lang="en-US" sz="2400" dirty="0" smtClean="0">
                <a:solidFill>
                  <a:schemeClr val="tx1"/>
                </a:solidFill>
              </a:rPr>
              <a:t>. The </a:t>
            </a:r>
            <a:r>
              <a:rPr lang="en-US" sz="2400" dirty="0" err="1" smtClean="0">
                <a:solidFill>
                  <a:schemeClr val="tx1"/>
                </a:solidFill>
              </a:rPr>
              <a:t>succedaneous</a:t>
            </a:r>
            <a:r>
              <a:rPr lang="en-US" sz="2400" dirty="0" smtClean="0">
                <a:solidFill>
                  <a:schemeClr val="tx1"/>
                </a:solidFill>
              </a:rPr>
              <a:t> permanent tooth moves in to place, developing its own alveolar bone from its own dental follicle.</a:t>
            </a: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Mandibular</a:t>
            </a:r>
            <a:r>
              <a:rPr lang="en-US" sz="2400" dirty="0" smtClean="0">
                <a:solidFill>
                  <a:schemeClr val="tx1"/>
                </a:solidFill>
              </a:rPr>
              <a:t> basal bone begins mineralization  at the exit of mental nerve from mental foramen.</a:t>
            </a: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Maxillary basal bone begins at the exit of </a:t>
            </a:r>
            <a:r>
              <a:rPr lang="en-US" sz="2400" dirty="0" err="1" smtClean="0">
                <a:solidFill>
                  <a:schemeClr val="tx1"/>
                </a:solidFill>
              </a:rPr>
              <a:t>infraorbital</a:t>
            </a:r>
            <a:r>
              <a:rPr lang="en-US" sz="2400" dirty="0" smtClean="0">
                <a:solidFill>
                  <a:schemeClr val="tx1"/>
                </a:solidFill>
              </a:rPr>
              <a:t> nerve from </a:t>
            </a:r>
            <a:r>
              <a:rPr lang="en-US" sz="2400" dirty="0" err="1" smtClean="0">
                <a:solidFill>
                  <a:schemeClr val="tx1"/>
                </a:solidFill>
              </a:rPr>
              <a:t>infraorbital</a:t>
            </a:r>
            <a:r>
              <a:rPr lang="en-US" sz="2400" dirty="0" smtClean="0">
                <a:solidFill>
                  <a:schemeClr val="tx1"/>
                </a:solidFill>
              </a:rPr>
              <a:t> foramen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0667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Parts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4267200" cy="38862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Alveolar bone proper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Supporting alveolar bone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	-  Cortical plates 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	-  Spongy bone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312862"/>
            <a:ext cx="3733800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Composition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5334000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chemeClr val="tx1"/>
                </a:solidFill>
              </a:rPr>
              <a:t>Inorganic                                         Organic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          (65%)                                               (35%)</a:t>
            </a: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Cellular components-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Osteoblast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Osteocytes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	Bone lining cells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Osteoclast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Osteoprogenitor</a:t>
            </a:r>
            <a:r>
              <a:rPr lang="en-US" sz="2400" dirty="0" smtClean="0">
                <a:solidFill>
                  <a:schemeClr val="tx1"/>
                </a:solidFill>
              </a:rPr>
              <a:t> Cells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	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1078992"/>
            <a:ext cx="762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1905000" y="1600200"/>
            <a:ext cx="5181600" cy="914400"/>
          </a:xfrm>
          <a:prstGeom prst="mathMin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590800" y="2057400"/>
            <a:ext cx="4571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400800" y="2057400"/>
            <a:ext cx="4571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err="1" smtClean="0"/>
              <a:t>Periosteum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934200" cy="3886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The tissue covering the outer surface of bone is called </a:t>
            </a:r>
            <a:r>
              <a:rPr lang="en-US" sz="2400" dirty="0" err="1" smtClean="0">
                <a:solidFill>
                  <a:schemeClr val="tx1"/>
                </a:solidFill>
              </a:rPr>
              <a:t>periosteum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Consists of two layers-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	- inner layer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	- outer layer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975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err="1" smtClean="0"/>
              <a:t>Endosteum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7010400" cy="3886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Tissue lining the internal bone cavities is called as </a:t>
            </a:r>
            <a:r>
              <a:rPr lang="en-US" sz="2400" dirty="0" err="1" smtClean="0">
                <a:solidFill>
                  <a:schemeClr val="tx1"/>
                </a:solidFill>
              </a:rPr>
              <a:t>endosteum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Made up of single layer of </a:t>
            </a:r>
            <a:r>
              <a:rPr lang="en-US" sz="2400" dirty="0" err="1" smtClean="0">
                <a:solidFill>
                  <a:schemeClr val="tx1"/>
                </a:solidFill>
              </a:rPr>
              <a:t>osteoblast</a:t>
            </a:r>
            <a:r>
              <a:rPr lang="en-US" sz="2400" dirty="0" smtClean="0">
                <a:solidFill>
                  <a:schemeClr val="tx1"/>
                </a:solidFill>
              </a:rPr>
              <a:t> and small amount of connective tissue.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Fenestration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4648200" cy="4038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Isolated areas in which the root is denuded of bone and the root surface is covered only by </a:t>
            </a:r>
            <a:r>
              <a:rPr lang="en-US" sz="2400" dirty="0" err="1" smtClean="0">
                <a:solidFill>
                  <a:schemeClr val="tx1"/>
                </a:solidFill>
              </a:rPr>
              <a:t>periosteum</a:t>
            </a:r>
            <a:r>
              <a:rPr lang="en-US" sz="2400" dirty="0" smtClean="0">
                <a:solidFill>
                  <a:schemeClr val="tx1"/>
                </a:solidFill>
              </a:rPr>
              <a:t> and overlying gingiva.</a:t>
            </a: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In these areas the marginal bone is intact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1" y="1752600"/>
            <a:ext cx="2819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390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Alveolar bone/ Alveolar process</vt:lpstr>
      <vt:lpstr>Slide 2</vt:lpstr>
      <vt:lpstr>Development</vt:lpstr>
      <vt:lpstr>Slide 4</vt:lpstr>
      <vt:lpstr>Parts</vt:lpstr>
      <vt:lpstr>Composition</vt:lpstr>
      <vt:lpstr>Periosteum</vt:lpstr>
      <vt:lpstr>Endosteum</vt:lpstr>
      <vt:lpstr>Fenestration</vt:lpstr>
      <vt:lpstr>Dehiscence </vt:lpstr>
      <vt:lpstr>1. The inactive osteoblasts are-</vt:lpstr>
      <vt:lpstr>2. The term lamina dura refers to the radiographic image of</vt:lpstr>
      <vt:lpstr>3.Following is true about osteoclast except</vt:lpstr>
      <vt:lpstr>4. Main type of collagen in bone and ligament are respectively</vt:lpstr>
      <vt:lpstr>5. The enzyme closely associated with the new bone formation is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Alveolar bone/ Alveolar process</dc:title>
  <dc:creator>RS</dc:creator>
  <cp:lastModifiedBy>oem</cp:lastModifiedBy>
  <cp:revision>23</cp:revision>
  <dcterms:created xsi:type="dcterms:W3CDTF">2006-08-16T00:00:00Z</dcterms:created>
  <dcterms:modified xsi:type="dcterms:W3CDTF">2015-03-12T10:22:14Z</dcterms:modified>
</cp:coreProperties>
</file>