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9" r:id="rId2"/>
    <p:sldId id="256" r:id="rId3"/>
    <p:sldId id="287" r:id="rId4"/>
    <p:sldId id="257" r:id="rId5"/>
    <p:sldId id="258" r:id="rId6"/>
    <p:sldId id="290" r:id="rId7"/>
    <p:sldId id="259" r:id="rId8"/>
    <p:sldId id="265" r:id="rId9"/>
    <p:sldId id="261" r:id="rId10"/>
    <p:sldId id="263" r:id="rId11"/>
    <p:sldId id="264"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81" r:id="rId26"/>
    <p:sldId id="279" r:id="rId27"/>
    <p:sldId id="280" r:id="rId28"/>
    <p:sldId id="282" r:id="rId29"/>
    <p:sldId id="283" r:id="rId30"/>
    <p:sldId id="284" r:id="rId31"/>
    <p:sldId id="285" r:id="rId32"/>
    <p:sldId id="286"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8172" autoAdjust="0"/>
  </p:normalViewPr>
  <p:slideViewPr>
    <p:cSldViewPr>
      <p:cViewPr>
        <p:scale>
          <a:sx n="91" d="100"/>
          <a:sy n="91" d="100"/>
        </p:scale>
        <p:origin x="-72" y="48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F44F3DFE-DE3C-42DF-9184-CD817D3BED2D}" type="datetimeFigureOut">
              <a:rPr lang="en-US" smtClean="0"/>
              <a:pPr/>
              <a:t>3/12/2015</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FE14AF99-B041-4FF5-B81F-9C4AC85C47E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44F3DFE-DE3C-42DF-9184-CD817D3BED2D}" type="datetimeFigureOut">
              <a:rPr lang="en-US" smtClean="0"/>
              <a:pPr/>
              <a:t>3/12/2015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14AF99-B041-4FF5-B81F-9C4AC85C47E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44F3DFE-DE3C-42DF-9184-CD817D3BED2D}" type="datetimeFigureOut">
              <a:rPr lang="en-US" smtClean="0"/>
              <a:pPr/>
              <a:t>3/12/2015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14AF99-B041-4FF5-B81F-9C4AC85C47E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44F3DFE-DE3C-42DF-9184-CD817D3BED2D}" type="datetimeFigureOut">
              <a:rPr lang="en-US" smtClean="0"/>
              <a:pPr/>
              <a:t>3/12/2015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14AF99-B041-4FF5-B81F-9C4AC85C47E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44F3DFE-DE3C-42DF-9184-CD817D3BED2D}" type="datetimeFigureOut">
              <a:rPr lang="en-US" smtClean="0"/>
              <a:pPr/>
              <a:t>3/12/2015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14AF99-B041-4FF5-B81F-9C4AC85C47E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44F3DFE-DE3C-42DF-9184-CD817D3BED2D}" type="datetimeFigureOut">
              <a:rPr lang="en-US" smtClean="0"/>
              <a:pPr/>
              <a:t>3/12/2015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14AF99-B041-4FF5-B81F-9C4AC85C47E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44F3DFE-DE3C-42DF-9184-CD817D3BED2D}" type="datetimeFigureOut">
              <a:rPr lang="en-US" smtClean="0"/>
              <a:pPr/>
              <a:t>3/12/2015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14AF99-B041-4FF5-B81F-9C4AC85C47E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44F3DFE-DE3C-42DF-9184-CD817D3BED2D}" type="datetimeFigureOut">
              <a:rPr lang="en-US" smtClean="0"/>
              <a:pPr/>
              <a:t>3/12/2015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14AF99-B041-4FF5-B81F-9C4AC85C47E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4F3DFE-DE3C-42DF-9184-CD817D3BED2D}" type="datetimeFigureOut">
              <a:rPr lang="en-US" smtClean="0"/>
              <a:pPr/>
              <a:t>3/12/2015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14AF99-B041-4FF5-B81F-9C4AC85C47E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44F3DFE-DE3C-42DF-9184-CD817D3BED2D}" type="datetimeFigureOut">
              <a:rPr lang="en-US" smtClean="0"/>
              <a:pPr/>
              <a:t>3/12/2015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14AF99-B041-4FF5-B81F-9C4AC85C47E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44F3DFE-DE3C-42DF-9184-CD817D3BED2D}" type="datetimeFigureOut">
              <a:rPr lang="en-US" smtClean="0"/>
              <a:pPr/>
              <a:t>3/12/2015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FE14AF99-B041-4FF5-B81F-9C4AC85C47EE}"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F44F3DFE-DE3C-42DF-9184-CD817D3BED2D}" type="datetimeFigureOut">
              <a:rPr lang="en-US" smtClean="0"/>
              <a:pPr/>
              <a:t>3/12/2015</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E14AF99-B041-4FF5-B81F-9C4AC85C47EE}"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gif"/><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371600"/>
            <a:ext cx="8229600" cy="4876800"/>
          </a:xfrm>
        </p:spPr>
        <p:txBody>
          <a:bodyPr>
            <a:normAutofit/>
          </a:bodyPr>
          <a:lstStyle/>
          <a:p>
            <a:pPr>
              <a:buNone/>
            </a:pPr>
            <a:r>
              <a:rPr lang="en-US" sz="2000" dirty="0" smtClean="0">
                <a:latin typeface="Times New Roman" pitchFamily="18" charset="0"/>
                <a:cs typeface="Times New Roman" pitchFamily="18" charset="0"/>
              </a:rPr>
              <a:t>                                      </a:t>
            </a:r>
            <a:r>
              <a:rPr lang="en-US" sz="2000" b="1" dirty="0" smtClean="0">
                <a:solidFill>
                  <a:srgbClr val="FF0000"/>
                </a:solidFill>
                <a:latin typeface="Times New Roman" pitchFamily="18" charset="0"/>
                <a:cs typeface="Times New Roman" pitchFamily="18" charset="0"/>
              </a:rPr>
              <a:t>Level of attachment:</a:t>
            </a:r>
          </a:p>
          <a:p>
            <a:pPr>
              <a:buFont typeface="Wingdings" pitchFamily="2" charset="2"/>
              <a:buChar char="Ø"/>
            </a:pPr>
            <a:r>
              <a:rPr lang="en-US" sz="2000" dirty="0" smtClean="0">
                <a:latin typeface="Times New Roman" pitchFamily="18" charset="0"/>
                <a:cs typeface="Times New Roman" pitchFamily="18" charset="0"/>
              </a:rPr>
              <a:t>The level of attachment is the distance between the base of the pocket and a fixed point on the </a:t>
            </a:r>
            <a:r>
              <a:rPr lang="en-US" sz="2000" dirty="0" err="1" smtClean="0">
                <a:latin typeface="Times New Roman" pitchFamily="18" charset="0"/>
                <a:cs typeface="Times New Roman" pitchFamily="18" charset="0"/>
              </a:rPr>
              <a:t>crown,such</a:t>
            </a:r>
            <a:r>
              <a:rPr lang="en-US" sz="2000" dirty="0" smtClean="0">
                <a:latin typeface="Times New Roman" pitchFamily="18" charset="0"/>
                <a:cs typeface="Times New Roman" pitchFamily="18" charset="0"/>
              </a:rPr>
              <a:t> as the CEJ. </a:t>
            </a:r>
          </a:p>
          <a:p>
            <a:pPr>
              <a:buFont typeface="Wingdings" pitchFamily="2" charset="2"/>
              <a:buChar char="Ø"/>
            </a:pPr>
            <a:r>
              <a:rPr lang="en-US" sz="2000" dirty="0" smtClean="0">
                <a:latin typeface="Times New Roman" pitchFamily="18" charset="0"/>
                <a:cs typeface="Times New Roman" pitchFamily="18" charset="0"/>
              </a:rPr>
              <a:t>Changes in the level of attachment can be  due to gain or loss of attachment and gives a better indication of degree of periodontal destruction.</a:t>
            </a:r>
          </a:p>
          <a:p>
            <a:pPr>
              <a:buFont typeface="Wingdings" pitchFamily="2" charset="2"/>
              <a:buChar char="Ø"/>
            </a:pPr>
            <a:r>
              <a:rPr lang="en-US" sz="2000" dirty="0" smtClean="0">
                <a:latin typeface="Times New Roman" pitchFamily="18" charset="0"/>
                <a:cs typeface="Times New Roman" pitchFamily="18" charset="0"/>
              </a:rPr>
              <a:t>Shallow pockets attached at the level </a:t>
            </a:r>
          </a:p>
          <a:p>
            <a:pPr>
              <a:buNone/>
            </a:pPr>
            <a:r>
              <a:rPr lang="en-US" sz="2000" dirty="0" smtClean="0">
                <a:latin typeface="Times New Roman" pitchFamily="18" charset="0"/>
                <a:cs typeface="Times New Roman" pitchFamily="18" charset="0"/>
              </a:rPr>
              <a:t>    of apical third of the root shows more </a:t>
            </a:r>
          </a:p>
          <a:p>
            <a:pPr>
              <a:buNone/>
            </a:pPr>
            <a:r>
              <a:rPr lang="en-US" sz="2000" dirty="0" smtClean="0">
                <a:latin typeface="Times New Roman" pitchFamily="18" charset="0"/>
                <a:cs typeface="Times New Roman" pitchFamily="18" charset="0"/>
              </a:rPr>
              <a:t>     severe destruction than deep pockets   </a:t>
            </a:r>
          </a:p>
          <a:p>
            <a:pPr>
              <a:buNone/>
            </a:pPr>
            <a:r>
              <a:rPr lang="en-US" sz="2000" dirty="0" smtClean="0">
                <a:latin typeface="Times New Roman" pitchFamily="18" charset="0"/>
                <a:cs typeface="Times New Roman" pitchFamily="18" charset="0"/>
              </a:rPr>
              <a:t>     attached at the coronal third of the root.</a:t>
            </a:r>
          </a:p>
          <a:p>
            <a:pPr>
              <a:buNone/>
            </a:pPr>
            <a:endParaRPr lang="en-US" sz="2000" dirty="0">
              <a:latin typeface="Times New Roman" pitchFamily="18" charset="0"/>
              <a:cs typeface="Times New Roman" pitchFamily="18" charset="0"/>
            </a:endParaRPr>
          </a:p>
        </p:txBody>
      </p:sp>
      <p:pic>
        <p:nvPicPr>
          <p:cNvPr id="4" name="Picture 2" descr="C:\Users\Dr nand Lal\Desktop\LECTURE PHOTO\Recording-of-pocket-depth-.jpg"/>
          <p:cNvPicPr>
            <a:picLocks noChangeAspect="1" noChangeArrowheads="1"/>
          </p:cNvPicPr>
          <p:nvPr/>
        </p:nvPicPr>
        <p:blipFill>
          <a:blip r:embed="rId2" cstate="print"/>
          <a:srcRect/>
          <a:stretch>
            <a:fillRect/>
          </a:stretch>
        </p:blipFill>
        <p:spPr bwMode="auto">
          <a:xfrm>
            <a:off x="5105400" y="3886200"/>
            <a:ext cx="3733800" cy="2506821"/>
          </a:xfrm>
          <a:prstGeom prst="rect">
            <a:avLst/>
          </a:prstGeom>
          <a:noFill/>
        </p:spPr>
      </p:pic>
      <p:sp>
        <p:nvSpPr>
          <p:cNvPr id="5" name="TextBox 4"/>
          <p:cNvSpPr txBox="1"/>
          <p:nvPr/>
        </p:nvSpPr>
        <p:spPr>
          <a:xfrm>
            <a:off x="5334000" y="6477000"/>
            <a:ext cx="3276600" cy="400110"/>
          </a:xfrm>
          <a:prstGeom prst="rect">
            <a:avLst/>
          </a:prstGeom>
          <a:noFill/>
        </p:spPr>
        <p:txBody>
          <a:bodyPr wrap="square" rtlCol="0">
            <a:spAutoFit/>
          </a:bodyPr>
          <a:lstStyle/>
          <a:p>
            <a:r>
              <a:rPr lang="en-US" sz="2000" b="1" dirty="0" smtClean="0">
                <a:solidFill>
                  <a:srgbClr val="FF0000"/>
                </a:solidFill>
                <a:latin typeface="Times New Roman" pitchFamily="18" charset="0"/>
                <a:cs typeface="Times New Roman" pitchFamily="18" charset="0"/>
              </a:rPr>
              <a:t>Walking method of probing</a:t>
            </a:r>
            <a:endParaRPr lang="en-US" sz="20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5" name="Text Placeholder 4"/>
          <p:cNvSpPr>
            <a:spLocks noGrp="1"/>
          </p:cNvSpPr>
          <p:nvPr>
            <p:ph type="body" sz="half" idx="3"/>
          </p:nvPr>
        </p:nvSpPr>
        <p:spPr/>
        <p:txBody>
          <a:bodyPr/>
          <a:lstStyle/>
          <a:p>
            <a:endParaRPr lang="en-US"/>
          </a:p>
        </p:txBody>
      </p:sp>
      <p:pic>
        <p:nvPicPr>
          <p:cNvPr id="1026" name="Picture 2" descr="C:\Users\Dr nand Lal\Desktop\Foto-4.gif"/>
          <p:cNvPicPr>
            <a:picLocks noGrp="1" noChangeAspect="1" noChangeArrowheads="1"/>
          </p:cNvPicPr>
          <p:nvPr>
            <p:ph sz="quarter" idx="2"/>
          </p:nvPr>
        </p:nvPicPr>
        <p:blipFill>
          <a:blip r:embed="rId2"/>
          <a:stretch>
            <a:fillRect/>
          </a:stretch>
        </p:blipFill>
        <p:spPr bwMode="auto">
          <a:xfrm>
            <a:off x="457200" y="2590800"/>
            <a:ext cx="4040188" cy="3034095"/>
          </a:xfrm>
          <a:prstGeom prst="rect">
            <a:avLst/>
          </a:prstGeom>
          <a:noFill/>
        </p:spPr>
      </p:pic>
      <p:pic>
        <p:nvPicPr>
          <p:cNvPr id="6" name="Picture 2" descr="C:\Users\Dr nand Lal\Desktop\article-image-2751-FIG.3_DARK_FIELD_MICROSCOPIC_SHOWING_PRESENCE_OF_M.jpg"/>
          <p:cNvPicPr>
            <a:picLocks noGrp="1" noChangeAspect="1" noChangeArrowheads="1"/>
          </p:cNvPicPr>
          <p:nvPr>
            <p:ph sz="quarter" idx="4"/>
          </p:nvPr>
        </p:nvPicPr>
        <p:blipFill>
          <a:blip r:embed="rId3"/>
          <a:srcRect/>
          <a:stretch>
            <a:fillRect/>
          </a:stretch>
        </p:blipFill>
        <p:spPr bwMode="auto">
          <a:xfrm>
            <a:off x="5334000" y="2590800"/>
            <a:ext cx="3243116" cy="3048000"/>
          </a:xfrm>
          <a:prstGeom prst="rect">
            <a:avLst/>
          </a:prstGeom>
          <a:noFill/>
        </p:spPr>
      </p:pic>
      <p:sp>
        <p:nvSpPr>
          <p:cNvPr id="9" name="TextBox 8"/>
          <p:cNvSpPr txBox="1"/>
          <p:nvPr/>
        </p:nvSpPr>
        <p:spPr>
          <a:xfrm>
            <a:off x="914400" y="5943600"/>
            <a:ext cx="3124200" cy="400110"/>
          </a:xfrm>
          <a:prstGeom prst="rect">
            <a:avLst/>
          </a:prstGeom>
          <a:noFill/>
        </p:spPr>
        <p:txBody>
          <a:bodyPr wrap="square" rtlCol="0">
            <a:spAutoFit/>
          </a:bodyPr>
          <a:lstStyle/>
          <a:p>
            <a:r>
              <a:rPr lang="en-US" sz="2000" b="1" dirty="0" smtClean="0">
                <a:solidFill>
                  <a:srgbClr val="C00000"/>
                </a:solidFill>
                <a:latin typeface="Times New Roman" pitchFamily="18" charset="0"/>
                <a:cs typeface="Times New Roman" pitchFamily="18" charset="0"/>
              </a:rPr>
              <a:t>Spirochetes &amp; motile rods</a:t>
            </a:r>
            <a:endParaRPr lang="en-US" sz="2000" b="1" dirty="0">
              <a:solidFill>
                <a:srgbClr val="C00000"/>
              </a:solidFill>
              <a:latin typeface="Times New Roman" pitchFamily="18" charset="0"/>
              <a:cs typeface="Times New Roman" pitchFamily="18" charset="0"/>
            </a:endParaRPr>
          </a:p>
        </p:txBody>
      </p:sp>
      <p:sp>
        <p:nvSpPr>
          <p:cNvPr id="10" name="TextBox 9"/>
          <p:cNvSpPr txBox="1"/>
          <p:nvPr/>
        </p:nvSpPr>
        <p:spPr>
          <a:xfrm>
            <a:off x="5791200" y="5943600"/>
            <a:ext cx="2286000" cy="400110"/>
          </a:xfrm>
          <a:prstGeom prst="rect">
            <a:avLst/>
          </a:prstGeom>
          <a:noFill/>
        </p:spPr>
        <p:txBody>
          <a:bodyPr wrap="square" rtlCol="0">
            <a:spAutoFit/>
          </a:bodyPr>
          <a:lstStyle/>
          <a:p>
            <a:r>
              <a:rPr lang="en-US" sz="2000" dirty="0" smtClean="0">
                <a:latin typeface="Times New Roman" pitchFamily="18" charset="0"/>
                <a:cs typeface="Times New Roman" pitchFamily="18" charset="0"/>
              </a:rPr>
              <a:t>     </a:t>
            </a:r>
            <a:r>
              <a:rPr lang="en-US" sz="2000" b="1" dirty="0" err="1" smtClean="0">
                <a:solidFill>
                  <a:srgbClr val="C00000"/>
                </a:solidFill>
                <a:latin typeface="Times New Roman" pitchFamily="18" charset="0"/>
                <a:cs typeface="Times New Roman" pitchFamily="18" charset="0"/>
              </a:rPr>
              <a:t>Coccoid</a:t>
            </a:r>
            <a:r>
              <a:rPr lang="en-US" sz="2000" b="1" dirty="0" smtClean="0">
                <a:solidFill>
                  <a:srgbClr val="C00000"/>
                </a:solidFill>
                <a:latin typeface="Times New Roman" pitchFamily="18" charset="0"/>
                <a:cs typeface="Times New Roman" pitchFamily="18" charset="0"/>
              </a:rPr>
              <a:t> cells</a:t>
            </a:r>
            <a:endParaRPr lang="en-US" sz="2000" b="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5" name="Text Placeholder 4"/>
          <p:cNvSpPr>
            <a:spLocks noGrp="1"/>
          </p:cNvSpPr>
          <p:nvPr>
            <p:ph type="body" sz="half" idx="3"/>
          </p:nvPr>
        </p:nvSpPr>
        <p:spPr/>
        <p:txBody>
          <a:bodyPr/>
          <a:lstStyle/>
          <a:p>
            <a:endParaRPr lang="en-US"/>
          </a:p>
        </p:txBody>
      </p:sp>
      <p:pic>
        <p:nvPicPr>
          <p:cNvPr id="1026" name="Picture 2" descr="C:\Users\Dr nand Lal\Desktop\FPsystem.jpg"/>
          <p:cNvPicPr>
            <a:picLocks noGrp="1" noChangeAspect="1" noChangeArrowheads="1"/>
          </p:cNvPicPr>
          <p:nvPr>
            <p:ph sz="quarter" idx="2"/>
          </p:nvPr>
        </p:nvPicPr>
        <p:blipFill>
          <a:blip r:embed="rId2"/>
          <a:stretch>
            <a:fillRect/>
          </a:stretch>
        </p:blipFill>
        <p:spPr bwMode="auto">
          <a:xfrm>
            <a:off x="533400" y="2667000"/>
            <a:ext cx="4040188" cy="3035913"/>
          </a:xfrm>
          <a:prstGeom prst="rect">
            <a:avLst/>
          </a:prstGeom>
          <a:noFill/>
        </p:spPr>
      </p:pic>
      <p:pic>
        <p:nvPicPr>
          <p:cNvPr id="1027" name="Picture 3" descr="C:\Users\Dr nand Lal\Desktop\probing.jpg"/>
          <p:cNvPicPr>
            <a:picLocks noGrp="1" noChangeAspect="1" noChangeArrowheads="1"/>
          </p:cNvPicPr>
          <p:nvPr>
            <p:ph sz="quarter" idx="4"/>
          </p:nvPr>
        </p:nvPicPr>
        <p:blipFill>
          <a:blip r:embed="rId3"/>
          <a:srcRect/>
          <a:stretch>
            <a:fillRect/>
          </a:stretch>
        </p:blipFill>
        <p:spPr bwMode="auto">
          <a:xfrm>
            <a:off x="5486400" y="2667001"/>
            <a:ext cx="3352800" cy="2107406"/>
          </a:xfrm>
          <a:prstGeom prst="rect">
            <a:avLst/>
          </a:prstGeom>
          <a:noFill/>
        </p:spPr>
      </p:pic>
      <p:sp>
        <p:nvSpPr>
          <p:cNvPr id="7" name="TextBox 6"/>
          <p:cNvSpPr txBox="1"/>
          <p:nvPr/>
        </p:nvSpPr>
        <p:spPr>
          <a:xfrm>
            <a:off x="1600200" y="5791200"/>
            <a:ext cx="2209800" cy="400110"/>
          </a:xfrm>
          <a:prstGeom prst="rect">
            <a:avLst/>
          </a:prstGeom>
          <a:noFill/>
        </p:spPr>
        <p:txBody>
          <a:bodyPr wrap="square" rtlCol="0">
            <a:spAutoFit/>
          </a:bodyPr>
          <a:lstStyle/>
          <a:p>
            <a:r>
              <a:rPr lang="en-US" sz="2000" b="1" dirty="0" smtClean="0">
                <a:solidFill>
                  <a:srgbClr val="FF0000"/>
                </a:solidFill>
                <a:latin typeface="Times New Roman" pitchFamily="18" charset="0"/>
                <a:cs typeface="Times New Roman" pitchFamily="18" charset="0"/>
              </a:rPr>
              <a:t>Florida probe</a:t>
            </a:r>
            <a:endParaRPr lang="en-US" sz="2000" b="1" dirty="0">
              <a:solidFill>
                <a:srgbClr val="FF0000"/>
              </a:solidFill>
              <a:latin typeface="Times New Roman" pitchFamily="18" charset="0"/>
              <a:cs typeface="Times New Roman" pitchFamily="18" charset="0"/>
            </a:endParaRPr>
          </a:p>
        </p:txBody>
      </p:sp>
      <p:sp>
        <p:nvSpPr>
          <p:cNvPr id="8" name="TextBox 7"/>
          <p:cNvSpPr txBox="1"/>
          <p:nvPr/>
        </p:nvSpPr>
        <p:spPr>
          <a:xfrm>
            <a:off x="5715000" y="5486400"/>
            <a:ext cx="3200400" cy="707886"/>
          </a:xfrm>
          <a:prstGeom prst="rect">
            <a:avLst/>
          </a:prstGeom>
          <a:noFill/>
        </p:spPr>
        <p:txBody>
          <a:bodyPr wrap="square" rtlCol="0">
            <a:spAutoFit/>
          </a:bodyPr>
          <a:lstStyle/>
          <a:p>
            <a:endParaRPr lang="en-US" sz="2000" dirty="0" smtClean="0">
              <a:latin typeface="Times New Roman" pitchFamily="18" charset="0"/>
              <a:cs typeface="Times New Roman" pitchFamily="18" charset="0"/>
            </a:endParaRPr>
          </a:p>
          <a:p>
            <a:r>
              <a:rPr lang="en-US" sz="2000" b="1" dirty="0" smtClean="0">
                <a:solidFill>
                  <a:srgbClr val="FF0000"/>
                </a:solidFill>
                <a:latin typeface="Times New Roman" pitchFamily="18" charset="0"/>
                <a:cs typeface="Times New Roman" pitchFamily="18" charset="0"/>
              </a:rPr>
              <a:t>Probing with Florida probe</a:t>
            </a:r>
            <a:endParaRPr lang="en-US" sz="20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8229600" cy="5257800"/>
          </a:xfrm>
        </p:spPr>
        <p:txBody>
          <a:bodyPr>
            <a:normAutofit lnSpcReduction="10000"/>
          </a:bodyPr>
          <a:lstStyle/>
          <a:p>
            <a:pPr>
              <a:buNone/>
            </a:pPr>
            <a:r>
              <a:rPr lang="en-US" sz="2000" b="1" dirty="0" smtClean="0">
                <a:solidFill>
                  <a:srgbClr val="FF0000"/>
                </a:solidFill>
                <a:latin typeface="Times New Roman" pitchFamily="18" charset="0"/>
                <a:cs typeface="Times New Roman" pitchFamily="18" charset="0"/>
              </a:rPr>
              <a:t>Amount of attached </a:t>
            </a:r>
            <a:r>
              <a:rPr lang="en-US" sz="2000" b="1" dirty="0" err="1" smtClean="0">
                <a:solidFill>
                  <a:srgbClr val="FF0000"/>
                </a:solidFill>
                <a:latin typeface="Times New Roman" pitchFamily="18" charset="0"/>
                <a:cs typeface="Times New Roman" pitchFamily="18" charset="0"/>
              </a:rPr>
              <a:t>gingiva</a:t>
            </a:r>
            <a:r>
              <a:rPr lang="en-US" sz="2000" b="1" dirty="0" smtClean="0">
                <a:solidFill>
                  <a:srgbClr val="FF0000"/>
                </a:solidFill>
                <a:latin typeface="Times New Roman" pitchFamily="18" charset="0"/>
                <a:cs typeface="Times New Roman" pitchFamily="18" charset="0"/>
              </a:rPr>
              <a:t>:</a:t>
            </a:r>
          </a:p>
          <a:p>
            <a:pPr>
              <a:buClr>
                <a:srgbClr val="FF0000"/>
              </a:buClr>
              <a:buFont typeface="Wingdings" pitchFamily="2" charset="2"/>
              <a:buChar char="ü"/>
            </a:pPr>
            <a:r>
              <a:rPr lang="en-US" sz="2000" dirty="0" smtClean="0">
                <a:latin typeface="Times New Roman" pitchFamily="18" charset="0"/>
                <a:cs typeface="Times New Roman" pitchFamily="18" charset="0"/>
              </a:rPr>
              <a:t>It is important to establish the relation between bottom of the pocket and the </a:t>
            </a:r>
            <a:r>
              <a:rPr lang="en-US" sz="2000" dirty="0" err="1" smtClean="0">
                <a:latin typeface="Times New Roman" pitchFamily="18" charset="0"/>
                <a:cs typeface="Times New Roman" pitchFamily="18" charset="0"/>
              </a:rPr>
              <a:t>mucogingival</a:t>
            </a:r>
            <a:r>
              <a:rPr lang="en-US" sz="2000" dirty="0" smtClean="0">
                <a:latin typeface="Times New Roman" pitchFamily="18" charset="0"/>
                <a:cs typeface="Times New Roman" pitchFamily="18" charset="0"/>
              </a:rPr>
              <a:t> line.</a:t>
            </a:r>
          </a:p>
          <a:p>
            <a:pPr>
              <a:buClr>
                <a:srgbClr val="FF0000"/>
              </a:buClr>
              <a:buFont typeface="Wingdings" pitchFamily="2" charset="2"/>
              <a:buChar char="ü"/>
            </a:pPr>
            <a:r>
              <a:rPr lang="en-US" sz="2000" dirty="0" smtClean="0">
                <a:latin typeface="Times New Roman" pitchFamily="18" charset="0"/>
                <a:cs typeface="Times New Roman" pitchFamily="18" charset="0"/>
              </a:rPr>
              <a:t>The width of the attached </a:t>
            </a:r>
            <a:r>
              <a:rPr lang="en-US" sz="2000" dirty="0" err="1" smtClean="0">
                <a:latin typeface="Times New Roman" pitchFamily="18" charset="0"/>
                <a:cs typeface="Times New Roman" pitchFamily="18" charset="0"/>
              </a:rPr>
              <a:t>gingiva</a:t>
            </a:r>
            <a:r>
              <a:rPr lang="en-US" sz="2000" dirty="0" smtClean="0">
                <a:latin typeface="Times New Roman" pitchFamily="18" charset="0"/>
                <a:cs typeface="Times New Roman" pitchFamily="18" charset="0"/>
              </a:rPr>
              <a:t> is the distance between </a:t>
            </a:r>
            <a:r>
              <a:rPr lang="en-US" sz="2000" dirty="0" err="1" smtClean="0">
                <a:latin typeface="Times New Roman" pitchFamily="18" charset="0"/>
                <a:cs typeface="Times New Roman" pitchFamily="18" charset="0"/>
              </a:rPr>
              <a:t>mucogingival</a:t>
            </a:r>
            <a:r>
              <a:rPr lang="en-US" sz="2000" dirty="0" smtClean="0">
                <a:latin typeface="Times New Roman" pitchFamily="18" charset="0"/>
                <a:cs typeface="Times New Roman" pitchFamily="18" charset="0"/>
              </a:rPr>
              <a:t> junction and the projection on the external surface of the bottom of the gingival surface or the periodontal pocket.</a:t>
            </a:r>
          </a:p>
          <a:p>
            <a:pPr>
              <a:buClr>
                <a:srgbClr val="FF0000"/>
              </a:buClr>
              <a:buFont typeface="Wingdings" pitchFamily="2" charset="2"/>
              <a:buChar char="ü"/>
            </a:pPr>
            <a:r>
              <a:rPr lang="en-US" sz="2000" dirty="0" smtClean="0">
                <a:latin typeface="Times New Roman" pitchFamily="18" charset="0"/>
                <a:cs typeface="Times New Roman" pitchFamily="18" charset="0"/>
              </a:rPr>
              <a:t>The width of the attached </a:t>
            </a:r>
            <a:r>
              <a:rPr lang="en-US" sz="2000" dirty="0" err="1" smtClean="0">
                <a:latin typeface="Times New Roman" pitchFamily="18" charset="0"/>
                <a:cs typeface="Times New Roman" pitchFamily="18" charset="0"/>
              </a:rPr>
              <a:t>gingiva</a:t>
            </a:r>
            <a:r>
              <a:rPr lang="en-US" sz="2000" dirty="0" smtClean="0">
                <a:latin typeface="Times New Roman" pitchFamily="18" charset="0"/>
                <a:cs typeface="Times New Roman" pitchFamily="18" charset="0"/>
              </a:rPr>
              <a:t> is determined by subtracting the </a:t>
            </a:r>
            <a:r>
              <a:rPr lang="en-US" sz="2000" dirty="0" err="1" smtClean="0">
                <a:latin typeface="Times New Roman" pitchFamily="18" charset="0"/>
                <a:cs typeface="Times New Roman" pitchFamily="18" charset="0"/>
              </a:rPr>
              <a:t>sulcus</a:t>
            </a:r>
            <a:r>
              <a:rPr lang="en-US" sz="2000" dirty="0" smtClean="0">
                <a:latin typeface="Times New Roman" pitchFamily="18" charset="0"/>
                <a:cs typeface="Times New Roman" pitchFamily="18" charset="0"/>
              </a:rPr>
              <a:t> or pocket depth from the total width of the </a:t>
            </a:r>
            <a:r>
              <a:rPr lang="en-US" sz="2000" dirty="0" err="1" smtClean="0">
                <a:latin typeface="Times New Roman" pitchFamily="18" charset="0"/>
                <a:cs typeface="Times New Roman" pitchFamily="18" charset="0"/>
              </a:rPr>
              <a:t>gingiva</a:t>
            </a:r>
            <a:r>
              <a:rPr lang="en-US" sz="2000" dirty="0" smtClean="0">
                <a:latin typeface="Times New Roman" pitchFamily="18" charset="0"/>
                <a:cs typeface="Times New Roman" pitchFamily="18" charset="0"/>
              </a:rPr>
              <a:t>(gingival margin to </a:t>
            </a:r>
            <a:r>
              <a:rPr lang="en-US" sz="2000" dirty="0" err="1" smtClean="0">
                <a:latin typeface="Times New Roman" pitchFamily="18" charset="0"/>
                <a:cs typeface="Times New Roman" pitchFamily="18" charset="0"/>
              </a:rPr>
              <a:t>mucogingival</a:t>
            </a:r>
            <a:r>
              <a:rPr lang="en-US" sz="2000" dirty="0" smtClean="0">
                <a:latin typeface="Times New Roman" pitchFamily="18" charset="0"/>
                <a:cs typeface="Times New Roman" pitchFamily="18" charset="0"/>
              </a:rPr>
              <a:t> line).</a:t>
            </a:r>
          </a:p>
          <a:p>
            <a:pPr>
              <a:buClr>
                <a:srgbClr val="FF0000"/>
              </a:buClr>
              <a:buFont typeface="Wingdings" pitchFamily="2" charset="2"/>
              <a:buChar char="ü"/>
            </a:pPr>
            <a:r>
              <a:rPr lang="en-US" sz="2000" dirty="0" smtClean="0">
                <a:latin typeface="Times New Roman" pitchFamily="18" charset="0"/>
                <a:cs typeface="Times New Roman" pitchFamily="18" charset="0"/>
              </a:rPr>
              <a:t>This is done by </a:t>
            </a:r>
            <a:r>
              <a:rPr lang="en-US" sz="2000" dirty="0" err="1" smtClean="0">
                <a:latin typeface="Times New Roman" pitchFamily="18" charset="0"/>
                <a:cs typeface="Times New Roman" pitchFamily="18" charset="0"/>
              </a:rPr>
              <a:t>streching</a:t>
            </a:r>
            <a:r>
              <a:rPr lang="en-US" sz="2000" dirty="0" smtClean="0">
                <a:latin typeface="Times New Roman" pitchFamily="18" charset="0"/>
                <a:cs typeface="Times New Roman" pitchFamily="18" charset="0"/>
              </a:rPr>
              <a:t> the lip or cheek to demarcate the </a:t>
            </a:r>
            <a:r>
              <a:rPr lang="en-US" sz="2000" dirty="0" err="1" smtClean="0">
                <a:latin typeface="Times New Roman" pitchFamily="18" charset="0"/>
                <a:cs typeface="Times New Roman" pitchFamily="18" charset="0"/>
              </a:rPr>
              <a:t>mucogingival</a:t>
            </a:r>
            <a:r>
              <a:rPr lang="en-US" sz="2000" dirty="0" smtClean="0">
                <a:latin typeface="Times New Roman" pitchFamily="18" charset="0"/>
                <a:cs typeface="Times New Roman" pitchFamily="18" charset="0"/>
              </a:rPr>
              <a:t> line while pocket is being probed.</a:t>
            </a:r>
          </a:p>
          <a:p>
            <a:pPr>
              <a:buClr>
                <a:srgbClr val="FF0000"/>
              </a:buClr>
              <a:buFont typeface="Wingdings" pitchFamily="2" charset="2"/>
              <a:buChar char="ü"/>
            </a:pPr>
            <a:r>
              <a:rPr lang="en-US" sz="2000" dirty="0" smtClean="0">
                <a:latin typeface="Times New Roman" pitchFamily="18" charset="0"/>
                <a:cs typeface="Times New Roman" pitchFamily="18" charset="0"/>
              </a:rPr>
              <a:t>The amount of attached </a:t>
            </a:r>
            <a:r>
              <a:rPr lang="en-US" sz="2000" dirty="0" err="1" smtClean="0">
                <a:latin typeface="Times New Roman" pitchFamily="18" charset="0"/>
                <a:cs typeface="Times New Roman" pitchFamily="18" charset="0"/>
              </a:rPr>
              <a:t>gingiva</a:t>
            </a:r>
            <a:r>
              <a:rPr lang="en-US" sz="2000" dirty="0" smtClean="0">
                <a:latin typeface="Times New Roman" pitchFamily="18" charset="0"/>
                <a:cs typeface="Times New Roman" pitchFamily="18" charset="0"/>
              </a:rPr>
              <a:t> is generally considered to be insufficient when </a:t>
            </a:r>
            <a:r>
              <a:rPr lang="en-US" sz="2000" dirty="0" err="1" smtClean="0">
                <a:latin typeface="Times New Roman" pitchFamily="18" charset="0"/>
                <a:cs typeface="Times New Roman" pitchFamily="18" charset="0"/>
              </a:rPr>
              <a:t>streching</a:t>
            </a:r>
            <a:r>
              <a:rPr lang="en-US" sz="2000" dirty="0" smtClean="0">
                <a:latin typeface="Times New Roman" pitchFamily="18" charset="0"/>
                <a:cs typeface="Times New Roman" pitchFamily="18" charset="0"/>
              </a:rPr>
              <a:t> of the lip or cheek induces movement of free gingival margin.</a:t>
            </a:r>
          </a:p>
          <a:p>
            <a:pPr>
              <a:buClr>
                <a:srgbClr val="FF0000"/>
              </a:buClr>
              <a:buFont typeface="Wingdings" pitchFamily="2" charset="2"/>
              <a:buChar char="ü"/>
            </a:pPr>
            <a:r>
              <a:rPr lang="en-US" sz="2000" dirty="0" smtClean="0">
                <a:latin typeface="Times New Roman" pitchFamily="18" charset="0"/>
                <a:cs typeface="Times New Roman" pitchFamily="18" charset="0"/>
              </a:rPr>
              <a:t>Other method used to determine amount of attached </a:t>
            </a:r>
            <a:r>
              <a:rPr lang="en-US" sz="2000" dirty="0" err="1" smtClean="0">
                <a:latin typeface="Times New Roman" pitchFamily="18" charset="0"/>
                <a:cs typeface="Times New Roman" pitchFamily="18" charset="0"/>
              </a:rPr>
              <a:t>gingiva</a:t>
            </a:r>
            <a:r>
              <a:rPr lang="en-US" sz="2000" dirty="0" smtClean="0">
                <a:latin typeface="Times New Roman" pitchFamily="18" charset="0"/>
                <a:cs typeface="Times New Roman" pitchFamily="18" charset="0"/>
              </a:rPr>
              <a:t> include pushing the adjacent mucosa </a:t>
            </a:r>
            <a:r>
              <a:rPr lang="en-US" sz="2000" dirty="0" err="1" smtClean="0">
                <a:latin typeface="Times New Roman" pitchFamily="18" charset="0"/>
                <a:cs typeface="Times New Roman" pitchFamily="18" charset="0"/>
              </a:rPr>
              <a:t>coronally</a:t>
            </a:r>
            <a:r>
              <a:rPr lang="en-US" sz="2000" dirty="0" smtClean="0">
                <a:latin typeface="Times New Roman" pitchFamily="18" charset="0"/>
                <a:cs typeface="Times New Roman" pitchFamily="18" charset="0"/>
              </a:rPr>
              <a:t> with a dull </a:t>
            </a:r>
            <a:r>
              <a:rPr lang="en-US" sz="2000" dirty="0" err="1" smtClean="0">
                <a:latin typeface="Times New Roman" pitchFamily="18" charset="0"/>
                <a:cs typeface="Times New Roman" pitchFamily="18" charset="0"/>
              </a:rPr>
              <a:t>instrument,or</a:t>
            </a:r>
            <a:r>
              <a:rPr lang="en-US" sz="2000" dirty="0" smtClean="0">
                <a:latin typeface="Times New Roman" pitchFamily="18" charset="0"/>
                <a:cs typeface="Times New Roman" pitchFamily="18" charset="0"/>
              </a:rPr>
              <a:t> painting the mucosa with </a:t>
            </a:r>
            <a:r>
              <a:rPr lang="en-US" sz="2000" dirty="0" smtClean="0">
                <a:solidFill>
                  <a:srgbClr val="00B0F0"/>
                </a:solidFill>
                <a:latin typeface="Times New Roman" pitchFamily="18" charset="0"/>
                <a:cs typeface="Times New Roman" pitchFamily="18" charset="0"/>
              </a:rPr>
              <a:t>Schiller’s potassium iodide solution </a:t>
            </a:r>
            <a:r>
              <a:rPr lang="en-US" sz="2000" dirty="0" smtClean="0">
                <a:latin typeface="Times New Roman" pitchFamily="18" charset="0"/>
                <a:cs typeface="Times New Roman" pitchFamily="18" charset="0"/>
              </a:rPr>
              <a:t>which stains keratin.</a:t>
            </a: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en-US" sz="2000" b="1" dirty="0" smtClean="0">
                <a:solidFill>
                  <a:srgbClr val="FF0000"/>
                </a:solidFill>
                <a:latin typeface="Times New Roman" pitchFamily="18" charset="0"/>
                <a:cs typeface="Times New Roman" pitchFamily="18" charset="0"/>
              </a:rPr>
              <a:t>Alveolar bone loss</a:t>
            </a:r>
            <a:r>
              <a:rPr lang="en-US" sz="2000" dirty="0" smtClean="0">
                <a:latin typeface="Times New Roman" pitchFamily="18" charset="0"/>
                <a:cs typeface="Times New Roman" pitchFamily="18" charset="0"/>
              </a:rPr>
              <a:t>:</a:t>
            </a:r>
          </a:p>
          <a:p>
            <a:pPr>
              <a:buClr>
                <a:srgbClr val="00B0F0"/>
              </a:buClr>
              <a:buFont typeface="Wingdings" pitchFamily="2" charset="2"/>
              <a:buChar char="Ø"/>
            </a:pPr>
            <a:r>
              <a:rPr lang="en-US" sz="2000" dirty="0" smtClean="0">
                <a:latin typeface="Times New Roman" pitchFamily="18" charset="0"/>
                <a:cs typeface="Times New Roman" pitchFamily="18" charset="0"/>
              </a:rPr>
              <a:t>Alveolar bone levels are evaluated by clinical and radiographic examination.</a:t>
            </a:r>
          </a:p>
          <a:p>
            <a:pPr>
              <a:buClr>
                <a:srgbClr val="00B0F0"/>
              </a:buClr>
              <a:buFont typeface="Wingdings" pitchFamily="2" charset="2"/>
              <a:buChar char="Ø"/>
            </a:pPr>
            <a:r>
              <a:rPr lang="en-US" sz="2000" dirty="0" smtClean="0">
                <a:latin typeface="Times New Roman" pitchFamily="18" charset="0"/>
                <a:cs typeface="Times New Roman" pitchFamily="18" charset="0"/>
              </a:rPr>
              <a:t>Probing is helpful for determining :</a:t>
            </a:r>
          </a:p>
          <a:p>
            <a:pPr>
              <a:buClr>
                <a:srgbClr val="00B0F0"/>
              </a:buClr>
              <a:buNone/>
            </a:pPr>
            <a:r>
              <a:rPr lang="en-US" sz="2000" dirty="0" smtClean="0">
                <a:latin typeface="Times New Roman" pitchFamily="18" charset="0"/>
                <a:cs typeface="Times New Roman" pitchFamily="18" charset="0"/>
              </a:rPr>
              <a:t>1.Height and contour of the facial and lingual bones obscured on the radiograph by dense roots.</a:t>
            </a:r>
          </a:p>
          <a:p>
            <a:pPr>
              <a:buClr>
                <a:srgbClr val="00B0F0"/>
              </a:buClr>
              <a:buNone/>
            </a:pPr>
            <a:r>
              <a:rPr lang="en-US" sz="2000" dirty="0" smtClean="0">
                <a:latin typeface="Times New Roman" pitchFamily="18" charset="0"/>
                <a:cs typeface="Times New Roman" pitchFamily="18" charset="0"/>
              </a:rPr>
              <a:t>2.The architecture of the </a:t>
            </a:r>
            <a:r>
              <a:rPr lang="en-US" sz="2000" dirty="0" err="1" smtClean="0">
                <a:latin typeface="Times New Roman" pitchFamily="18" charset="0"/>
                <a:cs typeface="Times New Roman" pitchFamily="18" charset="0"/>
              </a:rPr>
              <a:t>interdental</a:t>
            </a:r>
            <a:r>
              <a:rPr lang="en-US" sz="2000" dirty="0" smtClean="0">
                <a:latin typeface="Times New Roman" pitchFamily="18" charset="0"/>
                <a:cs typeface="Times New Roman" pitchFamily="18" charset="0"/>
              </a:rPr>
              <a:t> bone</a:t>
            </a:r>
          </a:p>
          <a:p>
            <a:pPr>
              <a:buClr>
                <a:srgbClr val="00B0F0"/>
              </a:buClr>
              <a:buFont typeface="Wingdings" pitchFamily="2" charset="2"/>
              <a:buChar char="Ø"/>
            </a:pPr>
            <a:r>
              <a:rPr lang="en-US" sz="2000" dirty="0" err="1" smtClean="0">
                <a:latin typeface="Times New Roman" pitchFamily="18" charset="0"/>
                <a:cs typeface="Times New Roman" pitchFamily="18" charset="0"/>
              </a:rPr>
              <a:t>Transgingival</a:t>
            </a:r>
            <a:r>
              <a:rPr lang="en-US" sz="2000" dirty="0" smtClean="0">
                <a:latin typeface="Times New Roman" pitchFamily="18" charset="0"/>
                <a:cs typeface="Times New Roman" pitchFamily="18" charset="0"/>
              </a:rPr>
              <a:t> probing performed after the area is anesthetized, is a more accurate method of evaluation and provides additional information on bone architecture.</a:t>
            </a: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Clr>
                <a:srgbClr val="00B0F0"/>
              </a:buClr>
              <a:buNone/>
            </a:pPr>
            <a:r>
              <a:rPr lang="en-US" sz="2000" dirty="0" smtClean="0">
                <a:latin typeface="Times New Roman" pitchFamily="18" charset="0"/>
                <a:cs typeface="Times New Roman" pitchFamily="18" charset="0"/>
              </a:rPr>
              <a:t>     </a:t>
            </a:r>
            <a:r>
              <a:rPr lang="en-US" sz="2000" b="1" dirty="0" smtClean="0">
                <a:solidFill>
                  <a:srgbClr val="FF0000"/>
                </a:solidFill>
                <a:latin typeface="Times New Roman" pitchFamily="18" charset="0"/>
                <a:cs typeface="Times New Roman" pitchFamily="18" charset="0"/>
              </a:rPr>
              <a:t>Palpation:</a:t>
            </a:r>
          </a:p>
          <a:p>
            <a:pPr>
              <a:buClr>
                <a:srgbClr val="00B0F0"/>
              </a:buClr>
              <a:buFont typeface="Wingdings" pitchFamily="2" charset="2"/>
              <a:buChar char="ü"/>
            </a:pPr>
            <a:r>
              <a:rPr lang="en-US" sz="2000" dirty="0" smtClean="0">
                <a:latin typeface="Times New Roman" pitchFamily="18" charset="0"/>
                <a:cs typeface="Times New Roman" pitchFamily="18" charset="0"/>
              </a:rPr>
              <a:t>Palpating the oral mucosa in the lateral and apical area of tooth may help to locate the origin of radiating pain that the patient can not localize.</a:t>
            </a:r>
          </a:p>
          <a:p>
            <a:pPr>
              <a:buClr>
                <a:srgbClr val="00B0F0"/>
              </a:buClr>
              <a:buFont typeface="Wingdings" pitchFamily="2" charset="2"/>
              <a:buChar char="ü"/>
            </a:pPr>
            <a:r>
              <a:rPr lang="en-US" sz="2000" dirty="0" smtClean="0">
                <a:latin typeface="Times New Roman" pitchFamily="18" charset="0"/>
                <a:cs typeface="Times New Roman" pitchFamily="18" charset="0"/>
              </a:rPr>
              <a:t>Infection deep in the periodontal tissues and the early stage of a periodontal abscess may also be detected.</a:t>
            </a:r>
          </a:p>
          <a:p>
            <a:pPr>
              <a:buClr>
                <a:srgbClr val="00B0F0"/>
              </a:buClr>
              <a:buNone/>
            </a:pPr>
            <a:r>
              <a:rPr lang="en-US" sz="2000" dirty="0" smtClean="0">
                <a:latin typeface="Times New Roman" pitchFamily="18" charset="0"/>
                <a:cs typeface="Times New Roman" pitchFamily="18" charset="0"/>
              </a:rPr>
              <a:t>     </a:t>
            </a:r>
            <a:r>
              <a:rPr lang="en-US" sz="2000" b="1" dirty="0" smtClean="0">
                <a:solidFill>
                  <a:srgbClr val="FF0000"/>
                </a:solidFill>
                <a:latin typeface="Times New Roman" pitchFamily="18" charset="0"/>
                <a:cs typeface="Times New Roman" pitchFamily="18" charset="0"/>
              </a:rPr>
              <a:t>Suppuration:</a:t>
            </a:r>
          </a:p>
          <a:p>
            <a:pPr>
              <a:buClr>
                <a:srgbClr val="00B0F0"/>
              </a:buClr>
              <a:buFont typeface="Wingdings" pitchFamily="2" charset="2"/>
              <a:buChar char="ü"/>
            </a:pPr>
            <a:r>
              <a:rPr lang="en-US" sz="2000" dirty="0" smtClean="0">
                <a:latin typeface="Times New Roman" pitchFamily="18" charset="0"/>
                <a:cs typeface="Times New Roman" pitchFamily="18" charset="0"/>
              </a:rPr>
              <a:t>Abundant number of </a:t>
            </a:r>
            <a:r>
              <a:rPr lang="en-US" sz="2000" dirty="0" err="1" smtClean="0">
                <a:latin typeface="Times New Roman" pitchFamily="18" charset="0"/>
                <a:cs typeface="Times New Roman" pitchFamily="18" charset="0"/>
              </a:rPr>
              <a:t>neutrophils</a:t>
            </a:r>
            <a:r>
              <a:rPr lang="en-US" sz="2000" dirty="0" smtClean="0">
                <a:latin typeface="Times New Roman" pitchFamily="18" charset="0"/>
                <a:cs typeface="Times New Roman" pitchFamily="18" charset="0"/>
              </a:rPr>
              <a:t> present in the gingival fluids transforms into purulent </a:t>
            </a:r>
            <a:r>
              <a:rPr lang="en-US" sz="2000" dirty="0" err="1" smtClean="0">
                <a:latin typeface="Times New Roman" pitchFamily="18" charset="0"/>
                <a:cs typeface="Times New Roman" pitchFamily="18" charset="0"/>
              </a:rPr>
              <a:t>exudate</a:t>
            </a:r>
            <a:r>
              <a:rPr lang="en-US" sz="2000" dirty="0" smtClean="0">
                <a:latin typeface="Times New Roman" pitchFamily="18" charset="0"/>
                <a:cs typeface="Times New Roman" pitchFamily="18" charset="0"/>
              </a:rPr>
              <a:t>.</a:t>
            </a:r>
          </a:p>
          <a:p>
            <a:pPr>
              <a:buClr>
                <a:srgbClr val="00B0F0"/>
              </a:buClr>
              <a:buFont typeface="Wingdings" pitchFamily="2" charset="2"/>
              <a:buChar char="ü"/>
            </a:pPr>
            <a:r>
              <a:rPr lang="en-US" sz="2000" dirty="0" smtClean="0">
                <a:latin typeface="Times New Roman" pitchFamily="18" charset="0"/>
                <a:cs typeface="Times New Roman" pitchFamily="18" charset="0"/>
              </a:rPr>
              <a:t>Clinically the presence of </a:t>
            </a:r>
            <a:r>
              <a:rPr lang="en-US" sz="2000" dirty="0" err="1" smtClean="0">
                <a:latin typeface="Times New Roman" pitchFamily="18" charset="0"/>
                <a:cs typeface="Times New Roman" pitchFamily="18" charset="0"/>
              </a:rPr>
              <a:t>exudate</a:t>
            </a:r>
            <a:r>
              <a:rPr lang="en-US" sz="2000" dirty="0" smtClean="0">
                <a:latin typeface="Times New Roman" pitchFamily="18" charset="0"/>
                <a:cs typeface="Times New Roman" pitchFamily="18" charset="0"/>
              </a:rPr>
              <a:t> in a periodontal pocket is determined by placing the ball of  the index finger along the lateral aspect of the marginal </a:t>
            </a:r>
            <a:r>
              <a:rPr lang="en-US" sz="2000" dirty="0" err="1" smtClean="0">
                <a:latin typeface="Times New Roman" pitchFamily="18" charset="0"/>
                <a:cs typeface="Times New Roman" pitchFamily="18" charset="0"/>
              </a:rPr>
              <a:t>gingiva</a:t>
            </a:r>
            <a:r>
              <a:rPr lang="en-US" sz="2000" dirty="0" smtClean="0">
                <a:latin typeface="Times New Roman" pitchFamily="18" charset="0"/>
                <a:cs typeface="Times New Roman" pitchFamily="18" charset="0"/>
              </a:rPr>
              <a:t> and applying pressure in a rolling motion towards the crown.</a:t>
            </a:r>
          </a:p>
          <a:p>
            <a:pPr>
              <a:buClr>
                <a:srgbClr val="00B0F0"/>
              </a:buClr>
              <a:buFont typeface="Wingdings" pitchFamily="2" charset="2"/>
              <a:buChar char="ü"/>
            </a:pPr>
            <a:r>
              <a:rPr lang="en-US" sz="2000" dirty="0" smtClean="0">
                <a:latin typeface="Times New Roman" pitchFamily="18" charset="0"/>
                <a:cs typeface="Times New Roman" pitchFamily="18" charset="0"/>
              </a:rPr>
              <a:t>Visual examination without digital pressure is not enough.</a:t>
            </a:r>
          </a:p>
          <a:p>
            <a:pPr>
              <a:buClr>
                <a:srgbClr val="00B0F0"/>
              </a:buClr>
              <a:buNone/>
            </a:pPr>
            <a:endParaRPr lang="en-US" sz="2000" dirty="0" smtClean="0">
              <a:latin typeface="Times New Roman" pitchFamily="18" charset="0"/>
              <a:cs typeface="Times New Roman" pitchFamily="18" charset="0"/>
            </a:endParaRPr>
          </a:p>
          <a:p>
            <a:pPr>
              <a:buClr>
                <a:srgbClr val="00B0F0"/>
              </a:buClr>
              <a:buFont typeface="Wingdings" pitchFamily="2" charset="2"/>
              <a:buChar char="ü"/>
            </a:pP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Clr>
                <a:srgbClr val="92D050"/>
              </a:buClr>
              <a:buFont typeface="Wingdings" pitchFamily="2" charset="2"/>
              <a:buChar char="Ø"/>
            </a:pPr>
            <a:r>
              <a:rPr lang="en-US" sz="2000" dirty="0" smtClean="0">
                <a:latin typeface="Times New Roman" pitchFamily="18" charset="0"/>
                <a:cs typeface="Times New Roman" pitchFamily="18" charset="0"/>
              </a:rPr>
              <a:t>Purulent </a:t>
            </a:r>
            <a:r>
              <a:rPr lang="en-US" sz="2000" dirty="0" err="1" smtClean="0">
                <a:latin typeface="Times New Roman" pitchFamily="18" charset="0"/>
                <a:cs typeface="Times New Roman" pitchFamily="18" charset="0"/>
              </a:rPr>
              <a:t>exudate</a:t>
            </a:r>
            <a:r>
              <a:rPr lang="en-US" sz="2000" dirty="0" smtClean="0">
                <a:latin typeface="Times New Roman" pitchFamily="18" charset="0"/>
                <a:cs typeface="Times New Roman" pitchFamily="18" charset="0"/>
              </a:rPr>
              <a:t> is formed in the inner pocket wall and therefore the external appearance may give no indication of its presence.</a:t>
            </a:r>
          </a:p>
          <a:p>
            <a:pPr>
              <a:buClr>
                <a:srgbClr val="92D050"/>
              </a:buClr>
              <a:buFont typeface="Wingdings" pitchFamily="2" charset="2"/>
              <a:buChar char="Ø"/>
            </a:pPr>
            <a:r>
              <a:rPr lang="en-US" sz="2000" dirty="0" err="1" smtClean="0">
                <a:latin typeface="Times New Roman" pitchFamily="18" charset="0"/>
                <a:cs typeface="Times New Roman" pitchFamily="18" charset="0"/>
              </a:rPr>
              <a:t>Exudate</a:t>
            </a:r>
            <a:r>
              <a:rPr lang="en-US" sz="2000" dirty="0" smtClean="0">
                <a:latin typeface="Times New Roman" pitchFamily="18" charset="0"/>
                <a:cs typeface="Times New Roman" pitchFamily="18" charset="0"/>
              </a:rPr>
              <a:t> formation does not occur in all periodontal </a:t>
            </a:r>
            <a:r>
              <a:rPr lang="en-US" sz="2000" dirty="0" err="1" smtClean="0">
                <a:latin typeface="Times New Roman" pitchFamily="18" charset="0"/>
                <a:cs typeface="Times New Roman" pitchFamily="18" charset="0"/>
              </a:rPr>
              <a:t>pockets,but</a:t>
            </a:r>
            <a:r>
              <a:rPr lang="en-US" sz="2000" dirty="0" smtClean="0">
                <a:latin typeface="Times New Roman" pitchFamily="18" charset="0"/>
                <a:cs typeface="Times New Roman" pitchFamily="18" charset="0"/>
              </a:rPr>
              <a:t> digital pressure often </a:t>
            </a:r>
            <a:r>
              <a:rPr lang="en-US" sz="2000" dirty="0" err="1" smtClean="0">
                <a:latin typeface="Times New Roman" pitchFamily="18" charset="0"/>
                <a:cs typeface="Times New Roman" pitchFamily="18" charset="0"/>
              </a:rPr>
              <a:t>rveals</a:t>
            </a:r>
            <a:r>
              <a:rPr lang="en-US" sz="2000" dirty="0" smtClean="0">
                <a:latin typeface="Times New Roman" pitchFamily="18" charset="0"/>
                <a:cs typeface="Times New Roman" pitchFamily="18" charset="0"/>
              </a:rPr>
              <a:t> it in the pockets where its presence is not suspected.</a:t>
            </a:r>
          </a:p>
          <a:p>
            <a:pPr>
              <a:buNone/>
            </a:pPr>
            <a:r>
              <a:rPr lang="en-US" sz="2000" dirty="0" smtClean="0">
                <a:latin typeface="Times New Roman" pitchFamily="18" charset="0"/>
                <a:cs typeface="Times New Roman" pitchFamily="18" charset="0"/>
              </a:rPr>
              <a:t> </a:t>
            </a: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8229600" cy="5029200"/>
          </a:xfrm>
        </p:spPr>
        <p:txBody>
          <a:bodyPr>
            <a:normAutofit/>
          </a:bodyPr>
          <a:lstStyle/>
          <a:p>
            <a:pPr>
              <a:buClr>
                <a:srgbClr val="00B0F0"/>
              </a:buClr>
              <a:buNone/>
            </a:pPr>
            <a:r>
              <a:rPr lang="en-US" sz="2000" b="1" dirty="0" smtClean="0">
                <a:solidFill>
                  <a:srgbClr val="C00000"/>
                </a:solidFill>
                <a:latin typeface="Times New Roman" pitchFamily="18" charset="0"/>
                <a:cs typeface="Times New Roman" pitchFamily="18" charset="0"/>
              </a:rPr>
              <a:t>                                     </a:t>
            </a:r>
            <a:r>
              <a:rPr lang="en-US" sz="2000" b="1" dirty="0" smtClean="0">
                <a:solidFill>
                  <a:srgbClr val="FF0000"/>
                </a:solidFill>
                <a:latin typeface="Times New Roman" pitchFamily="18" charset="0"/>
                <a:cs typeface="Times New Roman" pitchFamily="18" charset="0"/>
              </a:rPr>
              <a:t>Periodontal abscess:</a:t>
            </a:r>
          </a:p>
          <a:p>
            <a:pPr>
              <a:buClr>
                <a:srgbClr val="00B0F0"/>
              </a:buClr>
              <a:buFont typeface="Wingdings" pitchFamily="2" charset="2"/>
              <a:buChar char="Ø"/>
            </a:pPr>
            <a:r>
              <a:rPr lang="en-US" sz="2000" dirty="0" smtClean="0">
                <a:latin typeface="Times New Roman" pitchFamily="18" charset="0"/>
                <a:cs typeface="Times New Roman" pitchFamily="18" charset="0"/>
              </a:rPr>
              <a:t>A periodontal abscess is a localized accumulation of </a:t>
            </a:r>
            <a:r>
              <a:rPr lang="en-US" sz="2000" dirty="0" err="1" smtClean="0">
                <a:latin typeface="Times New Roman" pitchFamily="18" charset="0"/>
                <a:cs typeface="Times New Roman" pitchFamily="18" charset="0"/>
              </a:rPr>
              <a:t>exudate</a:t>
            </a:r>
            <a:r>
              <a:rPr lang="en-US" sz="2000" dirty="0" smtClean="0">
                <a:latin typeface="Times New Roman" pitchFamily="18" charset="0"/>
                <a:cs typeface="Times New Roman" pitchFamily="18" charset="0"/>
              </a:rPr>
              <a:t> within the gingival wall of periodontal pocket</a:t>
            </a:r>
          </a:p>
          <a:p>
            <a:pPr>
              <a:buClr>
                <a:srgbClr val="00B0F0"/>
              </a:buClr>
              <a:buNone/>
            </a:pPr>
            <a:r>
              <a:rPr lang="en-US" sz="2000" dirty="0" smtClean="0">
                <a:latin typeface="Times New Roman" pitchFamily="18" charset="0"/>
                <a:cs typeface="Times New Roman" pitchFamily="18" charset="0"/>
              </a:rPr>
              <a:t>    </a:t>
            </a:r>
            <a:r>
              <a:rPr lang="en-US" sz="2000" dirty="0" smtClean="0">
                <a:solidFill>
                  <a:srgbClr val="92D050"/>
                </a:solidFill>
                <a:latin typeface="Times New Roman" pitchFamily="18" charset="0"/>
                <a:cs typeface="Times New Roman" pitchFamily="18" charset="0"/>
              </a:rPr>
              <a:t>Periodontal abscess may be :</a:t>
            </a:r>
          </a:p>
          <a:p>
            <a:pPr marL="457200" indent="-457200">
              <a:buClr>
                <a:srgbClr val="00B0F0"/>
              </a:buClr>
              <a:buAutoNum type="arabicPeriod"/>
            </a:pPr>
            <a:r>
              <a:rPr lang="en-US" sz="2000" dirty="0" smtClean="0">
                <a:latin typeface="Times New Roman" pitchFamily="18" charset="0"/>
                <a:cs typeface="Times New Roman" pitchFamily="18" charset="0"/>
              </a:rPr>
              <a:t>Acute </a:t>
            </a:r>
          </a:p>
          <a:p>
            <a:pPr marL="457200" indent="-457200">
              <a:buClr>
                <a:srgbClr val="00B0F0"/>
              </a:buClr>
              <a:buAutoNum type="arabicPeriod"/>
            </a:pPr>
            <a:r>
              <a:rPr lang="en-US" sz="2000" dirty="0" smtClean="0">
                <a:latin typeface="Times New Roman" pitchFamily="18" charset="0"/>
                <a:cs typeface="Times New Roman" pitchFamily="18" charset="0"/>
              </a:rPr>
              <a:t>Chronic</a:t>
            </a:r>
          </a:p>
          <a:p>
            <a:pPr marL="457200" indent="-457200">
              <a:buClr>
                <a:srgbClr val="00B0F0"/>
              </a:buClr>
              <a:buNone/>
            </a:pPr>
            <a:r>
              <a:rPr lang="en-US" sz="2000" b="1" dirty="0" smtClean="0">
                <a:solidFill>
                  <a:srgbClr val="FF0000"/>
                </a:solidFill>
                <a:latin typeface="Times New Roman" pitchFamily="18" charset="0"/>
                <a:cs typeface="Times New Roman" pitchFamily="18" charset="0"/>
              </a:rPr>
              <a:t>     Acute periodontal abscess</a:t>
            </a:r>
            <a:r>
              <a:rPr lang="en-US" sz="2000" dirty="0" smtClean="0">
                <a:latin typeface="Times New Roman" pitchFamily="18" charset="0"/>
                <a:cs typeface="Times New Roman" pitchFamily="18" charset="0"/>
              </a:rPr>
              <a:t>:</a:t>
            </a:r>
          </a:p>
          <a:p>
            <a:pPr marL="457200" indent="-457200">
              <a:buClr>
                <a:srgbClr val="FF0000"/>
              </a:buClr>
              <a:buFont typeface="Wingdings" pitchFamily="2" charset="2"/>
              <a:buChar char="ü"/>
            </a:pPr>
            <a:r>
              <a:rPr lang="en-US" sz="2000" dirty="0" smtClean="0">
                <a:latin typeface="Times New Roman" pitchFamily="18" charset="0"/>
                <a:cs typeface="Times New Roman" pitchFamily="18" charset="0"/>
              </a:rPr>
              <a:t>It appears as an ovoid elevation </a:t>
            </a:r>
          </a:p>
          <a:p>
            <a:pPr marL="457200" indent="-457200">
              <a:buClr>
                <a:srgbClr val="00B0F0"/>
              </a:buClr>
              <a:buNone/>
            </a:pPr>
            <a:r>
              <a:rPr lang="en-US" sz="2000" dirty="0" smtClean="0">
                <a:latin typeface="Times New Roman" pitchFamily="18" charset="0"/>
                <a:cs typeface="Times New Roman" pitchFamily="18" charset="0"/>
              </a:rPr>
              <a:t>       of  the </a:t>
            </a:r>
            <a:r>
              <a:rPr lang="en-US" sz="2000" dirty="0" err="1" smtClean="0">
                <a:latin typeface="Times New Roman" pitchFamily="18" charset="0"/>
                <a:cs typeface="Times New Roman" pitchFamily="18" charset="0"/>
              </a:rPr>
              <a:t>gingiva</a:t>
            </a:r>
            <a:r>
              <a:rPr lang="en-US" sz="2000" dirty="0" smtClean="0">
                <a:latin typeface="Times New Roman" pitchFamily="18" charset="0"/>
                <a:cs typeface="Times New Roman" pitchFamily="18" charset="0"/>
              </a:rPr>
              <a:t> along the lateral</a:t>
            </a:r>
          </a:p>
          <a:p>
            <a:pPr marL="457200" indent="-457200">
              <a:buClr>
                <a:srgbClr val="00B0F0"/>
              </a:buClr>
              <a:buNone/>
            </a:pPr>
            <a:r>
              <a:rPr lang="en-US" sz="2000" dirty="0" smtClean="0">
                <a:latin typeface="Times New Roman" pitchFamily="18" charset="0"/>
                <a:cs typeface="Times New Roman" pitchFamily="18" charset="0"/>
              </a:rPr>
              <a:t>       aspect of the root.</a:t>
            </a:r>
          </a:p>
          <a:p>
            <a:pPr marL="457200" indent="-457200">
              <a:buClr>
                <a:srgbClr val="FF0000"/>
              </a:buClr>
              <a:buFont typeface="Wingdings" pitchFamily="2" charset="2"/>
              <a:buChar char="ü"/>
            </a:pPr>
            <a:r>
              <a:rPr lang="en-US" sz="2000" dirty="0" smtClean="0">
                <a:latin typeface="Times New Roman" pitchFamily="18" charset="0"/>
                <a:cs typeface="Times New Roman" pitchFamily="18" charset="0"/>
              </a:rPr>
              <a:t>The </a:t>
            </a:r>
            <a:r>
              <a:rPr lang="en-US" sz="2000" dirty="0" err="1" smtClean="0">
                <a:latin typeface="Times New Roman" pitchFamily="18" charset="0"/>
                <a:cs typeface="Times New Roman" pitchFamily="18" charset="0"/>
              </a:rPr>
              <a:t>gingiva</a:t>
            </a:r>
            <a:r>
              <a:rPr lang="en-US" sz="2000" dirty="0" smtClean="0">
                <a:latin typeface="Times New Roman" pitchFamily="18" charset="0"/>
                <a:cs typeface="Times New Roman" pitchFamily="18" charset="0"/>
              </a:rPr>
              <a:t> is edematous and </a:t>
            </a:r>
          </a:p>
          <a:p>
            <a:pPr marL="457200" indent="-457200">
              <a:buClr>
                <a:srgbClr val="00B0F0"/>
              </a:buClr>
              <a:buNone/>
            </a:pPr>
            <a:r>
              <a:rPr lang="en-US" sz="2000" dirty="0" smtClean="0">
                <a:latin typeface="Times New Roman" pitchFamily="18" charset="0"/>
                <a:cs typeface="Times New Roman" pitchFamily="18" charset="0"/>
              </a:rPr>
              <a:t>      red with a smooth shiny surface.</a:t>
            </a:r>
          </a:p>
          <a:p>
            <a:pPr marL="457200" indent="-457200">
              <a:buClr>
                <a:srgbClr val="00B0F0"/>
              </a:buClr>
              <a:buFont typeface="Wingdings" pitchFamily="2" charset="2"/>
              <a:buChar char="Ø"/>
            </a:pPr>
            <a:endParaRPr lang="en-US" sz="2000" dirty="0">
              <a:latin typeface="Times New Roman" pitchFamily="18" charset="0"/>
              <a:cs typeface="Times New Roman" pitchFamily="18" charset="0"/>
            </a:endParaRPr>
          </a:p>
        </p:txBody>
      </p:sp>
      <p:pic>
        <p:nvPicPr>
          <p:cNvPr id="1026" name="Picture 2" descr="C:\Users\Dr nand Lal\Desktop\gum-boil.jpg"/>
          <p:cNvPicPr>
            <a:picLocks noChangeAspect="1" noChangeArrowheads="1"/>
          </p:cNvPicPr>
          <p:nvPr/>
        </p:nvPicPr>
        <p:blipFill>
          <a:blip r:embed="rId2"/>
          <a:srcRect/>
          <a:stretch>
            <a:fillRect/>
          </a:stretch>
        </p:blipFill>
        <p:spPr bwMode="auto">
          <a:xfrm>
            <a:off x="4419600" y="2667000"/>
            <a:ext cx="4038600" cy="3048000"/>
          </a:xfrm>
          <a:prstGeom prst="rect">
            <a:avLst/>
          </a:prstGeom>
          <a:noFill/>
        </p:spPr>
      </p:pic>
      <p:sp>
        <p:nvSpPr>
          <p:cNvPr id="5" name="TextBox 4"/>
          <p:cNvSpPr txBox="1"/>
          <p:nvPr/>
        </p:nvSpPr>
        <p:spPr>
          <a:xfrm>
            <a:off x="5181600" y="5943600"/>
            <a:ext cx="3276600" cy="400110"/>
          </a:xfrm>
          <a:prstGeom prst="rect">
            <a:avLst/>
          </a:prstGeom>
          <a:noFill/>
        </p:spPr>
        <p:txBody>
          <a:bodyPr wrap="square" rtlCol="0">
            <a:spAutoFit/>
          </a:bodyPr>
          <a:lstStyle/>
          <a:p>
            <a:r>
              <a:rPr lang="en-US" sz="2000" b="1" dirty="0" smtClean="0">
                <a:solidFill>
                  <a:srgbClr val="FF0000"/>
                </a:solidFill>
                <a:latin typeface="Times New Roman" pitchFamily="18" charset="0"/>
                <a:cs typeface="Times New Roman" pitchFamily="18" charset="0"/>
              </a:rPr>
              <a:t>Acute periodontal abscess</a:t>
            </a:r>
            <a:endParaRPr lang="en-US" sz="20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Clr>
                <a:srgbClr val="FF0000"/>
              </a:buClr>
              <a:buFont typeface="Wingdings" pitchFamily="2" charset="2"/>
              <a:buChar char="ü"/>
            </a:pPr>
            <a:r>
              <a:rPr lang="en-US" sz="2000" dirty="0" smtClean="0">
                <a:latin typeface="Times New Roman" pitchFamily="18" charset="0"/>
                <a:cs typeface="Times New Roman" pitchFamily="18" charset="0"/>
              </a:rPr>
              <a:t>The  shape and consistency of  the elevate area vary:</a:t>
            </a:r>
          </a:p>
          <a:p>
            <a:pPr>
              <a:buClr>
                <a:srgbClr val="FF0000"/>
              </a:buClr>
              <a:buFont typeface="Wingdings" pitchFamily="2" charset="2"/>
              <a:buChar char="ü"/>
            </a:pPr>
            <a:r>
              <a:rPr lang="en-US" sz="2000" dirty="0" smtClean="0">
                <a:latin typeface="Times New Roman" pitchFamily="18" charset="0"/>
                <a:cs typeface="Times New Roman" pitchFamily="18" charset="0"/>
              </a:rPr>
              <a:t>The area may be dome like and relatively </a:t>
            </a:r>
            <a:r>
              <a:rPr lang="en-US" sz="2000" dirty="0" err="1" smtClean="0">
                <a:latin typeface="Times New Roman" pitchFamily="18" charset="0"/>
                <a:cs typeface="Times New Roman" pitchFamily="18" charset="0"/>
              </a:rPr>
              <a:t>firm,or</a:t>
            </a:r>
            <a:r>
              <a:rPr lang="en-US" sz="2000" dirty="0" smtClean="0">
                <a:latin typeface="Times New Roman" pitchFamily="18" charset="0"/>
                <a:cs typeface="Times New Roman" pitchFamily="18" charset="0"/>
              </a:rPr>
              <a:t> pointed and soft.</a:t>
            </a:r>
          </a:p>
          <a:p>
            <a:pPr>
              <a:buClr>
                <a:srgbClr val="FF0000"/>
              </a:buClr>
              <a:buFont typeface="Wingdings" pitchFamily="2" charset="2"/>
              <a:buChar char="ü"/>
            </a:pPr>
            <a:r>
              <a:rPr lang="en-US" sz="2000" dirty="0" smtClean="0">
                <a:latin typeface="Times New Roman" pitchFamily="18" charset="0"/>
                <a:cs typeface="Times New Roman" pitchFamily="18" charset="0"/>
              </a:rPr>
              <a:t>In most cases </a:t>
            </a:r>
            <a:r>
              <a:rPr lang="en-US" sz="2000" dirty="0" err="1" smtClean="0">
                <a:latin typeface="Times New Roman" pitchFamily="18" charset="0"/>
                <a:cs typeface="Times New Roman" pitchFamily="18" charset="0"/>
              </a:rPr>
              <a:t>exudate</a:t>
            </a:r>
            <a:r>
              <a:rPr lang="en-US" sz="2000" dirty="0" smtClean="0">
                <a:latin typeface="Times New Roman" pitchFamily="18" charset="0"/>
                <a:cs typeface="Times New Roman" pitchFamily="18" charset="0"/>
              </a:rPr>
              <a:t> may be expressed from the gingival margin with gentle digital pressure.</a:t>
            </a:r>
          </a:p>
          <a:p>
            <a:pPr>
              <a:buClr>
                <a:srgbClr val="FF0000"/>
              </a:buClr>
              <a:buNone/>
            </a:pPr>
            <a:r>
              <a:rPr lang="en-US" sz="2000" b="1" dirty="0" smtClean="0">
                <a:solidFill>
                  <a:srgbClr val="00B050"/>
                </a:solidFill>
                <a:latin typeface="Times New Roman" pitchFamily="18" charset="0"/>
                <a:cs typeface="Times New Roman" pitchFamily="18" charset="0"/>
              </a:rPr>
              <a:t>Symptoms</a:t>
            </a:r>
            <a:r>
              <a:rPr lang="en-US" sz="2000" dirty="0" smtClean="0">
                <a:latin typeface="Times New Roman" pitchFamily="18" charset="0"/>
                <a:cs typeface="Times New Roman" pitchFamily="18" charset="0"/>
              </a:rPr>
              <a:t>:</a:t>
            </a:r>
          </a:p>
          <a:p>
            <a:pPr>
              <a:buClr>
                <a:srgbClr val="00B050"/>
              </a:buClr>
              <a:buFont typeface="Wingdings" pitchFamily="2" charset="2"/>
              <a:buChar char="Ø"/>
            </a:pPr>
            <a:r>
              <a:rPr lang="en-US" sz="2000" dirty="0" smtClean="0">
                <a:latin typeface="Times New Roman" pitchFamily="18" charset="0"/>
                <a:cs typeface="Times New Roman" pitchFamily="18" charset="0"/>
              </a:rPr>
              <a:t>Acute periodontal abscess is accompanied by symptoms such as </a:t>
            </a:r>
            <a:r>
              <a:rPr lang="en-US" sz="2000" dirty="0" err="1" smtClean="0">
                <a:latin typeface="Times New Roman" pitchFamily="18" charset="0"/>
                <a:cs typeface="Times New Roman" pitchFamily="18" charset="0"/>
              </a:rPr>
              <a:t>throbbing,radiating</a:t>
            </a:r>
            <a:r>
              <a:rPr lang="en-US" sz="2000" dirty="0" smtClean="0">
                <a:latin typeface="Times New Roman" pitchFamily="18" charset="0"/>
                <a:cs typeface="Times New Roman" pitchFamily="18" charset="0"/>
              </a:rPr>
              <a:t> pain and tenderness of the </a:t>
            </a:r>
            <a:r>
              <a:rPr lang="en-US" sz="2000" dirty="0" err="1" smtClean="0">
                <a:latin typeface="Times New Roman" pitchFamily="18" charset="0"/>
                <a:cs typeface="Times New Roman" pitchFamily="18" charset="0"/>
              </a:rPr>
              <a:t>gingiva</a:t>
            </a:r>
            <a:r>
              <a:rPr lang="en-US" sz="2000" dirty="0" smtClean="0">
                <a:latin typeface="Times New Roman" pitchFamily="18" charset="0"/>
                <a:cs typeface="Times New Roman" pitchFamily="18" charset="0"/>
              </a:rPr>
              <a:t> to palpation.</a:t>
            </a:r>
          </a:p>
          <a:p>
            <a:pPr>
              <a:buClr>
                <a:srgbClr val="00B050"/>
              </a:buClr>
              <a:buFont typeface="Wingdings" pitchFamily="2" charset="2"/>
              <a:buChar char="Ø"/>
            </a:pPr>
            <a:r>
              <a:rPr lang="en-US" sz="2000" dirty="0" smtClean="0">
                <a:latin typeface="Times New Roman" pitchFamily="18" charset="0"/>
                <a:cs typeface="Times New Roman" pitchFamily="18" charset="0"/>
              </a:rPr>
              <a:t>Other symptoms may include sensitivity of the tooth to palpation ,tooth </a:t>
            </a:r>
            <a:r>
              <a:rPr lang="en-US" sz="2000" dirty="0" err="1" smtClean="0">
                <a:latin typeface="Times New Roman" pitchFamily="18" charset="0"/>
                <a:cs typeface="Times New Roman" pitchFamily="18" charset="0"/>
              </a:rPr>
              <a:t>mobility,and</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lymphadenitis,and</a:t>
            </a:r>
            <a:r>
              <a:rPr lang="en-US" sz="2000" dirty="0" smtClean="0">
                <a:latin typeface="Times New Roman" pitchFamily="18" charset="0"/>
                <a:cs typeface="Times New Roman" pitchFamily="18" charset="0"/>
              </a:rPr>
              <a:t> less frequently systemic effects such as </a:t>
            </a:r>
            <a:r>
              <a:rPr lang="en-US" sz="2000" dirty="0" err="1" smtClean="0">
                <a:latin typeface="Times New Roman" pitchFamily="18" charset="0"/>
                <a:cs typeface="Times New Roman" pitchFamily="18" charset="0"/>
              </a:rPr>
              <a:t>fever,lekocytosis</a:t>
            </a:r>
            <a:r>
              <a:rPr lang="en-US" sz="2000" dirty="0" smtClean="0">
                <a:latin typeface="Times New Roman" pitchFamily="18" charset="0"/>
                <a:cs typeface="Times New Roman" pitchFamily="18" charset="0"/>
              </a:rPr>
              <a:t> and malaise.</a:t>
            </a:r>
          </a:p>
          <a:p>
            <a:pPr>
              <a:buClr>
                <a:srgbClr val="00B050"/>
              </a:buClr>
              <a:buFont typeface="Wingdings" pitchFamily="2" charset="2"/>
              <a:buChar char="Ø"/>
            </a:pPr>
            <a:r>
              <a:rPr lang="en-US" sz="2000" dirty="0" err="1" smtClean="0">
                <a:latin typeface="Times New Roman" pitchFamily="18" charset="0"/>
                <a:cs typeface="Times New Roman" pitchFamily="18" charset="0"/>
              </a:rPr>
              <a:t>Occationally</a:t>
            </a:r>
            <a:r>
              <a:rPr lang="en-US" sz="2000" dirty="0" smtClean="0">
                <a:latin typeface="Times New Roman" pitchFamily="18" charset="0"/>
                <a:cs typeface="Times New Roman" pitchFamily="18" charset="0"/>
              </a:rPr>
              <a:t> the patient may have symptoms of an acute periodontal abscess without any notable clinical lesions or radiographic changes.</a:t>
            </a:r>
          </a:p>
          <a:p>
            <a:pPr>
              <a:buClr>
                <a:srgbClr val="00B050"/>
              </a:buClr>
              <a:buFont typeface="Wingdings" pitchFamily="2" charset="2"/>
              <a:buChar char="Ø"/>
            </a:pPr>
            <a:endParaRPr lang="en-US" sz="2000" dirty="0" smtClean="0">
              <a:latin typeface="Times New Roman" pitchFamily="18" charset="0"/>
              <a:cs typeface="Times New Roman" pitchFamily="18" charset="0"/>
            </a:endParaRPr>
          </a:p>
          <a:p>
            <a:pPr>
              <a:buClr>
                <a:srgbClr val="00B050"/>
              </a:buClr>
              <a:buFont typeface="Wingdings" pitchFamily="2" charset="2"/>
              <a:buChar char="Ø"/>
            </a:pP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a:buNone/>
            </a:pPr>
            <a:r>
              <a:rPr lang="en-US" sz="2000" b="1" dirty="0" smtClean="0">
                <a:solidFill>
                  <a:srgbClr val="FF0000"/>
                </a:solidFill>
                <a:latin typeface="Times New Roman" pitchFamily="18" charset="0"/>
                <a:cs typeface="Times New Roman" pitchFamily="18" charset="0"/>
              </a:rPr>
              <a:t>                                 Chronic periodontal abscess</a:t>
            </a:r>
            <a:r>
              <a:rPr lang="en-US" sz="2000" dirty="0" smtClean="0">
                <a:solidFill>
                  <a:srgbClr val="FFC000"/>
                </a:solidFill>
                <a:latin typeface="Times New Roman" pitchFamily="18" charset="0"/>
                <a:cs typeface="Times New Roman" pitchFamily="18" charset="0"/>
              </a:rPr>
              <a:t>:</a:t>
            </a:r>
          </a:p>
          <a:p>
            <a:pPr>
              <a:buClr>
                <a:srgbClr val="00B0F0"/>
              </a:buClr>
              <a:buFont typeface="Wingdings" pitchFamily="2" charset="2"/>
              <a:buChar char="v"/>
            </a:pPr>
            <a:r>
              <a:rPr lang="en-US" sz="2000" dirty="0" smtClean="0">
                <a:latin typeface="Times New Roman" pitchFamily="18" charset="0"/>
                <a:cs typeface="Times New Roman" pitchFamily="18" charset="0"/>
              </a:rPr>
              <a:t>It is usually present with a sinus, that opens onto the gingival mucosa along the length of the root.</a:t>
            </a:r>
          </a:p>
          <a:p>
            <a:pPr>
              <a:buClr>
                <a:srgbClr val="00B0F0"/>
              </a:buClr>
              <a:buFont typeface="Wingdings" pitchFamily="2" charset="2"/>
              <a:buChar char="v"/>
            </a:pPr>
            <a:r>
              <a:rPr lang="en-US" sz="2000" dirty="0" smtClean="0">
                <a:latin typeface="Times New Roman" pitchFamily="18" charset="0"/>
                <a:cs typeface="Times New Roman" pitchFamily="18" charset="0"/>
              </a:rPr>
              <a:t>There may be of  a history </a:t>
            </a:r>
          </a:p>
          <a:p>
            <a:pPr>
              <a:buClr>
                <a:srgbClr val="00B0F0"/>
              </a:buClr>
              <a:buNone/>
            </a:pPr>
            <a:r>
              <a:rPr lang="en-US" sz="2000" dirty="0" smtClean="0">
                <a:latin typeface="Times New Roman" pitchFamily="18" charset="0"/>
                <a:cs typeface="Times New Roman" pitchFamily="18" charset="0"/>
              </a:rPr>
              <a:t>      intermittent exudation.</a:t>
            </a:r>
          </a:p>
          <a:p>
            <a:pPr>
              <a:buClr>
                <a:srgbClr val="00B0F0"/>
              </a:buClr>
              <a:buFont typeface="Wingdings" pitchFamily="2" charset="2"/>
              <a:buChar char="v"/>
            </a:pPr>
            <a:r>
              <a:rPr lang="en-US" sz="2000" dirty="0" smtClean="0">
                <a:latin typeface="Times New Roman" pitchFamily="18" charset="0"/>
                <a:cs typeface="Times New Roman" pitchFamily="18" charset="0"/>
              </a:rPr>
              <a:t>The orifice of the sinus may</a:t>
            </a:r>
          </a:p>
          <a:p>
            <a:pPr>
              <a:buClr>
                <a:srgbClr val="00B0F0"/>
              </a:buClr>
              <a:buNone/>
            </a:pPr>
            <a:r>
              <a:rPr lang="en-US" sz="2000" dirty="0" smtClean="0">
                <a:latin typeface="Times New Roman" pitchFamily="18" charset="0"/>
                <a:cs typeface="Times New Roman" pitchFamily="18" charset="0"/>
              </a:rPr>
              <a:t>      appear as a difficult to detect</a:t>
            </a:r>
          </a:p>
          <a:p>
            <a:pPr>
              <a:buClr>
                <a:srgbClr val="00B0F0"/>
              </a:buClr>
              <a:buNone/>
            </a:pPr>
            <a:r>
              <a:rPr lang="en-US" sz="2000" dirty="0" smtClean="0">
                <a:latin typeface="Times New Roman" pitchFamily="18" charset="0"/>
                <a:cs typeface="Times New Roman" pitchFamily="18" charset="0"/>
              </a:rPr>
              <a:t>      pinpoint opening, which when</a:t>
            </a:r>
          </a:p>
          <a:p>
            <a:pPr>
              <a:buClr>
                <a:srgbClr val="00B0F0"/>
              </a:buClr>
              <a:buNone/>
            </a:pPr>
            <a:r>
              <a:rPr lang="en-US" sz="2000" dirty="0" smtClean="0">
                <a:latin typeface="Times New Roman" pitchFamily="18" charset="0"/>
                <a:cs typeface="Times New Roman" pitchFamily="18" charset="0"/>
              </a:rPr>
              <a:t>      probed reveals a sinus tract </a:t>
            </a:r>
          </a:p>
          <a:p>
            <a:pPr>
              <a:buClr>
                <a:srgbClr val="00B0F0"/>
              </a:buClr>
              <a:buNone/>
            </a:pPr>
            <a:r>
              <a:rPr lang="en-US" sz="2000" dirty="0" smtClean="0">
                <a:latin typeface="Times New Roman" pitchFamily="18" charset="0"/>
                <a:cs typeface="Times New Roman" pitchFamily="18" charset="0"/>
              </a:rPr>
              <a:t>      leading deep into the </a:t>
            </a:r>
          </a:p>
          <a:p>
            <a:pPr>
              <a:buClr>
                <a:srgbClr val="00B0F0"/>
              </a:buClr>
              <a:buNone/>
            </a:pP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periodontium</a:t>
            </a:r>
            <a:r>
              <a:rPr lang="en-US" sz="2000" dirty="0" smtClean="0">
                <a:latin typeface="Times New Roman" pitchFamily="18" charset="0"/>
                <a:cs typeface="Times New Roman" pitchFamily="18" charset="0"/>
              </a:rPr>
              <a:t>.</a:t>
            </a:r>
          </a:p>
          <a:p>
            <a:pPr>
              <a:buClr>
                <a:srgbClr val="00B0F0"/>
              </a:buClr>
              <a:buNone/>
            </a:pPr>
            <a:endParaRPr lang="en-US" sz="2000" dirty="0">
              <a:latin typeface="Times New Roman" pitchFamily="18" charset="0"/>
              <a:cs typeface="Times New Roman" pitchFamily="18" charset="0"/>
            </a:endParaRPr>
          </a:p>
        </p:txBody>
      </p:sp>
      <p:pic>
        <p:nvPicPr>
          <p:cNvPr id="1026" name="Picture 2" descr="http://www.identalhub.com/images/images/Tooth2.JPG"/>
          <p:cNvPicPr>
            <a:picLocks noChangeAspect="1" noChangeArrowheads="1"/>
          </p:cNvPicPr>
          <p:nvPr/>
        </p:nvPicPr>
        <p:blipFill>
          <a:blip r:embed="rId2"/>
          <a:srcRect/>
          <a:stretch>
            <a:fillRect/>
          </a:stretch>
        </p:blipFill>
        <p:spPr bwMode="auto">
          <a:xfrm>
            <a:off x="4114800" y="2743200"/>
            <a:ext cx="4019550" cy="2933701"/>
          </a:xfrm>
          <a:prstGeom prst="rect">
            <a:avLst/>
          </a:prstGeom>
          <a:noFill/>
        </p:spPr>
      </p:pic>
      <p:sp>
        <p:nvSpPr>
          <p:cNvPr id="5" name="TextBox 4"/>
          <p:cNvSpPr txBox="1"/>
          <p:nvPr/>
        </p:nvSpPr>
        <p:spPr>
          <a:xfrm>
            <a:off x="4495800" y="5638800"/>
            <a:ext cx="3276600" cy="400110"/>
          </a:xfrm>
          <a:prstGeom prst="rect">
            <a:avLst/>
          </a:prstGeom>
          <a:noFill/>
        </p:spPr>
        <p:txBody>
          <a:bodyPr wrap="square" rtlCol="0">
            <a:spAutoFit/>
          </a:bodyPr>
          <a:lstStyle/>
          <a:p>
            <a:r>
              <a:rPr lang="en-US" sz="2000" b="1" dirty="0" smtClean="0">
                <a:solidFill>
                  <a:srgbClr val="FF0000"/>
                </a:solidFill>
                <a:latin typeface="Times New Roman" pitchFamily="18" charset="0"/>
                <a:cs typeface="Times New Roman" pitchFamily="18" charset="0"/>
              </a:rPr>
              <a:t>Chronic periodontal abscess</a:t>
            </a:r>
            <a:endParaRPr lang="en-US" sz="20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buClr>
                <a:srgbClr val="00B0F0"/>
              </a:buClr>
              <a:buFont typeface="Wingdings" pitchFamily="2" charset="2"/>
              <a:buChar char="v"/>
            </a:pPr>
            <a:r>
              <a:rPr lang="en-US" sz="2000" dirty="0" smtClean="0">
                <a:latin typeface="Times New Roman" pitchFamily="18" charset="0"/>
                <a:cs typeface="Times New Roman" pitchFamily="18" charset="0"/>
              </a:rPr>
              <a:t>The sinus may be covered by a small pink bead like mass of granulation tissue.</a:t>
            </a:r>
          </a:p>
          <a:p>
            <a:pPr>
              <a:buClr>
                <a:srgbClr val="00B0F0"/>
              </a:buClr>
              <a:buFont typeface="Wingdings" pitchFamily="2" charset="2"/>
              <a:buChar char="v"/>
            </a:pPr>
            <a:r>
              <a:rPr lang="en-US" sz="2000" dirty="0" smtClean="0">
                <a:latin typeface="Times New Roman" pitchFamily="18" charset="0"/>
                <a:cs typeface="Times New Roman" pitchFamily="18" charset="0"/>
              </a:rPr>
              <a:t>The chronic periodontal abscess is usually asymptomatic.</a:t>
            </a:r>
          </a:p>
          <a:p>
            <a:pPr>
              <a:buClr>
                <a:srgbClr val="00B0F0"/>
              </a:buClr>
              <a:buFont typeface="Wingdings" pitchFamily="2" charset="2"/>
              <a:buChar char="v"/>
            </a:pPr>
            <a:r>
              <a:rPr lang="en-US" sz="2000" dirty="0" smtClean="0">
                <a:latin typeface="Times New Roman" pitchFamily="18" charset="0"/>
                <a:cs typeface="Times New Roman" pitchFamily="18" charset="0"/>
              </a:rPr>
              <a:t>However the patient may complain episodes of </a:t>
            </a:r>
            <a:r>
              <a:rPr lang="en-US" sz="2000" dirty="0" err="1" smtClean="0">
                <a:latin typeface="Times New Roman" pitchFamily="18" charset="0"/>
                <a:cs typeface="Times New Roman" pitchFamily="18" charset="0"/>
              </a:rPr>
              <a:t>dull,gnawing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pain,slight</a:t>
            </a:r>
            <a:r>
              <a:rPr lang="en-US" sz="2000" dirty="0" smtClean="0">
                <a:latin typeface="Times New Roman" pitchFamily="18" charset="0"/>
                <a:cs typeface="Times New Roman" pitchFamily="18" charset="0"/>
              </a:rPr>
              <a:t> elevation of the </a:t>
            </a:r>
            <a:r>
              <a:rPr lang="en-US" sz="2000" dirty="0" err="1" smtClean="0">
                <a:latin typeface="Times New Roman" pitchFamily="18" charset="0"/>
                <a:cs typeface="Times New Roman" pitchFamily="18" charset="0"/>
              </a:rPr>
              <a:t>tooth,and</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adesire</a:t>
            </a:r>
            <a:r>
              <a:rPr lang="en-US" sz="2000" dirty="0" smtClean="0">
                <a:latin typeface="Times New Roman" pitchFamily="18" charset="0"/>
                <a:cs typeface="Times New Roman" pitchFamily="18" charset="0"/>
              </a:rPr>
              <a:t> to bite down and </a:t>
            </a:r>
            <a:r>
              <a:rPr lang="en-US" sz="2000" dirty="0" err="1" smtClean="0">
                <a:latin typeface="Times New Roman" pitchFamily="18" charset="0"/>
                <a:cs typeface="Times New Roman" pitchFamily="18" charset="0"/>
              </a:rPr>
              <a:t>gring</a:t>
            </a:r>
            <a:r>
              <a:rPr lang="en-US" sz="2000" dirty="0" smtClean="0">
                <a:latin typeface="Times New Roman" pitchFamily="18" charset="0"/>
                <a:cs typeface="Times New Roman" pitchFamily="18" charset="0"/>
              </a:rPr>
              <a:t> the tooth.</a:t>
            </a:r>
          </a:p>
          <a:p>
            <a:pPr>
              <a:buClr>
                <a:srgbClr val="00B0F0"/>
              </a:buClr>
              <a:buFont typeface="Wingdings" pitchFamily="2" charset="2"/>
              <a:buChar char="v"/>
            </a:pPr>
            <a:r>
              <a:rPr lang="en-US" sz="2000" dirty="0" smtClean="0">
                <a:latin typeface="Times New Roman" pitchFamily="18" charset="0"/>
                <a:cs typeface="Times New Roman" pitchFamily="18" charset="0"/>
              </a:rPr>
              <a:t>Chronic periodontal abscess often undergoes acute </a:t>
            </a:r>
            <a:r>
              <a:rPr lang="en-US" sz="2000" dirty="0" err="1" smtClean="0">
                <a:latin typeface="Times New Roman" pitchFamily="18" charset="0"/>
                <a:cs typeface="Times New Roman" pitchFamily="18" charset="0"/>
              </a:rPr>
              <a:t>exacerbatiobn</a:t>
            </a:r>
            <a:r>
              <a:rPr lang="en-US" sz="2000" dirty="0" smtClean="0">
                <a:latin typeface="Times New Roman" pitchFamily="18" charset="0"/>
                <a:cs typeface="Times New Roman" pitchFamily="18" charset="0"/>
              </a:rPr>
              <a:t> with all the associated symptoms.</a:t>
            </a:r>
          </a:p>
          <a:p>
            <a:pPr>
              <a:buClr>
                <a:srgbClr val="00B0F0"/>
              </a:buClr>
              <a:buNone/>
            </a:pPr>
            <a:r>
              <a:rPr lang="en-US" sz="2000" dirty="0" smtClean="0">
                <a:latin typeface="Times New Roman" pitchFamily="18" charset="0"/>
                <a:cs typeface="Times New Roman" pitchFamily="18" charset="0"/>
              </a:rPr>
              <a:t>      </a:t>
            </a:r>
            <a:r>
              <a:rPr lang="en-US" sz="2000" b="1" dirty="0" smtClean="0">
                <a:solidFill>
                  <a:srgbClr val="FFC000"/>
                </a:solidFill>
                <a:latin typeface="Times New Roman" pitchFamily="18" charset="0"/>
                <a:cs typeface="Times New Roman" pitchFamily="18" charset="0"/>
              </a:rPr>
              <a:t>Diagnosis:</a:t>
            </a:r>
          </a:p>
          <a:p>
            <a:pPr>
              <a:buClr>
                <a:srgbClr val="FFC000"/>
              </a:buClr>
              <a:buFont typeface="Wingdings" pitchFamily="2" charset="2"/>
              <a:buChar char="Ø"/>
            </a:pPr>
            <a:r>
              <a:rPr lang="en-US" sz="2000" dirty="0" smtClean="0">
                <a:latin typeface="Times New Roman" pitchFamily="18" charset="0"/>
                <a:cs typeface="Times New Roman" pitchFamily="18" charset="0"/>
              </a:rPr>
              <a:t>The diagnosis of periodontal abscess require correlation of the </a:t>
            </a:r>
            <a:r>
              <a:rPr lang="en-US" sz="2000" dirty="0" err="1" smtClean="0">
                <a:latin typeface="Times New Roman" pitchFamily="18" charset="0"/>
                <a:cs typeface="Times New Roman" pitchFamily="18" charset="0"/>
              </a:rPr>
              <a:t>history,and</a:t>
            </a:r>
            <a:r>
              <a:rPr lang="en-US" sz="2000" dirty="0" smtClean="0">
                <a:latin typeface="Times New Roman" pitchFamily="18" charset="0"/>
                <a:cs typeface="Times New Roman" pitchFamily="18" charset="0"/>
              </a:rPr>
              <a:t> clinical and radiographic findings.</a:t>
            </a:r>
          </a:p>
          <a:p>
            <a:pPr>
              <a:buClr>
                <a:srgbClr val="FFC000"/>
              </a:buClr>
              <a:buFont typeface="Wingdings" pitchFamily="2" charset="2"/>
              <a:buChar char="Ø"/>
            </a:pPr>
            <a:r>
              <a:rPr lang="en-US" sz="2000" dirty="0" smtClean="0">
                <a:latin typeface="Times New Roman" pitchFamily="18" charset="0"/>
                <a:cs typeface="Times New Roman" pitchFamily="18" charset="0"/>
              </a:rPr>
              <a:t> The suspected area should be probed carefully along the gingival margin in relation to each tooth surface to detect a channel from the marginal area to deeper periodontal tissues.</a:t>
            </a: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a:buClr>
                <a:srgbClr val="00B050"/>
              </a:buClr>
              <a:buNone/>
            </a:pPr>
            <a:r>
              <a:rPr lang="en-US" sz="2000" b="1" dirty="0" smtClean="0">
                <a:solidFill>
                  <a:srgbClr val="FF0000"/>
                </a:solidFill>
                <a:latin typeface="Times New Roman" pitchFamily="18" charset="0"/>
                <a:cs typeface="Times New Roman" pitchFamily="18" charset="0"/>
              </a:rPr>
              <a:t>                       Determining the level of attachment</a:t>
            </a:r>
            <a:endParaRPr lang="en-US" sz="2000" dirty="0" smtClean="0">
              <a:latin typeface="Times New Roman" pitchFamily="18" charset="0"/>
              <a:cs typeface="Times New Roman" pitchFamily="18" charset="0"/>
            </a:endParaRPr>
          </a:p>
          <a:p>
            <a:pPr>
              <a:buClr>
                <a:srgbClr val="00B050"/>
              </a:buClr>
              <a:buFont typeface="Wingdings" pitchFamily="2" charset="2"/>
              <a:buChar char="Ø"/>
            </a:pPr>
            <a:r>
              <a:rPr lang="en-US" sz="2000" dirty="0" smtClean="0">
                <a:latin typeface="Times New Roman" pitchFamily="18" charset="0"/>
                <a:cs typeface="Times New Roman" pitchFamily="18" charset="0"/>
              </a:rPr>
              <a:t>When the gingival margin is located on the anatomic </a:t>
            </a:r>
            <a:r>
              <a:rPr lang="en-US" sz="2000" dirty="0" err="1" smtClean="0">
                <a:latin typeface="Times New Roman" pitchFamily="18" charset="0"/>
                <a:cs typeface="Times New Roman" pitchFamily="18" charset="0"/>
              </a:rPr>
              <a:t>crown,the</a:t>
            </a:r>
            <a:r>
              <a:rPr lang="en-US" sz="2000" dirty="0" smtClean="0">
                <a:latin typeface="Times New Roman" pitchFamily="18" charset="0"/>
                <a:cs typeface="Times New Roman" pitchFamily="18" charset="0"/>
              </a:rPr>
              <a:t> level of attachment is determined by subtracting  from the depth of pocket distance from the gingival margin to the </a:t>
            </a:r>
            <a:r>
              <a:rPr lang="en-US" sz="2000" dirty="0" err="1" smtClean="0">
                <a:latin typeface="Times New Roman" pitchFamily="18" charset="0"/>
                <a:cs typeface="Times New Roman" pitchFamily="18" charset="0"/>
              </a:rPr>
              <a:t>cemento</a:t>
            </a:r>
            <a:r>
              <a:rPr lang="en-US" sz="2000" dirty="0" smtClean="0">
                <a:latin typeface="Times New Roman" pitchFamily="18" charset="0"/>
                <a:cs typeface="Times New Roman" pitchFamily="18" charset="0"/>
              </a:rPr>
              <a:t>-enamel junction.</a:t>
            </a:r>
          </a:p>
          <a:p>
            <a:pPr>
              <a:buClr>
                <a:srgbClr val="00B050"/>
              </a:buClr>
              <a:buFont typeface="Wingdings" pitchFamily="2" charset="2"/>
              <a:buChar char="Ø"/>
            </a:pPr>
            <a:r>
              <a:rPr lang="en-US" sz="2000" dirty="0" smtClean="0">
                <a:latin typeface="Times New Roman" pitchFamily="18" charset="0"/>
                <a:cs typeface="Times New Roman" pitchFamily="18" charset="0"/>
              </a:rPr>
              <a:t>When the gingival margin is at the level of </a:t>
            </a:r>
            <a:r>
              <a:rPr lang="en-US" sz="2000" dirty="0" err="1" smtClean="0">
                <a:latin typeface="Times New Roman" pitchFamily="18" charset="0"/>
                <a:cs typeface="Times New Roman" pitchFamily="18" charset="0"/>
              </a:rPr>
              <a:t>cementoenamel</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junction,the</a:t>
            </a:r>
            <a:r>
              <a:rPr lang="en-US" sz="2000" dirty="0" smtClean="0">
                <a:latin typeface="Times New Roman" pitchFamily="18" charset="0"/>
                <a:cs typeface="Times New Roman" pitchFamily="18" charset="0"/>
              </a:rPr>
              <a:t> loss of attachment is equal to the pocket depth.</a:t>
            </a:r>
          </a:p>
          <a:p>
            <a:pPr>
              <a:buClr>
                <a:srgbClr val="00B050"/>
              </a:buClr>
              <a:buFont typeface="Wingdings" pitchFamily="2" charset="2"/>
              <a:buChar char="Ø"/>
            </a:pPr>
            <a:r>
              <a:rPr lang="en-US" sz="2000" dirty="0" smtClean="0">
                <a:latin typeface="Times New Roman" pitchFamily="18" charset="0"/>
                <a:cs typeface="Times New Roman" pitchFamily="18" charset="0"/>
              </a:rPr>
              <a:t>When the gingival margin is located apical to the </a:t>
            </a:r>
            <a:r>
              <a:rPr lang="en-US" sz="2000" dirty="0" err="1" smtClean="0">
                <a:latin typeface="Times New Roman" pitchFamily="18" charset="0"/>
                <a:cs typeface="Times New Roman" pitchFamily="18" charset="0"/>
              </a:rPr>
              <a:t>cemento</a:t>
            </a:r>
            <a:r>
              <a:rPr lang="en-US" sz="2000" dirty="0" smtClean="0">
                <a:latin typeface="Times New Roman" pitchFamily="18" charset="0"/>
                <a:cs typeface="Times New Roman" pitchFamily="18" charset="0"/>
              </a:rPr>
              <a:t>-enamel </a:t>
            </a:r>
            <a:r>
              <a:rPr lang="en-US" sz="2000" dirty="0" err="1" smtClean="0">
                <a:latin typeface="Times New Roman" pitchFamily="18" charset="0"/>
                <a:cs typeface="Times New Roman" pitchFamily="18" charset="0"/>
              </a:rPr>
              <a:t>junction,the</a:t>
            </a:r>
            <a:r>
              <a:rPr lang="en-US" sz="2000" dirty="0" smtClean="0">
                <a:latin typeface="Times New Roman" pitchFamily="18" charset="0"/>
                <a:cs typeface="Times New Roman" pitchFamily="18" charset="0"/>
              </a:rPr>
              <a:t> loss of attachment will be greater than the pocket </a:t>
            </a:r>
            <a:r>
              <a:rPr lang="en-US" sz="2000" dirty="0" err="1" smtClean="0">
                <a:latin typeface="Times New Roman" pitchFamily="18" charset="0"/>
                <a:cs typeface="Times New Roman" pitchFamily="18" charset="0"/>
              </a:rPr>
              <a:t>depth,and</a:t>
            </a:r>
            <a:r>
              <a:rPr lang="en-US" sz="2000" dirty="0" smtClean="0">
                <a:latin typeface="Times New Roman" pitchFamily="18" charset="0"/>
                <a:cs typeface="Times New Roman" pitchFamily="18" charset="0"/>
              </a:rPr>
              <a:t> therefore distance between </a:t>
            </a:r>
            <a:r>
              <a:rPr lang="en-US" sz="2000" dirty="0" err="1" smtClean="0">
                <a:latin typeface="Times New Roman" pitchFamily="18" charset="0"/>
                <a:cs typeface="Times New Roman" pitchFamily="18" charset="0"/>
              </a:rPr>
              <a:t>cemento</a:t>
            </a:r>
            <a:r>
              <a:rPr lang="en-US" sz="2000" dirty="0" smtClean="0">
                <a:latin typeface="Times New Roman" pitchFamily="18" charset="0"/>
                <a:cs typeface="Times New Roman" pitchFamily="18" charset="0"/>
              </a:rPr>
              <a:t>-enamel junction and the gingival margin should be added to the pocket depth.</a:t>
            </a:r>
          </a:p>
          <a:p>
            <a:pPr>
              <a:buClr>
                <a:srgbClr val="00B050"/>
              </a:buClr>
              <a:buFont typeface="Wingdings" pitchFamily="2" charset="2"/>
              <a:buChar char="Ø"/>
            </a:pPr>
            <a:endParaRPr lang="en-US" sz="2000" dirty="0">
              <a:latin typeface="Times New Roman" pitchFamily="18" charset="0"/>
              <a:cs typeface="Times New Roman" pitchFamily="18" charset="0"/>
            </a:endParaRPr>
          </a:p>
        </p:txBody>
      </p:sp>
      <p:pic>
        <p:nvPicPr>
          <p:cNvPr id="2050" name="Picture 2" descr="C:\Users\Dr nand Lal\Desktop\tnVS7RRfFWfM2bv5vptl6Q_m.png"/>
          <p:cNvPicPr>
            <a:picLocks noChangeAspect="1" noChangeArrowheads="1"/>
          </p:cNvPicPr>
          <p:nvPr/>
        </p:nvPicPr>
        <p:blipFill>
          <a:blip r:embed="rId2"/>
          <a:srcRect/>
          <a:stretch>
            <a:fillRect/>
          </a:stretch>
        </p:blipFill>
        <p:spPr bwMode="auto">
          <a:xfrm>
            <a:off x="6096000" y="4924425"/>
            <a:ext cx="2286000" cy="1933575"/>
          </a:xfrm>
          <a:prstGeom prst="rect">
            <a:avLst/>
          </a:prstGeom>
          <a:noFill/>
        </p:spPr>
      </p:pic>
      <p:sp>
        <p:nvSpPr>
          <p:cNvPr id="5" name="TextBox 4"/>
          <p:cNvSpPr txBox="1"/>
          <p:nvPr/>
        </p:nvSpPr>
        <p:spPr>
          <a:xfrm>
            <a:off x="2133600" y="5715000"/>
            <a:ext cx="3200400" cy="400110"/>
          </a:xfrm>
          <a:prstGeom prst="rect">
            <a:avLst/>
          </a:prstGeom>
          <a:noFill/>
        </p:spPr>
        <p:txBody>
          <a:bodyPr wrap="square" rtlCol="0">
            <a:spAutoFit/>
          </a:bodyPr>
          <a:lstStyle/>
          <a:p>
            <a:r>
              <a:rPr lang="en-US" sz="2000" b="1" dirty="0" smtClean="0">
                <a:solidFill>
                  <a:srgbClr val="FF0000"/>
                </a:solidFill>
                <a:latin typeface="Times New Roman" pitchFamily="18" charset="0"/>
                <a:cs typeface="Times New Roman" pitchFamily="18" charset="0"/>
              </a:rPr>
              <a:t>Walking method of probing</a:t>
            </a:r>
            <a:endParaRPr lang="en-US" sz="2000" b="1" dirty="0">
              <a:solidFill>
                <a:srgbClr val="FF0000"/>
              </a:solidFill>
              <a:latin typeface="Times New Roman" pitchFamily="18" charset="0"/>
              <a:cs typeface="Times New Roman" pitchFamily="18" charset="0"/>
            </a:endParaRPr>
          </a:p>
        </p:txBody>
      </p:sp>
      <p:sp>
        <p:nvSpPr>
          <p:cNvPr id="6" name="Right Arrow 5"/>
          <p:cNvSpPr/>
          <p:nvPr/>
        </p:nvSpPr>
        <p:spPr>
          <a:xfrm>
            <a:off x="3352800" y="6324600"/>
            <a:ext cx="978408"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C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Clr>
                <a:srgbClr val="FFC000"/>
              </a:buClr>
              <a:buFont typeface="Wingdings" pitchFamily="2" charset="2"/>
              <a:buChar char="Ø"/>
            </a:pPr>
            <a:r>
              <a:rPr lang="en-US" sz="2000" dirty="0" smtClean="0">
                <a:latin typeface="Times New Roman" pitchFamily="18" charset="0"/>
                <a:cs typeface="Times New Roman" pitchFamily="18" charset="0"/>
              </a:rPr>
              <a:t>Continuity of the lesion with the gingival margin is clinical evidence that the abscess is  periodontal.</a:t>
            </a:r>
          </a:p>
          <a:p>
            <a:pPr>
              <a:buClr>
                <a:srgbClr val="FFC000"/>
              </a:buClr>
              <a:buFont typeface="Wingdings" pitchFamily="2" charset="2"/>
              <a:buChar char="Ø"/>
            </a:pPr>
            <a:r>
              <a:rPr lang="en-US" sz="2000" dirty="0" smtClean="0">
                <a:latin typeface="Times New Roman" pitchFamily="18" charset="0"/>
                <a:cs typeface="Times New Roman" pitchFamily="18" charset="0"/>
              </a:rPr>
              <a:t>The abscess is not necessarily located on the same surface of the root as the pocket from which it is formed.</a:t>
            </a:r>
          </a:p>
          <a:p>
            <a:pPr>
              <a:buClr>
                <a:srgbClr val="FFC000"/>
              </a:buClr>
              <a:buFont typeface="Wingdings" pitchFamily="2" charset="2"/>
              <a:buChar char="Ø"/>
            </a:pPr>
            <a:r>
              <a:rPr lang="en-US" sz="2000" dirty="0" smtClean="0">
                <a:latin typeface="Times New Roman" pitchFamily="18" charset="0"/>
                <a:cs typeface="Times New Roman" pitchFamily="18" charset="0"/>
              </a:rPr>
              <a:t>A pocket at the facial surface may give rise to a periodontal abscess </a:t>
            </a:r>
            <a:r>
              <a:rPr lang="en-US" sz="2000" dirty="0" err="1" smtClean="0">
                <a:latin typeface="Times New Roman" pitchFamily="18" charset="0"/>
                <a:cs typeface="Times New Roman" pitchFamily="18" charset="0"/>
              </a:rPr>
              <a:t>interproximally.It</a:t>
            </a:r>
            <a:r>
              <a:rPr lang="en-US" sz="2000" dirty="0" smtClean="0">
                <a:latin typeface="Times New Roman" pitchFamily="18" charset="0"/>
                <a:cs typeface="Times New Roman" pitchFamily="18" charset="0"/>
              </a:rPr>
              <a:t> is common for a periodontal abscess to be located at a root surface other than that along which the pocket originated because  drainage is more likely to be impaired when a pocket follows a tortuous course.</a:t>
            </a:r>
          </a:p>
          <a:p>
            <a:pPr>
              <a:buClr>
                <a:srgbClr val="FFC000"/>
              </a:buClr>
              <a:buFont typeface="Wingdings" pitchFamily="2" charset="2"/>
              <a:buChar char="Ø"/>
            </a:pPr>
            <a:r>
              <a:rPr lang="en-US" sz="2000" dirty="0" smtClean="0">
                <a:latin typeface="Times New Roman" pitchFamily="18" charset="0"/>
                <a:cs typeface="Times New Roman" pitchFamily="18" charset="0"/>
              </a:rPr>
              <a:t>In children a sinus orifice along the lateral aspect of a root is usually a result of  </a:t>
            </a:r>
            <a:r>
              <a:rPr lang="en-US" sz="2000" dirty="0" err="1" smtClean="0">
                <a:latin typeface="Times New Roman" pitchFamily="18" charset="0"/>
                <a:cs typeface="Times New Roman" pitchFamily="18" charset="0"/>
              </a:rPr>
              <a:t>periapical</a:t>
            </a:r>
            <a:r>
              <a:rPr lang="en-US" sz="2000" dirty="0" smtClean="0">
                <a:latin typeface="Times New Roman" pitchFamily="18" charset="0"/>
                <a:cs typeface="Times New Roman" pitchFamily="18" charset="0"/>
              </a:rPr>
              <a:t> infection of a deciduous tooth.</a:t>
            </a:r>
          </a:p>
          <a:p>
            <a:pPr>
              <a:buClr>
                <a:srgbClr val="FFC000"/>
              </a:buClr>
              <a:buFont typeface="Wingdings" pitchFamily="2" charset="2"/>
              <a:buChar char="Ø"/>
            </a:pPr>
            <a:r>
              <a:rPr lang="en-US" sz="2000" dirty="0" smtClean="0">
                <a:latin typeface="Times New Roman" pitchFamily="18" charset="0"/>
                <a:cs typeface="Times New Roman" pitchFamily="18" charset="0"/>
              </a:rPr>
              <a:t>In the permanent dentition such an orifice may be caused by a periodontal abscess as well as by </a:t>
            </a:r>
            <a:r>
              <a:rPr lang="en-US" sz="2000" dirty="0" err="1" smtClean="0">
                <a:latin typeface="Times New Roman" pitchFamily="18" charset="0"/>
                <a:cs typeface="Times New Roman" pitchFamily="18" charset="0"/>
              </a:rPr>
              <a:t>periapical</a:t>
            </a:r>
            <a:r>
              <a:rPr lang="en-US" sz="2000" dirty="0" smtClean="0">
                <a:latin typeface="Times New Roman" pitchFamily="18" charset="0"/>
                <a:cs typeface="Times New Roman" pitchFamily="18" charset="0"/>
              </a:rPr>
              <a:t> involvement.</a:t>
            </a:r>
          </a:p>
          <a:p>
            <a:pPr>
              <a:buClr>
                <a:srgbClr val="FFC000"/>
              </a:buClr>
              <a:buFont typeface="Wingdings" pitchFamily="2" charset="2"/>
              <a:buChar char="Ø"/>
            </a:pP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000" dirty="0" smtClean="0">
                <a:latin typeface="Times New Roman" pitchFamily="18" charset="0"/>
                <a:cs typeface="Times New Roman" pitchFamily="18" charset="0"/>
              </a:rPr>
              <a:t>The orifice may be patent and </a:t>
            </a:r>
            <a:r>
              <a:rPr lang="en-US" sz="2000" dirty="0" err="1" smtClean="0">
                <a:latin typeface="Times New Roman" pitchFamily="18" charset="0"/>
                <a:cs typeface="Times New Roman" pitchFamily="18" charset="0"/>
              </a:rPr>
              <a:t>draining,or</a:t>
            </a:r>
            <a:r>
              <a:rPr lang="en-US" sz="2000" dirty="0" smtClean="0">
                <a:latin typeface="Times New Roman" pitchFamily="18" charset="0"/>
                <a:cs typeface="Times New Roman" pitchFamily="18" charset="0"/>
              </a:rPr>
              <a:t> it may be closed and appear as red nodular mass.</a:t>
            </a:r>
          </a:p>
          <a:p>
            <a:r>
              <a:rPr lang="en-US" sz="2000" dirty="0" smtClean="0">
                <a:latin typeface="Times New Roman" pitchFamily="18" charset="0"/>
                <a:cs typeface="Times New Roman" pitchFamily="18" charset="0"/>
              </a:rPr>
              <a:t>Exploration of such masses with a probe usually reveals a pinpoint orifice that communicates with an underlying sinus. </a:t>
            </a:r>
            <a:endParaRPr lang="en-US" sz="2000" dirty="0">
              <a:latin typeface="Times New Roman" pitchFamily="18" charset="0"/>
              <a:cs typeface="Times New Roman" pitchFamily="18" charset="0"/>
            </a:endParaRPr>
          </a:p>
        </p:txBody>
      </p:sp>
      <p:pic>
        <p:nvPicPr>
          <p:cNvPr id="1026" name="Picture 2" descr="C:\Users\Dr nand Lal\Desktop\Margaret-before-pic-300x218.jpg"/>
          <p:cNvPicPr>
            <a:picLocks noChangeAspect="1" noChangeArrowheads="1"/>
          </p:cNvPicPr>
          <p:nvPr/>
        </p:nvPicPr>
        <p:blipFill>
          <a:blip r:embed="rId2"/>
          <a:srcRect/>
          <a:stretch>
            <a:fillRect/>
          </a:stretch>
        </p:blipFill>
        <p:spPr bwMode="auto">
          <a:xfrm>
            <a:off x="2514600" y="3352800"/>
            <a:ext cx="3581400" cy="2514600"/>
          </a:xfrm>
          <a:prstGeom prst="rect">
            <a:avLst/>
          </a:prstGeom>
          <a:noFill/>
        </p:spPr>
      </p:pic>
      <p:sp>
        <p:nvSpPr>
          <p:cNvPr id="5" name="TextBox 4"/>
          <p:cNvSpPr txBox="1"/>
          <p:nvPr/>
        </p:nvSpPr>
        <p:spPr>
          <a:xfrm>
            <a:off x="2667000" y="5943600"/>
            <a:ext cx="3505200" cy="400110"/>
          </a:xfrm>
          <a:prstGeom prst="rect">
            <a:avLst/>
          </a:prstGeom>
          <a:noFill/>
        </p:spPr>
        <p:txBody>
          <a:bodyPr wrap="square" rtlCol="0">
            <a:spAutoFit/>
          </a:bodyPr>
          <a:lstStyle/>
          <a:p>
            <a:r>
              <a:rPr lang="en-US" sz="2000" dirty="0" smtClean="0">
                <a:latin typeface="Times New Roman" pitchFamily="18" charset="0"/>
                <a:cs typeface="Times New Roman" pitchFamily="18" charset="0"/>
              </a:rPr>
              <a:t>Probing a periodontal abscess</a:t>
            </a: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en-US" sz="2000" dirty="0" smtClean="0">
                <a:latin typeface="Times New Roman" pitchFamily="18" charset="0"/>
                <a:cs typeface="Times New Roman" pitchFamily="18" charset="0"/>
              </a:rPr>
              <a:t>                     </a:t>
            </a:r>
            <a:r>
              <a:rPr lang="en-US" sz="2000" b="1" dirty="0" smtClean="0">
                <a:solidFill>
                  <a:srgbClr val="FF0000"/>
                </a:solidFill>
                <a:latin typeface="Times New Roman" pitchFamily="18" charset="0"/>
                <a:cs typeface="Times New Roman" pitchFamily="18" charset="0"/>
              </a:rPr>
              <a:t>Periodontal abscess and gingival abscess:</a:t>
            </a:r>
          </a:p>
          <a:p>
            <a:r>
              <a:rPr lang="en-US" sz="2000" dirty="0" smtClean="0">
                <a:latin typeface="Times New Roman" pitchFamily="18" charset="0"/>
                <a:cs typeface="Times New Roman" pitchFamily="18" charset="0"/>
              </a:rPr>
              <a:t>The main difference between periodontal abscess and gingival abscess are location </a:t>
            </a:r>
            <a:r>
              <a:rPr lang="en-US" sz="2000" smtClean="0">
                <a:latin typeface="Times New Roman" pitchFamily="18" charset="0"/>
                <a:cs typeface="Times New Roman" pitchFamily="18" charset="0"/>
              </a:rPr>
              <a:t>and history.</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The gingival abscess is confined to the marginal </a:t>
            </a:r>
            <a:r>
              <a:rPr lang="en-US" sz="2000" dirty="0" err="1" smtClean="0">
                <a:latin typeface="Times New Roman" pitchFamily="18" charset="0"/>
                <a:cs typeface="Times New Roman" pitchFamily="18" charset="0"/>
              </a:rPr>
              <a:t>gingiva</a:t>
            </a:r>
            <a:r>
              <a:rPr lang="en-US" sz="2000" dirty="0" smtClean="0">
                <a:latin typeface="Times New Roman" pitchFamily="18" charset="0"/>
                <a:cs typeface="Times New Roman" pitchFamily="18" charset="0"/>
              </a:rPr>
              <a:t> and it often occurs in previously disease free areas.</a:t>
            </a:r>
          </a:p>
          <a:p>
            <a:r>
              <a:rPr lang="en-US" sz="2000" dirty="0" smtClean="0">
                <a:latin typeface="Times New Roman" pitchFamily="18" charset="0"/>
                <a:cs typeface="Times New Roman" pitchFamily="18" charset="0"/>
              </a:rPr>
              <a:t>It is usually an acute inflammatory</a:t>
            </a:r>
          </a:p>
          <a:p>
            <a:pPr>
              <a:buNone/>
            </a:pPr>
            <a:r>
              <a:rPr lang="en-US" sz="2000" dirty="0" smtClean="0">
                <a:latin typeface="Times New Roman" pitchFamily="18" charset="0"/>
                <a:cs typeface="Times New Roman" pitchFamily="18" charset="0"/>
              </a:rPr>
              <a:t>    response to forcing of foreign material</a:t>
            </a:r>
          </a:p>
          <a:p>
            <a:pPr>
              <a:buNone/>
            </a:pPr>
            <a:r>
              <a:rPr lang="en-US" sz="2000" dirty="0" smtClean="0">
                <a:latin typeface="Times New Roman" pitchFamily="18" charset="0"/>
                <a:cs typeface="Times New Roman" pitchFamily="18" charset="0"/>
              </a:rPr>
              <a:t>    into the </a:t>
            </a:r>
            <a:r>
              <a:rPr lang="en-US" sz="2000" dirty="0" err="1" smtClean="0">
                <a:latin typeface="Times New Roman" pitchFamily="18" charset="0"/>
                <a:cs typeface="Times New Roman" pitchFamily="18" charset="0"/>
              </a:rPr>
              <a:t>gingiva</a:t>
            </a:r>
            <a:r>
              <a:rPr lang="en-US" sz="2000" dirty="0" smtClean="0">
                <a:latin typeface="Times New Roman" pitchFamily="18" charset="0"/>
                <a:cs typeface="Times New Roman" pitchFamily="18" charset="0"/>
              </a:rPr>
              <a:t>.</a:t>
            </a:r>
          </a:p>
          <a:p>
            <a:pPr>
              <a:buFont typeface="Times New Roman" pitchFamily="18" charset="0"/>
              <a:buChar char="•"/>
            </a:pPr>
            <a:r>
              <a:rPr lang="en-US" sz="2000" dirty="0" smtClean="0">
                <a:latin typeface="Times New Roman" pitchFamily="18" charset="0"/>
                <a:cs typeface="Times New Roman" pitchFamily="18" charset="0"/>
              </a:rPr>
              <a:t>The periodontal abscess involves the </a:t>
            </a:r>
          </a:p>
          <a:p>
            <a:pPr>
              <a:buNone/>
            </a:pPr>
            <a:r>
              <a:rPr lang="en-US" sz="2000" dirty="0" smtClean="0">
                <a:latin typeface="Times New Roman" pitchFamily="18" charset="0"/>
                <a:cs typeface="Times New Roman" pitchFamily="18" charset="0"/>
              </a:rPr>
              <a:t>     supporting periodontal structures and </a:t>
            </a:r>
          </a:p>
          <a:p>
            <a:pPr>
              <a:buNone/>
            </a:pPr>
            <a:r>
              <a:rPr lang="en-US" sz="2000" dirty="0" smtClean="0">
                <a:latin typeface="Times New Roman" pitchFamily="18" charset="0"/>
                <a:cs typeface="Times New Roman" pitchFamily="18" charset="0"/>
              </a:rPr>
              <a:t>     generally occurs in the course of </a:t>
            </a:r>
          </a:p>
          <a:p>
            <a:pPr>
              <a:buNone/>
            </a:pPr>
            <a:r>
              <a:rPr lang="en-US" sz="2000" dirty="0" smtClean="0">
                <a:latin typeface="Times New Roman" pitchFamily="18" charset="0"/>
                <a:cs typeface="Times New Roman" pitchFamily="18" charset="0"/>
              </a:rPr>
              <a:t>     chronic destructive </a:t>
            </a:r>
            <a:r>
              <a:rPr lang="en-US" sz="2000" dirty="0" err="1" smtClean="0">
                <a:latin typeface="Times New Roman" pitchFamily="18" charset="0"/>
                <a:cs typeface="Times New Roman" pitchFamily="18" charset="0"/>
              </a:rPr>
              <a:t>periodontitis</a:t>
            </a:r>
            <a:r>
              <a:rPr lang="en-US" sz="2000" dirty="0" smtClean="0">
                <a:latin typeface="Times New Roman" pitchFamily="18" charset="0"/>
                <a:cs typeface="Times New Roman" pitchFamily="18" charset="0"/>
              </a:rPr>
              <a:t>.</a:t>
            </a:r>
          </a:p>
          <a:p>
            <a:pPr>
              <a:buNone/>
            </a:pPr>
            <a:endParaRPr lang="en-US" sz="2000" dirty="0" smtClean="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p:txBody>
      </p:sp>
      <p:pic>
        <p:nvPicPr>
          <p:cNvPr id="1026" name="Picture 2" descr="C:\Users\Dr nand Lal\Desktop\tooth_abscess.jpg"/>
          <p:cNvPicPr>
            <a:picLocks noChangeAspect="1" noChangeArrowheads="1"/>
          </p:cNvPicPr>
          <p:nvPr/>
        </p:nvPicPr>
        <p:blipFill>
          <a:blip r:embed="rId2"/>
          <a:srcRect/>
          <a:stretch>
            <a:fillRect/>
          </a:stretch>
        </p:blipFill>
        <p:spPr bwMode="auto">
          <a:xfrm>
            <a:off x="5029200" y="3581400"/>
            <a:ext cx="3429000" cy="2362200"/>
          </a:xfrm>
          <a:prstGeom prst="rect">
            <a:avLst/>
          </a:prstGeom>
          <a:noFill/>
        </p:spPr>
      </p:pic>
      <p:sp>
        <p:nvSpPr>
          <p:cNvPr id="8" name="TextBox 7"/>
          <p:cNvSpPr txBox="1"/>
          <p:nvPr/>
        </p:nvSpPr>
        <p:spPr>
          <a:xfrm>
            <a:off x="5029200" y="6096000"/>
            <a:ext cx="2971800" cy="400110"/>
          </a:xfrm>
          <a:prstGeom prst="rect">
            <a:avLst/>
          </a:prstGeom>
          <a:noFill/>
        </p:spPr>
        <p:txBody>
          <a:bodyPr wrap="square" rtlCol="0">
            <a:spAutoFit/>
          </a:bodyPr>
          <a:lstStyle/>
          <a:p>
            <a:r>
              <a:rPr lang="en-US" sz="2000" dirty="0" smtClean="0">
                <a:solidFill>
                  <a:srgbClr val="FF0000"/>
                </a:solidFill>
                <a:latin typeface="Times New Roman" pitchFamily="18" charset="0"/>
                <a:cs typeface="Times New Roman" pitchFamily="18" charset="0"/>
              </a:rPr>
              <a:t>       Acute gingival abscess</a:t>
            </a:r>
            <a:endParaRPr lang="en-US" sz="20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buNone/>
            </a:pPr>
            <a:r>
              <a:rPr lang="en-US" sz="2000" dirty="0" smtClean="0">
                <a:latin typeface="Times New Roman" pitchFamily="18" charset="0"/>
                <a:cs typeface="Times New Roman" pitchFamily="18" charset="0"/>
              </a:rPr>
              <a:t>                       </a:t>
            </a:r>
            <a:r>
              <a:rPr lang="en-US" sz="2000" b="1" dirty="0" smtClean="0">
                <a:solidFill>
                  <a:srgbClr val="FF0000"/>
                </a:solidFill>
                <a:latin typeface="Times New Roman" pitchFamily="18" charset="0"/>
                <a:cs typeface="Times New Roman" pitchFamily="18" charset="0"/>
              </a:rPr>
              <a:t>Periodontal abscess and </a:t>
            </a:r>
            <a:r>
              <a:rPr lang="en-US" sz="2000" b="1" dirty="0" err="1" smtClean="0">
                <a:solidFill>
                  <a:srgbClr val="FF0000"/>
                </a:solidFill>
                <a:latin typeface="Times New Roman" pitchFamily="18" charset="0"/>
                <a:cs typeface="Times New Roman" pitchFamily="18" charset="0"/>
              </a:rPr>
              <a:t>periapical</a:t>
            </a:r>
            <a:r>
              <a:rPr lang="en-US" sz="2000" b="1" dirty="0" smtClean="0">
                <a:solidFill>
                  <a:srgbClr val="FF0000"/>
                </a:solidFill>
                <a:latin typeface="Times New Roman" pitchFamily="18" charset="0"/>
                <a:cs typeface="Times New Roman" pitchFamily="18" charset="0"/>
              </a:rPr>
              <a:t> abscess:</a:t>
            </a:r>
          </a:p>
          <a:p>
            <a:pPr>
              <a:buFont typeface="Wingdings" pitchFamily="2" charset="2"/>
              <a:buChar char="Ø"/>
            </a:pPr>
            <a:r>
              <a:rPr lang="en-US" sz="2000" dirty="0" smtClean="0">
                <a:latin typeface="Times New Roman" pitchFamily="18" charset="0"/>
                <a:cs typeface="Times New Roman" pitchFamily="18" charset="0"/>
              </a:rPr>
              <a:t>Following </a:t>
            </a:r>
            <a:r>
              <a:rPr lang="en-US" sz="2000" dirty="0" err="1" smtClean="0">
                <a:latin typeface="Times New Roman" pitchFamily="18" charset="0"/>
                <a:cs typeface="Times New Roman" pitchFamily="18" charset="0"/>
              </a:rPr>
              <a:t>characterstics</a:t>
            </a:r>
            <a:r>
              <a:rPr lang="en-US" sz="2000" dirty="0" smtClean="0">
                <a:latin typeface="Times New Roman" pitchFamily="18" charset="0"/>
                <a:cs typeface="Times New Roman" pitchFamily="18" charset="0"/>
              </a:rPr>
              <a:t> can be used as guideline to differentiate between  periodontal abscess from that of </a:t>
            </a:r>
            <a:r>
              <a:rPr lang="en-US" sz="2000" dirty="0" err="1" smtClean="0">
                <a:latin typeface="Times New Roman" pitchFamily="18" charset="0"/>
                <a:cs typeface="Times New Roman" pitchFamily="18" charset="0"/>
              </a:rPr>
              <a:t>periapical</a:t>
            </a:r>
            <a:r>
              <a:rPr lang="en-US" sz="2000" dirty="0" smtClean="0">
                <a:latin typeface="Times New Roman" pitchFamily="18" charset="0"/>
                <a:cs typeface="Times New Roman" pitchFamily="18" charset="0"/>
              </a:rPr>
              <a:t> abscess.</a:t>
            </a:r>
          </a:p>
          <a:p>
            <a:pPr>
              <a:buFont typeface="Wingdings" pitchFamily="2" charset="2"/>
              <a:buChar char="Ø"/>
            </a:pPr>
            <a:r>
              <a:rPr lang="en-US" sz="2000" dirty="0" smtClean="0">
                <a:latin typeface="Times New Roman" pitchFamily="18" charset="0"/>
                <a:cs typeface="Times New Roman" pitchFamily="18" charset="0"/>
              </a:rPr>
              <a:t>If the tooth is </a:t>
            </a:r>
            <a:r>
              <a:rPr lang="en-US" sz="2000" dirty="0" err="1" smtClean="0">
                <a:latin typeface="Times New Roman" pitchFamily="18" charset="0"/>
                <a:cs typeface="Times New Roman" pitchFamily="18" charset="0"/>
              </a:rPr>
              <a:t>nonvital</a:t>
            </a:r>
            <a:r>
              <a:rPr lang="en-US" sz="2000" dirty="0" smtClean="0">
                <a:latin typeface="Times New Roman" pitchFamily="18" charset="0"/>
                <a:cs typeface="Times New Roman" pitchFamily="18" charset="0"/>
              </a:rPr>
              <a:t> the lesion is most likely a </a:t>
            </a:r>
            <a:r>
              <a:rPr lang="en-US" sz="2000" dirty="0" err="1" smtClean="0">
                <a:latin typeface="Times New Roman" pitchFamily="18" charset="0"/>
                <a:cs typeface="Times New Roman" pitchFamily="18" charset="0"/>
              </a:rPr>
              <a:t>periapical</a:t>
            </a:r>
            <a:r>
              <a:rPr lang="en-US" sz="2000" dirty="0" smtClean="0">
                <a:latin typeface="Times New Roman" pitchFamily="18" charset="0"/>
                <a:cs typeface="Times New Roman" pitchFamily="18" charset="0"/>
              </a:rPr>
              <a:t> abscess.</a:t>
            </a:r>
          </a:p>
          <a:p>
            <a:pPr>
              <a:buFont typeface="Wingdings" pitchFamily="2" charset="2"/>
              <a:buChar char="Ø"/>
            </a:pPr>
            <a:r>
              <a:rPr lang="en-US" sz="2000" dirty="0" smtClean="0">
                <a:latin typeface="Times New Roman" pitchFamily="18" charset="0"/>
                <a:cs typeface="Times New Roman" pitchFamily="18" charset="0"/>
              </a:rPr>
              <a:t>However a previously </a:t>
            </a:r>
            <a:r>
              <a:rPr lang="en-US" sz="2000" dirty="0" err="1" smtClean="0">
                <a:latin typeface="Times New Roman" pitchFamily="18" charset="0"/>
                <a:cs typeface="Times New Roman" pitchFamily="18" charset="0"/>
              </a:rPr>
              <a:t>nonvital</a:t>
            </a:r>
            <a:r>
              <a:rPr lang="en-US" sz="2000" dirty="0" smtClean="0">
                <a:latin typeface="Times New Roman" pitchFamily="18" charset="0"/>
                <a:cs typeface="Times New Roman" pitchFamily="18" charset="0"/>
              </a:rPr>
              <a:t> teeth can have a deep periodontal pocket that can become an abscess.</a:t>
            </a:r>
          </a:p>
          <a:p>
            <a:pPr>
              <a:buFont typeface="Wingdings" pitchFamily="2" charset="2"/>
              <a:buChar char="Ø"/>
            </a:pPr>
            <a:r>
              <a:rPr lang="en-US" sz="2000" dirty="0" smtClean="0">
                <a:latin typeface="Times New Roman" pitchFamily="18" charset="0"/>
                <a:cs typeface="Times New Roman" pitchFamily="18" charset="0"/>
              </a:rPr>
              <a:t>Moreover a deep periodontal pocket can extend to the apex and cause </a:t>
            </a:r>
            <a:r>
              <a:rPr lang="en-US" sz="2000" dirty="0" err="1" smtClean="0">
                <a:latin typeface="Times New Roman" pitchFamily="18" charset="0"/>
                <a:cs typeface="Times New Roman" pitchFamily="18" charset="0"/>
              </a:rPr>
              <a:t>pulpal</a:t>
            </a:r>
            <a:r>
              <a:rPr lang="en-US" sz="2000" dirty="0" smtClean="0">
                <a:latin typeface="Times New Roman" pitchFamily="18" charset="0"/>
                <a:cs typeface="Times New Roman" pitchFamily="18" charset="0"/>
              </a:rPr>
              <a:t> involvement and necrosis.</a:t>
            </a:r>
          </a:p>
          <a:p>
            <a:pPr>
              <a:buFont typeface="Wingdings" pitchFamily="2" charset="2"/>
              <a:buChar char="Ø"/>
            </a:pPr>
            <a:r>
              <a:rPr lang="en-US" sz="2000" dirty="0" smtClean="0">
                <a:latin typeface="Times New Roman" pitchFamily="18" charset="0"/>
                <a:cs typeface="Times New Roman" pitchFamily="18" charset="0"/>
              </a:rPr>
              <a:t>A </a:t>
            </a:r>
            <a:r>
              <a:rPr lang="en-US" sz="2000" dirty="0" err="1" smtClean="0">
                <a:latin typeface="Times New Roman" pitchFamily="18" charset="0"/>
                <a:cs typeface="Times New Roman" pitchFamily="18" charset="0"/>
              </a:rPr>
              <a:t>periapical</a:t>
            </a:r>
            <a:r>
              <a:rPr lang="en-US" sz="2000" dirty="0" smtClean="0">
                <a:latin typeface="Times New Roman" pitchFamily="18" charset="0"/>
                <a:cs typeface="Times New Roman" pitchFamily="18" charset="0"/>
              </a:rPr>
              <a:t> abscess may spread along the lateral aspect of the root to the gingival margin.</a:t>
            </a:r>
          </a:p>
          <a:p>
            <a:pPr>
              <a:buFont typeface="Wingdings" pitchFamily="2" charset="2"/>
              <a:buChar char="Ø"/>
            </a:pPr>
            <a:r>
              <a:rPr lang="en-US" sz="2000" dirty="0" smtClean="0">
                <a:latin typeface="Times New Roman" pitchFamily="18" charset="0"/>
                <a:cs typeface="Times New Roman" pitchFamily="18" charset="0"/>
              </a:rPr>
              <a:t>However when the apex and lateral surface of root are involved by a single lesion that can be probed directly from the gingival </a:t>
            </a:r>
            <a:r>
              <a:rPr lang="en-US" sz="2000" dirty="0" err="1" smtClean="0">
                <a:latin typeface="Times New Roman" pitchFamily="18" charset="0"/>
                <a:cs typeface="Times New Roman" pitchFamily="18" charset="0"/>
              </a:rPr>
              <a:t>margin,the</a:t>
            </a:r>
            <a:r>
              <a:rPr lang="en-US" sz="2000" dirty="0" smtClean="0">
                <a:latin typeface="Times New Roman" pitchFamily="18" charset="0"/>
                <a:cs typeface="Times New Roman" pitchFamily="18" charset="0"/>
              </a:rPr>
              <a:t> lesion is more likely to have originated as a periodontal abscess. </a:t>
            </a:r>
          </a:p>
          <a:p>
            <a:pPr>
              <a:buNone/>
            </a:pP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Font typeface="Wingdings" pitchFamily="2" charset="2"/>
              <a:buChar char="v"/>
            </a:pPr>
            <a:r>
              <a:rPr lang="en-US" sz="2000" dirty="0" smtClean="0">
                <a:latin typeface="Times New Roman" pitchFamily="18" charset="0"/>
                <a:cs typeface="Times New Roman" pitchFamily="18" charset="0"/>
              </a:rPr>
              <a:t>Radiographic findings are helpful in differentiating between periodontal and </a:t>
            </a:r>
            <a:r>
              <a:rPr lang="en-US" sz="2000" dirty="0" err="1" smtClean="0">
                <a:latin typeface="Times New Roman" pitchFamily="18" charset="0"/>
                <a:cs typeface="Times New Roman" pitchFamily="18" charset="0"/>
              </a:rPr>
              <a:t>periapical</a:t>
            </a:r>
            <a:r>
              <a:rPr lang="en-US" sz="2000" dirty="0" smtClean="0">
                <a:latin typeface="Times New Roman" pitchFamily="18" charset="0"/>
                <a:cs typeface="Times New Roman" pitchFamily="18" charset="0"/>
              </a:rPr>
              <a:t> lesions.</a:t>
            </a:r>
          </a:p>
          <a:p>
            <a:pPr>
              <a:buFont typeface="Wingdings" pitchFamily="2" charset="2"/>
              <a:buChar char="v"/>
            </a:pPr>
            <a:r>
              <a:rPr lang="en-US" sz="2000" dirty="0" smtClean="0">
                <a:latin typeface="Times New Roman" pitchFamily="18" charset="0"/>
                <a:cs typeface="Times New Roman" pitchFamily="18" charset="0"/>
              </a:rPr>
              <a:t>Early acute periodontal and </a:t>
            </a:r>
            <a:r>
              <a:rPr lang="en-US" sz="2000" dirty="0" err="1" smtClean="0">
                <a:latin typeface="Times New Roman" pitchFamily="18" charset="0"/>
                <a:cs typeface="Times New Roman" pitchFamily="18" charset="0"/>
              </a:rPr>
              <a:t>periapical</a:t>
            </a:r>
            <a:r>
              <a:rPr lang="en-US" sz="2000" dirty="0" smtClean="0">
                <a:latin typeface="Times New Roman" pitchFamily="18" charset="0"/>
                <a:cs typeface="Times New Roman" pitchFamily="18" charset="0"/>
              </a:rPr>
              <a:t> abscesses present no radiographic changes</a:t>
            </a:r>
          </a:p>
          <a:p>
            <a:pPr>
              <a:buFont typeface="Wingdings" pitchFamily="2" charset="2"/>
              <a:buChar char="v"/>
            </a:pPr>
            <a:r>
              <a:rPr lang="en-US" sz="2000" dirty="0" smtClean="0">
                <a:latin typeface="Times New Roman" pitchFamily="18" charset="0"/>
                <a:cs typeface="Times New Roman" pitchFamily="18" charset="0"/>
              </a:rPr>
              <a:t>Ordinarily a </a:t>
            </a:r>
            <a:r>
              <a:rPr lang="en-US" sz="2000" dirty="0" err="1" smtClean="0">
                <a:latin typeface="Times New Roman" pitchFamily="18" charset="0"/>
                <a:cs typeface="Times New Roman" pitchFamily="18" charset="0"/>
              </a:rPr>
              <a:t>radioluscent</a:t>
            </a:r>
            <a:r>
              <a:rPr lang="en-US" sz="2000" dirty="0" smtClean="0">
                <a:latin typeface="Times New Roman" pitchFamily="18" charset="0"/>
                <a:cs typeface="Times New Roman" pitchFamily="18" charset="0"/>
              </a:rPr>
              <a:t> area along the lateral surface of the root suggests the presence of periodontal abscess.</a:t>
            </a:r>
          </a:p>
          <a:p>
            <a:pPr>
              <a:buFont typeface="Wingdings" pitchFamily="2" charset="2"/>
              <a:buChar char="v"/>
            </a:pPr>
            <a:r>
              <a:rPr lang="en-US" sz="2000" dirty="0" smtClean="0">
                <a:latin typeface="Times New Roman" pitchFamily="18" charset="0"/>
                <a:cs typeface="Times New Roman" pitchFamily="18" charset="0"/>
              </a:rPr>
              <a:t>A </a:t>
            </a:r>
            <a:r>
              <a:rPr lang="en-US" sz="2000" dirty="0" err="1" smtClean="0">
                <a:latin typeface="Times New Roman" pitchFamily="18" charset="0"/>
                <a:cs typeface="Times New Roman" pitchFamily="18" charset="0"/>
              </a:rPr>
              <a:t>radioluscent</a:t>
            </a:r>
            <a:r>
              <a:rPr lang="en-US" sz="2000" dirty="0" smtClean="0">
                <a:latin typeface="Times New Roman" pitchFamily="18" charset="0"/>
                <a:cs typeface="Times New Roman" pitchFamily="18" charset="0"/>
              </a:rPr>
              <a:t> area at the apex of the root suggests </a:t>
            </a:r>
            <a:r>
              <a:rPr lang="en-US" sz="2000" dirty="0" err="1" smtClean="0">
                <a:latin typeface="Times New Roman" pitchFamily="18" charset="0"/>
                <a:cs typeface="Times New Roman" pitchFamily="18" charset="0"/>
              </a:rPr>
              <a:t>periapical</a:t>
            </a:r>
            <a:r>
              <a:rPr lang="en-US" sz="2000" dirty="0" smtClean="0">
                <a:latin typeface="Times New Roman" pitchFamily="18" charset="0"/>
                <a:cs typeface="Times New Roman" pitchFamily="18" charset="0"/>
              </a:rPr>
              <a:t> abscess.</a:t>
            </a:r>
          </a:p>
          <a:p>
            <a:pPr>
              <a:buFont typeface="Wingdings" pitchFamily="2" charset="2"/>
              <a:buChar char="v"/>
            </a:pPr>
            <a:r>
              <a:rPr lang="en-US" sz="2000" dirty="0" smtClean="0">
                <a:latin typeface="Times New Roman" pitchFamily="18" charset="0"/>
                <a:cs typeface="Times New Roman" pitchFamily="18" charset="0"/>
              </a:rPr>
              <a:t>Clinical findings such as the presence of extensive </a:t>
            </a:r>
            <a:r>
              <a:rPr lang="en-US" sz="2000" dirty="0" err="1" smtClean="0">
                <a:latin typeface="Times New Roman" pitchFamily="18" charset="0"/>
                <a:cs typeface="Times New Roman" pitchFamily="18" charset="0"/>
              </a:rPr>
              <a:t>caries,pocket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formation,lack</a:t>
            </a:r>
            <a:r>
              <a:rPr lang="en-US" sz="2000" dirty="0" smtClean="0">
                <a:latin typeface="Times New Roman" pitchFamily="18" charset="0"/>
                <a:cs typeface="Times New Roman" pitchFamily="18" charset="0"/>
              </a:rPr>
              <a:t> of tooth </a:t>
            </a:r>
            <a:r>
              <a:rPr lang="en-US" sz="2000" dirty="0" err="1" smtClean="0">
                <a:latin typeface="Times New Roman" pitchFamily="18" charset="0"/>
                <a:cs typeface="Times New Roman" pitchFamily="18" charset="0"/>
              </a:rPr>
              <a:t>vitality,and</a:t>
            </a:r>
            <a:r>
              <a:rPr lang="en-US" sz="2000" dirty="0" smtClean="0">
                <a:latin typeface="Times New Roman" pitchFamily="18" charset="0"/>
                <a:cs typeface="Times New Roman" pitchFamily="18" charset="0"/>
              </a:rPr>
              <a:t> the existence of continuity between gingival margin and the abscess area often prove to be of greater diagnostic value than radiographic appearance.</a:t>
            </a: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000" dirty="0" smtClean="0">
                <a:latin typeface="Times New Roman" pitchFamily="18" charset="0"/>
                <a:cs typeface="Times New Roman" pitchFamily="18" charset="0"/>
              </a:rPr>
              <a:t>A draining sinus on the lateral aspect of the root suggest periodontal rather than apical involvement.</a:t>
            </a:r>
          </a:p>
          <a:p>
            <a:r>
              <a:rPr lang="en-US" sz="2000" dirty="0" smtClean="0">
                <a:latin typeface="Times New Roman" pitchFamily="18" charset="0"/>
                <a:cs typeface="Times New Roman" pitchFamily="18" charset="0"/>
              </a:rPr>
              <a:t>A sinus from a </a:t>
            </a:r>
            <a:r>
              <a:rPr lang="en-US" sz="2000" dirty="0" err="1" smtClean="0">
                <a:latin typeface="Times New Roman" pitchFamily="18" charset="0"/>
                <a:cs typeface="Times New Roman" pitchFamily="18" charset="0"/>
              </a:rPr>
              <a:t>periapical</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leion</a:t>
            </a:r>
            <a:r>
              <a:rPr lang="en-US" sz="2000" dirty="0" smtClean="0">
                <a:latin typeface="Times New Roman" pitchFamily="18" charset="0"/>
                <a:cs typeface="Times New Roman" pitchFamily="18" charset="0"/>
              </a:rPr>
              <a:t> is more likely to be located further apically.</a:t>
            </a:r>
          </a:p>
          <a:p>
            <a:r>
              <a:rPr lang="en-US" sz="2000" dirty="0" smtClean="0">
                <a:latin typeface="Times New Roman" pitchFamily="18" charset="0"/>
                <a:cs typeface="Times New Roman" pitchFamily="18" charset="0"/>
              </a:rPr>
              <a:t>However sinus location is not conclusive.</a:t>
            </a:r>
          </a:p>
          <a:p>
            <a:r>
              <a:rPr lang="en-US" sz="2000" dirty="0" smtClean="0">
                <a:latin typeface="Times New Roman" pitchFamily="18" charset="0"/>
                <a:cs typeface="Times New Roman" pitchFamily="18" charset="0"/>
              </a:rPr>
              <a:t>In many instances specially in children the sinus from a </a:t>
            </a:r>
            <a:r>
              <a:rPr lang="en-US" sz="2000" dirty="0" err="1" smtClean="0">
                <a:latin typeface="Times New Roman" pitchFamily="18" charset="0"/>
                <a:cs typeface="Times New Roman" pitchFamily="18" charset="0"/>
              </a:rPr>
              <a:t>periapical</a:t>
            </a:r>
            <a:r>
              <a:rPr lang="en-US" sz="2000" dirty="0" smtClean="0">
                <a:latin typeface="Times New Roman" pitchFamily="18" charset="0"/>
                <a:cs typeface="Times New Roman" pitchFamily="18" charset="0"/>
              </a:rPr>
              <a:t> lesion drains into the side of the root rather than at </a:t>
            </a:r>
            <a:r>
              <a:rPr lang="en-US" sz="2000" smtClean="0">
                <a:latin typeface="Times New Roman" pitchFamily="18" charset="0"/>
                <a:cs typeface="Times New Roman" pitchFamily="18" charset="0"/>
              </a:rPr>
              <a:t>the apex.</a:t>
            </a:r>
            <a:endParaRPr lang="en-US" sz="20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C:\Users\Dr nand Lal\Desktop\JIndianSocPeriodontol_2012_16_1_113_94617_f2.jpg"/>
          <p:cNvPicPr>
            <a:picLocks noGrp="1" noChangeAspect="1" noChangeArrowheads="1"/>
          </p:cNvPicPr>
          <p:nvPr>
            <p:ph sz="half" idx="1"/>
          </p:nvPr>
        </p:nvPicPr>
        <p:blipFill>
          <a:blip r:embed="rId2"/>
          <a:srcRect/>
          <a:stretch>
            <a:fillRect/>
          </a:stretch>
        </p:blipFill>
        <p:spPr bwMode="auto">
          <a:xfrm>
            <a:off x="615783" y="2286000"/>
            <a:ext cx="3721434" cy="3810000"/>
          </a:xfrm>
          <a:prstGeom prst="rect">
            <a:avLst/>
          </a:prstGeom>
          <a:noFill/>
        </p:spPr>
      </p:pic>
      <p:pic>
        <p:nvPicPr>
          <p:cNvPr id="1027" name="Picture 3" descr="C:\Users\Dr nand Lal\Desktop\Periapical_area_-_granuloma2-531x750.jpg"/>
          <p:cNvPicPr>
            <a:picLocks noGrp="1" noChangeAspect="1" noChangeArrowheads="1"/>
          </p:cNvPicPr>
          <p:nvPr>
            <p:ph sz="half" idx="2"/>
          </p:nvPr>
        </p:nvPicPr>
        <p:blipFill>
          <a:blip r:embed="rId3"/>
          <a:srcRect/>
          <a:stretch>
            <a:fillRect/>
          </a:stretch>
        </p:blipFill>
        <p:spPr bwMode="auto">
          <a:xfrm>
            <a:off x="5097903" y="2286000"/>
            <a:ext cx="3139193" cy="3810000"/>
          </a:xfrm>
          <a:prstGeom prst="rect">
            <a:avLst/>
          </a:prstGeom>
          <a:noFill/>
        </p:spPr>
      </p:pic>
      <p:sp>
        <p:nvSpPr>
          <p:cNvPr id="7" name="TextBox 6"/>
          <p:cNvSpPr txBox="1"/>
          <p:nvPr/>
        </p:nvSpPr>
        <p:spPr>
          <a:xfrm>
            <a:off x="1143000" y="6324600"/>
            <a:ext cx="2362200" cy="400110"/>
          </a:xfrm>
          <a:prstGeom prst="rect">
            <a:avLst/>
          </a:prstGeom>
          <a:noFill/>
        </p:spPr>
        <p:txBody>
          <a:bodyPr wrap="square" rtlCol="0">
            <a:spAutoFit/>
          </a:bodyPr>
          <a:lstStyle/>
          <a:p>
            <a:r>
              <a:rPr lang="en-US" sz="2000" b="1" dirty="0" smtClean="0">
                <a:solidFill>
                  <a:srgbClr val="FF0000"/>
                </a:solidFill>
                <a:latin typeface="Times New Roman" pitchFamily="18" charset="0"/>
                <a:cs typeface="Times New Roman" pitchFamily="18" charset="0"/>
              </a:rPr>
              <a:t>Periodontal abscess</a:t>
            </a:r>
            <a:endParaRPr lang="en-US" sz="2000" b="1" dirty="0">
              <a:solidFill>
                <a:srgbClr val="FF0000"/>
              </a:solidFill>
              <a:latin typeface="Times New Roman" pitchFamily="18" charset="0"/>
              <a:cs typeface="Times New Roman" pitchFamily="18" charset="0"/>
            </a:endParaRPr>
          </a:p>
        </p:txBody>
      </p:sp>
      <p:sp>
        <p:nvSpPr>
          <p:cNvPr id="8" name="TextBox 7"/>
          <p:cNvSpPr txBox="1"/>
          <p:nvPr/>
        </p:nvSpPr>
        <p:spPr>
          <a:xfrm>
            <a:off x="5638800" y="6324600"/>
            <a:ext cx="2362200" cy="400110"/>
          </a:xfrm>
          <a:prstGeom prst="rect">
            <a:avLst/>
          </a:prstGeom>
          <a:noFill/>
        </p:spPr>
        <p:txBody>
          <a:bodyPr wrap="square" rtlCol="0">
            <a:spAutoFit/>
          </a:bodyPr>
          <a:lstStyle/>
          <a:p>
            <a:r>
              <a:rPr lang="en-US" sz="2000" b="1" dirty="0" err="1" smtClean="0">
                <a:solidFill>
                  <a:srgbClr val="FF0000"/>
                </a:solidFill>
                <a:latin typeface="Times New Roman" pitchFamily="18" charset="0"/>
                <a:cs typeface="Times New Roman" pitchFamily="18" charset="0"/>
              </a:rPr>
              <a:t>Periapical</a:t>
            </a:r>
            <a:r>
              <a:rPr lang="en-US" sz="2000" b="1" dirty="0" smtClean="0">
                <a:solidFill>
                  <a:srgbClr val="FF0000"/>
                </a:solidFill>
                <a:latin typeface="Times New Roman" pitchFamily="18" charset="0"/>
                <a:cs typeface="Times New Roman" pitchFamily="18" charset="0"/>
              </a:rPr>
              <a:t> abscess</a:t>
            </a:r>
            <a:endParaRPr lang="en-US" sz="20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C:\Users\Dr nand Lal\Desktop\19-after-x-ray.jpg"/>
          <p:cNvPicPr>
            <a:picLocks noGrp="1" noChangeAspect="1" noChangeArrowheads="1"/>
          </p:cNvPicPr>
          <p:nvPr>
            <p:ph sz="half" idx="1"/>
          </p:nvPr>
        </p:nvPicPr>
        <p:blipFill>
          <a:blip r:embed="rId2"/>
          <a:srcRect/>
          <a:stretch>
            <a:fillRect/>
          </a:stretch>
        </p:blipFill>
        <p:spPr bwMode="auto">
          <a:xfrm>
            <a:off x="457200" y="2523899"/>
            <a:ext cx="4038600" cy="3227840"/>
          </a:xfrm>
          <a:prstGeom prst="rect">
            <a:avLst/>
          </a:prstGeom>
          <a:noFill/>
        </p:spPr>
      </p:pic>
      <p:pic>
        <p:nvPicPr>
          <p:cNvPr id="3075" name="Picture 3" descr="C:\Users\Dr nand Lal\Desktop\pg_ii1348971464219.png"/>
          <p:cNvPicPr>
            <a:picLocks noGrp="1" noChangeAspect="1" noChangeArrowheads="1"/>
          </p:cNvPicPr>
          <p:nvPr>
            <p:ph sz="half" idx="2"/>
          </p:nvPr>
        </p:nvPicPr>
        <p:blipFill>
          <a:blip r:embed="rId3"/>
          <a:srcRect/>
          <a:stretch>
            <a:fillRect/>
          </a:stretch>
        </p:blipFill>
        <p:spPr bwMode="auto">
          <a:xfrm>
            <a:off x="4648200" y="2514600"/>
            <a:ext cx="4038600" cy="3276600"/>
          </a:xfrm>
          <a:prstGeom prst="rect">
            <a:avLst/>
          </a:prstGeom>
          <a:noFill/>
        </p:spPr>
      </p:pic>
      <p:sp>
        <p:nvSpPr>
          <p:cNvPr id="6" name="TextBox 5"/>
          <p:cNvSpPr txBox="1"/>
          <p:nvPr/>
        </p:nvSpPr>
        <p:spPr>
          <a:xfrm>
            <a:off x="1219200" y="6172200"/>
            <a:ext cx="2438400" cy="400110"/>
          </a:xfrm>
          <a:prstGeom prst="rect">
            <a:avLst/>
          </a:prstGeom>
          <a:noFill/>
        </p:spPr>
        <p:txBody>
          <a:bodyPr wrap="square" rtlCol="0">
            <a:spAutoFit/>
          </a:bodyPr>
          <a:lstStyle/>
          <a:p>
            <a:r>
              <a:rPr lang="en-US" sz="2000" b="1" dirty="0" smtClean="0">
                <a:solidFill>
                  <a:srgbClr val="FF0000"/>
                </a:solidFill>
                <a:latin typeface="Times New Roman" pitchFamily="18" charset="0"/>
                <a:cs typeface="Times New Roman" pitchFamily="18" charset="0"/>
              </a:rPr>
              <a:t>Periodontal abscess</a:t>
            </a:r>
            <a:endParaRPr lang="en-US" sz="2000" b="1" dirty="0">
              <a:solidFill>
                <a:srgbClr val="FF0000"/>
              </a:solidFill>
              <a:latin typeface="Times New Roman" pitchFamily="18" charset="0"/>
              <a:cs typeface="Times New Roman" pitchFamily="18" charset="0"/>
            </a:endParaRPr>
          </a:p>
        </p:txBody>
      </p:sp>
      <p:sp>
        <p:nvSpPr>
          <p:cNvPr id="7" name="TextBox 6"/>
          <p:cNvSpPr txBox="1"/>
          <p:nvPr/>
        </p:nvSpPr>
        <p:spPr>
          <a:xfrm>
            <a:off x="5257800" y="6172200"/>
            <a:ext cx="2743200" cy="400110"/>
          </a:xfrm>
          <a:prstGeom prst="rect">
            <a:avLst/>
          </a:prstGeom>
          <a:noFill/>
        </p:spPr>
        <p:txBody>
          <a:bodyPr wrap="square" rtlCol="0">
            <a:spAutoFit/>
          </a:bodyPr>
          <a:lstStyle/>
          <a:p>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Periapical</a:t>
            </a:r>
            <a:r>
              <a:rPr lang="en-US" sz="2000" b="1" dirty="0" smtClean="0">
                <a:solidFill>
                  <a:srgbClr val="FF0000"/>
                </a:solidFill>
                <a:latin typeface="Times New Roman" pitchFamily="18" charset="0"/>
                <a:cs typeface="Times New Roman" pitchFamily="18" charset="0"/>
              </a:rPr>
              <a:t> abscess</a:t>
            </a:r>
            <a:endParaRPr lang="en-US" sz="20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buNone/>
            </a:pPr>
            <a:r>
              <a:rPr lang="en-US" dirty="0" smtClean="0"/>
              <a:t>                           </a:t>
            </a:r>
            <a:r>
              <a:rPr lang="en-US" sz="2800" b="1" dirty="0" smtClean="0">
                <a:solidFill>
                  <a:srgbClr val="FF0000"/>
                </a:solidFill>
                <a:latin typeface="Times New Roman" pitchFamily="18" charset="0"/>
                <a:cs typeface="Times New Roman" pitchFamily="18" charset="0"/>
              </a:rPr>
              <a:t>MCQ</a:t>
            </a:r>
          </a:p>
          <a:p>
            <a:pPr>
              <a:buNone/>
            </a:pPr>
            <a:endParaRPr lang="en-US" sz="2000" dirty="0" smtClean="0">
              <a:latin typeface="Times New Roman" pitchFamily="18" charset="0"/>
              <a:cs typeface="Times New Roman" pitchFamily="18" charset="0"/>
            </a:endParaRPr>
          </a:p>
          <a:p>
            <a:pPr>
              <a:buNone/>
            </a:pPr>
            <a:r>
              <a:rPr lang="en-US" sz="2000" dirty="0" smtClean="0">
                <a:latin typeface="Times New Roman" pitchFamily="18" charset="0"/>
                <a:cs typeface="Times New Roman" pitchFamily="18" charset="0"/>
              </a:rPr>
              <a:t>1.The image shown on the right side is:</a:t>
            </a:r>
          </a:p>
          <a:p>
            <a:pPr marL="457200" indent="-457200">
              <a:buAutoNum type="alphaLcPeriod"/>
            </a:pPr>
            <a:r>
              <a:rPr lang="en-US" sz="2000" dirty="0" smtClean="0">
                <a:latin typeface="Times New Roman" pitchFamily="18" charset="0"/>
                <a:cs typeface="Times New Roman" pitchFamily="18" charset="0"/>
              </a:rPr>
              <a:t>A </a:t>
            </a:r>
            <a:r>
              <a:rPr lang="en-US" sz="2000" dirty="0" err="1" smtClean="0">
                <a:latin typeface="Times New Roman" pitchFamily="18" charset="0"/>
                <a:cs typeface="Times New Roman" pitchFamily="18" charset="0"/>
              </a:rPr>
              <a:t>periapical</a:t>
            </a:r>
            <a:r>
              <a:rPr lang="en-US" sz="2000" dirty="0" smtClean="0">
                <a:latin typeface="Times New Roman" pitchFamily="18" charset="0"/>
                <a:cs typeface="Times New Roman" pitchFamily="18" charset="0"/>
              </a:rPr>
              <a:t> abscess</a:t>
            </a:r>
          </a:p>
          <a:p>
            <a:pPr marL="457200" indent="-457200">
              <a:buAutoNum type="alphaLcPeriod"/>
            </a:pPr>
            <a:r>
              <a:rPr lang="en-US" sz="2000" dirty="0" smtClean="0">
                <a:latin typeface="Times New Roman" pitchFamily="18" charset="0"/>
                <a:cs typeface="Times New Roman" pitchFamily="18" charset="0"/>
              </a:rPr>
              <a:t>Gingival abscess</a:t>
            </a:r>
          </a:p>
          <a:p>
            <a:pPr marL="457200" indent="-457200">
              <a:buAutoNum type="alphaLcPeriod"/>
            </a:pPr>
            <a:r>
              <a:rPr lang="en-US" sz="2000" dirty="0" smtClean="0">
                <a:latin typeface="Times New Roman" pitchFamily="18" charset="0"/>
                <a:cs typeface="Times New Roman" pitchFamily="18" charset="0"/>
              </a:rPr>
              <a:t>Periodontal abscess</a:t>
            </a:r>
          </a:p>
          <a:p>
            <a:pPr marL="457200" indent="-457200">
              <a:buAutoNum type="alphaLcPeriod"/>
            </a:pPr>
            <a:r>
              <a:rPr lang="en-US" sz="2000" dirty="0" smtClean="0">
                <a:latin typeface="Times New Roman" pitchFamily="18" charset="0"/>
                <a:cs typeface="Times New Roman" pitchFamily="18" charset="0"/>
              </a:rPr>
              <a:t>None of the above.</a:t>
            </a:r>
          </a:p>
          <a:p>
            <a:pPr>
              <a:buNone/>
            </a:pPr>
            <a:endParaRPr lang="en-US" sz="2000" dirty="0">
              <a:latin typeface="Times New Roman" pitchFamily="18" charset="0"/>
              <a:cs typeface="Times New Roman" pitchFamily="18" charset="0"/>
            </a:endParaRPr>
          </a:p>
        </p:txBody>
      </p:sp>
      <p:pic>
        <p:nvPicPr>
          <p:cNvPr id="1026" name="Picture 2" descr="C:\Users\Dr nand Lal\Desktop\images.jpg"/>
          <p:cNvPicPr>
            <a:picLocks noChangeAspect="1" noChangeArrowheads="1"/>
          </p:cNvPicPr>
          <p:nvPr/>
        </p:nvPicPr>
        <p:blipFill>
          <a:blip r:embed="rId2"/>
          <a:srcRect/>
          <a:stretch>
            <a:fillRect/>
          </a:stretch>
        </p:blipFill>
        <p:spPr bwMode="auto">
          <a:xfrm>
            <a:off x="5105400" y="3276600"/>
            <a:ext cx="3429000" cy="22860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en-US" sz="2000" dirty="0" smtClean="0">
                <a:latin typeface="Times New Roman" pitchFamily="18" charset="0"/>
                <a:cs typeface="Times New Roman" pitchFamily="18" charset="0"/>
              </a:rPr>
              <a:t>2.Radiographic picture on the right side shows:</a:t>
            </a:r>
          </a:p>
          <a:p>
            <a:pPr>
              <a:buNone/>
            </a:pPr>
            <a:r>
              <a:rPr lang="en-US" sz="2000" dirty="0" err="1" smtClean="0">
                <a:latin typeface="Times New Roman" pitchFamily="18" charset="0"/>
                <a:cs typeface="Times New Roman" pitchFamily="18" charset="0"/>
              </a:rPr>
              <a:t>a.Periodontal</a:t>
            </a:r>
            <a:r>
              <a:rPr lang="en-US" sz="2000" dirty="0" smtClean="0">
                <a:latin typeface="Times New Roman" pitchFamily="18" charset="0"/>
                <a:cs typeface="Times New Roman" pitchFamily="18" charset="0"/>
              </a:rPr>
              <a:t> abscess</a:t>
            </a:r>
          </a:p>
          <a:p>
            <a:pPr>
              <a:buNone/>
            </a:pPr>
            <a:r>
              <a:rPr lang="en-US" sz="2000" dirty="0" err="1" smtClean="0">
                <a:latin typeface="Times New Roman" pitchFamily="18" charset="0"/>
                <a:cs typeface="Times New Roman" pitchFamily="18" charset="0"/>
              </a:rPr>
              <a:t>b.Periapical</a:t>
            </a:r>
            <a:r>
              <a:rPr lang="en-US" sz="2000" dirty="0" smtClean="0">
                <a:latin typeface="Times New Roman" pitchFamily="18" charset="0"/>
                <a:cs typeface="Times New Roman" pitchFamily="18" charset="0"/>
              </a:rPr>
              <a:t> abscess</a:t>
            </a:r>
          </a:p>
          <a:p>
            <a:pPr>
              <a:buNone/>
            </a:pPr>
            <a:r>
              <a:rPr lang="en-US" sz="2000" dirty="0" err="1" smtClean="0">
                <a:latin typeface="Times New Roman" pitchFamily="18" charset="0"/>
                <a:cs typeface="Times New Roman" pitchFamily="18" charset="0"/>
              </a:rPr>
              <a:t>c.Gingival</a:t>
            </a:r>
            <a:r>
              <a:rPr lang="en-US" sz="2000" dirty="0" smtClean="0">
                <a:latin typeface="Times New Roman" pitchFamily="18" charset="0"/>
                <a:cs typeface="Times New Roman" pitchFamily="18" charset="0"/>
              </a:rPr>
              <a:t> abscess</a:t>
            </a:r>
          </a:p>
          <a:p>
            <a:pPr>
              <a:buNone/>
            </a:pPr>
            <a:r>
              <a:rPr lang="en-US" sz="2000" dirty="0" err="1" smtClean="0">
                <a:latin typeface="Times New Roman" pitchFamily="18" charset="0"/>
                <a:cs typeface="Times New Roman" pitchFamily="18" charset="0"/>
              </a:rPr>
              <a:t>d.None</a:t>
            </a:r>
            <a:r>
              <a:rPr lang="en-US" sz="2000" dirty="0" smtClean="0">
                <a:latin typeface="Times New Roman" pitchFamily="18" charset="0"/>
                <a:cs typeface="Times New Roman" pitchFamily="18" charset="0"/>
              </a:rPr>
              <a:t> of </a:t>
            </a:r>
            <a:r>
              <a:rPr lang="en-US" sz="2000" smtClean="0">
                <a:latin typeface="Times New Roman" pitchFamily="18" charset="0"/>
                <a:cs typeface="Times New Roman" pitchFamily="18" charset="0"/>
              </a:rPr>
              <a:t>the above</a:t>
            </a:r>
            <a:endParaRPr lang="en-US" sz="2000" dirty="0">
              <a:latin typeface="Times New Roman" pitchFamily="18" charset="0"/>
              <a:cs typeface="Times New Roman" pitchFamily="18" charset="0"/>
            </a:endParaRPr>
          </a:p>
        </p:txBody>
      </p:sp>
      <p:pic>
        <p:nvPicPr>
          <p:cNvPr id="1026" name="Picture 2" descr="C:\Users\Dr nand Lal\Desktop\XRayAbcess.JPG"/>
          <p:cNvPicPr>
            <a:picLocks noChangeAspect="1" noChangeArrowheads="1"/>
          </p:cNvPicPr>
          <p:nvPr/>
        </p:nvPicPr>
        <p:blipFill>
          <a:blip r:embed="rId2"/>
          <a:srcRect/>
          <a:stretch>
            <a:fillRect/>
          </a:stretch>
        </p:blipFill>
        <p:spPr bwMode="auto">
          <a:xfrm>
            <a:off x="5105400" y="2438400"/>
            <a:ext cx="3200400" cy="22098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endParaRPr lang="en-US"/>
          </a:p>
        </p:txBody>
      </p:sp>
      <p:sp>
        <p:nvSpPr>
          <p:cNvPr id="4" name="Text Placeholder 3"/>
          <p:cNvSpPr>
            <a:spLocks noGrp="1"/>
          </p:cNvSpPr>
          <p:nvPr>
            <p:ph type="body" sz="half" idx="3"/>
          </p:nvPr>
        </p:nvSpPr>
        <p:spPr/>
        <p:txBody>
          <a:bodyPr/>
          <a:lstStyle/>
          <a:p>
            <a:endParaRPr lang="en-US"/>
          </a:p>
        </p:txBody>
      </p:sp>
      <p:pic>
        <p:nvPicPr>
          <p:cNvPr id="1026" name="Picture 2" descr="C:\Users\Dr nand Lal\Desktop\Walking-of-the-probe.jpg"/>
          <p:cNvPicPr>
            <a:picLocks noGrp="1" noChangeAspect="1" noChangeArrowheads="1"/>
          </p:cNvPicPr>
          <p:nvPr>
            <p:ph sz="quarter" idx="2"/>
          </p:nvPr>
        </p:nvPicPr>
        <p:blipFill>
          <a:blip r:embed="rId2" cstate="print"/>
          <a:srcRect/>
          <a:stretch>
            <a:fillRect/>
          </a:stretch>
        </p:blipFill>
        <p:spPr bwMode="auto">
          <a:xfrm>
            <a:off x="457200" y="3177824"/>
            <a:ext cx="4040188" cy="2520064"/>
          </a:xfrm>
          <a:prstGeom prst="rect">
            <a:avLst/>
          </a:prstGeom>
          <a:noFill/>
        </p:spPr>
      </p:pic>
      <p:pic>
        <p:nvPicPr>
          <p:cNvPr id="1027" name="Picture 3" descr="C:\Users\Dr nand Lal\Desktop\probing-300x233.png"/>
          <p:cNvPicPr>
            <a:picLocks noGrp="1" noChangeAspect="1" noChangeArrowheads="1"/>
          </p:cNvPicPr>
          <p:nvPr>
            <p:ph sz="quarter" idx="4"/>
          </p:nvPr>
        </p:nvPicPr>
        <p:blipFill>
          <a:blip r:embed="rId3"/>
          <a:srcRect/>
          <a:stretch>
            <a:fillRect/>
          </a:stretch>
        </p:blipFill>
        <p:spPr bwMode="auto">
          <a:xfrm>
            <a:off x="5237162" y="3328194"/>
            <a:ext cx="2857500" cy="2219325"/>
          </a:xfrm>
          <a:prstGeom prst="rect">
            <a:avLst/>
          </a:prstGeom>
          <a:noFill/>
        </p:spPr>
      </p:pic>
      <p:sp>
        <p:nvSpPr>
          <p:cNvPr id="9" name="TextBox 8"/>
          <p:cNvSpPr txBox="1"/>
          <p:nvPr/>
        </p:nvSpPr>
        <p:spPr>
          <a:xfrm>
            <a:off x="685800" y="6019800"/>
            <a:ext cx="3505200" cy="400110"/>
          </a:xfrm>
          <a:prstGeom prst="rect">
            <a:avLst/>
          </a:prstGeom>
          <a:noFill/>
        </p:spPr>
        <p:txBody>
          <a:bodyPr wrap="square" rtlCol="0">
            <a:spAutoFit/>
          </a:bodyPr>
          <a:lstStyle/>
          <a:p>
            <a:r>
              <a:rPr lang="en-US" sz="2000" b="1" dirty="0" smtClean="0">
                <a:solidFill>
                  <a:srgbClr val="FF0000"/>
                </a:solidFill>
                <a:latin typeface="Times New Roman" pitchFamily="18" charset="0"/>
                <a:cs typeface="Times New Roman" pitchFamily="18" charset="0"/>
              </a:rPr>
              <a:t>Walking method of probing </a:t>
            </a:r>
            <a:endParaRPr lang="en-US" sz="2000" b="1" dirty="0">
              <a:solidFill>
                <a:srgbClr val="FF0000"/>
              </a:solidFill>
              <a:latin typeface="Times New Roman" pitchFamily="18" charset="0"/>
              <a:cs typeface="Times New Roman" pitchFamily="18" charset="0"/>
            </a:endParaRPr>
          </a:p>
        </p:txBody>
      </p:sp>
      <p:sp>
        <p:nvSpPr>
          <p:cNvPr id="10" name="TextBox 9"/>
          <p:cNvSpPr txBox="1"/>
          <p:nvPr/>
        </p:nvSpPr>
        <p:spPr>
          <a:xfrm>
            <a:off x="5562600" y="6019800"/>
            <a:ext cx="2286000" cy="400110"/>
          </a:xfrm>
          <a:prstGeom prst="rect">
            <a:avLst/>
          </a:prstGeom>
          <a:noFill/>
        </p:spPr>
        <p:txBody>
          <a:bodyPr wrap="square" rtlCol="0">
            <a:spAutoFit/>
          </a:bodyPr>
          <a:lstStyle/>
          <a:p>
            <a:r>
              <a:rPr lang="en-US" sz="2000" b="1" dirty="0" smtClean="0">
                <a:solidFill>
                  <a:srgbClr val="FF0000"/>
                </a:solidFill>
                <a:latin typeface="Times New Roman" pitchFamily="18" charset="0"/>
                <a:cs typeface="Times New Roman" pitchFamily="18" charset="0"/>
              </a:rPr>
              <a:t>Probing of a crater</a:t>
            </a:r>
            <a:endParaRPr lang="en-US" sz="20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en-US" sz="2000" dirty="0" smtClean="0">
                <a:latin typeface="Times New Roman" pitchFamily="18" charset="0"/>
                <a:cs typeface="Times New Roman" pitchFamily="18" charset="0"/>
              </a:rPr>
              <a:t>3.which among the following lesions are </a:t>
            </a:r>
            <a:r>
              <a:rPr lang="en-US" sz="2000" dirty="0" err="1" smtClean="0">
                <a:latin typeface="Times New Roman" pitchFamily="18" charset="0"/>
                <a:cs typeface="Times New Roman" pitchFamily="18" charset="0"/>
              </a:rPr>
              <a:t>genarally</a:t>
            </a:r>
            <a:r>
              <a:rPr lang="en-US" sz="2000" dirty="0" smtClean="0">
                <a:latin typeface="Times New Roman" pitchFamily="18" charset="0"/>
                <a:cs typeface="Times New Roman" pitchFamily="18" charset="0"/>
              </a:rPr>
              <a:t> not  seen in the radiograph.</a:t>
            </a:r>
          </a:p>
          <a:p>
            <a:pPr>
              <a:buNone/>
            </a:pPr>
            <a:r>
              <a:rPr lang="en-US" sz="2000" dirty="0" err="1" smtClean="0">
                <a:latin typeface="Times New Roman" pitchFamily="18" charset="0"/>
                <a:cs typeface="Times New Roman" pitchFamily="18" charset="0"/>
              </a:rPr>
              <a:t>a.Periodontal</a:t>
            </a:r>
            <a:r>
              <a:rPr lang="en-US" sz="2000" dirty="0" smtClean="0">
                <a:latin typeface="Times New Roman" pitchFamily="18" charset="0"/>
                <a:cs typeface="Times New Roman" pitchFamily="18" charset="0"/>
              </a:rPr>
              <a:t> abscess</a:t>
            </a:r>
          </a:p>
          <a:p>
            <a:pPr>
              <a:buNone/>
            </a:pPr>
            <a:r>
              <a:rPr lang="en-US" sz="2000" dirty="0" err="1" smtClean="0">
                <a:latin typeface="Times New Roman" pitchFamily="18" charset="0"/>
                <a:cs typeface="Times New Roman" pitchFamily="18" charset="0"/>
              </a:rPr>
              <a:t>b.Gingival</a:t>
            </a:r>
            <a:r>
              <a:rPr lang="en-US" sz="2000" dirty="0" smtClean="0">
                <a:latin typeface="Times New Roman" pitchFamily="18" charset="0"/>
                <a:cs typeface="Times New Roman" pitchFamily="18" charset="0"/>
              </a:rPr>
              <a:t> abscess</a:t>
            </a:r>
          </a:p>
          <a:p>
            <a:pPr>
              <a:buNone/>
            </a:pPr>
            <a:r>
              <a:rPr lang="en-US" sz="2000" dirty="0" err="1" smtClean="0">
                <a:latin typeface="Times New Roman" pitchFamily="18" charset="0"/>
                <a:cs typeface="Times New Roman" pitchFamily="18" charset="0"/>
              </a:rPr>
              <a:t>c.Periapical</a:t>
            </a:r>
            <a:r>
              <a:rPr lang="en-US" sz="2000" dirty="0" smtClean="0">
                <a:latin typeface="Times New Roman" pitchFamily="18" charset="0"/>
                <a:cs typeface="Times New Roman" pitchFamily="18" charset="0"/>
              </a:rPr>
              <a:t> abscess</a:t>
            </a:r>
          </a:p>
          <a:p>
            <a:pPr>
              <a:buNone/>
            </a:pPr>
            <a:r>
              <a:rPr lang="en-US" sz="2000" dirty="0" err="1" smtClean="0">
                <a:latin typeface="Times New Roman" pitchFamily="18" charset="0"/>
                <a:cs typeface="Times New Roman" pitchFamily="18" charset="0"/>
              </a:rPr>
              <a:t>d.None</a:t>
            </a:r>
            <a:r>
              <a:rPr lang="en-US" sz="2000" dirty="0" smtClean="0">
                <a:latin typeface="Times New Roman" pitchFamily="18" charset="0"/>
                <a:cs typeface="Times New Roman" pitchFamily="18" charset="0"/>
              </a:rPr>
              <a:t> of the above</a:t>
            </a:r>
          </a:p>
          <a:p>
            <a:pPr>
              <a:buNone/>
            </a:pPr>
            <a:r>
              <a:rPr lang="en-US" sz="2000" dirty="0" smtClean="0">
                <a:latin typeface="Times New Roman" pitchFamily="18" charset="0"/>
                <a:cs typeface="Times New Roman" pitchFamily="18" charset="0"/>
              </a:rPr>
              <a:t> </a:t>
            </a: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a:buNone/>
            </a:pPr>
            <a:r>
              <a:rPr lang="en-US" sz="2000" dirty="0" smtClean="0">
                <a:latin typeface="Times New Roman" pitchFamily="18" charset="0"/>
                <a:cs typeface="Times New Roman" pitchFamily="18" charset="0"/>
              </a:rPr>
              <a:t>4.Bacterial flora of periodontal pocket contains :</a:t>
            </a:r>
          </a:p>
          <a:p>
            <a:pPr>
              <a:buNone/>
            </a:pPr>
            <a:r>
              <a:rPr lang="en-US" sz="2000" dirty="0" err="1" smtClean="0">
                <a:latin typeface="Times New Roman" pitchFamily="18" charset="0"/>
                <a:cs typeface="Times New Roman" pitchFamily="18" charset="0"/>
              </a:rPr>
              <a:t>a.Large</a:t>
            </a:r>
            <a:r>
              <a:rPr lang="en-US" sz="2000" dirty="0" smtClean="0">
                <a:latin typeface="Times New Roman" pitchFamily="18" charset="0"/>
                <a:cs typeface="Times New Roman" pitchFamily="18" charset="0"/>
              </a:rPr>
              <a:t> number of </a:t>
            </a:r>
            <a:r>
              <a:rPr lang="en-US" sz="2000" dirty="0" err="1" smtClean="0">
                <a:latin typeface="Times New Roman" pitchFamily="18" charset="0"/>
                <a:cs typeface="Times New Roman" pitchFamily="18" charset="0"/>
              </a:rPr>
              <a:t>coccoid</a:t>
            </a:r>
            <a:r>
              <a:rPr lang="en-US" sz="2000" dirty="0" smtClean="0">
                <a:latin typeface="Times New Roman" pitchFamily="18" charset="0"/>
                <a:cs typeface="Times New Roman" pitchFamily="18" charset="0"/>
              </a:rPr>
              <a:t> cells</a:t>
            </a:r>
          </a:p>
          <a:p>
            <a:pPr>
              <a:buNone/>
            </a:pPr>
            <a:r>
              <a:rPr lang="en-US" sz="2000" dirty="0" err="1" smtClean="0">
                <a:latin typeface="Times New Roman" pitchFamily="18" charset="0"/>
                <a:cs typeface="Times New Roman" pitchFamily="18" charset="0"/>
              </a:rPr>
              <a:t>b.Large</a:t>
            </a:r>
            <a:r>
              <a:rPr lang="en-US" sz="2000" dirty="0" smtClean="0">
                <a:latin typeface="Times New Roman" pitchFamily="18" charset="0"/>
                <a:cs typeface="Times New Roman" pitchFamily="18" charset="0"/>
              </a:rPr>
              <a:t> number of spirochetes and motile rods</a:t>
            </a:r>
          </a:p>
          <a:p>
            <a:pPr>
              <a:buNone/>
            </a:pPr>
            <a:r>
              <a:rPr lang="en-US" sz="2000" dirty="0" err="1" smtClean="0">
                <a:latin typeface="Times New Roman" pitchFamily="18" charset="0"/>
                <a:cs typeface="Times New Roman" pitchFamily="18" charset="0"/>
              </a:rPr>
              <a:t>c.Streptococcus</a:t>
            </a:r>
            <a:r>
              <a:rPr lang="en-US" sz="2000" dirty="0" smtClean="0">
                <a:latin typeface="Times New Roman" pitchFamily="18" charset="0"/>
                <a:cs typeface="Times New Roman" pitchFamily="18" charset="0"/>
              </a:rPr>
              <a:t> and staphylococcus bacteria</a:t>
            </a:r>
          </a:p>
          <a:p>
            <a:pPr>
              <a:buNone/>
            </a:pPr>
            <a:r>
              <a:rPr lang="en-US" sz="2000" dirty="0" err="1" smtClean="0">
                <a:latin typeface="Times New Roman" pitchFamily="18" charset="0"/>
                <a:cs typeface="Times New Roman" pitchFamily="18" charset="0"/>
              </a:rPr>
              <a:t>d.None</a:t>
            </a:r>
            <a:r>
              <a:rPr lang="en-US" sz="2000" dirty="0" smtClean="0">
                <a:latin typeface="Times New Roman" pitchFamily="18" charset="0"/>
                <a:cs typeface="Times New Roman" pitchFamily="18" charset="0"/>
              </a:rPr>
              <a:t> of the above is true</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a:buNone/>
            </a:pPr>
            <a:r>
              <a:rPr lang="en-US" sz="2000" dirty="0" smtClean="0">
                <a:latin typeface="Times New Roman" pitchFamily="18" charset="0"/>
                <a:cs typeface="Times New Roman" pitchFamily="18" charset="0"/>
              </a:rPr>
              <a:t>5.In children a sinus orifice along the lateral aspect of the root is usually a result of:</a:t>
            </a:r>
          </a:p>
          <a:p>
            <a:pPr>
              <a:buNone/>
            </a:pPr>
            <a:r>
              <a:rPr lang="en-US" sz="2000" dirty="0" err="1" smtClean="0">
                <a:latin typeface="Times New Roman" pitchFamily="18" charset="0"/>
                <a:cs typeface="Times New Roman" pitchFamily="18" charset="0"/>
              </a:rPr>
              <a:t>a.Periodontal</a:t>
            </a:r>
            <a:r>
              <a:rPr lang="en-US" sz="2000" dirty="0" smtClean="0">
                <a:latin typeface="Times New Roman" pitchFamily="18" charset="0"/>
                <a:cs typeface="Times New Roman" pitchFamily="18" charset="0"/>
              </a:rPr>
              <a:t> abscess</a:t>
            </a:r>
          </a:p>
          <a:p>
            <a:pPr>
              <a:buNone/>
            </a:pPr>
            <a:r>
              <a:rPr lang="en-US" sz="2000" dirty="0" err="1" smtClean="0">
                <a:latin typeface="Times New Roman" pitchFamily="18" charset="0"/>
                <a:cs typeface="Times New Roman" pitchFamily="18" charset="0"/>
              </a:rPr>
              <a:t>b.Periapical</a:t>
            </a:r>
            <a:r>
              <a:rPr lang="en-US" sz="2000" dirty="0" smtClean="0">
                <a:latin typeface="Times New Roman" pitchFamily="18" charset="0"/>
                <a:cs typeface="Times New Roman" pitchFamily="18" charset="0"/>
              </a:rPr>
              <a:t> abscess</a:t>
            </a:r>
          </a:p>
          <a:p>
            <a:pPr>
              <a:buNone/>
            </a:pPr>
            <a:r>
              <a:rPr lang="en-US" sz="2000" dirty="0" err="1" smtClean="0">
                <a:latin typeface="Times New Roman" pitchFamily="18" charset="0"/>
                <a:cs typeface="Times New Roman" pitchFamily="18" charset="0"/>
              </a:rPr>
              <a:t>c.Gingival</a:t>
            </a:r>
            <a:r>
              <a:rPr lang="en-US" sz="2000" dirty="0" smtClean="0">
                <a:latin typeface="Times New Roman" pitchFamily="18" charset="0"/>
                <a:cs typeface="Times New Roman" pitchFamily="18" charset="0"/>
              </a:rPr>
              <a:t> abscess</a:t>
            </a:r>
          </a:p>
          <a:p>
            <a:pPr>
              <a:buNone/>
            </a:pPr>
            <a:r>
              <a:rPr lang="en-US" sz="2000" dirty="0" err="1" smtClean="0">
                <a:latin typeface="Times New Roman" pitchFamily="18" charset="0"/>
                <a:cs typeface="Times New Roman" pitchFamily="18" charset="0"/>
              </a:rPr>
              <a:t>d.None</a:t>
            </a:r>
            <a:r>
              <a:rPr lang="en-US" sz="2000" dirty="0" smtClean="0">
                <a:latin typeface="Times New Roman" pitchFamily="18" charset="0"/>
                <a:cs typeface="Times New Roman" pitchFamily="18" charset="0"/>
              </a:rPr>
              <a:t> of the above </a:t>
            </a: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Clr>
                <a:srgbClr val="00B0F0"/>
              </a:buClr>
              <a:buNone/>
            </a:pPr>
            <a:r>
              <a:rPr lang="en-US" sz="2000" dirty="0" smtClean="0">
                <a:latin typeface="Times New Roman" pitchFamily="18" charset="0"/>
                <a:cs typeface="Times New Roman" pitchFamily="18" charset="0"/>
              </a:rPr>
              <a:t>                                </a:t>
            </a:r>
            <a:r>
              <a:rPr lang="en-US" sz="2000" b="1" dirty="0" smtClean="0">
                <a:solidFill>
                  <a:srgbClr val="FF0000"/>
                </a:solidFill>
                <a:latin typeface="Times New Roman" pitchFamily="18" charset="0"/>
                <a:cs typeface="Times New Roman" pitchFamily="18" charset="0"/>
              </a:rPr>
              <a:t>Bleeding on probing:</a:t>
            </a:r>
          </a:p>
          <a:p>
            <a:pPr>
              <a:buClr>
                <a:srgbClr val="00B0F0"/>
              </a:buClr>
              <a:buFont typeface="Wingdings" pitchFamily="2" charset="2"/>
              <a:buChar char="ü"/>
            </a:pPr>
            <a:r>
              <a:rPr lang="en-US" sz="2000" dirty="0" smtClean="0">
                <a:latin typeface="Times New Roman" pitchFamily="18" charset="0"/>
                <a:cs typeface="Times New Roman" pitchFamily="18" charset="0"/>
              </a:rPr>
              <a:t>The insertion of periodontal probe to the bottom of the pocket produces bleeding if the </a:t>
            </a:r>
            <a:r>
              <a:rPr lang="en-US" sz="2000" dirty="0" err="1" smtClean="0">
                <a:latin typeface="Times New Roman" pitchFamily="18" charset="0"/>
                <a:cs typeface="Times New Roman" pitchFamily="18" charset="0"/>
              </a:rPr>
              <a:t>gingiva</a:t>
            </a:r>
            <a:r>
              <a:rPr lang="en-US" sz="2000" dirty="0" smtClean="0">
                <a:latin typeface="Times New Roman" pitchFamily="18" charset="0"/>
                <a:cs typeface="Times New Roman" pitchFamily="18" charset="0"/>
              </a:rPr>
              <a:t> is </a:t>
            </a:r>
            <a:r>
              <a:rPr lang="en-US" sz="2000" dirty="0" err="1" smtClean="0">
                <a:latin typeface="Times New Roman" pitchFamily="18" charset="0"/>
                <a:cs typeface="Times New Roman" pitchFamily="18" charset="0"/>
              </a:rPr>
              <a:t>inflammed</a:t>
            </a:r>
            <a:r>
              <a:rPr lang="en-US" sz="2000" dirty="0" smtClean="0">
                <a:latin typeface="Times New Roman" pitchFamily="18" charset="0"/>
                <a:cs typeface="Times New Roman" pitchFamily="18" charset="0"/>
              </a:rPr>
              <a:t> and the pocket epithelium is atrophic or ulcerated.</a:t>
            </a:r>
          </a:p>
          <a:p>
            <a:pPr>
              <a:buClr>
                <a:srgbClr val="00B0F0"/>
              </a:buClr>
              <a:buFont typeface="Wingdings" pitchFamily="2" charset="2"/>
              <a:buChar char="ü"/>
            </a:pPr>
            <a:r>
              <a:rPr lang="en-US" sz="2000" dirty="0" err="1" smtClean="0">
                <a:latin typeface="Times New Roman" pitchFamily="18" charset="0"/>
                <a:cs typeface="Times New Roman" pitchFamily="18" charset="0"/>
              </a:rPr>
              <a:t>Noninflammed</a:t>
            </a:r>
            <a:r>
              <a:rPr lang="en-US" sz="2000" dirty="0" smtClean="0">
                <a:latin typeface="Times New Roman" pitchFamily="18" charset="0"/>
                <a:cs typeface="Times New Roman" pitchFamily="18" charset="0"/>
              </a:rPr>
              <a:t> sites rarely bleeds.</a:t>
            </a:r>
          </a:p>
          <a:p>
            <a:pPr>
              <a:buClr>
                <a:srgbClr val="00B0F0"/>
              </a:buClr>
              <a:buFont typeface="Wingdings" pitchFamily="2" charset="2"/>
              <a:buChar char="ü"/>
            </a:pPr>
            <a:r>
              <a:rPr lang="en-US" sz="2000" dirty="0" smtClean="0">
                <a:latin typeface="Times New Roman" pitchFamily="18" charset="0"/>
                <a:cs typeface="Times New Roman" pitchFamily="18" charset="0"/>
              </a:rPr>
              <a:t>In most cases bleeding on probing is an earlier sign of inflammation than gingival color changes.</a:t>
            </a:r>
          </a:p>
          <a:p>
            <a:pPr>
              <a:buClr>
                <a:srgbClr val="00B0F0"/>
              </a:buClr>
              <a:buFont typeface="Wingdings" pitchFamily="2" charset="2"/>
              <a:buChar char="ü"/>
            </a:pPr>
            <a:r>
              <a:rPr lang="en-US" sz="2000" dirty="0" smtClean="0">
                <a:latin typeface="Times New Roman" pitchFamily="18" charset="0"/>
                <a:cs typeface="Times New Roman" pitchFamily="18" charset="0"/>
              </a:rPr>
              <a:t>However color changes may present without bleeding on probing.</a:t>
            </a:r>
          </a:p>
          <a:p>
            <a:pPr>
              <a:buClr>
                <a:srgbClr val="00B0F0"/>
              </a:buClr>
              <a:buFont typeface="Wingdings" pitchFamily="2" charset="2"/>
              <a:buChar char="ü"/>
            </a:pPr>
            <a:r>
              <a:rPr lang="en-US" sz="2000" dirty="0" smtClean="0">
                <a:latin typeface="Times New Roman" pitchFamily="18" charset="0"/>
                <a:cs typeface="Times New Roman" pitchFamily="18" charset="0"/>
              </a:rPr>
              <a:t>Depending on the severity of </a:t>
            </a:r>
            <a:r>
              <a:rPr lang="en-US" sz="2000" dirty="0" err="1" smtClean="0">
                <a:latin typeface="Times New Roman" pitchFamily="18" charset="0"/>
                <a:cs typeface="Times New Roman" pitchFamily="18" charset="0"/>
              </a:rPr>
              <a:t>inflammation,bleeding</a:t>
            </a:r>
            <a:r>
              <a:rPr lang="en-US" sz="2000" dirty="0" smtClean="0">
                <a:latin typeface="Times New Roman" pitchFamily="18" charset="0"/>
                <a:cs typeface="Times New Roman" pitchFamily="18" charset="0"/>
              </a:rPr>
              <a:t> can vary from tenuous red line along the gingival </a:t>
            </a:r>
            <a:r>
              <a:rPr lang="en-US" sz="2000" dirty="0" err="1" smtClean="0">
                <a:latin typeface="Times New Roman" pitchFamily="18" charset="0"/>
                <a:cs typeface="Times New Roman" pitchFamily="18" charset="0"/>
              </a:rPr>
              <a:t>sulcus</a:t>
            </a:r>
            <a:r>
              <a:rPr lang="en-US" sz="2000" dirty="0" smtClean="0">
                <a:latin typeface="Times New Roman" pitchFamily="18" charset="0"/>
                <a:cs typeface="Times New Roman" pitchFamily="18" charset="0"/>
              </a:rPr>
              <a:t> to profuse bleeding</a:t>
            </a:r>
          </a:p>
          <a:p>
            <a:pPr>
              <a:buClr>
                <a:srgbClr val="00B0F0"/>
              </a:buClr>
              <a:buFont typeface="Wingdings" pitchFamily="2" charset="2"/>
              <a:buChar char="ü"/>
            </a:pPr>
            <a:r>
              <a:rPr lang="en-US" sz="2000" dirty="0" smtClean="0">
                <a:latin typeface="Times New Roman" pitchFamily="18" charset="0"/>
                <a:cs typeface="Times New Roman" pitchFamily="18" charset="0"/>
              </a:rPr>
              <a:t>If periodontal treatment is </a:t>
            </a:r>
            <a:r>
              <a:rPr lang="en-US" sz="2000" dirty="0" err="1" smtClean="0">
                <a:latin typeface="Times New Roman" pitchFamily="18" charset="0"/>
                <a:cs typeface="Times New Roman" pitchFamily="18" charset="0"/>
              </a:rPr>
              <a:t>successful,bleeding</a:t>
            </a:r>
            <a:r>
              <a:rPr lang="en-US" sz="2000" dirty="0" smtClean="0">
                <a:latin typeface="Times New Roman" pitchFamily="18" charset="0"/>
                <a:cs typeface="Times New Roman" pitchFamily="18" charset="0"/>
              </a:rPr>
              <a:t> on probing will stop.</a:t>
            </a:r>
          </a:p>
          <a:p>
            <a:pPr>
              <a:buClr>
                <a:srgbClr val="00B0F0"/>
              </a:buClr>
              <a:buFont typeface="Wingdings" pitchFamily="2" charset="2"/>
              <a:buChar char="ü"/>
            </a:pPr>
            <a:endParaRPr lang="en-US" sz="2000" dirty="0" smtClean="0">
              <a:latin typeface="Times New Roman" pitchFamily="18" charset="0"/>
              <a:cs typeface="Times New Roman" pitchFamily="18" charset="0"/>
            </a:endParaRPr>
          </a:p>
          <a:p>
            <a:pPr>
              <a:buClr>
                <a:srgbClr val="00B0F0"/>
              </a:buClr>
              <a:buFont typeface="Wingdings" pitchFamily="2" charset="2"/>
              <a:buChar char="ü"/>
            </a:pP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buClr>
                <a:srgbClr val="00B050"/>
              </a:buClr>
              <a:buFont typeface="Wingdings" pitchFamily="2" charset="2"/>
              <a:buChar char="Ø"/>
            </a:pPr>
            <a:r>
              <a:rPr lang="en-US" sz="2000" dirty="0" smtClean="0">
                <a:latin typeface="Times New Roman" pitchFamily="18" charset="0"/>
                <a:cs typeface="Times New Roman" pitchFamily="18" charset="0"/>
              </a:rPr>
              <a:t>To test for bleeding after </a:t>
            </a:r>
            <a:r>
              <a:rPr lang="en-US" sz="2000" dirty="0" err="1" smtClean="0">
                <a:latin typeface="Times New Roman" pitchFamily="18" charset="0"/>
                <a:cs typeface="Times New Roman" pitchFamily="18" charset="0"/>
              </a:rPr>
              <a:t>probing,the</a:t>
            </a:r>
            <a:r>
              <a:rPr lang="en-US" sz="2000" dirty="0" smtClean="0">
                <a:latin typeface="Times New Roman" pitchFamily="18" charset="0"/>
                <a:cs typeface="Times New Roman" pitchFamily="18" charset="0"/>
              </a:rPr>
              <a:t> probe is carefully introduced to the bottom of the pocket and gently moved laterally along the pocket wall.</a:t>
            </a:r>
          </a:p>
          <a:p>
            <a:pPr>
              <a:buClr>
                <a:srgbClr val="00B050"/>
              </a:buClr>
              <a:buFont typeface="Wingdings" pitchFamily="2" charset="2"/>
              <a:buChar char="Ø"/>
            </a:pPr>
            <a:r>
              <a:rPr lang="en-US" sz="2000" dirty="0" smtClean="0">
                <a:latin typeface="Times New Roman" pitchFamily="18" charset="0"/>
                <a:cs typeface="Times New Roman" pitchFamily="18" charset="0"/>
              </a:rPr>
              <a:t>Sometimes bleeding appears immediately after removing the </a:t>
            </a:r>
            <a:r>
              <a:rPr lang="en-US" sz="2000" dirty="0" err="1" smtClean="0">
                <a:latin typeface="Times New Roman" pitchFamily="18" charset="0"/>
                <a:cs typeface="Times New Roman" pitchFamily="18" charset="0"/>
              </a:rPr>
              <a:t>probe,and</a:t>
            </a:r>
            <a:r>
              <a:rPr lang="en-US" sz="2000" dirty="0" smtClean="0">
                <a:latin typeface="Times New Roman" pitchFamily="18" charset="0"/>
                <a:cs typeface="Times New Roman" pitchFamily="18" charset="0"/>
              </a:rPr>
              <a:t> other times it may be delayed for a few seconds.</a:t>
            </a:r>
          </a:p>
          <a:p>
            <a:pPr>
              <a:buClr>
                <a:srgbClr val="00B050"/>
              </a:buClr>
              <a:buFont typeface="Wingdings" pitchFamily="2" charset="2"/>
              <a:buChar char="Ø"/>
            </a:pPr>
            <a:r>
              <a:rPr lang="en-US" sz="2000" dirty="0" smtClean="0">
                <a:latin typeface="Times New Roman" pitchFamily="18" charset="0"/>
                <a:cs typeface="Times New Roman" pitchFamily="18" charset="0"/>
              </a:rPr>
              <a:t>Therefore the clinician should recheck the bleeding 30 to 60 seconds after probing.</a:t>
            </a:r>
          </a:p>
          <a:p>
            <a:pPr>
              <a:buClr>
                <a:srgbClr val="00B050"/>
              </a:buClr>
              <a:buFont typeface="Wingdings" pitchFamily="2" charset="2"/>
              <a:buChar char="Ø"/>
            </a:pPr>
            <a:r>
              <a:rPr lang="en-US" sz="2000" dirty="0" smtClean="0">
                <a:latin typeface="Times New Roman" pitchFamily="18" charset="0"/>
                <a:cs typeface="Times New Roman" pitchFamily="18" charset="0"/>
              </a:rPr>
              <a:t>As a single </a:t>
            </a:r>
            <a:r>
              <a:rPr lang="en-US" sz="2000" dirty="0" err="1" smtClean="0">
                <a:latin typeface="Times New Roman" pitchFamily="18" charset="0"/>
                <a:cs typeface="Times New Roman" pitchFamily="18" charset="0"/>
              </a:rPr>
              <a:t>test,bleeding</a:t>
            </a:r>
            <a:r>
              <a:rPr lang="en-US" sz="2000" dirty="0" smtClean="0">
                <a:latin typeface="Times New Roman" pitchFamily="18" charset="0"/>
                <a:cs typeface="Times New Roman" pitchFamily="18" charset="0"/>
              </a:rPr>
              <a:t> on probing is not a good predictor of progressive attachment </a:t>
            </a:r>
            <a:r>
              <a:rPr lang="en-US" sz="2000" dirty="0" err="1" smtClean="0">
                <a:latin typeface="Times New Roman" pitchFamily="18" charset="0"/>
                <a:cs typeface="Times New Roman" pitchFamily="18" charset="0"/>
              </a:rPr>
              <a:t>loss,however</a:t>
            </a:r>
            <a:r>
              <a:rPr lang="en-US" sz="2000" dirty="0" smtClean="0">
                <a:latin typeface="Times New Roman" pitchFamily="18" charset="0"/>
                <a:cs typeface="Times New Roman" pitchFamily="18" charset="0"/>
              </a:rPr>
              <a:t> its absence is an excellent predictor of periodontal stability.</a:t>
            </a:r>
          </a:p>
          <a:p>
            <a:pPr>
              <a:buClr>
                <a:srgbClr val="00B050"/>
              </a:buClr>
              <a:buFont typeface="Wingdings" pitchFamily="2" charset="2"/>
              <a:buChar char="Ø"/>
            </a:pPr>
            <a:r>
              <a:rPr lang="en-US" sz="2000" dirty="0" smtClean="0">
                <a:latin typeface="Times New Roman" pitchFamily="18" charset="0"/>
                <a:cs typeface="Times New Roman" pitchFamily="18" charset="0"/>
              </a:rPr>
              <a:t>When bleeding is present in multiple sites of advanced </a:t>
            </a:r>
            <a:r>
              <a:rPr lang="en-US" sz="2000" dirty="0" err="1" smtClean="0">
                <a:latin typeface="Times New Roman" pitchFamily="18" charset="0"/>
                <a:cs typeface="Times New Roman" pitchFamily="18" charset="0"/>
              </a:rPr>
              <a:t>disease,bleeding</a:t>
            </a:r>
            <a:r>
              <a:rPr lang="en-US" sz="2000" dirty="0" smtClean="0">
                <a:latin typeface="Times New Roman" pitchFamily="18" charset="0"/>
                <a:cs typeface="Times New Roman" pitchFamily="18" charset="0"/>
              </a:rPr>
              <a:t> on probing is a good indicator of progressive attachment loss.</a:t>
            </a:r>
          </a:p>
          <a:p>
            <a:pPr>
              <a:buClr>
                <a:srgbClr val="00B050"/>
              </a:buClr>
              <a:buFont typeface="Wingdings" pitchFamily="2" charset="2"/>
              <a:buChar char="Ø"/>
            </a:pPr>
            <a:r>
              <a:rPr lang="en-US" sz="2000" dirty="0" smtClean="0">
                <a:latin typeface="Times New Roman" pitchFamily="18" charset="0"/>
                <a:cs typeface="Times New Roman" pitchFamily="18" charset="0"/>
              </a:rPr>
              <a:t>Insertion of a soft wooden </a:t>
            </a:r>
            <a:r>
              <a:rPr lang="en-US" sz="2000" dirty="0" err="1" smtClean="0">
                <a:latin typeface="Times New Roman" pitchFamily="18" charset="0"/>
                <a:cs typeface="Times New Roman" pitchFamily="18" charset="0"/>
              </a:rPr>
              <a:t>interdental</a:t>
            </a:r>
            <a:r>
              <a:rPr lang="en-US" sz="2000" dirty="0" smtClean="0">
                <a:latin typeface="Times New Roman" pitchFamily="18" charset="0"/>
                <a:cs typeface="Times New Roman" pitchFamily="18" charset="0"/>
              </a:rPr>
              <a:t> stimulator in the </a:t>
            </a:r>
            <a:r>
              <a:rPr lang="en-US" sz="2000" dirty="0" err="1" smtClean="0">
                <a:latin typeface="Times New Roman" pitchFamily="18" charset="0"/>
                <a:cs typeface="Times New Roman" pitchFamily="18" charset="0"/>
              </a:rPr>
              <a:t>interdental</a:t>
            </a:r>
            <a:r>
              <a:rPr lang="en-US" sz="2000" dirty="0" smtClean="0">
                <a:latin typeface="Times New Roman" pitchFamily="18" charset="0"/>
                <a:cs typeface="Times New Roman" pitchFamily="18" charset="0"/>
              </a:rPr>
              <a:t> space produces a similar bleeding response and can be used by the patient to self examine the </a:t>
            </a:r>
            <a:r>
              <a:rPr lang="en-US" sz="2000" dirty="0" err="1" smtClean="0">
                <a:latin typeface="Times New Roman" pitchFamily="18" charset="0"/>
                <a:cs typeface="Times New Roman" pitchFamily="18" charset="0"/>
              </a:rPr>
              <a:t>gingiva</a:t>
            </a:r>
            <a:r>
              <a:rPr lang="en-US" sz="2000" dirty="0" smtClean="0">
                <a:latin typeface="Times New Roman" pitchFamily="18" charset="0"/>
                <a:cs typeface="Times New Roman" pitchFamily="18" charset="0"/>
              </a:rPr>
              <a:t> for the presence of inflammation. </a:t>
            </a: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7" name="Picture 3" descr="C:\Users\Dr nand Lal\Desktop\25m-8mm.jpg"/>
          <p:cNvPicPr>
            <a:picLocks noGrp="1" noChangeAspect="1" noChangeArrowheads="1"/>
          </p:cNvPicPr>
          <p:nvPr>
            <p:ph sz="half" idx="2"/>
          </p:nvPr>
        </p:nvPicPr>
        <p:blipFill>
          <a:blip r:embed="rId2" cstate="print"/>
          <a:srcRect/>
          <a:stretch>
            <a:fillRect/>
          </a:stretch>
        </p:blipFill>
        <p:spPr bwMode="auto">
          <a:xfrm>
            <a:off x="4648200" y="2791619"/>
            <a:ext cx="4038600" cy="2692400"/>
          </a:xfrm>
          <a:prstGeom prst="rect">
            <a:avLst/>
          </a:prstGeom>
          <a:noFill/>
        </p:spPr>
      </p:pic>
      <p:sp>
        <p:nvSpPr>
          <p:cNvPr id="7" name="TextBox 6"/>
          <p:cNvSpPr txBox="1"/>
          <p:nvPr/>
        </p:nvSpPr>
        <p:spPr>
          <a:xfrm>
            <a:off x="457200" y="5867400"/>
            <a:ext cx="3733800" cy="400110"/>
          </a:xfrm>
          <a:prstGeom prst="rect">
            <a:avLst/>
          </a:prstGeom>
          <a:noFill/>
        </p:spPr>
        <p:txBody>
          <a:bodyPr wrap="square" rtlCol="0">
            <a:spAutoFit/>
          </a:bodyPr>
          <a:lstStyle/>
          <a:p>
            <a:r>
              <a:rPr lang="en-US" sz="2000" b="1" dirty="0" smtClean="0">
                <a:solidFill>
                  <a:srgbClr val="FF0000"/>
                </a:solidFill>
                <a:latin typeface="Times New Roman" pitchFamily="18" charset="0"/>
                <a:cs typeface="Times New Roman" pitchFamily="18" charset="0"/>
              </a:rPr>
              <a:t>    Profuse Bleeding on Probing</a:t>
            </a:r>
            <a:endParaRPr lang="en-US" sz="2000" b="1" dirty="0">
              <a:solidFill>
                <a:srgbClr val="FF0000"/>
              </a:solidFill>
              <a:latin typeface="Times New Roman" pitchFamily="18" charset="0"/>
              <a:cs typeface="Times New Roman" pitchFamily="18" charset="0"/>
            </a:endParaRPr>
          </a:p>
        </p:txBody>
      </p:sp>
      <p:sp>
        <p:nvSpPr>
          <p:cNvPr id="8" name="TextBox 7"/>
          <p:cNvSpPr txBox="1"/>
          <p:nvPr/>
        </p:nvSpPr>
        <p:spPr>
          <a:xfrm>
            <a:off x="5181600" y="5867400"/>
            <a:ext cx="3200400" cy="400110"/>
          </a:xfrm>
          <a:prstGeom prst="rect">
            <a:avLst/>
          </a:prstGeom>
          <a:noFill/>
        </p:spPr>
        <p:txBody>
          <a:bodyPr wrap="square" rtlCol="0">
            <a:spAutoFit/>
          </a:bodyPr>
          <a:lstStyle/>
          <a:p>
            <a:r>
              <a:rPr lang="en-US" sz="2000" b="1" dirty="0" smtClean="0">
                <a:solidFill>
                  <a:srgbClr val="FF0000"/>
                </a:solidFill>
                <a:latin typeface="Times New Roman" pitchFamily="18" charset="0"/>
                <a:cs typeface="Times New Roman" pitchFamily="18" charset="0"/>
              </a:rPr>
              <a:t>Linear bleeding on probing</a:t>
            </a:r>
            <a:endParaRPr lang="en-US" sz="2000" b="1" dirty="0">
              <a:solidFill>
                <a:srgbClr val="FF0000"/>
              </a:solidFill>
              <a:latin typeface="Times New Roman" pitchFamily="18" charset="0"/>
              <a:cs typeface="Times New Roman" pitchFamily="18" charset="0"/>
            </a:endParaRPr>
          </a:p>
        </p:txBody>
      </p:sp>
      <p:pic>
        <p:nvPicPr>
          <p:cNvPr id="3" name="Content Placeholder 2" descr="C:\Users\Dr nand Lal\Desktop\img10_blutung_02_1eefda512a.jpg"/>
          <p:cNvPicPr>
            <a:picLocks noGrp="1" noChangeAspect="1" noChangeArrowheads="1"/>
          </p:cNvPicPr>
          <p:nvPr>
            <p:ph sz="half" idx="1"/>
          </p:nvPr>
        </p:nvPicPr>
        <p:blipFill>
          <a:blip r:embed="rId3"/>
          <a:srcRect/>
          <a:stretch>
            <a:fillRect/>
          </a:stretch>
        </p:blipFill>
        <p:spPr bwMode="auto">
          <a:xfrm>
            <a:off x="533400" y="2819400"/>
            <a:ext cx="4038600" cy="26670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buClr>
                <a:srgbClr val="C00000"/>
              </a:buClr>
              <a:buNone/>
            </a:pPr>
            <a:r>
              <a:rPr lang="en-US" sz="2000" dirty="0" smtClean="0">
                <a:latin typeface="Times New Roman" pitchFamily="18" charset="0"/>
                <a:cs typeface="Times New Roman" pitchFamily="18" charset="0"/>
              </a:rPr>
              <a:t>                                          </a:t>
            </a:r>
            <a:r>
              <a:rPr lang="en-US" sz="2000" b="1" dirty="0" smtClean="0">
                <a:solidFill>
                  <a:srgbClr val="00B0F0"/>
                </a:solidFill>
                <a:latin typeface="Times New Roman" pitchFamily="18" charset="0"/>
                <a:cs typeface="Times New Roman" pitchFamily="18" charset="0"/>
              </a:rPr>
              <a:t>When to probe:</a:t>
            </a:r>
          </a:p>
          <a:p>
            <a:pPr>
              <a:buClr>
                <a:srgbClr val="C00000"/>
              </a:buClr>
              <a:buFont typeface="Wingdings" pitchFamily="2" charset="2"/>
              <a:buChar char="q"/>
            </a:pPr>
            <a:r>
              <a:rPr lang="en-US" sz="2000" dirty="0" smtClean="0">
                <a:latin typeface="Times New Roman" pitchFamily="18" charset="0"/>
                <a:cs typeface="Times New Roman" pitchFamily="18" charset="0"/>
              </a:rPr>
              <a:t>Probing of pocket is done at various times for diagnosis and for monitoring the course of treatment and maintenance.</a:t>
            </a:r>
          </a:p>
          <a:p>
            <a:pPr>
              <a:buClr>
                <a:srgbClr val="C00000"/>
              </a:buClr>
              <a:buFont typeface="Wingdings" pitchFamily="2" charset="2"/>
              <a:buChar char="q"/>
            </a:pPr>
            <a:r>
              <a:rPr lang="en-US" sz="2000" dirty="0" smtClean="0">
                <a:latin typeface="Times New Roman" pitchFamily="18" charset="0"/>
                <a:cs typeface="Times New Roman" pitchFamily="18" charset="0"/>
              </a:rPr>
              <a:t>The initial probing of moderate or advanced cases is usually hampered by the presence of heavy inflammation and abundant calculus and can not be done very accurately.</a:t>
            </a:r>
          </a:p>
          <a:p>
            <a:pPr>
              <a:buClr>
                <a:srgbClr val="C00000"/>
              </a:buClr>
              <a:buFont typeface="Wingdings" pitchFamily="2" charset="2"/>
              <a:buChar char="q"/>
            </a:pPr>
            <a:r>
              <a:rPr lang="en-US" sz="2000" dirty="0" smtClean="0">
                <a:latin typeface="Times New Roman" pitchFamily="18" charset="0"/>
                <a:cs typeface="Times New Roman" pitchFamily="18" charset="0"/>
              </a:rPr>
              <a:t>Probing at this stage is also difficult as the result of the discomfort and pain that occurs when the gingival tissues are </a:t>
            </a:r>
            <a:r>
              <a:rPr lang="en-US" sz="2000" dirty="0" err="1" smtClean="0">
                <a:latin typeface="Times New Roman" pitchFamily="18" charset="0"/>
                <a:cs typeface="Times New Roman" pitchFamily="18" charset="0"/>
              </a:rPr>
              <a:t>inflammed</a:t>
            </a:r>
            <a:r>
              <a:rPr lang="en-US" sz="2000" dirty="0" smtClean="0">
                <a:latin typeface="Times New Roman" pitchFamily="18" charset="0"/>
                <a:cs typeface="Times New Roman" pitchFamily="18" charset="0"/>
              </a:rPr>
              <a:t>. </a:t>
            </a:r>
          </a:p>
          <a:p>
            <a:pPr>
              <a:buClr>
                <a:srgbClr val="C00000"/>
              </a:buClr>
              <a:buFont typeface="Wingdings" pitchFamily="2" charset="2"/>
              <a:buChar char="q"/>
            </a:pPr>
            <a:r>
              <a:rPr lang="en-US" sz="2000" dirty="0" smtClean="0">
                <a:latin typeface="Times New Roman" pitchFamily="18" charset="0"/>
                <a:cs typeface="Times New Roman" pitchFamily="18" charset="0"/>
              </a:rPr>
              <a:t>The purpose of this initial probing together with the clinical and radiographic examinations is done to determine whether the tooth can be saved or extracted.</a:t>
            </a:r>
          </a:p>
          <a:p>
            <a:pPr>
              <a:buClr>
                <a:srgbClr val="C00000"/>
              </a:buClr>
              <a:buFont typeface="Wingdings" pitchFamily="2" charset="2"/>
              <a:buChar char="q"/>
            </a:pPr>
            <a:r>
              <a:rPr lang="en-US" sz="2000" dirty="0" smtClean="0">
                <a:latin typeface="Times New Roman" pitchFamily="18" charset="0"/>
                <a:cs typeface="Times New Roman" pitchFamily="18" charset="0"/>
              </a:rPr>
              <a:t>After the patient has performed adequate plaque control for some time and calculus has been removed and the major inflammatory changes disappear  an accurate probing of the pocket can be performed.</a:t>
            </a: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Clr>
                <a:srgbClr val="FFFF00"/>
              </a:buClr>
              <a:buFont typeface="Wingdings" pitchFamily="2" charset="2"/>
              <a:buChar char="ü"/>
            </a:pPr>
            <a:r>
              <a:rPr lang="en-US" sz="2000" dirty="0" smtClean="0">
                <a:latin typeface="Times New Roman" pitchFamily="18" charset="0"/>
                <a:cs typeface="Times New Roman" pitchFamily="18" charset="0"/>
              </a:rPr>
              <a:t>For the determination of pocket depth or attachment levels to provide information on whether the lesion is in active or inactive </a:t>
            </a:r>
            <a:r>
              <a:rPr lang="en-US" sz="2000" dirty="0" err="1" smtClean="0">
                <a:latin typeface="Times New Roman" pitchFamily="18" charset="0"/>
                <a:cs typeface="Times New Roman" pitchFamily="18" charset="0"/>
              </a:rPr>
              <a:t>state,measurements</a:t>
            </a:r>
            <a:r>
              <a:rPr lang="en-US" sz="2000" dirty="0" smtClean="0">
                <a:latin typeface="Times New Roman" pitchFamily="18" charset="0"/>
                <a:cs typeface="Times New Roman" pitchFamily="18" charset="0"/>
              </a:rPr>
              <a:t> taken at different times have to be compared.</a:t>
            </a:r>
            <a:endParaRPr lang="en-US" sz="2000" dirty="0">
              <a:latin typeface="Times New Roman" pitchFamily="18" charset="0"/>
              <a:cs typeface="Times New Roman" pitchFamily="18" charset="0"/>
            </a:endParaRPr>
          </a:p>
        </p:txBody>
      </p:sp>
      <p:pic>
        <p:nvPicPr>
          <p:cNvPr id="1026" name="Picture 2" descr="C:\Users\Dr nand Lal\Desktop\JIndianSocPeriodontol_2013_17_1_78_107479_f6.jpg"/>
          <p:cNvPicPr>
            <a:picLocks noChangeAspect="1" noChangeArrowheads="1"/>
          </p:cNvPicPr>
          <p:nvPr/>
        </p:nvPicPr>
        <p:blipFill>
          <a:blip r:embed="rId2"/>
          <a:srcRect/>
          <a:stretch>
            <a:fillRect/>
          </a:stretch>
        </p:blipFill>
        <p:spPr bwMode="auto">
          <a:xfrm flipH="1">
            <a:off x="1905000" y="3048000"/>
            <a:ext cx="4267200" cy="2833688"/>
          </a:xfrm>
          <a:prstGeom prst="rect">
            <a:avLst/>
          </a:prstGeom>
          <a:noFill/>
        </p:spPr>
      </p:pic>
      <p:sp>
        <p:nvSpPr>
          <p:cNvPr id="6" name="TextBox 5"/>
          <p:cNvSpPr txBox="1"/>
          <p:nvPr/>
        </p:nvSpPr>
        <p:spPr>
          <a:xfrm>
            <a:off x="2057400" y="6172200"/>
            <a:ext cx="4267200" cy="400110"/>
          </a:xfrm>
          <a:prstGeom prst="rect">
            <a:avLst/>
          </a:prstGeom>
          <a:noFill/>
        </p:spPr>
        <p:txBody>
          <a:bodyPr wrap="square" rtlCol="0">
            <a:spAutoFit/>
          </a:bodyPr>
          <a:lstStyle/>
          <a:p>
            <a:r>
              <a:rPr lang="en-US" sz="2000" b="1" dirty="0" smtClean="0">
                <a:solidFill>
                  <a:srgbClr val="FF0000"/>
                </a:solidFill>
                <a:latin typeface="Times New Roman" pitchFamily="18" charset="0"/>
                <a:cs typeface="Times New Roman" pitchFamily="18" charset="0"/>
              </a:rPr>
              <a:t>Probing of pocket with stent in place</a:t>
            </a:r>
            <a:endParaRPr lang="en-US" sz="20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lnSpcReduction="10000"/>
          </a:bodyPr>
          <a:lstStyle/>
          <a:p>
            <a:pPr>
              <a:buClr>
                <a:srgbClr val="00B050"/>
              </a:buClr>
              <a:buFont typeface="Wingdings" pitchFamily="2" charset="2"/>
              <a:buChar char="Ø"/>
            </a:pPr>
            <a:r>
              <a:rPr lang="en-US" sz="2000" dirty="0" smtClean="0">
                <a:latin typeface="Times New Roman" pitchFamily="18" charset="0"/>
                <a:cs typeface="Times New Roman" pitchFamily="18" charset="0"/>
              </a:rPr>
              <a:t>   </a:t>
            </a:r>
            <a:r>
              <a:rPr lang="en-US" sz="2000" b="1" dirty="0" smtClean="0">
                <a:solidFill>
                  <a:srgbClr val="FF0000"/>
                </a:solidFill>
                <a:latin typeface="Times New Roman" pitchFamily="18" charset="0"/>
                <a:cs typeface="Times New Roman" pitchFamily="18" charset="0"/>
              </a:rPr>
              <a:t>Determination of disease activity:</a:t>
            </a:r>
          </a:p>
          <a:p>
            <a:pPr>
              <a:buClr>
                <a:srgbClr val="00B050"/>
              </a:buClr>
              <a:buFont typeface="Wingdings" pitchFamily="2" charset="2"/>
              <a:buChar char="Ø"/>
            </a:pPr>
            <a:r>
              <a:rPr lang="en-US" sz="2000" dirty="0" smtClean="0">
                <a:latin typeface="Times New Roman" pitchFamily="18" charset="0"/>
                <a:cs typeface="Times New Roman" pitchFamily="18" charset="0"/>
              </a:rPr>
              <a:t>Presently there are no any accurate method to determine activity or inactivity of a lesion.</a:t>
            </a:r>
          </a:p>
          <a:p>
            <a:pPr>
              <a:buClr>
                <a:srgbClr val="00B050"/>
              </a:buClr>
              <a:buFont typeface="Wingdings" pitchFamily="2" charset="2"/>
              <a:buChar char="Ø"/>
            </a:pPr>
            <a:r>
              <a:rPr lang="en-US" sz="2000" dirty="0" smtClean="0">
                <a:latin typeface="Times New Roman" pitchFamily="18" charset="0"/>
                <a:cs typeface="Times New Roman" pitchFamily="18" charset="0"/>
              </a:rPr>
              <a:t>Inactive lesions may show little or no bleeding on probing and minimal amount of gingival fluid.</a:t>
            </a:r>
          </a:p>
          <a:p>
            <a:pPr>
              <a:buClr>
                <a:srgbClr val="00B050"/>
              </a:buClr>
              <a:buFont typeface="Wingdings" pitchFamily="2" charset="2"/>
              <a:buChar char="Ø"/>
            </a:pPr>
            <a:r>
              <a:rPr lang="en-US" sz="2000" dirty="0" smtClean="0">
                <a:latin typeface="Times New Roman" pitchFamily="18" charset="0"/>
                <a:cs typeface="Times New Roman" pitchFamily="18" charset="0"/>
              </a:rPr>
              <a:t>Active lesions bleed more </a:t>
            </a:r>
            <a:r>
              <a:rPr lang="en-US" sz="2000" dirty="0" err="1" smtClean="0">
                <a:latin typeface="Times New Roman" pitchFamily="18" charset="0"/>
                <a:cs typeface="Times New Roman" pitchFamily="18" charset="0"/>
              </a:rPr>
              <a:t>readly</a:t>
            </a:r>
            <a:r>
              <a:rPr lang="en-US" sz="2000" dirty="0" smtClean="0">
                <a:latin typeface="Times New Roman" pitchFamily="18" charset="0"/>
                <a:cs typeface="Times New Roman" pitchFamily="18" charset="0"/>
              </a:rPr>
              <a:t> on probing and have large amounts of fluid and exudates.</a:t>
            </a:r>
          </a:p>
          <a:p>
            <a:pPr>
              <a:buClr>
                <a:srgbClr val="00B050"/>
              </a:buClr>
              <a:buFont typeface="Wingdings" pitchFamily="2" charset="2"/>
              <a:buChar char="Ø"/>
            </a:pPr>
            <a:r>
              <a:rPr lang="en-US" sz="2000" dirty="0" smtClean="0">
                <a:latin typeface="Times New Roman" pitchFamily="18" charset="0"/>
                <a:cs typeface="Times New Roman" pitchFamily="18" charset="0"/>
              </a:rPr>
              <a:t>Although active and non active sites may show no differences in bleeding on </a:t>
            </a:r>
            <a:r>
              <a:rPr lang="en-US" sz="2000" dirty="0" err="1" smtClean="0">
                <a:latin typeface="Times New Roman" pitchFamily="18" charset="0"/>
                <a:cs typeface="Times New Roman" pitchFamily="18" charset="0"/>
              </a:rPr>
              <a:t>probing,even</a:t>
            </a:r>
            <a:r>
              <a:rPr lang="en-US" sz="2000" dirty="0" smtClean="0">
                <a:latin typeface="Times New Roman" pitchFamily="18" charset="0"/>
                <a:cs typeface="Times New Roman" pitchFamily="18" charset="0"/>
              </a:rPr>
              <a:t> in patients with aggressive </a:t>
            </a:r>
            <a:r>
              <a:rPr lang="en-US" sz="2000" dirty="0" err="1" smtClean="0">
                <a:latin typeface="Times New Roman" pitchFamily="18" charset="0"/>
                <a:cs typeface="Times New Roman" pitchFamily="18" charset="0"/>
              </a:rPr>
              <a:t>periodontitis</a:t>
            </a:r>
            <a:r>
              <a:rPr lang="en-US" sz="2000" dirty="0" smtClean="0">
                <a:latin typeface="Times New Roman" pitchFamily="18" charset="0"/>
                <a:cs typeface="Times New Roman" pitchFamily="18" charset="0"/>
              </a:rPr>
              <a:t>.</a:t>
            </a:r>
          </a:p>
          <a:p>
            <a:pPr>
              <a:buClr>
                <a:srgbClr val="00B050"/>
              </a:buClr>
              <a:buFont typeface="Wingdings" pitchFamily="2" charset="2"/>
              <a:buChar char="Ø"/>
            </a:pPr>
            <a:r>
              <a:rPr lang="en-US" sz="2000" dirty="0" smtClean="0">
                <a:latin typeface="Times New Roman" pitchFamily="18" charset="0"/>
                <a:cs typeface="Times New Roman" pitchFamily="18" charset="0"/>
              </a:rPr>
              <a:t>The bacterial flora  in healthy gingival </a:t>
            </a:r>
            <a:r>
              <a:rPr lang="en-US" sz="2000" dirty="0" err="1" smtClean="0">
                <a:latin typeface="Times New Roman" pitchFamily="18" charset="0"/>
                <a:cs typeface="Times New Roman" pitchFamily="18" charset="0"/>
              </a:rPr>
              <a:t>sulcus</a:t>
            </a:r>
            <a:r>
              <a:rPr lang="en-US" sz="2000" dirty="0" smtClean="0">
                <a:latin typeface="Times New Roman" pitchFamily="18" charset="0"/>
                <a:cs typeface="Times New Roman" pitchFamily="18" charset="0"/>
              </a:rPr>
              <a:t>, as revealed by dark field microscopy consists mostly of </a:t>
            </a:r>
            <a:r>
              <a:rPr lang="en-US" sz="2000" dirty="0" err="1" smtClean="0">
                <a:latin typeface="Times New Roman" pitchFamily="18" charset="0"/>
                <a:cs typeface="Times New Roman" pitchFamily="18" charset="0"/>
              </a:rPr>
              <a:t>coccoid</a:t>
            </a:r>
            <a:r>
              <a:rPr lang="en-US" sz="2000" dirty="0" smtClean="0">
                <a:latin typeface="Times New Roman" pitchFamily="18" charset="0"/>
                <a:cs typeface="Times New Roman" pitchFamily="18" charset="0"/>
              </a:rPr>
              <a:t> cells.</a:t>
            </a:r>
          </a:p>
          <a:p>
            <a:pPr>
              <a:buClr>
                <a:srgbClr val="00B050"/>
              </a:buClr>
              <a:buFont typeface="Wingdings" pitchFamily="2" charset="2"/>
              <a:buChar char="Ø"/>
            </a:pPr>
            <a:r>
              <a:rPr lang="en-US" sz="2000" dirty="0" smtClean="0">
                <a:latin typeface="Times New Roman" pitchFamily="18" charset="0"/>
                <a:cs typeface="Times New Roman" pitchFamily="18" charset="0"/>
              </a:rPr>
              <a:t>The bacterial flora of a periodontal pocket shows a greater number of spirochetes and motile rods. </a:t>
            </a:r>
          </a:p>
          <a:p>
            <a:pPr>
              <a:buClr>
                <a:srgbClr val="00B050"/>
              </a:buClr>
              <a:buFont typeface="Wingdings" pitchFamily="2" charset="2"/>
              <a:buChar char="Ø"/>
            </a:pPr>
            <a:endParaRPr lang="en-US" sz="2000" dirty="0" smtClean="0">
              <a:solidFill>
                <a:srgbClr val="FF0000"/>
              </a:solidFill>
              <a:latin typeface="Times New Roman" pitchFamily="18" charset="0"/>
              <a:cs typeface="Times New Roman" pitchFamily="18" charset="0"/>
            </a:endParaRPr>
          </a:p>
          <a:p>
            <a:pPr>
              <a:buNone/>
            </a:pPr>
            <a:endParaRPr lang="en-US" sz="2000" dirty="0" smtClean="0">
              <a:latin typeface="Times New Roman" pitchFamily="18" charset="0"/>
              <a:cs typeface="Times New Roman" pitchFamily="18" charset="0"/>
            </a:endParaRPr>
          </a:p>
          <a:p>
            <a:pPr>
              <a:buClr>
                <a:srgbClr val="00B0F0"/>
              </a:buClr>
              <a:buFont typeface="Wingdings" pitchFamily="2" charset="2"/>
              <a:buChar char="ü"/>
            </a:pPr>
            <a:endParaRPr lang="en-US" sz="2000" b="1" dirty="0" smtClean="0">
              <a:solidFill>
                <a:srgbClr val="FF0000"/>
              </a:solidFill>
              <a:latin typeface="Times New Roman" pitchFamily="18" charset="0"/>
              <a:cs typeface="Times New Roman" pitchFamily="18" charset="0"/>
            </a:endParaRPr>
          </a:p>
          <a:p>
            <a:pPr>
              <a:buClr>
                <a:srgbClr val="00B0F0"/>
              </a:buClr>
              <a:buFont typeface="Wingdings" pitchFamily="2" charset="2"/>
              <a:buChar char="ü"/>
            </a:pPr>
            <a:endParaRPr lang="en-US" sz="20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715</TotalTime>
  <Words>2144</Words>
  <Application>Microsoft Office PowerPoint</Application>
  <PresentationFormat>On-screen Show (4:3)</PresentationFormat>
  <Paragraphs>179</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Flow</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 nand Lal</dc:creator>
  <cp:lastModifiedBy>oem</cp:lastModifiedBy>
  <cp:revision>91</cp:revision>
  <dcterms:created xsi:type="dcterms:W3CDTF">2015-02-07T06:50:16Z</dcterms:created>
  <dcterms:modified xsi:type="dcterms:W3CDTF">2015-03-12T10:18:56Z</dcterms:modified>
</cp:coreProperties>
</file>