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89"/>
  </p:notesMasterIdLst>
  <p:sldIdLst>
    <p:sldId id="256" r:id="rId2"/>
    <p:sldId id="363" r:id="rId3"/>
    <p:sldId id="486" r:id="rId4"/>
    <p:sldId id="373" r:id="rId5"/>
    <p:sldId id="365" r:id="rId6"/>
    <p:sldId id="376" r:id="rId7"/>
    <p:sldId id="378" r:id="rId8"/>
    <p:sldId id="382" r:id="rId9"/>
    <p:sldId id="384" r:id="rId10"/>
    <p:sldId id="386" r:id="rId11"/>
    <p:sldId id="388" r:id="rId12"/>
    <p:sldId id="390" r:id="rId13"/>
    <p:sldId id="395" r:id="rId14"/>
    <p:sldId id="397" r:id="rId15"/>
    <p:sldId id="399" r:id="rId16"/>
    <p:sldId id="401" r:id="rId17"/>
    <p:sldId id="403" r:id="rId18"/>
    <p:sldId id="405" r:id="rId19"/>
    <p:sldId id="407" r:id="rId20"/>
    <p:sldId id="430" r:id="rId21"/>
    <p:sldId id="409" r:id="rId22"/>
    <p:sldId id="484" r:id="rId23"/>
    <p:sldId id="485" r:id="rId24"/>
    <p:sldId id="431" r:id="rId25"/>
    <p:sldId id="433" r:id="rId26"/>
    <p:sldId id="435" r:id="rId27"/>
    <p:sldId id="437" r:id="rId28"/>
    <p:sldId id="439" r:id="rId29"/>
    <p:sldId id="441" r:id="rId30"/>
    <p:sldId id="443" r:id="rId31"/>
    <p:sldId id="445" r:id="rId32"/>
    <p:sldId id="447" r:id="rId33"/>
    <p:sldId id="449" r:id="rId34"/>
    <p:sldId id="451" r:id="rId35"/>
    <p:sldId id="429" r:id="rId36"/>
    <p:sldId id="453" r:id="rId37"/>
    <p:sldId id="455" r:id="rId38"/>
    <p:sldId id="457" r:id="rId39"/>
    <p:sldId id="459" r:id="rId40"/>
    <p:sldId id="461" r:id="rId41"/>
    <p:sldId id="466" r:id="rId42"/>
    <p:sldId id="482" r:id="rId43"/>
    <p:sldId id="617" r:id="rId44"/>
    <p:sldId id="618" r:id="rId45"/>
    <p:sldId id="619" r:id="rId46"/>
    <p:sldId id="620" r:id="rId47"/>
    <p:sldId id="621" r:id="rId48"/>
    <p:sldId id="622" r:id="rId49"/>
    <p:sldId id="616" r:id="rId50"/>
    <p:sldId id="602" r:id="rId51"/>
    <p:sldId id="603" r:id="rId52"/>
    <p:sldId id="613" r:id="rId53"/>
    <p:sldId id="615" r:id="rId54"/>
    <p:sldId id="614" r:id="rId55"/>
    <p:sldId id="604" r:id="rId56"/>
    <p:sldId id="605" r:id="rId57"/>
    <p:sldId id="606" r:id="rId58"/>
    <p:sldId id="607" r:id="rId59"/>
    <p:sldId id="608" r:id="rId60"/>
    <p:sldId id="609" r:id="rId61"/>
    <p:sldId id="610" r:id="rId62"/>
    <p:sldId id="611" r:id="rId63"/>
    <p:sldId id="612" r:id="rId64"/>
    <p:sldId id="487" r:id="rId65"/>
    <p:sldId id="490" r:id="rId66"/>
    <p:sldId id="491" r:id="rId67"/>
    <p:sldId id="495" r:id="rId68"/>
    <p:sldId id="531" r:id="rId69"/>
    <p:sldId id="496" r:id="rId70"/>
    <p:sldId id="532" r:id="rId71"/>
    <p:sldId id="501" r:id="rId72"/>
    <p:sldId id="537" r:id="rId73"/>
    <p:sldId id="503" r:id="rId74"/>
    <p:sldId id="539" r:id="rId75"/>
    <p:sldId id="587" r:id="rId76"/>
    <p:sldId id="588" r:id="rId77"/>
    <p:sldId id="589" r:id="rId78"/>
    <p:sldId id="590" r:id="rId79"/>
    <p:sldId id="591" r:id="rId80"/>
    <p:sldId id="592" r:id="rId81"/>
    <p:sldId id="593" r:id="rId82"/>
    <p:sldId id="594" r:id="rId83"/>
    <p:sldId id="595" r:id="rId84"/>
    <p:sldId id="598" r:id="rId85"/>
    <p:sldId id="596" r:id="rId86"/>
    <p:sldId id="599" r:id="rId87"/>
    <p:sldId id="597"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D7E8B-82BE-43C5-A154-A2D277858679}" type="datetimeFigureOut">
              <a:rPr lang="en-US" smtClean="0"/>
              <a:pPr/>
              <a:t>8/25/2015</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FC205C-61E6-4758-BAE0-5523B1C86ED0}" type="slidenum">
              <a:rPr lang="en-IN" smtClean="0"/>
              <a:pPr/>
              <a:t>‹#›</a:t>
            </a:fld>
            <a:endParaRPr lang="en-IN"/>
          </a:p>
        </p:txBody>
      </p:sp>
    </p:spTree>
    <p:extLst>
      <p:ext uri="{BB962C8B-B14F-4D97-AF65-F5344CB8AC3E}">
        <p14:creationId xmlns:p14="http://schemas.microsoft.com/office/powerpoint/2010/main" val="266707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9FC205C-61E6-4758-BAE0-5523B1C86ED0}" type="slidenum">
              <a:rPr lang="en-IN" smtClean="0"/>
              <a:pPr/>
              <a:t>2</a:t>
            </a:fld>
            <a:endParaRPr lang="en-IN"/>
          </a:p>
        </p:txBody>
      </p:sp>
    </p:spTree>
    <p:extLst>
      <p:ext uri="{BB962C8B-B14F-4D97-AF65-F5344CB8AC3E}">
        <p14:creationId xmlns:p14="http://schemas.microsoft.com/office/powerpoint/2010/main" val="414157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8/25/2015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5613" y="6242050"/>
            <a:ext cx="2130425" cy="474663"/>
          </a:xfrm>
        </p:spPr>
        <p:txBody>
          <a:bodyPr/>
          <a:lstStyle>
            <a:lvl1pPr>
              <a:defRPr/>
            </a:lvl1pPr>
          </a:lstStyle>
          <a:p>
            <a:endParaRPr lang="en-US"/>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fld id="{5E80E0E3-7921-456B-B184-11E8FBD63BB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IN"/>
          </a:p>
        </p:txBody>
      </p:sp>
      <p:sp>
        <p:nvSpPr>
          <p:cNvPr id="3" name="Content Placeholder 2"/>
          <p:cNvSpPr>
            <a:spLocks noGrp="1"/>
          </p:cNvSpPr>
          <p:nvPr>
            <p:ph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5613" y="6242050"/>
            <a:ext cx="2130425" cy="474663"/>
          </a:xfrm>
        </p:spPr>
        <p:txBody>
          <a:bodyPr/>
          <a:lstStyle>
            <a:lvl1pPr>
              <a:defRPr/>
            </a:lvl1pPr>
          </a:lstStyle>
          <a:p>
            <a:endParaRPr lang="en-US"/>
          </a:p>
        </p:txBody>
      </p:sp>
      <p:sp>
        <p:nvSpPr>
          <p:cNvPr id="6" name="Footer Placeholder 5"/>
          <p:cNvSpPr>
            <a:spLocks noGrp="1"/>
          </p:cNvSpPr>
          <p:nvPr>
            <p:ph type="ftr" sz="quarter" idx="11"/>
          </p:nvPr>
        </p:nvSpPr>
        <p:spPr>
          <a:xfrm>
            <a:off x="3124200" y="6242050"/>
            <a:ext cx="2895600" cy="474663"/>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2050"/>
            <a:ext cx="2130425" cy="474663"/>
          </a:xfrm>
        </p:spPr>
        <p:txBody>
          <a:bodyPr/>
          <a:lstStyle>
            <a:lvl1pPr>
              <a:defRPr/>
            </a:lvl1pPr>
          </a:lstStyle>
          <a:p>
            <a:fld id="{D70EE868-4753-4B75-9097-D44AFEBE12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8/25/2015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4546" y="1142984"/>
            <a:ext cx="6477000" cy="2071702"/>
          </a:xfrm>
        </p:spPr>
        <p:txBody>
          <a:bodyPr>
            <a:normAutofit/>
          </a:bodyPr>
          <a:lstStyle/>
          <a:p>
            <a:pPr algn="ctr"/>
            <a:r>
              <a:rPr lang="en-US" dirty="0" smtClean="0"/>
              <a:t>Injuries of the hand</a:t>
            </a:r>
            <a:endParaRPr lang="en-US" dirty="0"/>
          </a:p>
        </p:txBody>
      </p:sp>
      <p:sp>
        <p:nvSpPr>
          <p:cNvPr id="3" name="Subtitle 2"/>
          <p:cNvSpPr>
            <a:spLocks noGrp="1"/>
          </p:cNvSpPr>
          <p:nvPr>
            <p:ph type="subTitle" idx="1"/>
          </p:nvPr>
        </p:nvSpPr>
        <p:spPr>
          <a:xfrm>
            <a:off x="2000232" y="4643446"/>
            <a:ext cx="7772400" cy="1752600"/>
          </a:xfrm>
        </p:spPr>
        <p:txBody>
          <a:bodyPr>
            <a:noAutofit/>
          </a:bodyPr>
          <a:lstStyle/>
          <a:p>
            <a:endParaRPr lang="en-US" sz="2000" b="1" dirty="0" smtClean="0">
              <a:solidFill>
                <a:srgbClr val="FF0000"/>
              </a:solidFill>
            </a:endParaRPr>
          </a:p>
          <a:p>
            <a:endParaRPr lang="en-US" sz="2000" b="1" dirty="0" smtClean="0">
              <a:solidFill>
                <a:srgbClr val="FF0000"/>
              </a:solidFill>
            </a:endParaRPr>
          </a:p>
          <a:p>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a:bodyPr>
          <a:lstStyle/>
          <a:p>
            <a:r>
              <a:rPr lang="en-US" sz="3600" dirty="0"/>
              <a:t>Hand Anatomy</a:t>
            </a:r>
          </a:p>
        </p:txBody>
      </p:sp>
      <p:pic>
        <p:nvPicPr>
          <p:cNvPr id="120837" name="Picture 5" descr="0040F654A9250865B373010800006BBCv1"/>
          <p:cNvPicPr>
            <a:picLocks noGrp="1" noChangeAspect="1" noChangeArrowheads="1"/>
          </p:cNvPicPr>
          <p:nvPr>
            <p:ph idx="1"/>
          </p:nvPr>
        </p:nvPicPr>
        <p:blipFill>
          <a:blip r:embed="rId2" cstate="print"/>
          <a:srcRect/>
          <a:stretch>
            <a:fillRect/>
          </a:stretch>
        </p:blipFill>
        <p:spPr>
          <a:xfrm>
            <a:off x="1981200" y="1571612"/>
            <a:ext cx="5105400" cy="5286388"/>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r>
              <a:rPr lang="en-US" sz="3600" dirty="0"/>
              <a:t>Hand Anatomy</a:t>
            </a:r>
          </a:p>
        </p:txBody>
      </p:sp>
      <p:sp>
        <p:nvSpPr>
          <p:cNvPr id="111619" name="Rectangle 3"/>
          <p:cNvSpPr>
            <a:spLocks noGrp="1" noChangeArrowheads="1"/>
          </p:cNvSpPr>
          <p:nvPr>
            <p:ph idx="1"/>
          </p:nvPr>
        </p:nvSpPr>
        <p:spPr/>
        <p:txBody>
          <a:bodyPr/>
          <a:lstStyle/>
          <a:p>
            <a:pPr algn="just"/>
            <a:r>
              <a:rPr lang="en-US" sz="2400" dirty="0"/>
              <a:t>Blood supply (BS):</a:t>
            </a:r>
          </a:p>
          <a:p>
            <a:pPr lvl="1" algn="just"/>
            <a:endParaRPr lang="en-US" sz="2400" dirty="0"/>
          </a:p>
          <a:p>
            <a:pPr lvl="1" algn="just"/>
            <a:r>
              <a:rPr lang="en-US" sz="2400" dirty="0"/>
              <a:t>Proximal portions of the hand (BS) come from the deep and superficial arches on the </a:t>
            </a:r>
            <a:r>
              <a:rPr lang="en-US" sz="2400" dirty="0" err="1"/>
              <a:t>palmar</a:t>
            </a:r>
            <a:r>
              <a:rPr lang="en-US" sz="2400" dirty="0"/>
              <a:t> and dorsal side.</a:t>
            </a:r>
          </a:p>
          <a:p>
            <a:pPr lvl="1" algn="just"/>
            <a:endParaRPr lang="en-US" sz="2400" dirty="0"/>
          </a:p>
          <a:p>
            <a:pPr lvl="1" algn="just"/>
            <a:r>
              <a:rPr lang="en-US" sz="2400" dirty="0"/>
              <a:t>BS of the fingers is distributed  by the digital arteries that arises from the superficial palmer arch.</a:t>
            </a:r>
          </a:p>
          <a:p>
            <a:pPr lvl="1"/>
            <a:endParaRPr lang="en-US" sz="2400" dirty="0"/>
          </a:p>
          <a:p>
            <a:endParaRPr lang="en-US" dirty="0"/>
          </a:p>
        </p:txBody>
      </p:sp>
      <p:sp>
        <p:nvSpPr>
          <p:cNvPr id="4" name="TextBox 3"/>
          <p:cNvSpPr txBox="1"/>
          <p:nvPr/>
        </p:nvSpPr>
        <p:spPr>
          <a:xfrm>
            <a:off x="1357290" y="5857892"/>
            <a:ext cx="7683450" cy="523220"/>
          </a:xfrm>
          <a:prstGeom prst="rect">
            <a:avLst/>
          </a:prstGeom>
          <a:noFill/>
        </p:spPr>
        <p:txBody>
          <a:bodyPr wrap="none" rtlCol="0">
            <a:spAutoFit/>
          </a:bodyPr>
          <a:lstStyle/>
          <a:p>
            <a:r>
              <a:rPr lang="en-IN" sz="1400" dirty="0" smtClean="0"/>
              <a:t>Schmidt, Hans-Martin; </a:t>
            </a:r>
            <a:r>
              <a:rPr lang="en-IN" sz="1400" dirty="0" err="1" smtClean="0"/>
              <a:t>Lanz</a:t>
            </a:r>
            <a:r>
              <a:rPr lang="en-IN" sz="1400" dirty="0" smtClean="0"/>
              <a:t>, Ulrich (2003). </a:t>
            </a:r>
            <a:r>
              <a:rPr lang="en-IN" sz="1400" i="1" dirty="0" smtClean="0"/>
              <a:t>Surgical Anatomy of the Hand</a:t>
            </a:r>
            <a:r>
              <a:rPr lang="en-IN" sz="1400" dirty="0" smtClean="0"/>
              <a:t> </a:t>
            </a:r>
            <a:r>
              <a:rPr lang="en-IN" sz="1400" dirty="0" err="1" smtClean="0"/>
              <a:t>Thieme</a:t>
            </a:r>
            <a:r>
              <a:rPr lang="en-IN" sz="1400" dirty="0" smtClean="0"/>
              <a:t>. ISBN 1-58890-007-X.</a:t>
            </a:r>
          </a:p>
          <a:p>
            <a:r>
              <a:rPr lang="en-US" sz="1400" dirty="0" smtClean="0"/>
              <a:t>.</a:t>
            </a:r>
            <a:endParaRPr lang="en-IN"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5613" y="273050"/>
            <a:ext cx="8226425" cy="412750"/>
          </a:xfrm>
        </p:spPr>
        <p:txBody>
          <a:bodyPr>
            <a:normAutofit fontScale="90000"/>
          </a:bodyPr>
          <a:lstStyle/>
          <a:p>
            <a:r>
              <a:rPr lang="en-US" sz="4000" dirty="0"/>
              <a:t>Hand Anatomy</a:t>
            </a:r>
          </a:p>
        </p:txBody>
      </p:sp>
      <p:pic>
        <p:nvPicPr>
          <p:cNvPr id="116741" name="Picture 5" descr="0040F654A9250865B36D010800006BB1v1"/>
          <p:cNvPicPr>
            <a:picLocks noGrp="1" noChangeAspect="1" noChangeArrowheads="1"/>
          </p:cNvPicPr>
          <p:nvPr>
            <p:ph idx="1"/>
          </p:nvPr>
        </p:nvPicPr>
        <p:blipFill>
          <a:blip r:embed="rId2" cstate="print"/>
          <a:srcRect/>
          <a:stretch>
            <a:fillRect/>
          </a:stretch>
        </p:blipFill>
        <p:spPr>
          <a:xfrm>
            <a:off x="1143000" y="1500174"/>
            <a:ext cx="6324600" cy="4214826"/>
          </a:xfrm>
          <a:noFill/>
          <a:ln/>
        </p:spPr>
      </p:pic>
      <p:sp>
        <p:nvSpPr>
          <p:cNvPr id="116743" name="Rectangle 7"/>
          <p:cNvSpPr>
            <a:spLocks noChangeArrowheads="1"/>
          </p:cNvSpPr>
          <p:nvPr/>
        </p:nvSpPr>
        <p:spPr bwMode="auto">
          <a:xfrm>
            <a:off x="914400" y="5357826"/>
            <a:ext cx="7467600" cy="1569660"/>
          </a:xfrm>
          <a:prstGeom prst="rect">
            <a:avLst/>
          </a:prstGeom>
          <a:noFill/>
          <a:ln w="9525">
            <a:noFill/>
            <a:miter lim="800000"/>
            <a:headEnd/>
            <a:tailEnd/>
          </a:ln>
          <a:effectLst/>
        </p:spPr>
        <p:txBody>
          <a:bodyPr wrap="square" anchor="ctr">
            <a:spAutoFit/>
          </a:bodyPr>
          <a:lstStyle/>
          <a:p>
            <a:pPr algn="just" eaLnBrk="1" hangingPunct="1"/>
            <a:r>
              <a:rPr lang="en-US" sz="2400" b="1" dirty="0"/>
              <a:t>The </a:t>
            </a:r>
            <a:r>
              <a:rPr lang="en-US" sz="2400" b="1" dirty="0" err="1"/>
              <a:t>cutaneous</a:t>
            </a:r>
            <a:r>
              <a:rPr lang="en-US" sz="2400" b="1" dirty="0"/>
              <a:t> nerve supply in the hand.</a:t>
            </a:r>
            <a:r>
              <a:rPr lang="en-US" sz="2400" dirty="0"/>
              <a:t> </a:t>
            </a:r>
            <a:r>
              <a:rPr lang="en-US" sz="2400" i="1" dirty="0"/>
              <a:t>M</a:t>
            </a:r>
            <a:r>
              <a:rPr lang="en-US" sz="2400" b="1" dirty="0"/>
              <a:t>, median;</a:t>
            </a:r>
            <a:r>
              <a:rPr lang="en-US" sz="2400" dirty="0"/>
              <a:t> </a:t>
            </a:r>
            <a:r>
              <a:rPr lang="en-US" sz="2400" i="1" dirty="0"/>
              <a:t>R</a:t>
            </a:r>
            <a:r>
              <a:rPr lang="en-US" sz="2400" b="1" dirty="0"/>
              <a:t>, radial;</a:t>
            </a:r>
            <a:r>
              <a:rPr lang="en-US" sz="2400" dirty="0"/>
              <a:t> </a:t>
            </a:r>
            <a:r>
              <a:rPr lang="en-US" sz="2400" i="1" dirty="0"/>
              <a:t>U</a:t>
            </a:r>
            <a:r>
              <a:rPr lang="en-US" sz="2400" b="1" dirty="0"/>
              <a:t>, </a:t>
            </a:r>
            <a:r>
              <a:rPr lang="en-US" sz="2400" b="1" dirty="0" err="1"/>
              <a:t>ulnar</a:t>
            </a:r>
            <a:r>
              <a:rPr lang="en-US" sz="2400" b="1" dirty="0"/>
              <a:t>; </a:t>
            </a:r>
            <a:r>
              <a:rPr lang="en-US" sz="2400" i="1" dirty="0"/>
              <a:t>PCM</a:t>
            </a:r>
            <a:r>
              <a:rPr lang="en-US" sz="2400" b="1" dirty="0"/>
              <a:t>, </a:t>
            </a:r>
            <a:r>
              <a:rPr lang="en-US" sz="2400" b="1" dirty="0" err="1"/>
              <a:t>palmar</a:t>
            </a:r>
            <a:r>
              <a:rPr lang="en-US" sz="2400" b="1" dirty="0"/>
              <a:t> </a:t>
            </a:r>
            <a:r>
              <a:rPr lang="en-US" sz="2400" b="1" dirty="0" err="1"/>
              <a:t>cutaneous</a:t>
            </a:r>
            <a:r>
              <a:rPr lang="en-US" sz="2400" b="1" dirty="0"/>
              <a:t> branch of median nerve;</a:t>
            </a:r>
            <a:r>
              <a:rPr lang="en-US" sz="2400" dirty="0"/>
              <a:t> </a:t>
            </a:r>
            <a:r>
              <a:rPr lang="en-US" sz="2400" i="1" dirty="0"/>
              <a:t>DCU</a:t>
            </a:r>
            <a:r>
              <a:rPr lang="en-US" sz="2400" b="1" dirty="0"/>
              <a:t>, dorsal </a:t>
            </a:r>
            <a:r>
              <a:rPr lang="en-US" sz="2400" b="1" dirty="0" err="1"/>
              <a:t>cutaneous</a:t>
            </a:r>
            <a:r>
              <a:rPr lang="en-US" sz="2400" b="1" dirty="0"/>
              <a:t> branch of </a:t>
            </a:r>
            <a:r>
              <a:rPr lang="en-US" sz="2400" b="1" dirty="0" err="1"/>
              <a:t>ulnar</a:t>
            </a:r>
            <a:r>
              <a:rPr lang="en-US" sz="2400" b="1" dirty="0"/>
              <a:t> nerve</a:t>
            </a:r>
            <a:r>
              <a:rPr lang="en-US" sz="2400"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sz="4000"/>
              <a:t>Ligament and Dislocation injuries</a:t>
            </a:r>
          </a:p>
        </p:txBody>
      </p:sp>
      <p:sp>
        <p:nvSpPr>
          <p:cNvPr id="28675" name="Rectangle 3"/>
          <p:cNvSpPr>
            <a:spLocks noGrp="1" noChangeArrowheads="1"/>
          </p:cNvSpPr>
          <p:nvPr>
            <p:ph idx="1"/>
          </p:nvPr>
        </p:nvSpPr>
        <p:spPr/>
        <p:txBody>
          <a:bodyPr/>
          <a:lstStyle/>
          <a:p>
            <a:pPr algn="just"/>
            <a:r>
              <a:rPr lang="en-US" sz="2400" dirty="0"/>
              <a:t>PIP Dislocation:</a:t>
            </a:r>
          </a:p>
          <a:p>
            <a:pPr lvl="1" algn="just">
              <a:buFont typeface="Wingdings" pitchFamily="2" charset="2"/>
              <a:buChar char="v"/>
            </a:pPr>
            <a:r>
              <a:rPr lang="en-US" sz="2400" dirty="0"/>
              <a:t>One of the most common </a:t>
            </a:r>
            <a:r>
              <a:rPr lang="en-US" sz="2400" dirty="0" err="1"/>
              <a:t>ligamentous</a:t>
            </a:r>
            <a:r>
              <a:rPr lang="en-US" sz="2400" dirty="0"/>
              <a:t> injuries</a:t>
            </a:r>
          </a:p>
          <a:p>
            <a:pPr lvl="1" algn="just">
              <a:buFont typeface="Wingdings" pitchFamily="2" charset="2"/>
              <a:buChar char="v"/>
            </a:pPr>
            <a:r>
              <a:rPr lang="en-US" sz="2400" dirty="0"/>
              <a:t>Mechanism: </a:t>
            </a:r>
          </a:p>
          <a:p>
            <a:pPr lvl="2" algn="just">
              <a:buFont typeface="Wingdings" pitchFamily="2" charset="2"/>
              <a:buChar char="Ø"/>
            </a:pPr>
            <a:r>
              <a:rPr lang="en-US" sz="2400" dirty="0"/>
              <a:t>Usually due to axial load and hyperextension. </a:t>
            </a:r>
          </a:p>
          <a:p>
            <a:pPr lvl="2" algn="just">
              <a:buFont typeface="Wingdings" pitchFamily="2" charset="2"/>
              <a:buChar char="Ø"/>
            </a:pPr>
            <a:r>
              <a:rPr lang="en-US" sz="2400" dirty="0"/>
              <a:t>Dorsal dislocation occurs when the </a:t>
            </a:r>
            <a:r>
              <a:rPr lang="en-US" sz="2400" dirty="0" err="1"/>
              <a:t>volar</a:t>
            </a:r>
            <a:r>
              <a:rPr lang="en-US" sz="2400" dirty="0"/>
              <a:t> plate ruptures.</a:t>
            </a:r>
          </a:p>
          <a:p>
            <a:pPr lvl="2" algn="just">
              <a:buFont typeface="Wingdings" pitchFamily="2" charset="2"/>
              <a:buChar char="Ø"/>
            </a:pPr>
            <a:r>
              <a:rPr lang="en-US" sz="2400" dirty="0"/>
              <a:t>Lateral dislocation occurs when one of the collateral ligaments ruptures with at least a partial avulsion of the </a:t>
            </a:r>
            <a:r>
              <a:rPr lang="en-US" sz="2400" dirty="0" err="1"/>
              <a:t>volar</a:t>
            </a:r>
            <a:r>
              <a:rPr lang="en-US" sz="2400" dirty="0"/>
              <a:t> plate form the middle phalanx.</a:t>
            </a:r>
          </a:p>
          <a:p>
            <a:pPr lvl="2" algn="just">
              <a:buFont typeface="Wingdings" pitchFamily="2" charset="2"/>
              <a:buChar char="Ø"/>
            </a:pPr>
            <a:r>
              <a:rPr lang="en-US" sz="2400" dirty="0" err="1"/>
              <a:t>Volar</a:t>
            </a:r>
            <a:r>
              <a:rPr lang="en-US" sz="2400" dirty="0"/>
              <a:t> dislocations are rare.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en-US" sz="4000"/>
              <a:t>Ligament and Dislocation injuries</a:t>
            </a:r>
          </a:p>
        </p:txBody>
      </p:sp>
      <p:pic>
        <p:nvPicPr>
          <p:cNvPr id="70667" name="Picture 11" descr="0008A110452306B944FF01080000390Dv1"/>
          <p:cNvPicPr>
            <a:picLocks noGrp="1" noChangeAspect="1" noChangeArrowheads="1"/>
          </p:cNvPicPr>
          <p:nvPr>
            <p:ph sz="half" idx="1"/>
          </p:nvPr>
        </p:nvPicPr>
        <p:blipFill>
          <a:blip r:embed="rId2" cstate="print"/>
          <a:stretch>
            <a:fillRect/>
          </a:stretch>
        </p:blipFill>
        <p:spPr>
          <a:xfrm>
            <a:off x="457200" y="2420824"/>
            <a:ext cx="4038600" cy="2884714"/>
          </a:xfrm>
          <a:noFill/>
          <a:ln/>
        </p:spPr>
      </p:pic>
      <p:pic>
        <p:nvPicPr>
          <p:cNvPr id="70663" name="Picture 7" descr="0008A110452306B942CB01080000366Fv1"/>
          <p:cNvPicPr>
            <a:picLocks noGrp="1" noChangeAspect="1" noChangeArrowheads="1"/>
          </p:cNvPicPr>
          <p:nvPr>
            <p:ph sz="half" idx="2"/>
          </p:nvPr>
        </p:nvPicPr>
        <p:blipFill>
          <a:blip r:embed="rId3" cstate="print"/>
          <a:srcRect/>
          <a:stretch>
            <a:fillRect/>
          </a:stretch>
        </p:blipFill>
        <p:spPr>
          <a:xfrm>
            <a:off x="4419600" y="4419600"/>
            <a:ext cx="4114800" cy="2438400"/>
          </a:xfrm>
          <a:noFill/>
          <a:ln/>
        </p:spPr>
      </p:pic>
      <p:graphicFrame>
        <p:nvGraphicFramePr>
          <p:cNvPr id="70686" name="Group 30"/>
          <p:cNvGraphicFramePr>
            <a:graphicFrameLocks noGrp="1"/>
          </p:cNvGraphicFramePr>
          <p:nvPr/>
        </p:nvGraphicFramePr>
        <p:xfrm>
          <a:off x="914400" y="3200400"/>
          <a:ext cx="2576513" cy="518160"/>
        </p:xfrm>
        <a:graphic>
          <a:graphicData uri="http://schemas.openxmlformats.org/drawingml/2006/table">
            <a:tbl>
              <a:tblPr/>
              <a:tblGrid>
                <a:gridCol w="2576513"/>
              </a:tblGrid>
              <a:tr h="22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70696" name="Group 40"/>
          <p:cNvGraphicFramePr>
            <a:graphicFrameLocks noGrp="1"/>
          </p:cNvGraphicFramePr>
          <p:nvPr/>
        </p:nvGraphicFramePr>
        <p:xfrm>
          <a:off x="1727200" y="3797300"/>
          <a:ext cx="311150" cy="366713"/>
        </p:xfrm>
        <a:graphic>
          <a:graphicData uri="http://schemas.openxmlformats.org/drawingml/2006/table">
            <a:tbl>
              <a:tblPr/>
              <a:tblGrid>
                <a:gridCol w="311150"/>
              </a:tblGrid>
              <a:tr h="366713">
                <a:tc>
                  <a:txBody>
                    <a:bodyPr/>
                    <a:lstStyle/>
                    <a:p>
                      <a:pPr marL="342900" marR="0" lvl="0" indent="-342900" algn="l" defTabSz="914400" rtl="0" eaLnBrk="1" fontAlgn="base" latinLnBrk="0" hangingPunct="1">
                        <a:lnSpc>
                          <a:spcPct val="100000"/>
                        </a:lnSpc>
                        <a:spcBef>
                          <a:spcPct val="0"/>
                        </a:spcBef>
                        <a:spcAft>
                          <a:spcPct val="0"/>
                        </a:spcAft>
                        <a:buClrTx/>
                        <a:buSzPct val="115000"/>
                        <a:buFontTx/>
                        <a:buNone/>
                        <a:tabLst/>
                      </a:pPr>
                      <a:r>
                        <a:rPr kumimoji="0" lang="en-US" sz="1800" b="0" i="0" u="none" strike="noStrike" cap="none" normalizeH="0" baseline="0" smtClean="0">
                          <a:ln>
                            <a:noFill/>
                          </a:ln>
                          <a:solidFill>
                            <a:schemeClr val="tx1"/>
                          </a:solidFill>
                          <a:effectLst/>
                          <a:latin typeface="Arial" pitchFamily="34" charset="0"/>
                        </a:rPr>
                        <a:t>  </a:t>
                      </a:r>
                      <a:endParaRPr kumimoji="0" lang="en-US" sz="1200" b="0" i="0" u="none" strike="noStrike" cap="none" normalizeH="0" baseline="0" smtClean="0">
                        <a:ln>
                          <a:noFill/>
                        </a:ln>
                        <a:solidFill>
                          <a:schemeClr val="tx1"/>
                        </a:solidFill>
                        <a:effectLst/>
                        <a:latin typeface="Arial"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70700" name="Group 44"/>
          <p:cNvGraphicFramePr>
            <a:graphicFrameLocks noGrp="1"/>
          </p:cNvGraphicFramePr>
          <p:nvPr/>
        </p:nvGraphicFramePr>
        <p:xfrm>
          <a:off x="457200" y="2743200"/>
          <a:ext cx="3429000" cy="1188720"/>
        </p:xfrm>
        <a:graphic>
          <a:graphicData uri="http://schemas.openxmlformats.org/drawingml/2006/table">
            <a:tbl>
              <a:tblPr/>
              <a:tblGrid>
                <a:gridCol w="3429000"/>
              </a:tblGrid>
              <a:tr h="1096963">
                <a:tc>
                  <a:txBody>
                    <a:bodyPr/>
                    <a:lstStyle/>
                    <a:p>
                      <a:pPr marL="342900" marR="0" lvl="0" indent="-342900" algn="l" defTabSz="914400" rtl="0" eaLnBrk="1" fontAlgn="base" latinLnBrk="0" hangingPunct="1">
                        <a:lnSpc>
                          <a:spcPct val="100000"/>
                        </a:lnSpc>
                        <a:spcBef>
                          <a:spcPct val="0"/>
                        </a:spcBef>
                        <a:spcAft>
                          <a:spcPct val="0"/>
                        </a:spcAft>
                        <a:buClrTx/>
                        <a:buSzPct val="115000"/>
                        <a:buFontTx/>
                        <a:buNone/>
                        <a:tabLst/>
                      </a:pPr>
                      <a:r>
                        <a:rPr kumimoji="0" lang="en-US" sz="2400" b="0" i="0" u="none" strike="noStrike" cap="none" normalizeH="0" baseline="0" dirty="0" smtClean="0">
                          <a:ln>
                            <a:noFill/>
                          </a:ln>
                          <a:solidFill>
                            <a:srgbClr val="000000"/>
                          </a:solidFill>
                          <a:effectLst/>
                          <a:latin typeface="+mn-lt"/>
                        </a:rPr>
                        <a:t>    Lateral dislocation of middle finger PIP joint</a:t>
                      </a:r>
                      <a:r>
                        <a:rPr kumimoji="0" lang="en-US" sz="900" b="0" i="0" u="none" strike="noStrike" cap="none" normalizeH="0" baseline="0" dirty="0" smtClean="0">
                          <a:ln>
                            <a:noFill/>
                          </a:ln>
                          <a:solidFill>
                            <a:srgbClr val="000000"/>
                          </a:solidFill>
                          <a:effectLst/>
                          <a:latin typeface="Verdana" pitchFamily="34" charset="0"/>
                        </a:rPr>
                        <a:t>. </a:t>
                      </a:r>
                      <a:endParaRPr kumimoji="0" lang="en-US" sz="1800" b="0" i="0" u="none" strike="noStrike" cap="none" normalizeH="0" baseline="0" dirty="0" smtClean="0">
                        <a:ln>
                          <a:noFill/>
                        </a:ln>
                        <a:solidFill>
                          <a:schemeClr val="tx1"/>
                        </a:solidFill>
                        <a:effectLst/>
                        <a:latin typeface="Arial" pitchFamily="34"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70688" name="Picture 32" descr="thumb_clear"/>
          <p:cNvPicPr>
            <a:picLocks noChangeAspect="1" noChangeArrowheads="1"/>
          </p:cNvPicPr>
          <p:nvPr/>
        </p:nvPicPr>
        <p:blipFill>
          <a:blip r:embed="rId4" cstate="print"/>
          <a:srcRect/>
          <a:stretch>
            <a:fillRect/>
          </a:stretch>
        </p:blipFill>
        <p:spPr bwMode="auto">
          <a:xfrm>
            <a:off x="1882775" y="3843338"/>
            <a:ext cx="9525" cy="190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z="4000"/>
              <a:t>Ligament and Dislocation injuries</a:t>
            </a:r>
          </a:p>
        </p:txBody>
      </p:sp>
      <p:sp>
        <p:nvSpPr>
          <p:cNvPr id="29699" name="Rectangle 3"/>
          <p:cNvSpPr>
            <a:spLocks noGrp="1" noChangeArrowheads="1"/>
          </p:cNvSpPr>
          <p:nvPr>
            <p:ph idx="1"/>
          </p:nvPr>
        </p:nvSpPr>
        <p:spPr/>
        <p:txBody>
          <a:bodyPr>
            <a:normAutofit/>
          </a:bodyPr>
          <a:lstStyle/>
          <a:p>
            <a:r>
              <a:rPr lang="en-US" sz="2400" dirty="0"/>
              <a:t>PIP Dislocation:</a:t>
            </a:r>
          </a:p>
          <a:p>
            <a:pPr lvl="1" algn="just"/>
            <a:r>
              <a:rPr lang="en-US" sz="2400" dirty="0"/>
              <a:t>Reduction</a:t>
            </a:r>
          </a:p>
          <a:p>
            <a:pPr lvl="2" algn="just">
              <a:buFont typeface="Wingdings" pitchFamily="2" charset="2"/>
              <a:buChar char="Ø"/>
            </a:pPr>
            <a:r>
              <a:rPr lang="en-US" sz="2400" dirty="0"/>
              <a:t>Perform similarly to DIP dorsal dislocations</a:t>
            </a:r>
          </a:p>
          <a:p>
            <a:pPr lvl="2" algn="just">
              <a:buFont typeface="Wingdings" pitchFamily="2" charset="2"/>
              <a:buChar char="Ø"/>
            </a:pPr>
            <a:r>
              <a:rPr lang="en-US" sz="2400" dirty="0"/>
              <a:t>Active ROM and strength should be tested after reduction.</a:t>
            </a:r>
          </a:p>
          <a:p>
            <a:pPr lvl="2" algn="just">
              <a:buFont typeface="Wingdings" pitchFamily="2" charset="2"/>
              <a:buChar char="Ø"/>
            </a:pPr>
            <a:r>
              <a:rPr lang="en-US" sz="2400" dirty="0"/>
              <a:t>If testing is normal, then splint in 30-degree flexion for 3 wks.</a:t>
            </a:r>
          </a:p>
          <a:p>
            <a:pPr lvl="2" algn="just">
              <a:buFont typeface="Wingdings" pitchFamily="2" charset="2"/>
              <a:buChar char="Ø"/>
            </a:pPr>
            <a:r>
              <a:rPr lang="en-US" sz="2400" dirty="0"/>
              <a:t>If the joint is irreducible or there is evidence of complete </a:t>
            </a:r>
            <a:r>
              <a:rPr lang="en-US" sz="2400" dirty="0" err="1"/>
              <a:t>ligamentous</a:t>
            </a:r>
            <a:r>
              <a:rPr lang="en-US" sz="2400" dirty="0"/>
              <a:t> disruption, operative repair is required.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4000"/>
              <a:t>Ligament and Dislocation injuries</a:t>
            </a:r>
          </a:p>
        </p:txBody>
      </p:sp>
      <p:sp>
        <p:nvSpPr>
          <p:cNvPr id="30723" name="Rectangle 3"/>
          <p:cNvSpPr>
            <a:spLocks noGrp="1" noChangeArrowheads="1"/>
          </p:cNvSpPr>
          <p:nvPr>
            <p:ph idx="1"/>
          </p:nvPr>
        </p:nvSpPr>
        <p:spPr/>
        <p:txBody>
          <a:bodyPr>
            <a:normAutofit/>
          </a:bodyPr>
          <a:lstStyle/>
          <a:p>
            <a:pPr algn="just"/>
            <a:r>
              <a:rPr lang="en-US" sz="2400" dirty="0"/>
              <a:t>MP dislocation:</a:t>
            </a:r>
          </a:p>
          <a:p>
            <a:pPr lvl="1" algn="just">
              <a:buFont typeface="Wingdings" pitchFamily="2" charset="2"/>
              <a:buChar char="v"/>
            </a:pPr>
            <a:r>
              <a:rPr lang="en-US" sz="2400" dirty="0"/>
              <a:t>Less common than at the </a:t>
            </a:r>
            <a:r>
              <a:rPr lang="en-US" sz="2400" dirty="0" smtClean="0"/>
              <a:t>PIP.</a:t>
            </a:r>
            <a:endParaRPr lang="en-US" sz="2400" dirty="0"/>
          </a:p>
          <a:p>
            <a:pPr lvl="1" algn="just">
              <a:buFont typeface="Wingdings" pitchFamily="2" charset="2"/>
              <a:buChar char="v"/>
            </a:pPr>
            <a:r>
              <a:rPr lang="en-US" sz="2400" dirty="0"/>
              <a:t>Mechanism:</a:t>
            </a:r>
          </a:p>
          <a:p>
            <a:pPr lvl="2" algn="just">
              <a:buFont typeface="Wingdings" pitchFamily="2" charset="2"/>
              <a:buChar char="Ø"/>
            </a:pPr>
            <a:r>
              <a:rPr lang="en-US" sz="2400" dirty="0"/>
              <a:t>Usually due to hyperextension forces that rupture the </a:t>
            </a:r>
            <a:r>
              <a:rPr lang="en-US" sz="2400" dirty="0" err="1"/>
              <a:t>volar</a:t>
            </a:r>
            <a:r>
              <a:rPr lang="en-US" sz="2400" dirty="0"/>
              <a:t> plate causing dorsal dislocation.</a:t>
            </a:r>
          </a:p>
          <a:p>
            <a:pPr lvl="2" algn="just">
              <a:buFont typeface="Wingdings" pitchFamily="2" charset="2"/>
              <a:buChar char="Ø"/>
            </a:pPr>
            <a:r>
              <a:rPr lang="en-US" sz="2400" dirty="0"/>
              <a:t>In </a:t>
            </a:r>
            <a:r>
              <a:rPr lang="en-US" sz="2400" dirty="0" err="1"/>
              <a:t>subluxation</a:t>
            </a:r>
            <a:r>
              <a:rPr lang="en-US" sz="2400" dirty="0"/>
              <a:t> (simple dislocation) – the </a:t>
            </a:r>
            <a:r>
              <a:rPr lang="en-US" sz="2400" dirty="0" err="1"/>
              <a:t>jt</a:t>
            </a:r>
            <a:r>
              <a:rPr lang="en-US" sz="2400" dirty="0"/>
              <a:t> appears to be </a:t>
            </a:r>
            <a:r>
              <a:rPr lang="en-US" sz="2400" dirty="0" err="1"/>
              <a:t>hyperextended</a:t>
            </a:r>
            <a:r>
              <a:rPr lang="en-US" sz="2400" dirty="0"/>
              <a:t> 60 – 90 degrees and the </a:t>
            </a:r>
            <a:r>
              <a:rPr lang="en-US" sz="2400" dirty="0" err="1"/>
              <a:t>articular</a:t>
            </a:r>
            <a:r>
              <a:rPr lang="en-US" sz="2400" dirty="0"/>
              <a:t> surfaces are still in contact.</a:t>
            </a:r>
          </a:p>
          <a:p>
            <a:pPr lvl="2" algn="just">
              <a:buFont typeface="Wingdings" pitchFamily="2" charset="2"/>
              <a:buChar char="Ø"/>
            </a:pPr>
            <a:r>
              <a:rPr lang="en-US" sz="2400" dirty="0" err="1"/>
              <a:t>Volar</a:t>
            </a:r>
            <a:r>
              <a:rPr lang="en-US" sz="2400" dirty="0"/>
              <a:t> dislocation are rare and usually require operative reduction.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sz="4000"/>
              <a:t>Ligament and Dislocation injuries</a:t>
            </a:r>
          </a:p>
        </p:txBody>
      </p:sp>
      <p:sp>
        <p:nvSpPr>
          <p:cNvPr id="31747" name="Rectangle 3"/>
          <p:cNvSpPr>
            <a:spLocks noGrp="1" noChangeArrowheads="1"/>
          </p:cNvSpPr>
          <p:nvPr>
            <p:ph idx="1"/>
          </p:nvPr>
        </p:nvSpPr>
        <p:spPr/>
        <p:txBody>
          <a:bodyPr>
            <a:normAutofit/>
          </a:bodyPr>
          <a:lstStyle/>
          <a:p>
            <a:pPr algn="just">
              <a:lnSpc>
                <a:spcPct val="90000"/>
              </a:lnSpc>
            </a:pPr>
            <a:r>
              <a:rPr lang="en-US" sz="2400" dirty="0"/>
              <a:t>MP dislocation:</a:t>
            </a:r>
          </a:p>
          <a:p>
            <a:pPr lvl="1" algn="just">
              <a:lnSpc>
                <a:spcPct val="90000"/>
              </a:lnSpc>
              <a:buFont typeface="Wingdings" pitchFamily="2" charset="2"/>
              <a:buChar char="v"/>
            </a:pPr>
            <a:r>
              <a:rPr lang="en-US" sz="2400" dirty="0"/>
              <a:t>Reduction:</a:t>
            </a:r>
          </a:p>
          <a:p>
            <a:pPr lvl="2" algn="just">
              <a:lnSpc>
                <a:spcPct val="90000"/>
              </a:lnSpc>
              <a:buFont typeface="Wingdings" pitchFamily="2" charset="2"/>
              <a:buChar char="Ø"/>
            </a:pPr>
            <a:r>
              <a:rPr lang="en-US" sz="2400" dirty="0"/>
              <a:t>Does not involve hyperextension (this might convert it from a simple to a complex dislocation)</a:t>
            </a:r>
          </a:p>
          <a:p>
            <a:pPr lvl="2" algn="just">
              <a:lnSpc>
                <a:spcPct val="90000"/>
              </a:lnSpc>
              <a:buFont typeface="Wingdings" pitchFamily="2" charset="2"/>
              <a:buChar char="Ø"/>
            </a:pPr>
            <a:endParaRPr lang="en-US" sz="2400" dirty="0"/>
          </a:p>
          <a:p>
            <a:pPr lvl="2" algn="just">
              <a:lnSpc>
                <a:spcPct val="90000"/>
              </a:lnSpc>
              <a:buFont typeface="Wingdings" pitchFamily="2" charset="2"/>
              <a:buChar char="Ø"/>
            </a:pPr>
            <a:r>
              <a:rPr lang="en-US" sz="2400" dirty="0"/>
              <a:t>Performed with the wrist flexed to relaxed the flexor tendon and applying pressure over the dorsum of the proximal phalanx in a distal and </a:t>
            </a:r>
            <a:r>
              <a:rPr lang="en-US" sz="2400" dirty="0" err="1"/>
              <a:t>volar</a:t>
            </a:r>
            <a:r>
              <a:rPr lang="en-US" sz="2400" dirty="0"/>
              <a:t> direction.</a:t>
            </a:r>
          </a:p>
          <a:p>
            <a:pPr lvl="2" algn="just">
              <a:lnSpc>
                <a:spcPct val="90000"/>
              </a:lnSpc>
              <a:buFont typeface="Wingdings" pitchFamily="2" charset="2"/>
              <a:buChar char="Ø"/>
            </a:pPr>
            <a:endParaRPr lang="en-US" sz="2400" dirty="0"/>
          </a:p>
          <a:p>
            <a:pPr lvl="2" algn="just">
              <a:lnSpc>
                <a:spcPct val="90000"/>
              </a:lnSpc>
              <a:buFont typeface="Wingdings" pitchFamily="2" charset="2"/>
              <a:buChar char="Ø"/>
            </a:pPr>
            <a:r>
              <a:rPr lang="en-US" sz="2400" dirty="0"/>
              <a:t>Splint the MP </a:t>
            </a:r>
            <a:r>
              <a:rPr lang="en-US" sz="2400" dirty="0" err="1"/>
              <a:t>jt</a:t>
            </a:r>
            <a:r>
              <a:rPr lang="en-US" sz="2400" dirty="0"/>
              <a:t> in flexion after reduction.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sz="4000"/>
              <a:t>Ligament and Dislocation injuries</a:t>
            </a:r>
          </a:p>
        </p:txBody>
      </p:sp>
      <p:sp>
        <p:nvSpPr>
          <p:cNvPr id="32771" name="Rectangle 3"/>
          <p:cNvSpPr>
            <a:spLocks noGrp="1" noChangeArrowheads="1"/>
          </p:cNvSpPr>
          <p:nvPr>
            <p:ph idx="1"/>
          </p:nvPr>
        </p:nvSpPr>
        <p:spPr/>
        <p:txBody>
          <a:bodyPr/>
          <a:lstStyle/>
          <a:p>
            <a:pPr algn="just"/>
            <a:r>
              <a:rPr lang="en-US" sz="2400" dirty="0"/>
              <a:t>CMC </a:t>
            </a:r>
            <a:r>
              <a:rPr lang="en-US" sz="2400" dirty="0" err="1"/>
              <a:t>jt</a:t>
            </a:r>
            <a:r>
              <a:rPr lang="en-US" sz="2400" dirty="0"/>
              <a:t> dislocation:</a:t>
            </a:r>
          </a:p>
          <a:p>
            <a:pPr algn="just"/>
            <a:endParaRPr lang="en-US" sz="2400" dirty="0"/>
          </a:p>
          <a:p>
            <a:pPr lvl="1" algn="just">
              <a:buFont typeface="Wingdings" pitchFamily="2" charset="2"/>
              <a:buChar char="v"/>
            </a:pPr>
            <a:r>
              <a:rPr lang="en-US" sz="2400" dirty="0"/>
              <a:t>Are uncommon because the </a:t>
            </a:r>
            <a:r>
              <a:rPr lang="en-US" sz="2400" dirty="0" err="1"/>
              <a:t>jt</a:t>
            </a:r>
            <a:r>
              <a:rPr lang="en-US" sz="2400" dirty="0"/>
              <a:t> is supported by strong dorsal, </a:t>
            </a:r>
            <a:r>
              <a:rPr lang="en-US" sz="2400" dirty="0" err="1"/>
              <a:t>volar</a:t>
            </a:r>
            <a:r>
              <a:rPr lang="en-US" sz="2400" dirty="0"/>
              <a:t>, and </a:t>
            </a:r>
            <a:r>
              <a:rPr lang="en-US" sz="2400" dirty="0" err="1"/>
              <a:t>interosseous</a:t>
            </a:r>
            <a:r>
              <a:rPr lang="en-US" sz="2400" dirty="0"/>
              <a:t> ligaments and reinforced by the broad insertions of the wrist </a:t>
            </a:r>
            <a:r>
              <a:rPr lang="en-US" sz="2400" dirty="0" smtClean="0"/>
              <a:t>flexors </a:t>
            </a:r>
            <a:r>
              <a:rPr lang="en-US" sz="2400" dirty="0"/>
              <a:t>and extensors.</a:t>
            </a:r>
          </a:p>
          <a:p>
            <a:pPr lvl="1">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z="4000"/>
              <a:t>Ligament and Dislocation injuries</a:t>
            </a:r>
          </a:p>
        </p:txBody>
      </p:sp>
      <p:sp>
        <p:nvSpPr>
          <p:cNvPr id="33795" name="Rectangle 3"/>
          <p:cNvSpPr>
            <a:spLocks noGrp="1" noChangeArrowheads="1"/>
          </p:cNvSpPr>
          <p:nvPr>
            <p:ph idx="1"/>
          </p:nvPr>
        </p:nvSpPr>
        <p:spPr/>
        <p:txBody>
          <a:bodyPr>
            <a:normAutofit/>
          </a:bodyPr>
          <a:lstStyle/>
          <a:p>
            <a:pPr algn="just"/>
            <a:r>
              <a:rPr lang="en-US" sz="2400" dirty="0"/>
              <a:t>CMC </a:t>
            </a:r>
            <a:r>
              <a:rPr lang="en-US" sz="2400" dirty="0" err="1"/>
              <a:t>jt</a:t>
            </a:r>
            <a:r>
              <a:rPr lang="en-US" sz="2400" dirty="0"/>
              <a:t> dislocation:</a:t>
            </a:r>
          </a:p>
          <a:p>
            <a:pPr lvl="1" algn="just"/>
            <a:r>
              <a:rPr lang="en-US" sz="2400" dirty="0"/>
              <a:t>Mechanism:</a:t>
            </a:r>
          </a:p>
          <a:p>
            <a:pPr algn="just"/>
            <a:endParaRPr lang="en-US" sz="2400" dirty="0"/>
          </a:p>
          <a:p>
            <a:pPr lvl="2" algn="just">
              <a:buFont typeface="Wingdings" pitchFamily="2" charset="2"/>
              <a:buChar char="Ø"/>
            </a:pPr>
            <a:r>
              <a:rPr lang="en-US" sz="2400" dirty="0"/>
              <a:t>Usually due to high-speed mechanisms (MVC, falls, crushes, or clenched fist trauma).</a:t>
            </a:r>
          </a:p>
          <a:p>
            <a:pPr lvl="1" algn="just">
              <a:buFont typeface="Wingdings" pitchFamily="2" charset="2"/>
              <a:buChar char="Ø"/>
            </a:pPr>
            <a:endParaRPr lang="en-US" sz="2400" dirty="0"/>
          </a:p>
          <a:p>
            <a:pPr lvl="2" algn="just">
              <a:buFont typeface="Wingdings" pitchFamily="2" charset="2"/>
              <a:buChar char="Ø"/>
            </a:pPr>
            <a:r>
              <a:rPr lang="en-US" sz="2400" dirty="0"/>
              <a:t>Usually occurs via dorsal and with associated fractures.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IN" dirty="0"/>
          </a:p>
        </p:txBody>
      </p:sp>
      <p:sp>
        <p:nvSpPr>
          <p:cNvPr id="3" name="Content Placeholder 2"/>
          <p:cNvSpPr>
            <a:spLocks noGrp="1"/>
          </p:cNvSpPr>
          <p:nvPr>
            <p:ph idx="1"/>
          </p:nvPr>
        </p:nvSpPr>
        <p:spPr/>
        <p:txBody>
          <a:bodyPr>
            <a:normAutofit/>
          </a:bodyPr>
          <a:lstStyle/>
          <a:p>
            <a:r>
              <a:rPr lang="en-US" sz="2400" dirty="0" smtClean="0"/>
              <a:t>Introduction</a:t>
            </a:r>
          </a:p>
          <a:p>
            <a:r>
              <a:rPr lang="en-US" sz="2400" dirty="0" smtClean="0"/>
              <a:t>Hand anatomy</a:t>
            </a:r>
          </a:p>
          <a:p>
            <a:r>
              <a:rPr lang="en-US" sz="2400" dirty="0" smtClean="0"/>
              <a:t>Ligament and dislocation injuries</a:t>
            </a:r>
          </a:p>
          <a:p>
            <a:r>
              <a:rPr lang="en-US" sz="2400" dirty="0" smtClean="0"/>
              <a:t>Fractures in hand</a:t>
            </a:r>
          </a:p>
          <a:p>
            <a:r>
              <a:rPr lang="en-US" sz="2400" dirty="0" smtClean="0"/>
              <a:t>Compartment syndrome</a:t>
            </a:r>
          </a:p>
          <a:p>
            <a:r>
              <a:rPr lang="en-US" sz="2400" dirty="0" smtClean="0"/>
              <a:t>Nerve injuries</a:t>
            </a:r>
          </a:p>
          <a:p>
            <a:r>
              <a:rPr lang="en-US" sz="2400" dirty="0" smtClean="0"/>
              <a:t>Arterial injuries</a:t>
            </a:r>
          </a:p>
          <a:p>
            <a:r>
              <a:rPr lang="en-US" sz="2400" dirty="0" smtClean="0"/>
              <a:t>Zones of the hand and their injuries</a:t>
            </a:r>
          </a:p>
          <a:p>
            <a:r>
              <a:rPr lang="en-US" sz="2400" dirty="0" smtClean="0"/>
              <a:t>POP slab application</a:t>
            </a:r>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sz="4000"/>
              <a:t>Ligament and Dislocation injuries</a:t>
            </a:r>
          </a:p>
        </p:txBody>
      </p:sp>
      <p:sp>
        <p:nvSpPr>
          <p:cNvPr id="34819" name="Rectangle 3"/>
          <p:cNvSpPr>
            <a:spLocks noGrp="1" noChangeArrowheads="1"/>
          </p:cNvSpPr>
          <p:nvPr>
            <p:ph idx="1"/>
          </p:nvPr>
        </p:nvSpPr>
        <p:spPr/>
        <p:txBody>
          <a:bodyPr>
            <a:normAutofit/>
          </a:bodyPr>
          <a:lstStyle/>
          <a:p>
            <a:pPr algn="just"/>
            <a:r>
              <a:rPr lang="en-US" sz="2400" dirty="0"/>
              <a:t>CMC </a:t>
            </a:r>
            <a:r>
              <a:rPr lang="en-US" sz="2400" dirty="0" err="1"/>
              <a:t>jt</a:t>
            </a:r>
            <a:r>
              <a:rPr lang="en-US" sz="2400" dirty="0"/>
              <a:t> dislocation:</a:t>
            </a:r>
          </a:p>
          <a:p>
            <a:pPr lvl="1" algn="just"/>
            <a:r>
              <a:rPr lang="en-US" sz="2400" dirty="0"/>
              <a:t>Reduction:</a:t>
            </a:r>
          </a:p>
          <a:p>
            <a:pPr lvl="1" algn="just"/>
            <a:endParaRPr lang="en-US" sz="2400" dirty="0"/>
          </a:p>
          <a:p>
            <a:pPr lvl="2" algn="just">
              <a:buFont typeface="Wingdings" pitchFamily="2" charset="2"/>
              <a:buChar char="Ø"/>
            </a:pPr>
            <a:r>
              <a:rPr lang="en-US" sz="2400" dirty="0"/>
              <a:t>Attempt after regional anesthesia with traction and flexion with simultaneous longitudinal pressure on the metacarpal base.</a:t>
            </a:r>
          </a:p>
          <a:p>
            <a:pPr lvl="2" algn="just">
              <a:buFont typeface="Wingdings" pitchFamily="2" charset="2"/>
              <a:buChar char="Ø"/>
            </a:pPr>
            <a:endParaRPr lang="en-US" sz="2400" dirty="0"/>
          </a:p>
          <a:p>
            <a:pPr lvl="2" algn="just">
              <a:buFont typeface="Wingdings" pitchFamily="2" charset="2"/>
              <a:buChar char="Ø"/>
            </a:pPr>
            <a:r>
              <a:rPr lang="en-US" sz="2400" dirty="0"/>
              <a:t>Pt need early referral after reduction to determine if further fixation is needed.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sz="4000"/>
              <a:t>Ligament and Dislocation injuries</a:t>
            </a:r>
          </a:p>
        </p:txBody>
      </p:sp>
      <p:sp>
        <p:nvSpPr>
          <p:cNvPr id="27651" name="Rectangle 3"/>
          <p:cNvSpPr>
            <a:spLocks noGrp="1" noChangeArrowheads="1"/>
          </p:cNvSpPr>
          <p:nvPr>
            <p:ph idx="1"/>
          </p:nvPr>
        </p:nvSpPr>
        <p:spPr/>
        <p:txBody>
          <a:bodyPr>
            <a:normAutofit/>
          </a:bodyPr>
          <a:lstStyle/>
          <a:p>
            <a:pPr algn="just"/>
            <a:r>
              <a:rPr lang="en-US" sz="2400" dirty="0"/>
              <a:t>DIP</a:t>
            </a:r>
          </a:p>
          <a:p>
            <a:pPr lvl="1" algn="just">
              <a:buFont typeface="Wingdings" pitchFamily="2" charset="2"/>
              <a:buChar char="Ø"/>
            </a:pPr>
            <a:r>
              <a:rPr lang="en-US" sz="2400" dirty="0"/>
              <a:t>Dislocation at DIP are uncommon because of the firm attachments of the skin and </a:t>
            </a:r>
            <a:r>
              <a:rPr lang="en-US" sz="2400" dirty="0" smtClean="0"/>
              <a:t>subcutaneous </a:t>
            </a:r>
            <a:r>
              <a:rPr lang="en-US" sz="2400" dirty="0"/>
              <a:t>tissue to the underlying bone.</a:t>
            </a:r>
          </a:p>
          <a:p>
            <a:pPr lvl="1" algn="just">
              <a:buFont typeface="Wingdings" pitchFamily="2" charset="2"/>
              <a:buChar char="Ø"/>
            </a:pPr>
            <a:r>
              <a:rPr lang="en-US" sz="2400" dirty="0"/>
              <a:t>Dislocations at the DIP are usually dorsal.</a:t>
            </a:r>
          </a:p>
          <a:p>
            <a:pPr lvl="1" algn="just">
              <a:buFont typeface="Wingdings" pitchFamily="2" charset="2"/>
              <a:buChar char="Ø"/>
            </a:pPr>
            <a:r>
              <a:rPr lang="en-US" sz="2400" dirty="0"/>
              <a:t>Reduction can be done by longitudinal traction and hyperextension, followed by direct dorsal pressure to the base of the distal phalanx after a digital block.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fontScale="90000"/>
          </a:bodyPr>
          <a:lstStyle/>
          <a:p>
            <a:r>
              <a:rPr lang="en-US" sz="4000"/>
              <a:t>Ligament and Dislocation injuries</a:t>
            </a:r>
          </a:p>
        </p:txBody>
      </p:sp>
      <p:pic>
        <p:nvPicPr>
          <p:cNvPr id="67595" name="Picture 11" descr="0040F654A9250865B379010800006BC6v1"/>
          <p:cNvPicPr>
            <a:picLocks noGrp="1" noChangeAspect="1" noChangeArrowheads="1"/>
          </p:cNvPicPr>
          <p:nvPr>
            <p:ph sz="half" idx="1"/>
          </p:nvPr>
        </p:nvPicPr>
        <p:blipFill>
          <a:blip r:embed="rId2" cstate="print"/>
          <a:srcRect/>
          <a:stretch>
            <a:fillRect/>
          </a:stretch>
        </p:blipFill>
        <p:spPr>
          <a:xfrm>
            <a:off x="455613" y="1643050"/>
            <a:ext cx="4037012" cy="3898913"/>
          </a:xfrm>
          <a:noFill/>
          <a:ln/>
        </p:spPr>
      </p:pic>
      <p:sp>
        <p:nvSpPr>
          <p:cNvPr id="67597" name="Rectangle 13"/>
          <p:cNvSpPr>
            <a:spLocks noGrp="1" noChangeArrowheads="1"/>
          </p:cNvSpPr>
          <p:nvPr>
            <p:ph type="body" sz="half" idx="2"/>
          </p:nvPr>
        </p:nvSpPr>
        <p:spPr/>
        <p:txBody>
          <a:bodyPr/>
          <a:lstStyle/>
          <a:p>
            <a:endParaRPr lang="en-US" sz="2800"/>
          </a:p>
        </p:txBody>
      </p:sp>
      <p:pic>
        <p:nvPicPr>
          <p:cNvPr id="67589" name="Picture 5" descr="0008A110452306B94522010800003951v1"/>
          <p:cNvPicPr>
            <a:picLocks noGrp="1" noChangeAspect="1" noChangeArrowheads="1"/>
          </p:cNvPicPr>
          <p:nvPr>
            <p:ph idx="4294967295"/>
          </p:nvPr>
        </p:nvPicPr>
        <p:blipFill>
          <a:blip r:embed="rId3" cstate="print"/>
          <a:srcRect/>
          <a:stretch>
            <a:fillRect/>
          </a:stretch>
        </p:blipFill>
        <p:spPr>
          <a:xfrm>
            <a:off x="4953000" y="1571625"/>
            <a:ext cx="4191000" cy="4572000"/>
          </a:xfrm>
          <a:noFill/>
          <a:ln/>
        </p:spPr>
      </p:pic>
      <p:sp>
        <p:nvSpPr>
          <p:cNvPr id="67593" name="Rectangle 9"/>
          <p:cNvSpPr>
            <a:spLocks noChangeArrowheads="1"/>
          </p:cNvSpPr>
          <p:nvPr/>
        </p:nvSpPr>
        <p:spPr bwMode="auto">
          <a:xfrm>
            <a:off x="4572000" y="6019800"/>
            <a:ext cx="4191000" cy="641350"/>
          </a:xfrm>
          <a:prstGeom prst="rect">
            <a:avLst/>
          </a:prstGeom>
          <a:noFill/>
          <a:ln w="9525">
            <a:noFill/>
            <a:miter lim="800000"/>
            <a:headEnd/>
            <a:tailEnd/>
          </a:ln>
          <a:effectLst/>
        </p:spPr>
        <p:txBody>
          <a:bodyPr anchor="ctr">
            <a:spAutoFit/>
          </a:bodyPr>
          <a:lstStyle/>
          <a:p>
            <a:pPr eaLnBrk="1" hangingPunct="1"/>
            <a:r>
              <a:rPr lang="en-US"/>
              <a:t>Volar dislocation of DIP joint of little finger. </a:t>
            </a:r>
          </a:p>
        </p:txBody>
      </p:sp>
      <p:sp>
        <p:nvSpPr>
          <p:cNvPr id="67598" name="Rectangle 14"/>
          <p:cNvSpPr>
            <a:spLocks noChangeArrowheads="1"/>
          </p:cNvSpPr>
          <p:nvPr/>
        </p:nvSpPr>
        <p:spPr bwMode="auto">
          <a:xfrm>
            <a:off x="228600" y="5907088"/>
            <a:ext cx="4267200" cy="641350"/>
          </a:xfrm>
          <a:prstGeom prst="rect">
            <a:avLst/>
          </a:prstGeom>
          <a:noFill/>
          <a:ln w="9525">
            <a:noFill/>
            <a:miter lim="800000"/>
            <a:headEnd/>
            <a:tailEnd/>
          </a:ln>
          <a:effectLst/>
        </p:spPr>
        <p:txBody>
          <a:bodyPr anchor="ctr">
            <a:spAutoFit/>
          </a:bodyPr>
          <a:lstStyle/>
          <a:p>
            <a:pPr eaLnBrk="1" hangingPunct="1"/>
            <a:r>
              <a:rPr lang="en-US" b="1"/>
              <a:t>Dorsal dislocation at the DIP jt without associated fracture</a:t>
            </a:r>
            <a:r>
              <a:rPr lang="en-US"/>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612648" y="2143116"/>
            <a:ext cx="8153400" cy="3952884"/>
          </a:xfrm>
        </p:spPr>
        <p:txBody>
          <a:bodyPr>
            <a:normAutofit/>
          </a:bodyPr>
          <a:lstStyle/>
          <a:p>
            <a:pPr>
              <a:buNone/>
            </a:pPr>
            <a:r>
              <a:rPr lang="en-US" sz="8000" dirty="0" smtClean="0"/>
              <a:t>     Fractures</a:t>
            </a:r>
            <a:endParaRPr lang="en-IN" sz="8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dirty="0" smtClean="0"/>
              <a:t>Fractures</a:t>
            </a:r>
          </a:p>
        </p:txBody>
      </p:sp>
      <p:sp>
        <p:nvSpPr>
          <p:cNvPr id="49155" name="Rectangle 3"/>
          <p:cNvSpPr>
            <a:spLocks noGrp="1" noChangeArrowheads="1"/>
          </p:cNvSpPr>
          <p:nvPr>
            <p:ph idx="1"/>
          </p:nvPr>
        </p:nvSpPr>
        <p:spPr/>
        <p:txBody>
          <a:bodyPr>
            <a:normAutofit/>
          </a:bodyPr>
          <a:lstStyle/>
          <a:p>
            <a:pPr algn="just" eaLnBrk="1" hangingPunct="1">
              <a:defRPr/>
            </a:pPr>
            <a:r>
              <a:rPr lang="en-US" sz="2400" dirty="0" smtClean="0"/>
              <a:t>Metacarpal (II to V) Fractures</a:t>
            </a:r>
          </a:p>
          <a:p>
            <a:pPr lvl="1" algn="just" eaLnBrk="1" hangingPunct="1">
              <a:defRPr/>
            </a:pPr>
            <a:r>
              <a:rPr lang="en-US" sz="2400" dirty="0" smtClean="0"/>
              <a:t>2</a:t>
            </a:r>
            <a:r>
              <a:rPr lang="en-US" sz="2400" baseline="30000" dirty="0" smtClean="0"/>
              <a:t>nd</a:t>
            </a:r>
            <a:r>
              <a:rPr lang="en-US" sz="2400" dirty="0" smtClean="0"/>
              <a:t> and 3</a:t>
            </a:r>
            <a:r>
              <a:rPr lang="en-US" sz="2400" baseline="30000" dirty="0" smtClean="0"/>
              <a:t>rd</a:t>
            </a:r>
            <a:r>
              <a:rPr lang="en-US" sz="2400" dirty="0" smtClean="0"/>
              <a:t> metacarpals are relatively immobile and fractures require anatomic reduction.</a:t>
            </a:r>
          </a:p>
          <a:p>
            <a:pPr lvl="1" algn="just" eaLnBrk="1" hangingPunct="1">
              <a:defRPr/>
            </a:pPr>
            <a:r>
              <a:rPr lang="en-US" sz="2400" dirty="0" smtClean="0"/>
              <a:t>4</a:t>
            </a:r>
            <a:r>
              <a:rPr lang="en-US" sz="2400" baseline="30000" dirty="0" smtClean="0"/>
              <a:t>th</a:t>
            </a:r>
            <a:r>
              <a:rPr lang="en-US" sz="2400" dirty="0" smtClean="0"/>
              <a:t> and 5</a:t>
            </a:r>
            <a:r>
              <a:rPr lang="en-US" sz="2400" baseline="30000" dirty="0" smtClean="0"/>
              <a:t>th</a:t>
            </a:r>
            <a:r>
              <a:rPr lang="en-US" sz="2400" dirty="0" smtClean="0"/>
              <a:t> MC have 15 to 20-degree AP motion, which allows for some compensation.</a:t>
            </a:r>
          </a:p>
          <a:p>
            <a:pPr lvl="1" algn="just" eaLnBrk="1" hangingPunct="1">
              <a:defRPr/>
            </a:pPr>
            <a:r>
              <a:rPr lang="en-US" sz="2400" dirty="0" smtClean="0"/>
              <a:t>MC fractures are categorized as head, neck, shaft, or base fractures.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Fractures</a:t>
            </a:r>
          </a:p>
        </p:txBody>
      </p:sp>
      <p:sp>
        <p:nvSpPr>
          <p:cNvPr id="50179" name="Rectangle 3"/>
          <p:cNvSpPr>
            <a:spLocks noGrp="1" noChangeArrowheads="1"/>
          </p:cNvSpPr>
          <p:nvPr>
            <p:ph idx="1"/>
          </p:nvPr>
        </p:nvSpPr>
        <p:spPr/>
        <p:txBody>
          <a:bodyPr>
            <a:normAutofit/>
          </a:bodyPr>
          <a:lstStyle/>
          <a:p>
            <a:pPr algn="just" eaLnBrk="1" hangingPunct="1">
              <a:defRPr/>
            </a:pPr>
            <a:r>
              <a:rPr lang="en-US" sz="2400" dirty="0" smtClean="0"/>
              <a:t>Metacarpal (II to V) Fractures</a:t>
            </a:r>
          </a:p>
          <a:p>
            <a:pPr lvl="1" algn="just" eaLnBrk="1" hangingPunct="1">
              <a:defRPr/>
            </a:pPr>
            <a:r>
              <a:rPr lang="en-US" sz="2400" dirty="0" smtClean="0"/>
              <a:t>Head:</a:t>
            </a:r>
          </a:p>
          <a:p>
            <a:pPr lvl="2" algn="just" eaLnBrk="1" hangingPunct="1">
              <a:defRPr/>
            </a:pPr>
            <a:r>
              <a:rPr lang="en-US" sz="2400" dirty="0" smtClean="0"/>
              <a:t>Usually caused by a direct blow, crush or missile.</a:t>
            </a:r>
          </a:p>
          <a:p>
            <a:pPr lvl="2" algn="just" eaLnBrk="1" hangingPunct="1">
              <a:defRPr/>
            </a:pPr>
            <a:r>
              <a:rPr lang="en-US" sz="2400" dirty="0" smtClean="0"/>
              <a:t>Fractures are distal to the insertion of the collateral ligaments and are often comminuted.</a:t>
            </a:r>
          </a:p>
          <a:p>
            <a:pPr lvl="2" algn="just" eaLnBrk="1" hangingPunct="1">
              <a:defRPr/>
            </a:pPr>
            <a:r>
              <a:rPr lang="en-US" sz="2400" dirty="0" smtClean="0"/>
              <a:t>If a laceration is present a human bite must be considered.</a:t>
            </a:r>
          </a:p>
          <a:p>
            <a:pPr lvl="2" algn="just" eaLnBrk="1" hangingPunct="1">
              <a:defRPr/>
            </a:pPr>
            <a:r>
              <a:rPr lang="en-US" sz="2400" dirty="0" smtClean="0"/>
              <a:t>Treatment:</a:t>
            </a:r>
          </a:p>
          <a:p>
            <a:pPr lvl="3" algn="just" eaLnBrk="1" hangingPunct="1">
              <a:defRPr/>
            </a:pPr>
            <a:r>
              <a:rPr lang="en-US" sz="2400" dirty="0" smtClean="0"/>
              <a:t>Ice, elevation, immobilization, and referral to a hand surgeon.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Fractures</a:t>
            </a:r>
          </a:p>
        </p:txBody>
      </p:sp>
      <p:sp>
        <p:nvSpPr>
          <p:cNvPr id="51203" name="Rectangle 3"/>
          <p:cNvSpPr>
            <a:spLocks noGrp="1" noChangeArrowheads="1"/>
          </p:cNvSpPr>
          <p:nvPr>
            <p:ph idx="1"/>
          </p:nvPr>
        </p:nvSpPr>
        <p:spPr/>
        <p:txBody>
          <a:bodyPr>
            <a:normAutofit/>
          </a:bodyPr>
          <a:lstStyle/>
          <a:p>
            <a:pPr algn="just" eaLnBrk="1" hangingPunct="1">
              <a:defRPr/>
            </a:pPr>
            <a:r>
              <a:rPr lang="en-US" sz="2400" dirty="0" smtClean="0"/>
              <a:t>Metacarpal (II to V) Fractures</a:t>
            </a:r>
          </a:p>
          <a:p>
            <a:pPr lvl="1" algn="just" eaLnBrk="1" hangingPunct="1">
              <a:defRPr/>
            </a:pPr>
            <a:r>
              <a:rPr lang="en-US" sz="2400" dirty="0" smtClean="0"/>
              <a:t>Neck:</a:t>
            </a:r>
          </a:p>
          <a:p>
            <a:pPr lvl="2" algn="just" eaLnBrk="1" hangingPunct="1">
              <a:defRPr/>
            </a:pPr>
            <a:r>
              <a:rPr lang="en-US" sz="2400" dirty="0" smtClean="0"/>
              <a:t>Usually caused by a directed impaction force.</a:t>
            </a:r>
          </a:p>
          <a:p>
            <a:pPr lvl="2" algn="just" eaLnBrk="1" hangingPunct="1">
              <a:defRPr/>
            </a:pPr>
            <a:r>
              <a:rPr lang="en-US" sz="2400" dirty="0" smtClean="0"/>
              <a:t>Fracture of the fifth MC neck is often referred to as a boxer’s fracture</a:t>
            </a:r>
          </a:p>
          <a:p>
            <a:pPr lvl="2" algn="just" eaLnBrk="1" hangingPunct="1">
              <a:defRPr/>
            </a:pPr>
            <a:r>
              <a:rPr lang="en-US" sz="2400" dirty="0" smtClean="0"/>
              <a:t>Fracture are usually unstable with </a:t>
            </a:r>
            <a:r>
              <a:rPr lang="en-US" sz="2400" dirty="0" err="1" smtClean="0"/>
              <a:t>volar</a:t>
            </a:r>
            <a:r>
              <a:rPr lang="en-US" sz="2400" dirty="0" smtClean="0"/>
              <a:t> </a:t>
            </a:r>
            <a:r>
              <a:rPr lang="en-US" sz="2400" dirty="0" err="1" smtClean="0"/>
              <a:t>angulation</a:t>
            </a:r>
            <a:r>
              <a:rPr lang="en-US" sz="2400" dirty="0" smtClean="0"/>
              <a:t>.</a:t>
            </a:r>
          </a:p>
          <a:p>
            <a:pPr lvl="2" algn="just" eaLnBrk="1" hangingPunct="1">
              <a:defRPr/>
            </a:pPr>
            <a:r>
              <a:rPr lang="en-US" sz="2400" dirty="0" err="1" smtClean="0"/>
              <a:t>Angulation</a:t>
            </a:r>
            <a:r>
              <a:rPr lang="en-US" sz="2400" dirty="0" smtClean="0"/>
              <a:t> of &lt; 20 degrees in the 4</a:t>
            </a:r>
            <a:r>
              <a:rPr lang="en-US" sz="2400" baseline="30000" dirty="0" smtClean="0"/>
              <a:t>th</a:t>
            </a:r>
            <a:r>
              <a:rPr lang="en-US" sz="2400" dirty="0" smtClean="0"/>
              <a:t> and 40 degrees in the 5</a:t>
            </a:r>
            <a:r>
              <a:rPr lang="en-US" sz="2400" baseline="30000" dirty="0" smtClean="0"/>
              <a:t>th</a:t>
            </a:r>
            <a:r>
              <a:rPr lang="en-US" sz="2400" dirty="0" smtClean="0"/>
              <a:t> MC will not result in functional impairment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mtClean="0"/>
              <a:t>Fractures</a:t>
            </a:r>
          </a:p>
        </p:txBody>
      </p:sp>
      <p:sp>
        <p:nvSpPr>
          <p:cNvPr id="52227" name="Rectangle 3"/>
          <p:cNvSpPr>
            <a:spLocks noGrp="1" noChangeArrowheads="1"/>
          </p:cNvSpPr>
          <p:nvPr>
            <p:ph idx="1"/>
          </p:nvPr>
        </p:nvSpPr>
        <p:spPr/>
        <p:txBody>
          <a:bodyPr/>
          <a:lstStyle/>
          <a:p>
            <a:pPr algn="just" eaLnBrk="1" hangingPunct="1">
              <a:lnSpc>
                <a:spcPct val="90000"/>
              </a:lnSpc>
              <a:defRPr/>
            </a:pPr>
            <a:r>
              <a:rPr lang="en-US" sz="2400" dirty="0" smtClean="0"/>
              <a:t>Metacarpal (II to V) Fractures</a:t>
            </a:r>
          </a:p>
          <a:p>
            <a:pPr lvl="1" algn="just" eaLnBrk="1" hangingPunct="1">
              <a:lnSpc>
                <a:spcPct val="90000"/>
              </a:lnSpc>
              <a:defRPr/>
            </a:pPr>
            <a:r>
              <a:rPr lang="en-US" sz="2400" dirty="0" smtClean="0"/>
              <a:t>Neck:</a:t>
            </a:r>
          </a:p>
          <a:p>
            <a:pPr lvl="2" algn="just" eaLnBrk="1" hangingPunct="1">
              <a:lnSpc>
                <a:spcPct val="90000"/>
              </a:lnSpc>
              <a:defRPr/>
            </a:pPr>
            <a:r>
              <a:rPr lang="en-US" sz="2400" dirty="0" smtClean="0"/>
              <a:t>If greater </a:t>
            </a:r>
            <a:r>
              <a:rPr lang="en-US" sz="2400" dirty="0" err="1" smtClean="0"/>
              <a:t>angulation</a:t>
            </a:r>
            <a:r>
              <a:rPr lang="en-US" sz="2400" dirty="0" smtClean="0"/>
              <a:t> in these MC occur, reduction should be attempted</a:t>
            </a:r>
          </a:p>
          <a:p>
            <a:pPr lvl="2" algn="just" eaLnBrk="1" hangingPunct="1">
              <a:lnSpc>
                <a:spcPct val="90000"/>
              </a:lnSpc>
              <a:defRPr/>
            </a:pPr>
            <a:r>
              <a:rPr lang="en-US" sz="2400" dirty="0" smtClean="0"/>
              <a:t>Fractures should be splinted with the wrist in 20-degree extension and the MP flexed at 90 degrees.</a:t>
            </a:r>
          </a:p>
          <a:p>
            <a:pPr lvl="2" algn="just" eaLnBrk="1" hangingPunct="1">
              <a:lnSpc>
                <a:spcPct val="90000"/>
              </a:lnSpc>
              <a:defRPr/>
            </a:pPr>
            <a:r>
              <a:rPr lang="en-US" sz="2400" dirty="0" smtClean="0"/>
              <a:t>In the 2</a:t>
            </a:r>
            <a:r>
              <a:rPr lang="en-US" sz="2400" baseline="30000" dirty="0" smtClean="0"/>
              <a:t>nd</a:t>
            </a:r>
            <a:r>
              <a:rPr lang="en-US" sz="2400" dirty="0" smtClean="0"/>
              <a:t> and 3</a:t>
            </a:r>
            <a:r>
              <a:rPr lang="en-US" sz="2400" baseline="30000" dirty="0" smtClean="0"/>
              <a:t>rd</a:t>
            </a:r>
            <a:r>
              <a:rPr lang="en-US" sz="2400" dirty="0" smtClean="0"/>
              <a:t> MC, </a:t>
            </a:r>
            <a:r>
              <a:rPr lang="en-US" sz="2400" dirty="0" err="1" smtClean="0"/>
              <a:t>angulation</a:t>
            </a:r>
            <a:r>
              <a:rPr lang="en-US" sz="2400" dirty="0" smtClean="0"/>
              <a:t> of &lt;15 degrees is acceptable. If significantly displaced or angulated then anatomic reduction and surgical fixation is needed</a:t>
            </a:r>
          </a:p>
          <a:p>
            <a:pPr lvl="2" algn="just"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Fractures</a:t>
            </a:r>
          </a:p>
        </p:txBody>
      </p:sp>
      <p:sp>
        <p:nvSpPr>
          <p:cNvPr id="54275" name="Rectangle 3"/>
          <p:cNvSpPr>
            <a:spLocks noGrp="1" noChangeArrowheads="1"/>
          </p:cNvSpPr>
          <p:nvPr>
            <p:ph idx="1"/>
          </p:nvPr>
        </p:nvSpPr>
        <p:spPr/>
        <p:txBody>
          <a:bodyPr>
            <a:normAutofit/>
          </a:bodyPr>
          <a:lstStyle/>
          <a:p>
            <a:pPr algn="just" eaLnBrk="1" hangingPunct="1">
              <a:defRPr/>
            </a:pPr>
            <a:r>
              <a:rPr lang="en-US" sz="2400" dirty="0" smtClean="0"/>
              <a:t>Metacarpal (II to V) Fractures</a:t>
            </a:r>
          </a:p>
          <a:p>
            <a:pPr lvl="1" algn="just" eaLnBrk="1" hangingPunct="1">
              <a:defRPr/>
            </a:pPr>
            <a:r>
              <a:rPr lang="en-US" sz="2400" dirty="0" smtClean="0"/>
              <a:t>Shaft:</a:t>
            </a:r>
          </a:p>
          <a:p>
            <a:pPr lvl="2" algn="just" eaLnBrk="1" hangingPunct="1">
              <a:defRPr/>
            </a:pPr>
            <a:r>
              <a:rPr lang="en-US" sz="2400" dirty="0" smtClean="0"/>
              <a:t>Usually occur via a direct blow</a:t>
            </a:r>
          </a:p>
          <a:p>
            <a:pPr lvl="2" algn="just" eaLnBrk="1" hangingPunct="1">
              <a:defRPr/>
            </a:pPr>
            <a:r>
              <a:rPr lang="en-US" sz="2400" dirty="0" smtClean="0"/>
              <a:t>Rotational deformity and shortening are more often in shaft fractures than in neck fractures.</a:t>
            </a:r>
          </a:p>
          <a:p>
            <a:pPr lvl="2" algn="just" eaLnBrk="1" hangingPunct="1">
              <a:defRPr/>
            </a:pPr>
            <a:r>
              <a:rPr lang="en-US" sz="2400" dirty="0" smtClean="0"/>
              <a:t>If reduction is needed, than operative fixation is usually indicated.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mtClean="0"/>
              <a:t>Fractures</a:t>
            </a:r>
          </a:p>
        </p:txBody>
      </p:sp>
      <p:sp>
        <p:nvSpPr>
          <p:cNvPr id="55299" name="Rectangle 3"/>
          <p:cNvSpPr>
            <a:spLocks noGrp="1" noChangeArrowheads="1"/>
          </p:cNvSpPr>
          <p:nvPr>
            <p:ph idx="1"/>
          </p:nvPr>
        </p:nvSpPr>
        <p:spPr/>
        <p:txBody>
          <a:bodyPr/>
          <a:lstStyle/>
          <a:p>
            <a:pPr algn="just" eaLnBrk="1" hangingPunct="1">
              <a:defRPr/>
            </a:pPr>
            <a:r>
              <a:rPr lang="en-US" sz="2400" dirty="0" smtClean="0"/>
              <a:t>Metacarpal (II to V) Fractures</a:t>
            </a:r>
          </a:p>
          <a:p>
            <a:pPr lvl="1" algn="just" eaLnBrk="1" hangingPunct="1">
              <a:defRPr/>
            </a:pPr>
            <a:r>
              <a:rPr lang="en-US" sz="2400" dirty="0" smtClean="0"/>
              <a:t>Base</a:t>
            </a:r>
          </a:p>
          <a:p>
            <a:pPr lvl="2" algn="just" eaLnBrk="1" hangingPunct="1">
              <a:defRPr/>
            </a:pPr>
            <a:r>
              <a:rPr lang="en-US" sz="2400" dirty="0" smtClean="0"/>
              <a:t>Usually caused by a direct blow or axial force.</a:t>
            </a:r>
          </a:p>
          <a:p>
            <a:pPr lvl="2" algn="just" eaLnBrk="1" hangingPunct="1">
              <a:defRPr/>
            </a:pPr>
            <a:r>
              <a:rPr lang="en-US" sz="2400" dirty="0" smtClean="0"/>
              <a:t>They are often associated with carpal bone fractures.</a:t>
            </a:r>
          </a:p>
          <a:p>
            <a:pPr lvl="2" algn="just" eaLnBrk="1" hangingPunct="1">
              <a:defRPr/>
            </a:pPr>
            <a:r>
              <a:rPr lang="en-US" sz="2400" dirty="0" smtClean="0"/>
              <a:t>Fractures at the base of the 4</a:t>
            </a:r>
            <a:r>
              <a:rPr lang="en-US" sz="2400" baseline="30000" dirty="0" smtClean="0"/>
              <a:t>th</a:t>
            </a:r>
            <a:r>
              <a:rPr lang="en-US" sz="2400" dirty="0" smtClean="0"/>
              <a:t> and 5</a:t>
            </a:r>
            <a:r>
              <a:rPr lang="en-US" sz="2400" baseline="30000" dirty="0" smtClean="0"/>
              <a:t>th</a:t>
            </a:r>
            <a:r>
              <a:rPr lang="en-US" sz="2400" dirty="0" smtClean="0"/>
              <a:t> MC can result in paralysis of the motor branch of the </a:t>
            </a:r>
            <a:r>
              <a:rPr lang="en-US" sz="2400" dirty="0" err="1" smtClean="0"/>
              <a:t>ulnar</a:t>
            </a:r>
            <a:r>
              <a:rPr lang="en-US" sz="2400" dirty="0" smtClean="0"/>
              <a:t> nerve</a:t>
            </a:r>
            <a:r>
              <a:rPr lang="en-US" dirty="0" smtClean="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idx="1"/>
          </p:nvPr>
        </p:nvSpPr>
        <p:spPr/>
        <p:txBody>
          <a:bodyPr>
            <a:normAutofit fontScale="85000" lnSpcReduction="10000"/>
          </a:bodyPr>
          <a:lstStyle/>
          <a:p>
            <a:pPr algn="just"/>
            <a:r>
              <a:rPr lang="en-IN" sz="2800" dirty="0" smtClean="0"/>
              <a:t>The hand is a very complex organ with multiple joints, different types of ligament, tendons and nerves. With constant use, it is no wonder that hand disease injuries are common in society. </a:t>
            </a:r>
          </a:p>
          <a:p>
            <a:pPr algn="just"/>
            <a:r>
              <a:rPr lang="en-IN" sz="2800" dirty="0" smtClean="0"/>
              <a:t>Hand injuries can result from excessive use, degenerative disorders or trauma.</a:t>
            </a:r>
          </a:p>
          <a:p>
            <a:pPr algn="just"/>
            <a:r>
              <a:rPr lang="en-IN" sz="2800" dirty="0" smtClean="0"/>
              <a:t>Trauma to the finger or the hand is quite common in society.</a:t>
            </a:r>
          </a:p>
          <a:p>
            <a:pPr algn="just"/>
            <a:r>
              <a:rPr lang="en-IN" sz="2800" dirty="0" smtClean="0"/>
              <a:t>In some particular cases, the entire finger may be subject to amputation.</a:t>
            </a:r>
          </a:p>
          <a:p>
            <a:pPr algn="just"/>
            <a:r>
              <a:rPr lang="en-IN" sz="2800" dirty="0" smtClean="0"/>
              <a:t> The majority of traumatic injuries are work-related. Today, skilled hand surgeons can sometimes reattach the finger or thumb using microsurgery. </a:t>
            </a:r>
          </a:p>
          <a:p>
            <a:endParaRPr lang="en-IN" dirty="0"/>
          </a:p>
        </p:txBody>
      </p:sp>
      <p:sp>
        <p:nvSpPr>
          <p:cNvPr id="4" name="TextBox 3"/>
          <p:cNvSpPr txBox="1"/>
          <p:nvPr/>
        </p:nvSpPr>
        <p:spPr>
          <a:xfrm>
            <a:off x="1071538" y="6286520"/>
            <a:ext cx="3073983" cy="307777"/>
          </a:xfrm>
          <a:prstGeom prst="rect">
            <a:avLst/>
          </a:prstGeom>
          <a:noFill/>
        </p:spPr>
        <p:txBody>
          <a:bodyPr wrap="none" rtlCol="0">
            <a:spAutoFit/>
          </a:bodyPr>
          <a:lstStyle/>
          <a:p>
            <a:r>
              <a:rPr lang="en-IN" sz="1400" dirty="0" smtClean="0"/>
              <a:t>Hand Disease Retrieved on 2010-01-20</a:t>
            </a:r>
            <a:endParaRPr lang="en-IN"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mtClean="0"/>
              <a:t>Fractures</a:t>
            </a:r>
          </a:p>
        </p:txBody>
      </p:sp>
      <p:sp>
        <p:nvSpPr>
          <p:cNvPr id="56323" name="Rectangle 3"/>
          <p:cNvSpPr>
            <a:spLocks noGrp="1" noChangeArrowheads="1"/>
          </p:cNvSpPr>
          <p:nvPr>
            <p:ph idx="1"/>
          </p:nvPr>
        </p:nvSpPr>
        <p:spPr/>
        <p:txBody>
          <a:bodyPr/>
          <a:lstStyle/>
          <a:p>
            <a:pPr algn="just" eaLnBrk="1" hangingPunct="1">
              <a:defRPr/>
            </a:pPr>
            <a:r>
              <a:rPr lang="en-US" sz="2400" dirty="0" smtClean="0"/>
              <a:t>Thumb MC</a:t>
            </a:r>
          </a:p>
          <a:p>
            <a:pPr lvl="1" algn="just" eaLnBrk="1" hangingPunct="1">
              <a:defRPr/>
            </a:pPr>
            <a:r>
              <a:rPr lang="en-US" sz="2400" dirty="0" smtClean="0"/>
              <a:t>Because of the mobility of the thumb MC, shaft fractures are uncommon</a:t>
            </a:r>
          </a:p>
          <a:p>
            <a:pPr lvl="1" algn="just" eaLnBrk="1" hangingPunct="1">
              <a:defRPr/>
            </a:pPr>
            <a:r>
              <a:rPr lang="en-US" sz="2400" dirty="0" smtClean="0"/>
              <a:t>Fractures usually involve the base.</a:t>
            </a:r>
          </a:p>
          <a:p>
            <a:pPr lvl="1" algn="just" eaLnBrk="1" hangingPunct="1">
              <a:defRPr/>
            </a:pPr>
            <a:r>
              <a:rPr lang="en-US" sz="2400" dirty="0" smtClean="0"/>
              <a:t>Two type:</a:t>
            </a:r>
          </a:p>
          <a:p>
            <a:pPr lvl="2" algn="just" eaLnBrk="1" hangingPunct="1">
              <a:defRPr/>
            </a:pPr>
            <a:r>
              <a:rPr lang="en-US" sz="2400" dirty="0" err="1" smtClean="0"/>
              <a:t>Extraarticular</a:t>
            </a:r>
            <a:endParaRPr lang="en-US" sz="2400" dirty="0" smtClean="0"/>
          </a:p>
          <a:p>
            <a:pPr lvl="2" algn="just" eaLnBrk="1" hangingPunct="1">
              <a:defRPr/>
            </a:pPr>
            <a:r>
              <a:rPr lang="en-US" sz="2400" dirty="0" err="1" smtClean="0"/>
              <a:t>Intraarticular</a:t>
            </a:r>
            <a:r>
              <a:rPr lang="en-US" sz="2400" dirty="0" smtClean="0"/>
              <a:t> </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mtClean="0"/>
              <a:t>Fractures</a:t>
            </a:r>
          </a:p>
        </p:txBody>
      </p:sp>
      <p:sp>
        <p:nvSpPr>
          <p:cNvPr id="57347" name="Rectangle 3"/>
          <p:cNvSpPr>
            <a:spLocks noGrp="1" noChangeArrowheads="1"/>
          </p:cNvSpPr>
          <p:nvPr>
            <p:ph idx="1"/>
          </p:nvPr>
        </p:nvSpPr>
        <p:spPr/>
        <p:txBody>
          <a:bodyPr>
            <a:normAutofit/>
          </a:bodyPr>
          <a:lstStyle/>
          <a:p>
            <a:pPr algn="just" eaLnBrk="1" hangingPunct="1">
              <a:defRPr/>
            </a:pPr>
            <a:r>
              <a:rPr lang="en-US" sz="2400" dirty="0" smtClean="0"/>
              <a:t>Thumb MC</a:t>
            </a:r>
          </a:p>
          <a:p>
            <a:pPr lvl="1" algn="just" eaLnBrk="1" hangingPunct="1">
              <a:defRPr/>
            </a:pPr>
            <a:r>
              <a:rPr lang="en-US" sz="2400" dirty="0" err="1" smtClean="0"/>
              <a:t>Extraarticular</a:t>
            </a:r>
            <a:r>
              <a:rPr lang="en-US" sz="2400" dirty="0" smtClean="0"/>
              <a:t>:	</a:t>
            </a:r>
          </a:p>
          <a:p>
            <a:pPr lvl="2" algn="just" eaLnBrk="1" hangingPunct="1">
              <a:defRPr/>
            </a:pPr>
            <a:r>
              <a:rPr lang="en-US" sz="2400" dirty="0" smtClean="0"/>
              <a:t>Are caused by a direct blow or impaction mechanism.</a:t>
            </a:r>
          </a:p>
          <a:p>
            <a:pPr lvl="2" algn="just" eaLnBrk="1" hangingPunct="1">
              <a:defRPr/>
            </a:pPr>
            <a:r>
              <a:rPr lang="en-US" sz="2400" dirty="0" smtClean="0"/>
              <a:t>Mobility of the CMC </a:t>
            </a:r>
            <a:r>
              <a:rPr lang="en-US" sz="2400" dirty="0" err="1" smtClean="0"/>
              <a:t>jt</a:t>
            </a:r>
            <a:r>
              <a:rPr lang="en-US" sz="2400" dirty="0" smtClean="0"/>
              <a:t> can allow for 20-degree angular deformity. </a:t>
            </a:r>
            <a:r>
              <a:rPr lang="en-US" sz="2400" dirty="0" err="1" smtClean="0"/>
              <a:t>Angulation</a:t>
            </a:r>
            <a:r>
              <a:rPr lang="en-US" sz="2400" dirty="0" smtClean="0"/>
              <a:t> greater than this requires reduction and thumb </a:t>
            </a:r>
            <a:r>
              <a:rPr lang="en-US" sz="2400" dirty="0" err="1" smtClean="0"/>
              <a:t>spica</a:t>
            </a:r>
            <a:r>
              <a:rPr lang="en-US" sz="2400" dirty="0" smtClean="0"/>
              <a:t> splint for 4 wks.</a:t>
            </a:r>
          </a:p>
          <a:p>
            <a:pPr lvl="2" algn="just" eaLnBrk="1" hangingPunct="1">
              <a:defRPr/>
            </a:pPr>
            <a:r>
              <a:rPr lang="en-US" sz="2400" dirty="0" smtClean="0"/>
              <a:t>Spiral fractures often require fixation.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dirty="0" smtClean="0"/>
              <a:t>Fractures</a:t>
            </a:r>
          </a:p>
        </p:txBody>
      </p:sp>
      <p:sp>
        <p:nvSpPr>
          <p:cNvPr id="58371" name="Rectangle 3"/>
          <p:cNvSpPr>
            <a:spLocks noGrp="1" noChangeArrowheads="1"/>
          </p:cNvSpPr>
          <p:nvPr>
            <p:ph idx="1"/>
          </p:nvPr>
        </p:nvSpPr>
        <p:spPr/>
        <p:txBody>
          <a:bodyPr>
            <a:normAutofit lnSpcReduction="10000"/>
          </a:bodyPr>
          <a:lstStyle/>
          <a:p>
            <a:pPr algn="just" eaLnBrk="1" hangingPunct="1">
              <a:lnSpc>
                <a:spcPct val="90000"/>
              </a:lnSpc>
              <a:defRPr/>
            </a:pPr>
            <a:r>
              <a:rPr lang="en-US" sz="2400" dirty="0" smtClean="0"/>
              <a:t>Thumb MC</a:t>
            </a:r>
          </a:p>
          <a:p>
            <a:pPr lvl="1" algn="just" eaLnBrk="1" hangingPunct="1">
              <a:lnSpc>
                <a:spcPct val="90000"/>
              </a:lnSpc>
              <a:defRPr/>
            </a:pPr>
            <a:r>
              <a:rPr lang="en-US" sz="2400" dirty="0" err="1" smtClean="0"/>
              <a:t>Intraarticular</a:t>
            </a:r>
            <a:endParaRPr lang="en-US" sz="2400" dirty="0" smtClean="0"/>
          </a:p>
          <a:p>
            <a:pPr lvl="2" algn="just" eaLnBrk="1" hangingPunct="1">
              <a:lnSpc>
                <a:spcPct val="90000"/>
              </a:lnSpc>
              <a:defRPr/>
            </a:pPr>
            <a:r>
              <a:rPr lang="en-US" sz="2400" dirty="0" smtClean="0"/>
              <a:t>Caused by impaction from striking a fixed object (two type)</a:t>
            </a:r>
          </a:p>
          <a:p>
            <a:pPr lvl="2" algn="just" eaLnBrk="1" hangingPunct="1">
              <a:lnSpc>
                <a:spcPct val="90000"/>
              </a:lnSpc>
              <a:defRPr/>
            </a:pPr>
            <a:r>
              <a:rPr lang="en-US" sz="2400" dirty="0" smtClean="0"/>
              <a:t>Bennett </a:t>
            </a:r>
            <a:r>
              <a:rPr lang="en-US" sz="2400" dirty="0" err="1" smtClean="0"/>
              <a:t>fx</a:t>
            </a:r>
            <a:r>
              <a:rPr lang="en-US" sz="2400" dirty="0" smtClean="0"/>
              <a:t> </a:t>
            </a:r>
          </a:p>
          <a:p>
            <a:pPr lvl="3" algn="just" eaLnBrk="1" hangingPunct="1">
              <a:lnSpc>
                <a:spcPct val="90000"/>
              </a:lnSpc>
              <a:defRPr/>
            </a:pPr>
            <a:r>
              <a:rPr lang="en-US" sz="2400" dirty="0" smtClean="0"/>
              <a:t> Is an </a:t>
            </a:r>
            <a:r>
              <a:rPr lang="en-US" sz="2400" dirty="0" err="1" smtClean="0"/>
              <a:t>intraarticular</a:t>
            </a:r>
            <a:r>
              <a:rPr lang="en-US" sz="2400" dirty="0" smtClean="0"/>
              <a:t> </a:t>
            </a:r>
            <a:r>
              <a:rPr lang="en-US" sz="2400" dirty="0" err="1" smtClean="0"/>
              <a:t>fx</a:t>
            </a:r>
            <a:r>
              <a:rPr lang="en-US" sz="2400" dirty="0" smtClean="0"/>
              <a:t> with associated </a:t>
            </a:r>
            <a:r>
              <a:rPr lang="en-US" sz="2400" dirty="0" err="1" smtClean="0"/>
              <a:t>subluxation</a:t>
            </a:r>
            <a:r>
              <a:rPr lang="en-US" sz="2400" dirty="0" smtClean="0"/>
              <a:t> or dislocation at the CMC jt.</a:t>
            </a:r>
          </a:p>
          <a:p>
            <a:pPr lvl="3" algn="just" eaLnBrk="1" hangingPunct="1">
              <a:lnSpc>
                <a:spcPct val="90000"/>
              </a:lnSpc>
              <a:defRPr/>
            </a:pPr>
            <a:r>
              <a:rPr lang="en-US" sz="2400" dirty="0" smtClean="0"/>
              <a:t>The </a:t>
            </a:r>
            <a:r>
              <a:rPr lang="en-US" sz="2400" dirty="0" err="1" smtClean="0"/>
              <a:t>ulnar</a:t>
            </a:r>
            <a:r>
              <a:rPr lang="en-US" sz="2400" dirty="0" smtClean="0"/>
              <a:t> portion of the MC usually remains in place.</a:t>
            </a:r>
          </a:p>
          <a:p>
            <a:pPr lvl="3" algn="just" eaLnBrk="1" hangingPunct="1">
              <a:lnSpc>
                <a:spcPct val="90000"/>
              </a:lnSpc>
              <a:defRPr/>
            </a:pPr>
            <a:r>
              <a:rPr lang="en-US" sz="2400" dirty="0" smtClean="0"/>
              <a:t>The distal portion usually </a:t>
            </a:r>
            <a:r>
              <a:rPr lang="en-US" sz="2400" dirty="0" err="1" smtClean="0"/>
              <a:t>subluxes</a:t>
            </a:r>
            <a:r>
              <a:rPr lang="en-US" sz="2400" dirty="0" smtClean="0"/>
              <a:t> </a:t>
            </a:r>
            <a:r>
              <a:rPr lang="en-US" sz="2400" dirty="0" err="1" smtClean="0"/>
              <a:t>radially</a:t>
            </a:r>
            <a:r>
              <a:rPr lang="en-US" sz="2400" dirty="0" smtClean="0"/>
              <a:t> and dorsally from the pull of abduction </a:t>
            </a:r>
            <a:r>
              <a:rPr lang="en-US" sz="2400" dirty="0" err="1" smtClean="0"/>
              <a:t>pollicis</a:t>
            </a:r>
            <a:r>
              <a:rPr lang="en-US" sz="2400" dirty="0" smtClean="0"/>
              <a:t> </a:t>
            </a:r>
            <a:r>
              <a:rPr lang="en-US" sz="2400" dirty="0" err="1" smtClean="0"/>
              <a:t>longus</a:t>
            </a:r>
            <a:r>
              <a:rPr lang="en-US" sz="2400" dirty="0" smtClean="0"/>
              <a:t> and the adductor </a:t>
            </a:r>
            <a:r>
              <a:rPr lang="en-US" sz="2400" dirty="0" err="1" smtClean="0"/>
              <a:t>pollicis</a:t>
            </a:r>
            <a:endParaRPr lang="en-US" sz="2400" dirty="0" smtClean="0"/>
          </a:p>
          <a:p>
            <a:pPr lvl="3" algn="just" eaLnBrk="1" hangingPunct="1">
              <a:lnSpc>
                <a:spcPct val="90000"/>
              </a:lnSpc>
              <a:defRPr/>
            </a:pPr>
            <a:r>
              <a:rPr lang="en-US" sz="2400" dirty="0" smtClean="0"/>
              <a:t>Treatment – thumb </a:t>
            </a:r>
            <a:r>
              <a:rPr lang="en-US" sz="2400" dirty="0" err="1" smtClean="0"/>
              <a:t>spica</a:t>
            </a:r>
            <a:r>
              <a:rPr lang="en-US" sz="2400" dirty="0" smtClean="0"/>
              <a:t> and referral</a:t>
            </a:r>
          </a:p>
        </p:txBody>
      </p:sp>
      <p:sp>
        <p:nvSpPr>
          <p:cNvPr id="4" name="TextBox 3"/>
          <p:cNvSpPr txBox="1"/>
          <p:nvPr/>
        </p:nvSpPr>
        <p:spPr>
          <a:xfrm>
            <a:off x="1357290" y="6143644"/>
            <a:ext cx="6009337" cy="738664"/>
          </a:xfrm>
          <a:prstGeom prst="rect">
            <a:avLst/>
          </a:prstGeom>
          <a:noFill/>
        </p:spPr>
        <p:txBody>
          <a:bodyPr wrap="square" rtlCol="0">
            <a:spAutoFit/>
          </a:bodyPr>
          <a:lstStyle/>
          <a:p>
            <a:r>
              <a:rPr lang="en-IN" sz="1400" dirty="0" err="1" smtClean="0"/>
              <a:t>Soyer</a:t>
            </a:r>
            <a:r>
              <a:rPr lang="en-IN" sz="1400" dirty="0" smtClean="0"/>
              <a:t> AD. Fractures of the base of the first metacarpal: current treatment options.</a:t>
            </a:r>
          </a:p>
          <a:p>
            <a:r>
              <a:rPr lang="en-IN" sz="1400" dirty="0" smtClean="0"/>
              <a:t> J Am </a:t>
            </a:r>
            <a:r>
              <a:rPr lang="en-IN" sz="1400" dirty="0" err="1" smtClean="0"/>
              <a:t>Acad</a:t>
            </a:r>
            <a:r>
              <a:rPr lang="en-IN" sz="1400" dirty="0" smtClean="0"/>
              <a:t> </a:t>
            </a:r>
            <a:r>
              <a:rPr lang="en-IN" sz="1400" dirty="0" err="1" smtClean="0"/>
              <a:t>Orthop</a:t>
            </a:r>
            <a:r>
              <a:rPr lang="en-IN" sz="1400" dirty="0" smtClean="0"/>
              <a:t> Surg. Nov-Dec 1999;7(6):403-12.</a:t>
            </a:r>
          </a:p>
          <a:p>
            <a:r>
              <a:rPr lang="en-IN" sz="1400" b="1" dirty="0" smtClean="0">
                <a:hlinkClick r:id="" action="ppaction://hlinkfile"/>
              </a:rPr>
              <a:t> </a:t>
            </a:r>
            <a:endParaRPr lang="en-IN"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type="title"/>
          </p:nvPr>
        </p:nvSpPr>
        <p:spPr>
          <a:xfrm>
            <a:off x="455613" y="273050"/>
            <a:ext cx="8226425" cy="565150"/>
          </a:xfrm>
        </p:spPr>
        <p:txBody>
          <a:bodyPr>
            <a:noAutofit/>
          </a:bodyPr>
          <a:lstStyle/>
          <a:p>
            <a:pPr eaLnBrk="1" hangingPunct="1">
              <a:defRPr/>
            </a:pPr>
            <a:r>
              <a:rPr lang="en-US" dirty="0" smtClean="0"/>
              <a:t>Fractures</a:t>
            </a:r>
          </a:p>
        </p:txBody>
      </p:sp>
      <p:sp>
        <p:nvSpPr>
          <p:cNvPr id="124935" name="Rectangle 7"/>
          <p:cNvSpPr>
            <a:spLocks noGrp="1" noChangeArrowheads="1"/>
          </p:cNvSpPr>
          <p:nvPr>
            <p:ph type="body" sz="half" idx="1"/>
          </p:nvPr>
        </p:nvSpPr>
        <p:spPr>
          <a:xfrm>
            <a:off x="455613" y="1598613"/>
            <a:ext cx="4037012" cy="2897187"/>
          </a:xfrm>
        </p:spPr>
        <p:txBody>
          <a:bodyPr>
            <a:normAutofit/>
          </a:bodyPr>
          <a:lstStyle/>
          <a:p>
            <a:pPr eaLnBrk="1" hangingPunct="1">
              <a:buFont typeface="Wingdings" pitchFamily="2" charset="2"/>
              <a:buNone/>
              <a:defRPr/>
            </a:pPr>
            <a:r>
              <a:rPr lang="en-US" sz="2400" b="1" dirty="0" smtClean="0"/>
              <a:t>Bennett's fracture </a:t>
            </a:r>
          </a:p>
          <a:p>
            <a:pPr lvl="1" eaLnBrk="1" hangingPunct="1">
              <a:defRPr/>
            </a:pPr>
            <a:r>
              <a:rPr lang="en-US" sz="2400" b="1" dirty="0" smtClean="0"/>
              <a:t>Avulsion fracture of the </a:t>
            </a:r>
            <a:r>
              <a:rPr lang="en-US" sz="2400" b="1" dirty="0" err="1" smtClean="0"/>
              <a:t>articular</a:t>
            </a:r>
            <a:r>
              <a:rPr lang="en-US" sz="2400" b="1" dirty="0" smtClean="0"/>
              <a:t> surface of the first metacarpal with </a:t>
            </a:r>
            <a:r>
              <a:rPr lang="en-US" sz="2400" b="1" dirty="0" err="1" smtClean="0"/>
              <a:t>subluxation</a:t>
            </a:r>
            <a:r>
              <a:rPr lang="en-US" sz="2400" b="1" dirty="0" smtClean="0"/>
              <a:t> at the CMC jt. </a:t>
            </a:r>
            <a:endParaRPr lang="en-US" sz="2400" dirty="0" smtClean="0"/>
          </a:p>
        </p:txBody>
      </p:sp>
      <p:pic>
        <p:nvPicPr>
          <p:cNvPr id="73732" name="Picture 10" descr="0040F654A9250865B378010800006BC4v1"/>
          <p:cNvPicPr>
            <a:picLocks noGrp="1" noChangeAspect="1" noChangeArrowheads="1"/>
          </p:cNvPicPr>
          <p:nvPr>
            <p:ph sz="half" idx="2"/>
          </p:nvPr>
        </p:nvPicPr>
        <p:blipFill>
          <a:blip r:embed="rId2" cstate="print"/>
          <a:srcRect/>
          <a:stretch>
            <a:fillRect/>
          </a:stretch>
        </p:blipFill>
        <p:spPr>
          <a:xfrm>
            <a:off x="4343400" y="1643050"/>
            <a:ext cx="4191000" cy="521495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n-US" dirty="0" smtClean="0"/>
              <a:t>Fractures</a:t>
            </a:r>
          </a:p>
        </p:txBody>
      </p:sp>
      <p:sp>
        <p:nvSpPr>
          <p:cNvPr id="59395" name="Rectangle 3"/>
          <p:cNvSpPr>
            <a:spLocks noGrp="1" noChangeArrowheads="1"/>
          </p:cNvSpPr>
          <p:nvPr>
            <p:ph idx="1"/>
          </p:nvPr>
        </p:nvSpPr>
        <p:spPr/>
        <p:txBody>
          <a:bodyPr>
            <a:normAutofit/>
          </a:bodyPr>
          <a:lstStyle/>
          <a:p>
            <a:pPr algn="just" eaLnBrk="1" hangingPunct="1">
              <a:defRPr/>
            </a:pPr>
            <a:r>
              <a:rPr lang="en-US" sz="2400" dirty="0" smtClean="0"/>
              <a:t>Thumb MC</a:t>
            </a:r>
          </a:p>
          <a:p>
            <a:pPr lvl="1" algn="just" eaLnBrk="1" hangingPunct="1">
              <a:defRPr/>
            </a:pPr>
            <a:r>
              <a:rPr lang="en-US" sz="2400" dirty="0" err="1" smtClean="0"/>
              <a:t>Intraarticular</a:t>
            </a:r>
            <a:endParaRPr lang="en-US" sz="2400" dirty="0" smtClean="0"/>
          </a:p>
          <a:p>
            <a:pPr lvl="2" algn="just" eaLnBrk="1" hangingPunct="1">
              <a:defRPr/>
            </a:pPr>
            <a:r>
              <a:rPr lang="en-US" sz="2400" dirty="0" smtClean="0"/>
              <a:t>Rolando fracture</a:t>
            </a:r>
          </a:p>
          <a:p>
            <a:pPr lvl="3" algn="just" eaLnBrk="1" hangingPunct="1">
              <a:defRPr/>
            </a:pPr>
            <a:r>
              <a:rPr lang="en-US" sz="2400" dirty="0" smtClean="0"/>
              <a:t>An </a:t>
            </a:r>
            <a:r>
              <a:rPr lang="en-US" sz="2400" dirty="0" err="1" smtClean="0"/>
              <a:t>intraarticular</a:t>
            </a:r>
            <a:r>
              <a:rPr lang="en-US" sz="2400" dirty="0" smtClean="0"/>
              <a:t> comminuted fracture at the base of the metacarpal.</a:t>
            </a:r>
          </a:p>
          <a:p>
            <a:pPr lvl="3" algn="just" eaLnBrk="1" hangingPunct="1">
              <a:defRPr/>
            </a:pPr>
            <a:r>
              <a:rPr lang="en-US" sz="2400" dirty="0" smtClean="0"/>
              <a:t>Mechanism of injury is similar to the Bennett fracture, but less common.</a:t>
            </a:r>
          </a:p>
          <a:p>
            <a:pPr lvl="3" algn="just" eaLnBrk="1" hangingPunct="1">
              <a:defRPr/>
            </a:pPr>
            <a:r>
              <a:rPr lang="en-US" sz="2400" dirty="0" smtClean="0"/>
              <a:t>Treatment – thumb </a:t>
            </a:r>
            <a:r>
              <a:rPr lang="en-US" sz="2400" dirty="0" err="1" smtClean="0"/>
              <a:t>spica</a:t>
            </a:r>
            <a:r>
              <a:rPr lang="en-US" sz="2400" dirty="0" smtClean="0"/>
              <a:t> splint and surgery consultation.</a:t>
            </a:r>
          </a:p>
        </p:txBody>
      </p:sp>
      <p:sp>
        <p:nvSpPr>
          <p:cNvPr id="4" name="TextBox 3"/>
          <p:cNvSpPr txBox="1"/>
          <p:nvPr/>
        </p:nvSpPr>
        <p:spPr>
          <a:xfrm>
            <a:off x="1428728" y="6143644"/>
            <a:ext cx="6059031" cy="738664"/>
          </a:xfrm>
          <a:prstGeom prst="rect">
            <a:avLst/>
          </a:prstGeom>
          <a:noFill/>
        </p:spPr>
        <p:txBody>
          <a:bodyPr wrap="none" rtlCol="0">
            <a:spAutoFit/>
          </a:bodyPr>
          <a:lstStyle/>
          <a:p>
            <a:r>
              <a:rPr lang="en-IN" sz="1400" dirty="0" err="1" smtClean="0"/>
              <a:t>Soyer</a:t>
            </a:r>
            <a:r>
              <a:rPr lang="en-IN" sz="1400" dirty="0" smtClean="0"/>
              <a:t> AD. Fractures of the base of the first metacarpal: current treatment options. </a:t>
            </a:r>
          </a:p>
          <a:p>
            <a:r>
              <a:rPr lang="en-IN" sz="1400" dirty="0" smtClean="0"/>
              <a:t>J Am </a:t>
            </a:r>
            <a:r>
              <a:rPr lang="en-IN" sz="1400" dirty="0" err="1" smtClean="0"/>
              <a:t>Acad</a:t>
            </a:r>
            <a:r>
              <a:rPr lang="en-IN" sz="1400" dirty="0" smtClean="0"/>
              <a:t> </a:t>
            </a:r>
            <a:r>
              <a:rPr lang="en-IN" sz="1400" dirty="0" err="1" smtClean="0"/>
              <a:t>Orthop</a:t>
            </a:r>
            <a:r>
              <a:rPr lang="en-IN" sz="1400" dirty="0" smtClean="0"/>
              <a:t> Surg. Nov-Dec 1999;7(6):403-12.</a:t>
            </a:r>
          </a:p>
          <a:p>
            <a:endParaRPr lang="en-IN"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r>
              <a:rPr lang="en-US" dirty="0" smtClean="0"/>
              <a:t>Fractures</a:t>
            </a:r>
            <a:endParaRPr lang="en-US" dirty="0"/>
          </a:p>
        </p:txBody>
      </p:sp>
      <p:sp>
        <p:nvSpPr>
          <p:cNvPr id="43011" name="Rectangle 3"/>
          <p:cNvSpPr>
            <a:spLocks noGrp="1" noChangeArrowheads="1"/>
          </p:cNvSpPr>
          <p:nvPr>
            <p:ph idx="1"/>
          </p:nvPr>
        </p:nvSpPr>
        <p:spPr/>
        <p:txBody>
          <a:bodyPr>
            <a:normAutofit/>
          </a:bodyPr>
          <a:lstStyle/>
          <a:p>
            <a:pPr algn="just"/>
            <a:r>
              <a:rPr lang="en-US" sz="2400" dirty="0"/>
              <a:t>Thumb CMC:</a:t>
            </a:r>
          </a:p>
          <a:p>
            <a:pPr lvl="1" algn="just"/>
            <a:r>
              <a:rPr lang="en-US" sz="2400" dirty="0"/>
              <a:t>Isolated dislocation is rare compared to the more common Bennett fracture dislocation.</a:t>
            </a:r>
          </a:p>
          <a:p>
            <a:pPr lvl="1" algn="just"/>
            <a:r>
              <a:rPr lang="en-US" sz="2400" dirty="0"/>
              <a:t>Easy to reduce but unstable after reduction.</a:t>
            </a:r>
          </a:p>
          <a:p>
            <a:pPr lvl="1" algn="just"/>
            <a:r>
              <a:rPr lang="en-US" sz="2400" dirty="0"/>
              <a:t>Apply thumb </a:t>
            </a:r>
            <a:r>
              <a:rPr lang="en-US" sz="2400" dirty="0" err="1"/>
              <a:t>spica</a:t>
            </a:r>
            <a:r>
              <a:rPr lang="en-US" sz="2400" dirty="0"/>
              <a:t> splint after reduction.</a:t>
            </a:r>
          </a:p>
          <a:p>
            <a:pPr lvl="1" algn="just"/>
            <a:r>
              <a:rPr lang="en-US" sz="2400" dirty="0"/>
              <a:t>Need surgical referral.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5613" y="273050"/>
            <a:ext cx="8226425" cy="641350"/>
          </a:xfrm>
        </p:spPr>
        <p:txBody>
          <a:bodyPr>
            <a:noAutofit/>
          </a:bodyPr>
          <a:lstStyle/>
          <a:p>
            <a:pPr eaLnBrk="1" hangingPunct="1">
              <a:defRPr/>
            </a:pPr>
            <a:r>
              <a:rPr lang="en-US" sz="4000" dirty="0" smtClean="0"/>
              <a:t>COMPARTMENT SYNDROME</a:t>
            </a:r>
          </a:p>
        </p:txBody>
      </p:sp>
      <p:sp>
        <p:nvSpPr>
          <p:cNvPr id="131080" name="Rectangle 8"/>
          <p:cNvSpPr>
            <a:spLocks noGrp="1" noChangeArrowheads="1"/>
          </p:cNvSpPr>
          <p:nvPr>
            <p:ph type="body" sz="half" idx="1"/>
          </p:nvPr>
        </p:nvSpPr>
        <p:spPr/>
        <p:txBody>
          <a:bodyPr>
            <a:normAutofit/>
          </a:bodyPr>
          <a:lstStyle/>
          <a:p>
            <a:pPr algn="just" eaLnBrk="1" hangingPunct="1">
              <a:defRPr/>
            </a:pPr>
            <a:r>
              <a:rPr lang="en-US" sz="2400" dirty="0" smtClean="0"/>
              <a:t>Cross section through the palm showing compartments of the hand </a:t>
            </a:r>
          </a:p>
        </p:txBody>
      </p:sp>
      <p:pic>
        <p:nvPicPr>
          <p:cNvPr id="76804" name="Picture 7" descr="0040F654A9250865B380010800006BD4v1"/>
          <p:cNvPicPr>
            <a:picLocks noGrp="1" noChangeAspect="1" noChangeArrowheads="1"/>
          </p:cNvPicPr>
          <p:nvPr>
            <p:ph sz="half" idx="2"/>
          </p:nvPr>
        </p:nvPicPr>
        <p:blipFill>
          <a:blip r:embed="rId2" cstate="print"/>
          <a:stretch>
            <a:fillRect/>
          </a:stretch>
        </p:blipFill>
        <p:spPr>
          <a:xfrm>
            <a:off x="4645025" y="2417531"/>
            <a:ext cx="4037013" cy="2859551"/>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a:bodyPr>
          <a:lstStyle/>
          <a:p>
            <a:pPr eaLnBrk="1" hangingPunct="1">
              <a:defRPr/>
            </a:pPr>
            <a:r>
              <a:rPr lang="en-US" sz="4000" dirty="0" smtClean="0"/>
              <a:t>COMPARTMENT SYNDROME</a:t>
            </a:r>
          </a:p>
        </p:txBody>
      </p:sp>
      <p:sp>
        <p:nvSpPr>
          <p:cNvPr id="61443" name="Rectangle 3"/>
          <p:cNvSpPr>
            <a:spLocks noGrp="1" noChangeArrowheads="1"/>
          </p:cNvSpPr>
          <p:nvPr>
            <p:ph idx="1"/>
          </p:nvPr>
        </p:nvSpPr>
        <p:spPr/>
        <p:txBody>
          <a:bodyPr>
            <a:normAutofit/>
          </a:bodyPr>
          <a:lstStyle/>
          <a:p>
            <a:pPr algn="just" eaLnBrk="1" hangingPunct="1">
              <a:defRPr/>
            </a:pPr>
            <a:r>
              <a:rPr lang="en-US" sz="2400" dirty="0" smtClean="0"/>
              <a:t>Edema of tissues or hemorrhage within any of these compartments may lead to elevated pressures that result in tissue necrosis and subsequent loss of hand function due to contracture.</a:t>
            </a:r>
          </a:p>
          <a:p>
            <a:pPr algn="just" eaLnBrk="1" hangingPunct="1">
              <a:defRPr/>
            </a:pPr>
            <a:endParaRPr lang="en-US" sz="2400" dirty="0" smtClean="0"/>
          </a:p>
          <a:p>
            <a:pPr algn="just" eaLnBrk="1" hangingPunct="1">
              <a:defRPr/>
            </a:pPr>
            <a:r>
              <a:rPr lang="en-US" sz="2400" dirty="0" smtClean="0"/>
              <a:t>Sign and symptoms:</a:t>
            </a:r>
          </a:p>
          <a:p>
            <a:pPr lvl="1" algn="just" eaLnBrk="1" hangingPunct="1">
              <a:defRPr/>
            </a:pPr>
            <a:r>
              <a:rPr lang="en-US" sz="2400" dirty="0" smtClean="0"/>
              <a:t>Pain and </a:t>
            </a:r>
            <a:r>
              <a:rPr lang="en-US" sz="2400" dirty="0" err="1" smtClean="0"/>
              <a:t>paresthesias</a:t>
            </a:r>
            <a:r>
              <a:rPr lang="en-US" sz="2400" dirty="0" smtClean="0"/>
              <a:t> occur early</a:t>
            </a:r>
          </a:p>
          <a:p>
            <a:pPr lvl="1" algn="just" eaLnBrk="1" hangingPunct="1">
              <a:defRPr/>
            </a:pPr>
            <a:endParaRPr lang="en-US" sz="2400" dirty="0" smtClean="0"/>
          </a:p>
          <a:p>
            <a:pPr lvl="1" algn="just" eaLnBrk="1" hangingPunct="1">
              <a:defRPr/>
            </a:pPr>
            <a:r>
              <a:rPr lang="en-US" sz="2400" dirty="0" smtClean="0"/>
              <a:t>Paralysis and </a:t>
            </a:r>
            <a:r>
              <a:rPr lang="en-US" sz="2400" dirty="0" err="1" smtClean="0"/>
              <a:t>pulselessness</a:t>
            </a:r>
            <a:r>
              <a:rPr lang="en-US" sz="2400" dirty="0" smtClean="0"/>
              <a:t> occurring later</a:t>
            </a:r>
          </a:p>
        </p:txBody>
      </p:sp>
      <p:sp>
        <p:nvSpPr>
          <p:cNvPr id="4" name="TextBox 3"/>
          <p:cNvSpPr txBox="1"/>
          <p:nvPr/>
        </p:nvSpPr>
        <p:spPr>
          <a:xfrm>
            <a:off x="1000100" y="6072206"/>
            <a:ext cx="7165359" cy="738664"/>
          </a:xfrm>
          <a:prstGeom prst="rect">
            <a:avLst/>
          </a:prstGeom>
          <a:noFill/>
        </p:spPr>
        <p:txBody>
          <a:bodyPr wrap="none" rtlCol="0">
            <a:spAutoFit/>
          </a:bodyPr>
          <a:lstStyle/>
          <a:p>
            <a:pPr algn="just"/>
            <a:r>
              <a:rPr lang="en-IN" sz="1400" dirty="0" err="1" smtClean="0"/>
              <a:t>Konstantakos</a:t>
            </a:r>
            <a:r>
              <a:rPr lang="en-IN" sz="1400" dirty="0" smtClean="0"/>
              <a:t> EK, </a:t>
            </a:r>
            <a:r>
              <a:rPr lang="en-IN" sz="1400" dirty="0" err="1" smtClean="0"/>
              <a:t>Dalstrom</a:t>
            </a:r>
            <a:r>
              <a:rPr lang="en-IN" sz="1400" dirty="0" smtClean="0"/>
              <a:t> DJ, </a:t>
            </a:r>
            <a:r>
              <a:rPr lang="en-IN" sz="1400" dirty="0" err="1" smtClean="0"/>
              <a:t>Nelles</a:t>
            </a:r>
            <a:r>
              <a:rPr lang="en-IN" sz="1400" dirty="0" smtClean="0"/>
              <a:t> ME, Laughlin RT, </a:t>
            </a:r>
            <a:r>
              <a:rPr lang="en-IN" sz="1400" dirty="0" err="1" smtClean="0"/>
              <a:t>Prayson</a:t>
            </a:r>
            <a:r>
              <a:rPr lang="en-IN" sz="1400" dirty="0" smtClean="0"/>
              <a:t> MJ (December 2007).</a:t>
            </a:r>
          </a:p>
          <a:p>
            <a:pPr algn="just"/>
            <a:r>
              <a:rPr lang="en-IN" sz="1400" dirty="0" smtClean="0"/>
              <a:t> "Diagnosis and management of extremity compartment syndromes: an orthopaedic perspective". </a:t>
            </a:r>
          </a:p>
          <a:p>
            <a:pPr algn="just"/>
            <a:r>
              <a:rPr lang="en-IN" sz="1400" i="1" dirty="0" smtClean="0"/>
              <a:t>Am </a:t>
            </a:r>
            <a:r>
              <a:rPr lang="en-IN" sz="1400" i="1" dirty="0" err="1" smtClean="0"/>
              <a:t>Surg</a:t>
            </a:r>
            <a:r>
              <a:rPr lang="en-IN" sz="1400" dirty="0" smtClean="0"/>
              <a:t> </a:t>
            </a:r>
            <a:r>
              <a:rPr lang="en-IN" sz="1400" b="1" dirty="0" smtClean="0"/>
              <a:t>73</a:t>
            </a:r>
            <a:r>
              <a:rPr lang="en-IN" sz="1400" dirty="0" smtClean="0"/>
              <a:t> (12): 1199–209. PMID 1818637.</a:t>
            </a:r>
            <a:endParaRPr lang="en-IN"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eaLnBrk="1" hangingPunct="1">
              <a:defRPr/>
            </a:pPr>
            <a:r>
              <a:rPr lang="en-US" sz="4000" dirty="0" smtClean="0"/>
              <a:t>COMPARTMENT SYNDROME</a:t>
            </a:r>
          </a:p>
        </p:txBody>
      </p:sp>
      <p:sp>
        <p:nvSpPr>
          <p:cNvPr id="64515" name="Rectangle 3"/>
          <p:cNvSpPr>
            <a:spLocks noGrp="1" noChangeArrowheads="1"/>
          </p:cNvSpPr>
          <p:nvPr>
            <p:ph idx="1"/>
          </p:nvPr>
        </p:nvSpPr>
        <p:spPr/>
        <p:txBody>
          <a:bodyPr>
            <a:normAutofit/>
          </a:bodyPr>
          <a:lstStyle/>
          <a:p>
            <a:pPr algn="just" eaLnBrk="1" hangingPunct="1">
              <a:defRPr/>
            </a:pPr>
            <a:r>
              <a:rPr lang="en-US" sz="2400" dirty="0" smtClean="0"/>
              <a:t>Diagnosis</a:t>
            </a:r>
          </a:p>
          <a:p>
            <a:pPr lvl="1" algn="just" eaLnBrk="1" hangingPunct="1">
              <a:defRPr/>
            </a:pPr>
            <a:r>
              <a:rPr lang="en-US" sz="2400" dirty="0" smtClean="0"/>
              <a:t>Confirmed by compartment pressure measurement – high rate of false readings.</a:t>
            </a:r>
          </a:p>
          <a:p>
            <a:pPr lvl="1" algn="just" eaLnBrk="1" hangingPunct="1">
              <a:defRPr/>
            </a:pPr>
            <a:endParaRPr lang="en-US" sz="2400" dirty="0" smtClean="0"/>
          </a:p>
          <a:p>
            <a:pPr lvl="1" algn="just" eaLnBrk="1" hangingPunct="1">
              <a:buNone/>
              <a:defRPr/>
            </a:pPr>
            <a:r>
              <a:rPr lang="en-US" sz="2400" dirty="0" smtClean="0"/>
              <a:t>Treatment</a:t>
            </a:r>
          </a:p>
          <a:p>
            <a:pPr lvl="1" algn="just" eaLnBrk="1" hangingPunct="1">
              <a:defRPr/>
            </a:pPr>
            <a:r>
              <a:rPr lang="en-US" sz="2400" dirty="0" smtClean="0"/>
              <a:t>In the setting of severe crush injury with signs and symptoms suggestive of compartment syndrome, emergent hand surgeon consultation for </a:t>
            </a:r>
            <a:r>
              <a:rPr lang="en-US" sz="2400" dirty="0" err="1" smtClean="0"/>
              <a:t>fasciotomy</a:t>
            </a:r>
            <a:r>
              <a:rPr lang="en-US" sz="2400" dirty="0" smtClean="0"/>
              <a:t> is mandatory.</a:t>
            </a:r>
          </a:p>
        </p:txBody>
      </p:sp>
      <p:sp>
        <p:nvSpPr>
          <p:cNvPr id="4" name="TextBox 3"/>
          <p:cNvSpPr txBox="1"/>
          <p:nvPr/>
        </p:nvSpPr>
        <p:spPr>
          <a:xfrm>
            <a:off x="1500166" y="6072206"/>
            <a:ext cx="7165359" cy="738664"/>
          </a:xfrm>
          <a:prstGeom prst="rect">
            <a:avLst/>
          </a:prstGeom>
          <a:noFill/>
        </p:spPr>
        <p:txBody>
          <a:bodyPr wrap="none" rtlCol="0">
            <a:spAutoFit/>
          </a:bodyPr>
          <a:lstStyle/>
          <a:p>
            <a:r>
              <a:rPr lang="en-IN" sz="1400" dirty="0" err="1" smtClean="0"/>
              <a:t>Konstantakos</a:t>
            </a:r>
            <a:r>
              <a:rPr lang="en-IN" sz="1400" dirty="0" smtClean="0"/>
              <a:t> EK, </a:t>
            </a:r>
            <a:r>
              <a:rPr lang="en-IN" sz="1400" dirty="0" err="1" smtClean="0"/>
              <a:t>Dalstrom</a:t>
            </a:r>
            <a:r>
              <a:rPr lang="en-IN" sz="1400" dirty="0" smtClean="0"/>
              <a:t> DJ, </a:t>
            </a:r>
            <a:r>
              <a:rPr lang="en-IN" sz="1400" dirty="0" err="1" smtClean="0"/>
              <a:t>Nelles</a:t>
            </a:r>
            <a:r>
              <a:rPr lang="en-IN" sz="1400" dirty="0" smtClean="0"/>
              <a:t> ME, Laughlin RT, </a:t>
            </a:r>
            <a:r>
              <a:rPr lang="en-IN" sz="1400" dirty="0" err="1" smtClean="0"/>
              <a:t>Prayson</a:t>
            </a:r>
            <a:r>
              <a:rPr lang="en-IN" sz="1400" dirty="0" smtClean="0"/>
              <a:t> MJ (December 2007).</a:t>
            </a:r>
          </a:p>
          <a:p>
            <a:r>
              <a:rPr lang="en-IN" sz="1400" dirty="0" smtClean="0"/>
              <a:t> "Diagnosis and management of extremity compartment syndromes: an orthopaedic perspective". </a:t>
            </a:r>
          </a:p>
          <a:p>
            <a:r>
              <a:rPr lang="en-IN" sz="1400" i="1" dirty="0" smtClean="0"/>
              <a:t>Am </a:t>
            </a:r>
            <a:r>
              <a:rPr lang="en-IN" sz="1400" i="1" dirty="0" err="1" smtClean="0"/>
              <a:t>Surg</a:t>
            </a:r>
            <a:r>
              <a:rPr lang="en-IN" sz="1400" dirty="0" smtClean="0"/>
              <a:t> </a:t>
            </a:r>
            <a:r>
              <a:rPr lang="en-IN" sz="1400" b="1" dirty="0" smtClean="0"/>
              <a:t>73</a:t>
            </a:r>
            <a:r>
              <a:rPr lang="en-IN" sz="1400" dirty="0" smtClean="0"/>
              <a:t> (12): 1199–209. PMID 18186372.</a:t>
            </a:r>
            <a:endParaRPr lang="en-IN"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Nerve Injuries</a:t>
            </a:r>
          </a:p>
        </p:txBody>
      </p:sp>
      <p:sp>
        <p:nvSpPr>
          <p:cNvPr id="92163" name="Rectangle 3"/>
          <p:cNvSpPr>
            <a:spLocks noGrp="1" noChangeArrowheads="1"/>
          </p:cNvSpPr>
          <p:nvPr>
            <p:ph idx="1"/>
          </p:nvPr>
        </p:nvSpPr>
        <p:spPr/>
        <p:txBody>
          <a:bodyPr>
            <a:normAutofit/>
          </a:bodyPr>
          <a:lstStyle/>
          <a:p>
            <a:pPr algn="just">
              <a:lnSpc>
                <a:spcPct val="90000"/>
              </a:lnSpc>
            </a:pPr>
            <a:r>
              <a:rPr lang="en-US" sz="2400" dirty="0"/>
              <a:t>Median and </a:t>
            </a:r>
            <a:r>
              <a:rPr lang="en-US" sz="2400" dirty="0" err="1" smtClean="0"/>
              <a:t>Ulnar</a:t>
            </a:r>
            <a:r>
              <a:rPr lang="en-US" sz="2400" dirty="0" smtClean="0"/>
              <a:t>- </a:t>
            </a:r>
            <a:r>
              <a:rPr lang="en-US" sz="2400" dirty="0"/>
              <a:t>refer for immediate or delayed repair (10days</a:t>
            </a:r>
            <a:r>
              <a:rPr lang="en-US" sz="2400" dirty="0" smtClean="0"/>
              <a:t>).</a:t>
            </a:r>
          </a:p>
          <a:p>
            <a:pPr algn="just">
              <a:lnSpc>
                <a:spcPct val="90000"/>
              </a:lnSpc>
            </a:pPr>
            <a:endParaRPr lang="en-US" sz="2400" dirty="0"/>
          </a:p>
          <a:p>
            <a:pPr algn="just">
              <a:lnSpc>
                <a:spcPct val="90000"/>
              </a:lnSpc>
            </a:pPr>
            <a:r>
              <a:rPr lang="en-US" sz="2400" dirty="0"/>
              <a:t>Radial nerve repairs may delayed up to 3 months</a:t>
            </a:r>
          </a:p>
          <a:p>
            <a:pPr algn="just">
              <a:lnSpc>
                <a:spcPct val="90000"/>
              </a:lnSpc>
              <a:buNone/>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5613" y="273050"/>
            <a:ext cx="8226425" cy="565150"/>
          </a:xfrm>
        </p:spPr>
        <p:txBody>
          <a:bodyPr>
            <a:normAutofit fontScale="90000"/>
          </a:bodyPr>
          <a:lstStyle/>
          <a:p>
            <a:r>
              <a:rPr lang="en-US" sz="4000" dirty="0"/>
              <a:t>Hand Anatomy</a:t>
            </a:r>
          </a:p>
        </p:txBody>
      </p:sp>
      <p:sp>
        <p:nvSpPr>
          <p:cNvPr id="5123" name="Rectangle 3"/>
          <p:cNvSpPr>
            <a:spLocks noGrp="1" noChangeArrowheads="1"/>
          </p:cNvSpPr>
          <p:nvPr>
            <p:ph type="body" sz="half" idx="1"/>
          </p:nvPr>
        </p:nvSpPr>
        <p:spPr>
          <a:xfrm>
            <a:off x="0" y="1785926"/>
            <a:ext cx="4038600" cy="4843474"/>
          </a:xfrm>
        </p:spPr>
        <p:txBody>
          <a:bodyPr/>
          <a:lstStyle/>
          <a:p>
            <a:r>
              <a:rPr lang="en-US" sz="2800" dirty="0"/>
              <a:t>Intrinsic </a:t>
            </a:r>
            <a:r>
              <a:rPr lang="en-US" sz="2800" dirty="0" smtClean="0"/>
              <a:t>muscles </a:t>
            </a:r>
            <a:r>
              <a:rPr lang="en-US" sz="2800" dirty="0"/>
              <a:t>of the hand:</a:t>
            </a:r>
          </a:p>
          <a:p>
            <a:pPr lvl="2"/>
            <a:r>
              <a:rPr lang="en-US" sz="2000" dirty="0"/>
              <a:t>Have their origins and insertions within the hand.</a:t>
            </a:r>
          </a:p>
          <a:p>
            <a:pPr lvl="2"/>
            <a:r>
              <a:rPr lang="en-US" sz="2000" dirty="0"/>
              <a:t>Consist the following:</a:t>
            </a:r>
          </a:p>
          <a:p>
            <a:pPr lvl="3"/>
            <a:r>
              <a:rPr lang="en-US" sz="1800" dirty="0" err="1"/>
              <a:t>Thenar</a:t>
            </a:r>
            <a:r>
              <a:rPr lang="en-US" sz="1800" dirty="0"/>
              <a:t>, </a:t>
            </a:r>
            <a:r>
              <a:rPr lang="en-US" sz="1800" dirty="0" err="1"/>
              <a:t>Hypothenar</a:t>
            </a:r>
            <a:r>
              <a:rPr lang="en-US" sz="1800" dirty="0"/>
              <a:t>, adductor </a:t>
            </a:r>
            <a:r>
              <a:rPr lang="en-US" sz="1800" dirty="0" err="1"/>
              <a:t>pollicies</a:t>
            </a:r>
            <a:r>
              <a:rPr lang="en-US" sz="1800" dirty="0"/>
              <a:t>, the </a:t>
            </a:r>
            <a:r>
              <a:rPr lang="en-US" sz="1800" dirty="0" err="1"/>
              <a:t>interossei</a:t>
            </a:r>
            <a:r>
              <a:rPr lang="en-US" sz="1800" dirty="0"/>
              <a:t> and the </a:t>
            </a:r>
            <a:r>
              <a:rPr lang="en-US" sz="1800" dirty="0" err="1"/>
              <a:t>lumbricals</a:t>
            </a:r>
            <a:r>
              <a:rPr lang="en-US" sz="1400" dirty="0"/>
              <a:t>. (Refer to pg 1665 for anatomical description)</a:t>
            </a:r>
          </a:p>
          <a:p>
            <a:pPr lvl="3"/>
            <a:endParaRPr lang="en-US" sz="1800" dirty="0"/>
          </a:p>
        </p:txBody>
      </p:sp>
      <p:pic>
        <p:nvPicPr>
          <p:cNvPr id="5126" name="Picture 6" descr="0040F654A9250865B365010800006BA2v1"/>
          <p:cNvPicPr>
            <a:picLocks noGrp="1" noChangeAspect="1" noChangeArrowheads="1"/>
          </p:cNvPicPr>
          <p:nvPr>
            <p:ph sz="half" idx="2"/>
          </p:nvPr>
        </p:nvPicPr>
        <p:blipFill>
          <a:blip r:embed="rId2" cstate="print"/>
          <a:srcRect/>
          <a:stretch>
            <a:fillRect/>
          </a:stretch>
        </p:blipFill>
        <p:spPr>
          <a:xfrm>
            <a:off x="3571868" y="1643050"/>
            <a:ext cx="5572132" cy="4986350"/>
          </a:xfrm>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mtClean="0"/>
              <a:t>Arterial Injuries</a:t>
            </a:r>
            <a:endParaRPr lang="en-US"/>
          </a:p>
        </p:txBody>
      </p:sp>
      <p:sp>
        <p:nvSpPr>
          <p:cNvPr id="101379" name="Rectangle 3"/>
          <p:cNvSpPr>
            <a:spLocks noGrp="1" noChangeArrowheads="1"/>
          </p:cNvSpPr>
          <p:nvPr>
            <p:ph idx="1"/>
          </p:nvPr>
        </p:nvSpPr>
        <p:spPr/>
        <p:txBody>
          <a:bodyPr>
            <a:normAutofit/>
          </a:bodyPr>
          <a:lstStyle/>
          <a:p>
            <a:pPr algn="just"/>
            <a:r>
              <a:rPr lang="en-US" sz="2400" dirty="0" smtClean="0"/>
              <a:t>Radial/</a:t>
            </a:r>
            <a:r>
              <a:rPr lang="en-US" sz="2400" dirty="0" err="1" smtClean="0"/>
              <a:t>Ulnar</a:t>
            </a:r>
            <a:r>
              <a:rPr lang="en-US" sz="2400" dirty="0" smtClean="0"/>
              <a:t> artery injuries need referral</a:t>
            </a:r>
          </a:p>
          <a:p>
            <a:pPr algn="just"/>
            <a:endParaRPr lang="en-US" sz="2400" dirty="0" smtClean="0"/>
          </a:p>
          <a:p>
            <a:pPr algn="just"/>
            <a:r>
              <a:rPr lang="en-US" sz="2400" dirty="0" smtClean="0"/>
              <a:t>Digital arterial injuries: assess clinically- if no ischemia, does not need repair (collateral circulation)</a:t>
            </a:r>
          </a:p>
          <a:p>
            <a:pPr algn="just"/>
            <a:endParaRPr lang="en-US" sz="2400" dirty="0" smtClean="0"/>
          </a:p>
          <a:p>
            <a:pPr algn="just"/>
            <a:r>
              <a:rPr lang="en-US" sz="2400" dirty="0" smtClean="0"/>
              <a:t>Assess for associated nerve injury</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500042"/>
            <a:ext cx="8153400" cy="719158"/>
          </a:xfrm>
        </p:spPr>
        <p:txBody>
          <a:bodyPr>
            <a:normAutofit fontScale="90000"/>
          </a:bodyPr>
          <a:lstStyle/>
          <a:p>
            <a:r>
              <a:rPr lang="en-IN" b="1" dirty="0" smtClean="0"/>
              <a:t>POP SLABS FOR HAND INJURIES</a:t>
            </a:r>
            <a:r>
              <a:rPr lang="en-IN" dirty="0" smtClean="0"/>
              <a:t/>
            </a:r>
            <a:br>
              <a:rPr lang="en-IN" dirty="0" smtClean="0"/>
            </a:br>
            <a:endParaRPr lang="en-IN" dirty="0"/>
          </a:p>
        </p:txBody>
      </p:sp>
      <p:pic>
        <p:nvPicPr>
          <p:cNvPr id="4" name="Content Placeholder 3" descr="http://helid.digicollection.org/documents/h0164e/p35.gif"/>
          <p:cNvPicPr>
            <a:picLocks noGrp="1"/>
          </p:cNvPicPr>
          <p:nvPr>
            <p:ph idx="1"/>
          </p:nvPr>
        </p:nvPicPr>
        <p:blipFill>
          <a:blip r:embed="rId2" cstate="print"/>
          <a:stretch>
            <a:fillRect/>
          </a:stretch>
        </p:blipFill>
        <p:spPr bwMode="auto">
          <a:xfrm>
            <a:off x="3143250" y="1700808"/>
            <a:ext cx="2857500" cy="2314575"/>
          </a:xfrm>
          <a:prstGeom prst="rect">
            <a:avLst/>
          </a:prstGeom>
          <a:noFill/>
          <a:ln w="9525">
            <a:noFill/>
            <a:miter lim="800000"/>
            <a:headEnd/>
            <a:tailEnd/>
          </a:ln>
        </p:spPr>
      </p:pic>
      <p:sp>
        <p:nvSpPr>
          <p:cNvPr id="9" name="Rectangle 8"/>
          <p:cNvSpPr/>
          <p:nvPr/>
        </p:nvSpPr>
        <p:spPr>
          <a:xfrm>
            <a:off x="2286000" y="4714884"/>
            <a:ext cx="6286528" cy="1569660"/>
          </a:xfrm>
          <a:prstGeom prst="rect">
            <a:avLst/>
          </a:prstGeom>
        </p:spPr>
        <p:txBody>
          <a:bodyPr wrap="square">
            <a:spAutoFit/>
          </a:bodyPr>
          <a:lstStyle/>
          <a:p>
            <a:pPr algn="just"/>
            <a:r>
              <a:rPr lang="en-IN" sz="2400" dirty="0" smtClean="0"/>
              <a:t>The correct position for a hand to be splinted. The </a:t>
            </a:r>
            <a:r>
              <a:rPr lang="en-IN" sz="2400" dirty="0" err="1" smtClean="0"/>
              <a:t>interphalangeal</a:t>
            </a:r>
            <a:r>
              <a:rPr lang="en-IN" sz="2400" dirty="0" smtClean="0"/>
              <a:t> joints are extended and the </a:t>
            </a:r>
            <a:r>
              <a:rPr lang="en-IN" sz="2400" dirty="0" err="1" smtClean="0"/>
              <a:t>metacarpophalangeal</a:t>
            </a:r>
            <a:r>
              <a:rPr lang="en-IN" sz="2400" dirty="0" smtClean="0"/>
              <a:t> joints are flexed to 90 degrees</a:t>
            </a:r>
            <a:endParaRPr lang="en-IN"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642918"/>
            <a:ext cx="8153400" cy="576282"/>
          </a:xfrm>
        </p:spPr>
        <p:txBody>
          <a:bodyPr>
            <a:normAutofit fontScale="90000"/>
          </a:bodyPr>
          <a:lstStyle/>
          <a:p>
            <a:r>
              <a:rPr lang="en-IN" b="1" dirty="0" smtClean="0"/>
              <a:t>POP SLABS FOR HAND INJURIES</a:t>
            </a:r>
            <a:r>
              <a:rPr lang="en-IN" dirty="0" smtClean="0"/>
              <a:t/>
            </a:r>
            <a:br>
              <a:rPr lang="en-IN" dirty="0" smtClean="0"/>
            </a:br>
            <a:endParaRPr lang="en-IN" dirty="0"/>
          </a:p>
        </p:txBody>
      </p:sp>
      <p:sp>
        <p:nvSpPr>
          <p:cNvPr id="3" name="Content Placeholder 2"/>
          <p:cNvSpPr>
            <a:spLocks noGrp="1"/>
          </p:cNvSpPr>
          <p:nvPr>
            <p:ph idx="1"/>
          </p:nvPr>
        </p:nvSpPr>
        <p:spPr/>
        <p:txBody>
          <a:bodyPr>
            <a:normAutofit/>
          </a:bodyPr>
          <a:lstStyle/>
          <a:p>
            <a:pPr algn="just"/>
            <a:r>
              <a:rPr lang="en-IN" sz="2400" dirty="0" smtClean="0"/>
              <a:t>An injured hand should be elevated and immobilized with the </a:t>
            </a:r>
            <a:r>
              <a:rPr lang="en-IN" sz="2400" dirty="0" err="1" smtClean="0"/>
              <a:t>metacarpophalangeal</a:t>
            </a:r>
            <a:r>
              <a:rPr lang="en-IN" sz="2400" dirty="0" smtClean="0"/>
              <a:t> joints in 90 degrees of flexion and the </a:t>
            </a:r>
            <a:r>
              <a:rPr lang="en-IN" sz="2400" dirty="0" err="1" smtClean="0"/>
              <a:t>interphalangeal</a:t>
            </a:r>
            <a:r>
              <a:rPr lang="en-IN" sz="2400" dirty="0" smtClean="0"/>
              <a:t> joints in full extension.</a:t>
            </a:r>
          </a:p>
          <a:p>
            <a:pPr algn="just"/>
            <a:r>
              <a:rPr lang="en-IN" sz="2400" dirty="0" smtClean="0"/>
              <a:t> In this position, the capsule and collateral ligaments of these joints are maximally stretched and cannot contract. </a:t>
            </a:r>
          </a:p>
          <a:p>
            <a:pPr algn="just"/>
            <a:r>
              <a:rPr lang="en-IN" sz="2400" dirty="0" smtClean="0"/>
              <a:t>This facilitates subsequent restoration of function. </a:t>
            </a:r>
          </a:p>
          <a:p>
            <a:pPr algn="just"/>
            <a:r>
              <a:rPr lang="en-IN" sz="2400" dirty="0" smtClean="0"/>
              <a:t>The presence of open wounds of the hand does not prevent the use of this ideal position. It can be achieved by fully extending the wrist and applying a slab. </a:t>
            </a:r>
            <a:endParaRPr lang="en-IN"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619250" y="404813"/>
            <a:ext cx="6673850" cy="641350"/>
          </a:xfrm>
          <a:prstGeom prst="rect">
            <a:avLst/>
          </a:prstGeom>
          <a:noFill/>
          <a:ln w="9525">
            <a:noFill/>
            <a:miter lim="800000"/>
            <a:headEnd/>
            <a:tailEnd/>
          </a:ln>
          <a:effectLst/>
        </p:spPr>
        <p:txBody>
          <a:bodyPr wrap="none">
            <a:spAutoFit/>
          </a:bodyPr>
          <a:lstStyle/>
          <a:p>
            <a:r>
              <a:rPr lang="en-GB" b="1">
                <a:effectLst>
                  <a:outerShdw blurRad="38100" dist="38100" dir="2700000" algn="tl">
                    <a:srgbClr val="000000"/>
                  </a:outerShdw>
                </a:effectLst>
              </a:rPr>
              <a:t>UNDERSTANDING WRIST</a:t>
            </a:r>
          </a:p>
        </p:txBody>
      </p:sp>
      <p:sp>
        <p:nvSpPr>
          <p:cNvPr id="8197" name="Text Box 5"/>
          <p:cNvSpPr txBox="1">
            <a:spLocks noChangeArrowheads="1"/>
          </p:cNvSpPr>
          <p:nvPr/>
        </p:nvSpPr>
        <p:spPr bwMode="auto">
          <a:xfrm>
            <a:off x="155575" y="1196975"/>
            <a:ext cx="8988425" cy="5273675"/>
          </a:xfrm>
          <a:prstGeom prst="rect">
            <a:avLst/>
          </a:prstGeom>
          <a:noFill/>
          <a:ln w="9525">
            <a:noFill/>
            <a:miter lim="800000"/>
            <a:headEnd/>
            <a:tailEnd/>
          </a:ln>
          <a:effectLst/>
        </p:spPr>
        <p:txBody>
          <a:bodyPr>
            <a:spAutoFit/>
          </a:bodyPr>
          <a:lstStyle/>
          <a:p>
            <a:r>
              <a:rPr lang="en-GB" b="1">
                <a:effectLst>
                  <a:outerShdw blurRad="38100" dist="38100" dir="2700000" algn="tl">
                    <a:srgbClr val="000000"/>
                  </a:outerShdw>
                </a:effectLst>
              </a:rPr>
              <a:t>LINK BETWEEN FOREARM &amp; HAND</a:t>
            </a:r>
          </a:p>
          <a:p>
            <a:endParaRPr lang="en-GB" b="1">
              <a:effectLst>
                <a:outerShdw blurRad="38100" dist="38100" dir="2700000" algn="tl">
                  <a:srgbClr val="000000"/>
                </a:outerShdw>
              </a:effectLst>
            </a:endParaRPr>
          </a:p>
          <a:p>
            <a:r>
              <a:rPr lang="en-GB" b="1">
                <a:effectLst>
                  <a:outerShdw blurRad="38100" dist="38100" dir="2700000" algn="tl">
                    <a:srgbClr val="000000"/>
                  </a:outerShdw>
                </a:effectLst>
              </a:rPr>
              <a:t>JOINTS:     </a:t>
            </a:r>
            <a:r>
              <a:rPr lang="en-GB" sz="3200" b="1">
                <a:effectLst>
                  <a:outerShdw blurRad="38100" dist="38100" dir="2700000" algn="tl">
                    <a:srgbClr val="000000"/>
                  </a:outerShdw>
                </a:effectLst>
              </a:rPr>
              <a:t>DRUJ, RADIOCARPAL,</a:t>
            </a:r>
          </a:p>
          <a:p>
            <a:r>
              <a:rPr lang="en-GB" sz="3200" b="1">
                <a:effectLst>
                  <a:outerShdw blurRad="38100" dist="38100" dir="2700000" algn="tl">
                    <a:srgbClr val="000000"/>
                  </a:outerShdw>
                </a:effectLst>
              </a:rPr>
              <a:t>		       MID-CARPAL</a:t>
            </a:r>
          </a:p>
          <a:p>
            <a:r>
              <a:rPr lang="en-GB" b="1">
                <a:effectLst>
                  <a:outerShdw blurRad="38100" dist="38100" dir="2700000" algn="tl">
                    <a:srgbClr val="000000"/>
                  </a:outerShdw>
                </a:effectLst>
              </a:rPr>
              <a:t>15 BONES: </a:t>
            </a:r>
            <a:r>
              <a:rPr lang="en-GB" sz="3200" b="1">
                <a:effectLst>
                  <a:outerShdw blurRad="38100" dist="38100" dir="2700000" algn="tl">
                    <a:srgbClr val="000000"/>
                  </a:outerShdw>
                </a:effectLst>
              </a:rPr>
              <a:t>DISTAL RADIUS &amp; ULNA</a:t>
            </a:r>
          </a:p>
          <a:p>
            <a:endParaRPr lang="en-GB" sz="3200" b="1">
              <a:effectLst>
                <a:outerShdw blurRad="38100" dist="38100" dir="2700000" algn="tl">
                  <a:srgbClr val="000000"/>
                </a:outerShdw>
              </a:effectLst>
            </a:endParaRPr>
          </a:p>
          <a:p>
            <a:r>
              <a:rPr lang="en-GB" sz="3200" b="1">
                <a:effectLst>
                  <a:outerShdw blurRad="38100" dist="38100" dir="2700000" algn="tl">
                    <a:srgbClr val="000000"/>
                  </a:outerShdw>
                </a:effectLst>
              </a:rPr>
              <a:t>		        TWO ROWS</a:t>
            </a:r>
            <a:r>
              <a:rPr lang="en-GB" sz="3200"/>
              <a:t> </a:t>
            </a:r>
            <a:r>
              <a:rPr lang="en-GB" sz="3200" b="1">
                <a:effectLst>
                  <a:outerShdw blurRad="38100" dist="38100" dir="2700000" algn="tl">
                    <a:srgbClr val="000000"/>
                  </a:outerShdw>
                </a:effectLst>
              </a:rPr>
              <a:t>OF CARPUS:</a:t>
            </a:r>
            <a:r>
              <a:rPr lang="en-GB" sz="2400"/>
              <a:t> </a:t>
            </a:r>
            <a:endParaRPr lang="en-GB" sz="3200" b="1">
              <a:effectLst>
                <a:outerShdw blurRad="38100" dist="38100" dir="2700000" algn="tl">
                  <a:srgbClr val="000000"/>
                </a:outerShdw>
              </a:effectLst>
            </a:endParaRPr>
          </a:p>
          <a:p>
            <a:r>
              <a:rPr lang="en-GB" sz="2400" b="1">
                <a:effectLst>
                  <a:outerShdw blurRad="38100" dist="38100" dir="2700000" algn="tl">
                    <a:srgbClr val="000000"/>
                  </a:outerShdw>
                </a:effectLst>
              </a:rPr>
              <a:t>				 S</a:t>
            </a:r>
            <a:r>
              <a:rPr lang="en-GB" sz="2400"/>
              <a:t>ome </a:t>
            </a:r>
            <a:r>
              <a:rPr lang="en-GB" sz="2400" b="1">
                <a:effectLst>
                  <a:outerShdw blurRad="38100" dist="38100" dir="2700000" algn="tl">
                    <a:srgbClr val="000000"/>
                  </a:outerShdw>
                </a:effectLst>
              </a:rPr>
              <a:t>L</a:t>
            </a:r>
            <a:r>
              <a:rPr lang="en-GB" sz="2400"/>
              <a:t>overs </a:t>
            </a:r>
            <a:r>
              <a:rPr lang="en-GB" sz="2400" b="1">
                <a:effectLst>
                  <a:outerShdw blurRad="38100" dist="38100" dir="2700000" algn="tl">
                    <a:srgbClr val="000000"/>
                  </a:outerShdw>
                </a:effectLst>
              </a:rPr>
              <a:t>T</a:t>
            </a:r>
            <a:r>
              <a:rPr lang="en-GB" sz="2400"/>
              <a:t>ry </a:t>
            </a:r>
            <a:r>
              <a:rPr lang="en-GB" sz="2400" b="1">
                <a:effectLst>
                  <a:outerShdw blurRad="38100" dist="38100" dir="2700000" algn="tl">
                    <a:srgbClr val="000000"/>
                  </a:outerShdw>
                </a:effectLst>
              </a:rPr>
              <a:t>P</a:t>
            </a:r>
            <a:r>
              <a:rPr lang="en-GB" sz="2400"/>
              <a:t>ositions </a:t>
            </a:r>
          </a:p>
          <a:p>
            <a:r>
              <a:rPr lang="en-GB" sz="2400" b="1">
                <a:effectLst>
                  <a:outerShdw blurRad="38100" dist="38100" dir="2700000" algn="tl">
                    <a:srgbClr val="000000"/>
                  </a:outerShdw>
                </a:effectLst>
              </a:rPr>
              <a:t>                                    T</a:t>
            </a:r>
            <a:r>
              <a:rPr lang="en-GB" sz="2400"/>
              <a:t>hat </a:t>
            </a:r>
            <a:r>
              <a:rPr lang="en-GB" sz="2400" b="1">
                <a:effectLst>
                  <a:outerShdw blurRad="38100" dist="38100" dir="2700000" algn="tl">
                    <a:srgbClr val="000000"/>
                  </a:outerShdw>
                </a:effectLst>
              </a:rPr>
              <a:t>T</a:t>
            </a:r>
            <a:r>
              <a:rPr lang="en-GB" sz="2400"/>
              <a:t>hey </a:t>
            </a:r>
            <a:r>
              <a:rPr lang="en-GB" sz="2400" b="1">
                <a:effectLst>
                  <a:outerShdw blurRad="38100" dist="38100" dir="2700000" algn="tl">
                    <a:srgbClr val="000000"/>
                  </a:outerShdw>
                </a:effectLst>
              </a:rPr>
              <a:t>C</a:t>
            </a:r>
            <a:r>
              <a:rPr lang="en-GB" sz="2400"/>
              <a:t>an't </a:t>
            </a:r>
            <a:r>
              <a:rPr lang="en-GB" sz="2400" b="1">
                <a:effectLst>
                  <a:outerShdw blurRad="38100" dist="38100" dir="2700000" algn="tl">
                    <a:srgbClr val="000000"/>
                  </a:outerShdw>
                </a:effectLst>
              </a:rPr>
              <a:t>H</a:t>
            </a:r>
            <a:r>
              <a:rPr lang="en-GB" sz="2400"/>
              <a:t>andle. </a:t>
            </a:r>
          </a:p>
          <a:p>
            <a:endParaRPr lang="en-GB" sz="2400" b="1">
              <a:effectLst>
                <a:outerShdw blurRad="38100" dist="38100" dir="2700000" algn="tl">
                  <a:srgbClr val="000000"/>
                </a:outerShdw>
              </a:effectLst>
            </a:endParaRPr>
          </a:p>
          <a:p>
            <a:r>
              <a:rPr lang="en-GB" sz="2800" b="1">
                <a:effectLst>
                  <a:outerShdw blurRad="38100" dist="38100" dir="2700000" algn="tl">
                    <a:srgbClr val="000000"/>
                  </a:outerShdw>
                </a:effectLst>
              </a:rPr>
              <a:t>			  BASE OF FIVE METACARPALS</a:t>
            </a:r>
            <a:endParaRPr lang="en-GB" sz="2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663575" y="292100"/>
            <a:ext cx="184150" cy="519113"/>
          </a:xfrm>
          <a:prstGeom prst="rect">
            <a:avLst/>
          </a:prstGeom>
          <a:noFill/>
          <a:ln w="9525">
            <a:noFill/>
            <a:miter lim="800000"/>
            <a:headEnd/>
            <a:tailEnd/>
          </a:ln>
          <a:effectLst/>
        </p:spPr>
        <p:txBody>
          <a:bodyPr wrap="none">
            <a:spAutoFit/>
          </a:bodyPr>
          <a:lstStyle/>
          <a:p>
            <a:endParaRPr lang="en-US" sz="2800"/>
          </a:p>
        </p:txBody>
      </p:sp>
      <p:sp>
        <p:nvSpPr>
          <p:cNvPr id="22533" name="Text Box 5"/>
          <p:cNvSpPr txBox="1">
            <a:spLocks noChangeArrowheads="1"/>
          </p:cNvSpPr>
          <p:nvPr/>
        </p:nvSpPr>
        <p:spPr bwMode="auto">
          <a:xfrm>
            <a:off x="323850" y="476250"/>
            <a:ext cx="4176713" cy="6238875"/>
          </a:xfrm>
          <a:prstGeom prst="rect">
            <a:avLst/>
          </a:prstGeom>
          <a:noFill/>
          <a:ln w="9525">
            <a:noFill/>
            <a:miter lim="800000"/>
            <a:headEnd/>
            <a:tailEnd/>
          </a:ln>
          <a:effectLst/>
        </p:spPr>
        <p:txBody>
          <a:bodyPr>
            <a:spAutoFit/>
          </a:bodyPr>
          <a:lstStyle/>
          <a:p>
            <a:r>
              <a:rPr lang="en-GB" sz="2400">
                <a:effectLst>
                  <a:outerShdw blurRad="38100" dist="38100" dir="2700000" algn="tl">
                    <a:srgbClr val="000000"/>
                  </a:outerShdw>
                </a:effectLst>
              </a:rPr>
              <a:t>PROXIMAL &amp; DISTAL ROWS OF CARPUS.</a:t>
            </a:r>
          </a:p>
          <a:p>
            <a:endParaRPr lang="en-GB" sz="2400">
              <a:effectLst>
                <a:outerShdw blurRad="38100" dist="38100" dir="2700000" algn="tl">
                  <a:srgbClr val="000000"/>
                </a:outerShdw>
              </a:effectLst>
            </a:endParaRPr>
          </a:p>
          <a:p>
            <a:r>
              <a:rPr lang="en-GB" sz="2400">
                <a:effectLst>
                  <a:outerShdw blurRad="38100" dist="38100" dir="2700000" algn="tl">
                    <a:srgbClr val="000000"/>
                  </a:outerShdw>
                </a:effectLst>
              </a:rPr>
              <a:t>HELD TOGETHER BY STOUT LIGAMENTS.</a:t>
            </a:r>
          </a:p>
          <a:p>
            <a:endParaRPr lang="en-GB" sz="2400">
              <a:effectLst>
                <a:outerShdw blurRad="38100" dist="38100" dir="2700000" algn="tl">
                  <a:srgbClr val="000000"/>
                </a:outerShdw>
              </a:effectLst>
            </a:endParaRPr>
          </a:p>
          <a:p>
            <a:r>
              <a:rPr lang="en-GB" sz="2400">
                <a:effectLst>
                  <a:outerShdw blurRad="38100" dist="38100" dir="2700000" algn="tl">
                    <a:srgbClr val="000000"/>
                  </a:outerShdw>
                </a:effectLst>
              </a:rPr>
              <a:t>PROXIMAL ROW IS ‘INTERPOSED’ BETWEEN</a:t>
            </a:r>
          </a:p>
          <a:p>
            <a:r>
              <a:rPr lang="en-GB" sz="2400">
                <a:effectLst>
                  <a:outerShdw blurRad="38100" dist="38100" dir="2700000" algn="tl">
                    <a:srgbClr val="000000"/>
                  </a:outerShdw>
                </a:effectLst>
              </a:rPr>
              <a:t>F/A &amp; HAND BONES- </a:t>
            </a:r>
            <a:r>
              <a:rPr lang="en-GB" sz="2400" b="1">
                <a:effectLst>
                  <a:outerShdw blurRad="38100" dist="38100" dir="2700000" algn="tl">
                    <a:srgbClr val="000000"/>
                  </a:outerShdw>
                </a:effectLst>
              </a:rPr>
              <a:t>INTERCALATED SEGMENT</a:t>
            </a:r>
          </a:p>
          <a:p>
            <a:endParaRPr lang="en-GB" sz="2400">
              <a:effectLst>
                <a:outerShdw blurRad="38100" dist="38100" dir="2700000" algn="tl">
                  <a:srgbClr val="000000"/>
                </a:outerShdw>
              </a:effectLst>
            </a:endParaRPr>
          </a:p>
          <a:p>
            <a:r>
              <a:rPr lang="en-GB" sz="2400">
                <a:effectLst>
                  <a:outerShdw blurRad="38100" dist="38100" dir="2700000" algn="tl">
                    <a:srgbClr val="000000"/>
                  </a:outerShdw>
                </a:effectLst>
              </a:rPr>
              <a:t>LUNATE AS KEY-STONE OF INTERCALATED SEGMENT BETWEEN DISTAL ROW &amp; F/A.</a:t>
            </a:r>
            <a:endParaRPr lang="en-GB" sz="2000">
              <a:effectLst>
                <a:outerShdw blurRad="38100" dist="38100" dir="2700000" algn="tl">
                  <a:srgbClr val="000000"/>
                </a:outerShdw>
              </a:effectLst>
            </a:endParaRPr>
          </a:p>
          <a:p>
            <a:endParaRPr lang="en-GB" sz="2000"/>
          </a:p>
        </p:txBody>
      </p:sp>
      <p:pic>
        <p:nvPicPr>
          <p:cNvPr id="22534" name="Picture 6" descr="nlhand"/>
          <p:cNvPicPr>
            <a:picLocks noChangeAspect="1" noChangeArrowheads="1"/>
          </p:cNvPicPr>
          <p:nvPr/>
        </p:nvPicPr>
        <p:blipFill>
          <a:blip r:embed="rId2" cstate="print"/>
          <a:srcRect/>
          <a:stretch>
            <a:fillRect/>
          </a:stretch>
        </p:blipFill>
        <p:spPr bwMode="auto">
          <a:xfrm>
            <a:off x="5148263" y="333375"/>
            <a:ext cx="3600450" cy="3140075"/>
          </a:xfrm>
          <a:prstGeom prst="rect">
            <a:avLst/>
          </a:prstGeom>
          <a:noFill/>
        </p:spPr>
      </p:pic>
      <p:pic>
        <p:nvPicPr>
          <p:cNvPr id="22535" name="Picture 7" descr="normal_wrist_ap_lat_labelled"/>
          <p:cNvPicPr>
            <a:picLocks noChangeAspect="1" noChangeArrowheads="1"/>
          </p:cNvPicPr>
          <p:nvPr/>
        </p:nvPicPr>
        <p:blipFill>
          <a:blip r:embed="rId3" cstate="print"/>
          <a:srcRect/>
          <a:stretch>
            <a:fillRect/>
          </a:stretch>
        </p:blipFill>
        <p:spPr bwMode="auto">
          <a:xfrm>
            <a:off x="4427538" y="3933825"/>
            <a:ext cx="4537075" cy="2159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179388" y="836613"/>
            <a:ext cx="8713787" cy="5203825"/>
          </a:xfrm>
          <a:prstGeom prst="rect">
            <a:avLst/>
          </a:prstGeom>
          <a:noFill/>
          <a:ln w="9525">
            <a:noFill/>
            <a:miter lim="800000"/>
            <a:headEnd/>
            <a:tailEnd/>
          </a:ln>
          <a:effectLst/>
        </p:spPr>
        <p:txBody>
          <a:bodyPr>
            <a:spAutoFit/>
          </a:bodyPr>
          <a:lstStyle/>
          <a:p>
            <a:r>
              <a:rPr lang="en-GB" sz="2400">
                <a:effectLst>
                  <a:outerShdw blurRad="38100" dist="38100" dir="2700000" algn="tl">
                    <a:srgbClr val="000000"/>
                  </a:outerShdw>
                </a:effectLst>
              </a:rPr>
              <a:t>NO MUSCLE ATTACHMENT, EXCEPT PISIFORM~    						                    SISAMOID.</a:t>
            </a:r>
          </a:p>
          <a:p>
            <a:endParaRPr lang="en-GB" sz="2400"/>
          </a:p>
          <a:p>
            <a:r>
              <a:rPr lang="en-GB" sz="2400" b="1">
                <a:effectLst>
                  <a:outerShdw blurRad="38100" dist="38100" dir="2700000" algn="tl">
                    <a:srgbClr val="000000"/>
                  </a:outerShdw>
                </a:effectLst>
              </a:rPr>
              <a:t>POSITION OF FUNCTION / MAXIMUM STABILITY-</a:t>
            </a:r>
            <a:r>
              <a:rPr lang="en-GB" sz="2400"/>
              <a:t> </a:t>
            </a:r>
            <a:r>
              <a:rPr lang="en-GB" sz="2400">
                <a:effectLst>
                  <a:outerShdw blurRad="38100" dist="38100" dir="2700000" algn="tl">
                    <a:srgbClr val="000000"/>
                  </a:outerShdw>
                </a:effectLst>
              </a:rPr>
              <a:t>WITH THE TIGHTENING OF LONG MUSCLES WITH WRIST IN 30 deg. ADDUCTION, CARPUS ARE DRAGED TO THE RADIAL SOCKET SECURELY- POSITION DURING POWER GRIP.</a:t>
            </a:r>
          </a:p>
          <a:p>
            <a:endParaRPr lang="en-GB" sz="2400">
              <a:effectLst>
                <a:outerShdw blurRad="38100" dist="38100" dir="2700000" algn="tl">
                  <a:srgbClr val="000000"/>
                </a:outerShdw>
              </a:effectLst>
            </a:endParaRPr>
          </a:p>
          <a:p>
            <a:r>
              <a:rPr lang="en-GB" sz="2400">
                <a:effectLst>
                  <a:outerShdw blurRad="38100" dist="38100" dir="2700000" algn="tl">
                    <a:srgbClr val="000000"/>
                  </a:outerShdw>
                </a:effectLst>
              </a:rPr>
              <a:t>SCAPHOID- POTENTIALLY MOST UNSTABLE.</a:t>
            </a:r>
          </a:p>
          <a:p>
            <a:endParaRPr lang="en-GB" sz="2400">
              <a:effectLst>
                <a:outerShdw blurRad="38100" dist="38100" dir="2700000" algn="tl">
                  <a:srgbClr val="000000"/>
                </a:outerShdw>
              </a:effectLst>
            </a:endParaRPr>
          </a:p>
          <a:p>
            <a:r>
              <a:rPr lang="en-GB" sz="2400">
                <a:effectLst>
                  <a:outerShdw blurRad="38100" dist="38100" dir="2700000" algn="tl">
                    <a:srgbClr val="000000"/>
                  </a:outerShdw>
                </a:effectLst>
              </a:rPr>
              <a:t>AS THE WRIST MOVES SO DOES SCAPHOID- LUNATE &amp; TRIQUETRUM FOLLOWS-GIUDED BY INTEROSSEOUS</a:t>
            </a:r>
          </a:p>
          <a:p>
            <a:r>
              <a:rPr lang="en-GB" sz="2400">
                <a:effectLst>
                  <a:outerShdw blurRad="38100" dist="38100" dir="2700000" algn="tl">
                    <a:srgbClr val="000000"/>
                  </a:outerShdw>
                </a:effectLst>
              </a:rPr>
              <a:t>LIG.</a:t>
            </a:r>
            <a:endParaRPr lang="en-GB" sz="24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250825" y="692150"/>
            <a:ext cx="8713788" cy="5765800"/>
          </a:xfrm>
          <a:prstGeom prst="rect">
            <a:avLst/>
          </a:prstGeom>
          <a:noFill/>
          <a:ln w="9525">
            <a:noFill/>
            <a:miter lim="800000"/>
            <a:headEnd/>
            <a:tailEnd/>
          </a:ln>
          <a:effectLst/>
        </p:spPr>
        <p:txBody>
          <a:bodyPr>
            <a:spAutoFit/>
          </a:bodyPr>
          <a:lstStyle/>
          <a:p>
            <a:r>
              <a:rPr lang="en-GB" b="1">
                <a:effectLst>
                  <a:outerShdw blurRad="38100" dist="38100" dir="2700000" algn="tl">
                    <a:srgbClr val="000000"/>
                  </a:outerShdw>
                </a:effectLst>
              </a:rPr>
              <a:t>LIGAMENTS</a:t>
            </a:r>
            <a:endParaRPr lang="en-GB"/>
          </a:p>
          <a:p>
            <a:r>
              <a:rPr lang="en-GB" b="1">
                <a:effectLst>
                  <a:outerShdw blurRad="38100" dist="38100" dir="2700000" algn="tl">
                    <a:srgbClr val="000000"/>
                  </a:outerShdw>
                </a:effectLst>
              </a:rPr>
              <a:t>EXTRINSIC</a:t>
            </a:r>
            <a:r>
              <a:rPr lang="en-GB"/>
              <a:t>: </a:t>
            </a:r>
            <a:r>
              <a:rPr lang="en-GB" sz="2400">
                <a:effectLst>
                  <a:outerShdw blurRad="38100" dist="38100" dir="2700000" algn="tl">
                    <a:srgbClr val="000000"/>
                  </a:outerShdw>
                </a:effectLst>
              </a:rPr>
              <a:t>(CONNECTS FOREARM WITH 								CARPUS)</a:t>
            </a:r>
          </a:p>
          <a:p>
            <a:r>
              <a:rPr lang="en-GB"/>
              <a:t>			  </a:t>
            </a:r>
            <a:r>
              <a:rPr lang="en-GB">
                <a:effectLst>
                  <a:outerShdw blurRad="38100" dist="38100" dir="2700000" algn="tl">
                    <a:srgbClr val="000000"/>
                  </a:outerShdw>
                </a:effectLst>
              </a:rPr>
              <a:t>-RADIOCARPAL</a:t>
            </a:r>
          </a:p>
          <a:p>
            <a:r>
              <a:rPr lang="en-GB">
                <a:effectLst>
                  <a:outerShdw blurRad="38100" dist="38100" dir="2700000" algn="tl">
                    <a:srgbClr val="000000"/>
                  </a:outerShdw>
                </a:effectLst>
              </a:rPr>
              <a:t>                   -CARPOMETACARPAL</a:t>
            </a:r>
            <a:endParaRPr lang="en-GB" sz="2800"/>
          </a:p>
          <a:p>
            <a:r>
              <a:rPr lang="en-GB"/>
              <a:t>    </a:t>
            </a:r>
          </a:p>
          <a:p>
            <a:r>
              <a:rPr lang="en-GB"/>
              <a:t>    </a:t>
            </a:r>
          </a:p>
          <a:p>
            <a:r>
              <a:rPr lang="en-GB"/>
              <a:t> </a:t>
            </a:r>
            <a:r>
              <a:rPr lang="en-GB" b="1">
                <a:effectLst>
                  <a:outerShdw blurRad="38100" dist="38100" dir="2700000" algn="tl">
                    <a:srgbClr val="000000"/>
                  </a:outerShdw>
                </a:effectLst>
              </a:rPr>
              <a:t>INTRINSIC</a:t>
            </a:r>
            <a:r>
              <a:rPr lang="en-GB"/>
              <a:t>: </a:t>
            </a:r>
            <a:r>
              <a:rPr lang="en-GB">
                <a:effectLst>
                  <a:outerShdw blurRad="38100" dist="38100" dir="2700000" algn="tl">
                    <a:srgbClr val="000000"/>
                  </a:outerShdw>
                </a:effectLst>
              </a:rPr>
              <a:t>INTERCARPAL</a:t>
            </a:r>
          </a:p>
          <a:p>
            <a:endParaRPr lang="en-GB">
              <a:effectLst>
                <a:outerShdw blurRad="38100" dist="38100" dir="2700000" algn="tl">
                  <a:srgbClr val="000000"/>
                </a:outerShdw>
              </a:effectLst>
            </a:endParaRPr>
          </a:p>
          <a:p>
            <a:r>
              <a:rPr lang="en-GB" sz="2000"/>
              <a:t>         </a:t>
            </a:r>
            <a:r>
              <a:rPr lang="en-GB" sz="2000">
                <a:effectLst>
                  <a:outerShdw blurRad="38100" dist="38100" dir="2700000" algn="tl">
                    <a:srgbClr val="000000"/>
                  </a:outerShdw>
                </a:effectLst>
              </a:rPr>
              <a:t>ALL ARE INTRACAPSULAR EXCEPT-FLEXORRETINACULM</a:t>
            </a:r>
          </a:p>
          <a:p>
            <a:r>
              <a:rPr lang="en-GB" sz="2000">
                <a:effectLst>
                  <a:outerShdw blurRad="38100" dist="38100" dir="2700000" algn="tl">
                    <a:srgbClr val="000000"/>
                  </a:outerShdw>
                </a:effectLst>
              </a:rPr>
              <a:t>					       -PISOHAMATE</a:t>
            </a:r>
          </a:p>
          <a:p>
            <a:r>
              <a:rPr lang="en-GB" sz="2000">
                <a:effectLst>
                  <a:outerShdw blurRad="38100" dist="38100" dir="2700000" algn="tl">
                    <a:srgbClr val="000000"/>
                  </a:outerShdw>
                </a:effectLst>
              </a:rPr>
              <a:t>					       -PISOMETACARPAL</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79388" y="306388"/>
            <a:ext cx="8855075" cy="6307137"/>
          </a:xfrm>
          <a:prstGeom prst="rect">
            <a:avLst/>
          </a:prstGeom>
          <a:noFill/>
          <a:ln w="9525">
            <a:noFill/>
            <a:miter lim="800000"/>
            <a:headEnd/>
            <a:tailEnd/>
          </a:ln>
          <a:effectLst/>
        </p:spPr>
        <p:txBody>
          <a:bodyPr wrap="none">
            <a:spAutoFit/>
          </a:bodyPr>
          <a:lstStyle/>
          <a:p>
            <a:r>
              <a:rPr lang="en-GB" b="1">
                <a:effectLst>
                  <a:outerShdw blurRad="38100" dist="38100" dir="2700000" algn="tl">
                    <a:srgbClr val="000000"/>
                  </a:outerShdw>
                </a:effectLst>
              </a:rPr>
              <a:t>EXTRINSIC</a:t>
            </a:r>
            <a:r>
              <a:rPr lang="en-GB" sz="3200"/>
              <a:t>: </a:t>
            </a:r>
            <a:r>
              <a:rPr lang="en-GB" sz="3200">
                <a:effectLst>
                  <a:outerShdw blurRad="38100" dist="38100" dir="2700000" algn="tl">
                    <a:srgbClr val="000000"/>
                  </a:outerShdw>
                </a:effectLst>
              </a:rPr>
              <a:t>RADIOCARPAL</a:t>
            </a:r>
          </a:p>
          <a:p>
            <a:endParaRPr lang="en-GB" sz="3200"/>
          </a:p>
          <a:p>
            <a:r>
              <a:rPr lang="en-GB" sz="3200">
                <a:effectLst>
                  <a:outerShdw blurRad="38100" dist="38100" dir="2700000" algn="tl">
                    <a:srgbClr val="000000"/>
                  </a:outerShdw>
                </a:effectLst>
              </a:rPr>
              <a:t>VOLAR: STRONGER; </a:t>
            </a:r>
            <a:r>
              <a:rPr lang="en-GB" sz="2400">
                <a:effectLst>
                  <a:outerShdw blurRad="38100" dist="38100" dir="2700000" algn="tl">
                    <a:srgbClr val="000000"/>
                  </a:outerShdw>
                </a:effectLst>
              </a:rPr>
              <a:t>RADIOSCAPHOCAPITATE </a:t>
            </a:r>
          </a:p>
          <a:p>
            <a:r>
              <a:rPr lang="en-GB" sz="2400">
                <a:effectLst>
                  <a:outerShdw blurRad="38100" dist="38100" dir="2700000" algn="tl">
                    <a:srgbClr val="000000"/>
                  </a:outerShdw>
                </a:effectLst>
              </a:rPr>
              <a:t>                    		      LONG RADIOLUNATE</a:t>
            </a:r>
          </a:p>
          <a:p>
            <a:r>
              <a:rPr lang="en-GB" sz="2400">
                <a:effectLst>
                  <a:outerShdw blurRad="38100" dist="38100" dir="2700000" algn="tl">
                    <a:srgbClr val="000000"/>
                  </a:outerShdw>
                </a:effectLst>
              </a:rPr>
              <a:t>							</a:t>
            </a:r>
            <a:r>
              <a:rPr lang="en-GB" sz="1400">
                <a:effectLst>
                  <a:outerShdw blurRad="38100" dist="38100" dir="2700000" algn="tl">
                    <a:srgbClr val="000000"/>
                  </a:outerShdw>
                </a:effectLst>
              </a:rPr>
              <a:t>(SPACE OF POIRIER)</a:t>
            </a:r>
            <a:endParaRPr lang="en-GB" sz="2400">
              <a:effectLst>
                <a:outerShdw blurRad="38100" dist="38100" dir="2700000" algn="tl">
                  <a:srgbClr val="000000"/>
                </a:outerShdw>
              </a:effectLst>
            </a:endParaRPr>
          </a:p>
          <a:p>
            <a:r>
              <a:rPr lang="en-GB" sz="2400">
                <a:effectLst>
                  <a:outerShdw blurRad="38100" dist="38100" dir="2700000" algn="tl">
                    <a:srgbClr val="000000"/>
                  </a:outerShdw>
                </a:effectLst>
              </a:rPr>
              <a:t>                                        RADIOSCAPHOLUNATE </a:t>
            </a:r>
          </a:p>
          <a:p>
            <a:r>
              <a:rPr lang="en-GB" sz="2400">
                <a:effectLst>
                  <a:outerShdw blurRad="38100" dist="38100" dir="2700000" algn="tl">
                    <a:srgbClr val="000000"/>
                  </a:outerShdw>
                </a:effectLst>
              </a:rPr>
              <a:t>                                        SHORT RADIOLUNATE </a:t>
            </a:r>
          </a:p>
          <a:p>
            <a:endParaRPr lang="en-GB" sz="2400">
              <a:effectLst>
                <a:outerShdw blurRad="38100" dist="38100" dir="2700000" algn="tl">
                  <a:srgbClr val="000000"/>
                </a:outerShdw>
              </a:effectLst>
            </a:endParaRPr>
          </a:p>
          <a:p>
            <a:r>
              <a:rPr lang="en-GB" sz="3200">
                <a:effectLst>
                  <a:outerShdw blurRad="38100" dist="38100" dir="2700000" algn="tl">
                    <a:srgbClr val="000000"/>
                  </a:outerShdw>
                </a:effectLst>
              </a:rPr>
              <a:t>DORSAL: WEAKER; </a:t>
            </a:r>
            <a:r>
              <a:rPr lang="en-GB" sz="2400">
                <a:effectLst>
                  <a:outerShdw blurRad="38100" dist="38100" dir="2700000" algn="tl">
                    <a:srgbClr val="000000"/>
                  </a:outerShdw>
                </a:effectLst>
              </a:rPr>
              <a:t>DORSAL RADIOTRIQUETRAL </a:t>
            </a:r>
          </a:p>
          <a:p>
            <a:r>
              <a:rPr lang="en-GB" sz="2400">
                <a:effectLst>
                  <a:outerShdw blurRad="38100" dist="38100" dir="2700000" algn="tl">
                    <a:srgbClr val="000000"/>
                  </a:outerShdw>
                </a:effectLst>
              </a:rPr>
              <a:t>				     LIGAMENT</a:t>
            </a:r>
            <a:r>
              <a:rPr lang="en-GB" sz="1400">
                <a:effectLst>
                  <a:outerShdw blurRad="38100" dist="38100" dir="2700000" algn="tl">
                    <a:srgbClr val="000000"/>
                  </a:outerShdw>
                </a:effectLst>
              </a:rPr>
              <a:t>(ATTACHED TO LUNATE)</a:t>
            </a:r>
            <a:endParaRPr lang="en-GB" sz="2400">
              <a:effectLst>
                <a:outerShdw blurRad="38100" dist="38100" dir="2700000" algn="tl">
                  <a:srgbClr val="000000"/>
                </a:outerShdw>
              </a:effectLst>
            </a:endParaRPr>
          </a:p>
          <a:p>
            <a:endParaRPr lang="en-GB" sz="2400">
              <a:effectLst>
                <a:outerShdw blurRad="38100" dist="38100" dir="2700000" algn="tl">
                  <a:srgbClr val="000000"/>
                </a:outerShdw>
              </a:effectLst>
            </a:endParaRPr>
          </a:p>
          <a:p>
            <a:endParaRPr lang="en-GB" sz="2400"/>
          </a:p>
          <a:p>
            <a:r>
              <a:rPr lang="en-GB" b="1">
                <a:effectLst>
                  <a:outerShdw blurRad="38100" dist="38100" dir="2700000" algn="tl">
                    <a:srgbClr val="000000"/>
                  </a:outerShdw>
                </a:effectLst>
              </a:rPr>
              <a:t>INTRINSIC</a:t>
            </a:r>
            <a:r>
              <a:rPr lang="en-GB"/>
              <a:t>: </a:t>
            </a:r>
            <a:r>
              <a:rPr lang="en-GB" sz="3200">
                <a:effectLst>
                  <a:outerShdw blurRad="38100" dist="38100" dir="2700000" algn="tl">
                    <a:srgbClr val="000000"/>
                  </a:outerShdw>
                </a:effectLst>
              </a:rPr>
              <a:t>MULTIPLE INTEROSSEOUS</a:t>
            </a:r>
          </a:p>
          <a:p>
            <a:r>
              <a:rPr lang="en-GB" sz="1600">
                <a:effectLst>
                  <a:outerShdw blurRad="38100" dist="38100" dir="2700000" algn="tl">
                    <a:srgbClr val="000000"/>
                  </a:outerShdw>
                </a:effectLst>
              </a:rPr>
              <a:t>-NO LIGAMENT BETWEEN LUNATE &amp; CAPITATE.</a:t>
            </a:r>
          </a:p>
          <a:p>
            <a:r>
              <a:rPr lang="en-GB" sz="1600">
                <a:effectLst>
                  <a:outerShdw blurRad="38100" dist="38100" dir="2700000" algn="tl">
                    <a:srgbClr val="000000"/>
                  </a:outerShdw>
                </a:effectLst>
              </a:rPr>
              <a:t>-NO TRUE RADIAL/ULNAR COLLATERAL. SUBSTITUTED BY EXT. CARPI ULNARIS &amp;</a:t>
            </a:r>
          </a:p>
          <a:p>
            <a:r>
              <a:rPr lang="en-GB" sz="1600">
                <a:effectLst>
                  <a:outerShdw blurRad="38100" dist="38100" dir="2700000" algn="tl">
                    <a:srgbClr val="000000"/>
                  </a:outerShdw>
                </a:effectLst>
              </a:rPr>
              <a:t> ABDUCTOR POLLICIS LONGUS.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IMG_2408"/>
          <p:cNvPicPr>
            <a:picLocks noChangeAspect="1" noChangeArrowheads="1"/>
          </p:cNvPicPr>
          <p:nvPr/>
        </p:nvPicPr>
        <p:blipFill>
          <a:blip r:embed="rId2" cstate="print"/>
          <a:srcRect/>
          <a:stretch>
            <a:fillRect/>
          </a:stretch>
        </p:blipFill>
        <p:spPr bwMode="auto">
          <a:xfrm>
            <a:off x="4140200" y="260350"/>
            <a:ext cx="4787900" cy="2978150"/>
          </a:xfrm>
          <a:prstGeom prst="rect">
            <a:avLst/>
          </a:prstGeom>
          <a:noFill/>
        </p:spPr>
      </p:pic>
      <p:pic>
        <p:nvPicPr>
          <p:cNvPr id="20486" name="Picture 6" descr="IMG_2409"/>
          <p:cNvPicPr>
            <a:picLocks noChangeAspect="1" noChangeArrowheads="1"/>
          </p:cNvPicPr>
          <p:nvPr/>
        </p:nvPicPr>
        <p:blipFill>
          <a:blip r:embed="rId3" cstate="print"/>
          <a:srcRect/>
          <a:stretch>
            <a:fillRect/>
          </a:stretch>
        </p:blipFill>
        <p:spPr bwMode="auto">
          <a:xfrm>
            <a:off x="5076825" y="3429000"/>
            <a:ext cx="2932113" cy="3179763"/>
          </a:xfrm>
          <a:prstGeom prst="rect">
            <a:avLst/>
          </a:prstGeom>
          <a:noFill/>
        </p:spPr>
      </p:pic>
      <p:sp>
        <p:nvSpPr>
          <p:cNvPr id="20487" name="Text Box 7"/>
          <p:cNvSpPr txBox="1">
            <a:spLocks noChangeArrowheads="1"/>
          </p:cNvSpPr>
          <p:nvPr/>
        </p:nvSpPr>
        <p:spPr bwMode="auto">
          <a:xfrm>
            <a:off x="1331913" y="1412875"/>
            <a:ext cx="2100262" cy="457200"/>
          </a:xfrm>
          <a:prstGeom prst="rect">
            <a:avLst/>
          </a:prstGeom>
          <a:noFill/>
          <a:ln w="9525">
            <a:noFill/>
            <a:miter lim="800000"/>
            <a:headEnd/>
            <a:tailEnd/>
          </a:ln>
          <a:effectLst/>
        </p:spPr>
        <p:txBody>
          <a:bodyPr wrap="none">
            <a:spAutoFit/>
          </a:bodyPr>
          <a:lstStyle/>
          <a:p>
            <a:r>
              <a:rPr lang="en-GB" sz="2400" b="1">
                <a:effectLst>
                  <a:outerShdw blurRad="38100" dist="38100" dir="2700000" algn="tl">
                    <a:srgbClr val="000000"/>
                  </a:outerShdw>
                </a:effectLst>
              </a:rPr>
              <a:t>EXTRINSIC</a:t>
            </a:r>
          </a:p>
        </p:txBody>
      </p:sp>
      <p:sp>
        <p:nvSpPr>
          <p:cNvPr id="20488" name="Text Box 8"/>
          <p:cNvSpPr txBox="1">
            <a:spLocks noChangeArrowheads="1"/>
          </p:cNvSpPr>
          <p:nvPr/>
        </p:nvSpPr>
        <p:spPr bwMode="auto">
          <a:xfrm>
            <a:off x="1311275" y="4808538"/>
            <a:ext cx="2084388" cy="457200"/>
          </a:xfrm>
          <a:prstGeom prst="rect">
            <a:avLst/>
          </a:prstGeom>
          <a:noFill/>
          <a:ln w="9525">
            <a:noFill/>
            <a:miter lim="800000"/>
            <a:headEnd/>
            <a:tailEnd/>
          </a:ln>
          <a:effectLst/>
        </p:spPr>
        <p:txBody>
          <a:bodyPr wrap="none">
            <a:spAutoFit/>
          </a:bodyPr>
          <a:lstStyle/>
          <a:p>
            <a:r>
              <a:rPr lang="en-GB" sz="2400" b="1">
                <a:effectLst>
                  <a:outerShdw blurRad="38100" dist="38100" dir="2700000" algn="tl">
                    <a:srgbClr val="000000"/>
                  </a:outerShdw>
                </a:effectLst>
              </a:rPr>
              <a:t>INTRINSIC</a:t>
            </a:r>
          </a:p>
        </p:txBody>
      </p:sp>
      <p:sp>
        <p:nvSpPr>
          <p:cNvPr id="20489" name="Oval 9"/>
          <p:cNvSpPr>
            <a:spLocks noChangeArrowheads="1"/>
          </p:cNvSpPr>
          <p:nvPr/>
        </p:nvSpPr>
        <p:spPr bwMode="auto">
          <a:xfrm>
            <a:off x="5867400" y="2060575"/>
            <a:ext cx="576263" cy="504825"/>
          </a:xfrm>
          <a:prstGeom prst="ellipse">
            <a:avLst/>
          </a:prstGeom>
          <a:noFill/>
          <a:ln w="9525">
            <a:solidFill>
              <a:srgbClr val="FF0000"/>
            </a:solidFill>
            <a:round/>
            <a:headEnd/>
            <a:tailEnd/>
          </a:ln>
          <a:effectLst/>
        </p:spPr>
        <p:txBody>
          <a:bodyPr wrap="none" anchor="ctr"/>
          <a:lstStyle/>
          <a:p>
            <a:endParaRPr lang="en-US"/>
          </a:p>
        </p:txBody>
      </p:sp>
      <p:sp>
        <p:nvSpPr>
          <p:cNvPr id="20490" name="Oval 10"/>
          <p:cNvSpPr>
            <a:spLocks noChangeArrowheads="1"/>
          </p:cNvSpPr>
          <p:nvPr/>
        </p:nvSpPr>
        <p:spPr bwMode="auto">
          <a:xfrm>
            <a:off x="8316913" y="1628775"/>
            <a:ext cx="590550" cy="720725"/>
          </a:xfrm>
          <a:prstGeom prst="ellipse">
            <a:avLst/>
          </a:prstGeom>
          <a:noFill/>
          <a:ln w="9525">
            <a:solidFill>
              <a:srgbClr val="FF0000"/>
            </a:solidFill>
            <a:round/>
            <a:headEnd/>
            <a:tailEnd/>
          </a:ln>
          <a:effectLst/>
        </p:spPr>
        <p:txBody>
          <a:bodyPr wrap="none" anchor="ctr"/>
          <a:lstStyle/>
          <a:p>
            <a:endParaRPr lang="en-US"/>
          </a:p>
        </p:txBody>
      </p:sp>
      <p:sp>
        <p:nvSpPr>
          <p:cNvPr id="20491" name="Oval 11"/>
          <p:cNvSpPr>
            <a:spLocks noChangeArrowheads="1"/>
          </p:cNvSpPr>
          <p:nvPr/>
        </p:nvSpPr>
        <p:spPr bwMode="auto">
          <a:xfrm>
            <a:off x="7885113" y="2133600"/>
            <a:ext cx="360362" cy="411163"/>
          </a:xfrm>
          <a:prstGeom prst="ellipse">
            <a:avLst/>
          </a:prstGeom>
          <a:noFill/>
          <a:ln w="9525">
            <a:solidFill>
              <a:srgbClr val="FF0000"/>
            </a:solidFill>
            <a:round/>
            <a:headEnd/>
            <a:tailEnd/>
          </a:ln>
          <a:effectLst/>
        </p:spPr>
        <p:txBody>
          <a:bodyPr wrap="none" anchor="ctr"/>
          <a:lstStyle/>
          <a:p>
            <a:endParaRPr lang="en-US"/>
          </a:p>
        </p:txBody>
      </p:sp>
      <p:sp>
        <p:nvSpPr>
          <p:cNvPr id="20492" name="Oval 12"/>
          <p:cNvSpPr>
            <a:spLocks noChangeArrowheads="1"/>
          </p:cNvSpPr>
          <p:nvPr/>
        </p:nvSpPr>
        <p:spPr bwMode="auto">
          <a:xfrm>
            <a:off x="7308850" y="2276475"/>
            <a:ext cx="431800" cy="409575"/>
          </a:xfrm>
          <a:prstGeom prst="ellipse">
            <a:avLst/>
          </a:prstGeom>
          <a:noFill/>
          <a:ln w="9525">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323850" y="188913"/>
            <a:ext cx="4679950" cy="6492875"/>
          </a:xfrm>
          <a:prstGeom prst="rect">
            <a:avLst/>
          </a:prstGeom>
          <a:noFill/>
          <a:ln w="9525">
            <a:noFill/>
            <a:miter lim="800000"/>
            <a:headEnd/>
            <a:tailEnd/>
          </a:ln>
          <a:effectLst/>
        </p:spPr>
        <p:txBody>
          <a:bodyPr>
            <a:spAutoFit/>
          </a:bodyPr>
          <a:lstStyle/>
          <a:p>
            <a:pPr algn="ctr"/>
            <a:r>
              <a:rPr lang="en-GB" sz="2000" b="1">
                <a:effectLst>
                  <a:outerShdw blurRad="38100" dist="38100" dir="2700000" algn="tl">
                    <a:srgbClr val="000000"/>
                  </a:outerShdw>
                </a:effectLst>
              </a:rPr>
              <a:t>TFCC: </a:t>
            </a:r>
            <a:r>
              <a:rPr lang="en-GB" sz="2000">
                <a:effectLst>
                  <a:outerShdw blurRad="38100" dist="38100" dir="2700000" algn="tl">
                    <a:srgbClr val="000000"/>
                  </a:outerShdw>
                </a:effectLst>
              </a:rPr>
              <a:t>TRIANGULAR FIBROCARTILAGE COMPLEX</a:t>
            </a:r>
            <a:r>
              <a:rPr lang="en-GB" sz="2000"/>
              <a:t>.</a:t>
            </a:r>
          </a:p>
          <a:p>
            <a:pPr algn="ctr"/>
            <a:endParaRPr lang="en-GB" sz="2000"/>
          </a:p>
          <a:p>
            <a:r>
              <a:rPr lang="en-GB" sz="2000">
                <a:effectLst>
                  <a:outerShdw blurRad="38100" dist="38100" dir="2700000" algn="tl">
                    <a:srgbClr val="000000"/>
                  </a:outerShdw>
                </a:effectLst>
              </a:rPr>
              <a:t>FAN SHAPED, INTERPOSED BETWEEN HEAD OF ULNA &amp; CARPUS. </a:t>
            </a:r>
          </a:p>
          <a:p>
            <a:endParaRPr lang="en-GB" sz="2000">
              <a:effectLst>
                <a:outerShdw blurRad="38100" dist="38100" dir="2700000" algn="tl">
                  <a:srgbClr val="000000"/>
                </a:outerShdw>
              </a:effectLst>
            </a:endParaRPr>
          </a:p>
          <a:p>
            <a:r>
              <a:rPr lang="en-GB" sz="2000" b="1">
                <a:effectLst>
                  <a:outerShdw blurRad="38100" dist="38100" dir="2700000" algn="tl">
                    <a:srgbClr val="000000"/>
                  </a:outerShdw>
                </a:effectLst>
              </a:rPr>
              <a:t>APEX</a:t>
            </a:r>
            <a:r>
              <a:rPr lang="en-GB" sz="2000">
                <a:effectLst>
                  <a:outerShdw blurRad="38100" dist="38100" dir="2700000" algn="tl">
                    <a:srgbClr val="000000"/>
                  </a:outerShdw>
                </a:effectLst>
              </a:rPr>
              <a:t>- BASE OF ULNAR STYLOID</a:t>
            </a:r>
          </a:p>
          <a:p>
            <a:r>
              <a:rPr lang="en-GB" sz="2000" b="1">
                <a:effectLst>
                  <a:outerShdw blurRad="38100" dist="38100" dir="2700000" algn="tl">
                    <a:srgbClr val="000000"/>
                  </a:outerShdw>
                </a:effectLst>
              </a:rPr>
              <a:t>BASE</a:t>
            </a:r>
            <a:r>
              <a:rPr lang="en-GB" sz="2000">
                <a:effectLst>
                  <a:outerShdw blurRad="38100" dist="38100" dir="2700000" algn="tl">
                    <a:srgbClr val="000000"/>
                  </a:outerShdw>
                </a:effectLst>
              </a:rPr>
              <a:t>- RIM OF RADIAL SIGMOID NOTCH</a:t>
            </a:r>
          </a:p>
          <a:p>
            <a:r>
              <a:rPr lang="en-GB" sz="2000">
                <a:effectLst>
                  <a:outerShdw blurRad="38100" dist="38100" dir="2700000" algn="tl">
                    <a:srgbClr val="000000"/>
                  </a:outerShdw>
                </a:effectLst>
              </a:rPr>
              <a:t>DORSAL &amp; VOLAR EDGES ARE COEXTENSIVE WITH DORSAL &amp; PALMER RADIO-ULNAR LIG.</a:t>
            </a:r>
          </a:p>
          <a:p>
            <a:r>
              <a:rPr lang="en-GB" sz="2000" b="1">
                <a:effectLst>
                  <a:outerShdw blurRad="38100" dist="38100" dir="2700000" algn="tl">
                    <a:srgbClr val="000000"/>
                  </a:outerShdw>
                </a:effectLst>
              </a:rPr>
              <a:t>FURTHER ATTACHMENTS-</a:t>
            </a:r>
            <a:r>
              <a:rPr lang="en-GB" sz="2000">
                <a:effectLst>
                  <a:outerShdw blurRad="38100" dist="38100" dir="2700000" algn="tl">
                    <a:srgbClr val="000000"/>
                  </a:outerShdw>
                </a:effectLst>
              </a:rPr>
              <a:t> ULNO-TRIQUETRAL &amp; ULNO-LUNATE LIG., SHEATH OF EXT. CARPI ULNARIS.</a:t>
            </a:r>
          </a:p>
          <a:p>
            <a:endParaRPr lang="en-GB" sz="2000">
              <a:effectLst>
                <a:outerShdw blurRad="38100" dist="38100" dir="2700000" algn="tl">
                  <a:srgbClr val="000000"/>
                </a:outerShdw>
              </a:effectLst>
            </a:endParaRPr>
          </a:p>
          <a:p>
            <a:r>
              <a:rPr lang="en-GB" sz="2000">
                <a:effectLst>
                  <a:outerShdw blurRad="38100" dist="38100" dir="2700000" algn="tl">
                    <a:srgbClr val="000000"/>
                  </a:outerShdw>
                </a:effectLst>
              </a:rPr>
              <a:t>PERIPHERAL ATTACHMENT HAS GOOD VASCULARITY SO IT HEALS WELL.</a:t>
            </a:r>
            <a:endParaRPr lang="en-GB" sz="2400">
              <a:effectLst>
                <a:outerShdw blurRad="38100" dist="38100" dir="2700000" algn="tl">
                  <a:srgbClr val="000000"/>
                </a:outerShdw>
              </a:effectLst>
            </a:endParaRPr>
          </a:p>
        </p:txBody>
      </p:sp>
      <p:pic>
        <p:nvPicPr>
          <p:cNvPr id="19461" name="Picture 5" descr="TFCC"/>
          <p:cNvPicPr>
            <a:picLocks noChangeAspect="1" noChangeArrowheads="1"/>
          </p:cNvPicPr>
          <p:nvPr/>
        </p:nvPicPr>
        <p:blipFill>
          <a:blip r:embed="rId2" cstate="print"/>
          <a:srcRect/>
          <a:stretch>
            <a:fillRect/>
          </a:stretch>
        </p:blipFill>
        <p:spPr bwMode="auto">
          <a:xfrm>
            <a:off x="4643438" y="1484313"/>
            <a:ext cx="4298950" cy="32480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5613" y="273050"/>
            <a:ext cx="8226425" cy="565150"/>
          </a:xfrm>
        </p:spPr>
        <p:txBody>
          <a:bodyPr>
            <a:normAutofit fontScale="90000"/>
          </a:bodyPr>
          <a:lstStyle/>
          <a:p>
            <a:r>
              <a:rPr lang="en-US" sz="4000" dirty="0"/>
              <a:t>Hand Anatomy</a:t>
            </a:r>
          </a:p>
        </p:txBody>
      </p:sp>
      <p:sp>
        <p:nvSpPr>
          <p:cNvPr id="4099" name="Rectangle 3"/>
          <p:cNvSpPr>
            <a:spLocks noGrp="1" noChangeArrowheads="1"/>
          </p:cNvSpPr>
          <p:nvPr>
            <p:ph type="body" sz="half" idx="1"/>
          </p:nvPr>
        </p:nvSpPr>
        <p:spPr>
          <a:xfrm>
            <a:off x="0" y="1643050"/>
            <a:ext cx="3962400" cy="5214950"/>
          </a:xfrm>
        </p:spPr>
        <p:txBody>
          <a:bodyPr>
            <a:normAutofit lnSpcReduction="10000"/>
          </a:bodyPr>
          <a:lstStyle/>
          <a:p>
            <a:r>
              <a:rPr lang="en-US" sz="2800" dirty="0"/>
              <a:t>Hand consist of 27 bones:</a:t>
            </a:r>
          </a:p>
          <a:p>
            <a:pPr lvl="1"/>
            <a:r>
              <a:rPr lang="en-US" sz="2400" dirty="0"/>
              <a:t>14 </a:t>
            </a:r>
            <a:r>
              <a:rPr lang="en-US" sz="2400" dirty="0" err="1"/>
              <a:t>Phalangeal</a:t>
            </a:r>
            <a:r>
              <a:rPr lang="en-US" sz="2400" dirty="0"/>
              <a:t> bones</a:t>
            </a:r>
          </a:p>
          <a:p>
            <a:pPr lvl="1"/>
            <a:r>
              <a:rPr lang="en-US" sz="2400" dirty="0"/>
              <a:t>5 Metacarpal bones</a:t>
            </a:r>
          </a:p>
          <a:p>
            <a:pPr lvl="1"/>
            <a:r>
              <a:rPr lang="en-US" sz="2400" dirty="0"/>
              <a:t>8 Carpal bones</a:t>
            </a:r>
          </a:p>
          <a:p>
            <a:pPr lvl="2"/>
            <a:r>
              <a:rPr lang="en-US" sz="2000" dirty="0"/>
              <a:t>Carpal bones are made up of two rows of four bones bridged by flexor </a:t>
            </a:r>
            <a:r>
              <a:rPr lang="en-US" sz="2000" dirty="0" err="1"/>
              <a:t>retinaculum</a:t>
            </a:r>
            <a:r>
              <a:rPr lang="en-US" sz="2000" dirty="0"/>
              <a:t> which forms the carpal tunnel.</a:t>
            </a:r>
          </a:p>
          <a:p>
            <a:pPr lvl="2"/>
            <a:r>
              <a:rPr lang="en-US" sz="2000" dirty="0"/>
              <a:t>Carpal tunnel consist of the median nerve and the nine long flexor of the fingers</a:t>
            </a:r>
          </a:p>
          <a:p>
            <a:pPr lvl="2"/>
            <a:endParaRPr lang="en-US" sz="2000" dirty="0"/>
          </a:p>
        </p:txBody>
      </p:sp>
      <p:pic>
        <p:nvPicPr>
          <p:cNvPr id="4102" name="Picture 6" descr="0040F654A9250865B362010800006B9Dv1"/>
          <p:cNvPicPr>
            <a:picLocks noGrp="1" noChangeAspect="1" noChangeArrowheads="1"/>
          </p:cNvPicPr>
          <p:nvPr>
            <p:ph sz="half" idx="2"/>
          </p:nvPr>
        </p:nvPicPr>
        <p:blipFill>
          <a:blip r:embed="rId2" cstate="print"/>
          <a:srcRect/>
          <a:stretch>
            <a:fillRect/>
          </a:stretch>
        </p:blipFill>
        <p:spPr>
          <a:xfrm>
            <a:off x="4038600" y="1571612"/>
            <a:ext cx="5105400" cy="5286388"/>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5" name="Rectangle 9"/>
          <p:cNvSpPr>
            <a:spLocks noGrp="1" noChangeArrowheads="1"/>
          </p:cNvSpPr>
          <p:nvPr>
            <p:ph idx="1"/>
          </p:nvPr>
        </p:nvSpPr>
        <p:spPr>
          <a:xfrm>
            <a:off x="685800" y="1608138"/>
            <a:ext cx="8221663" cy="5097462"/>
          </a:xfrm>
        </p:spPr>
        <p:txBody>
          <a:bodyPr>
            <a:normAutofit lnSpcReduction="10000"/>
          </a:bodyPr>
          <a:lstStyle/>
          <a:p>
            <a:r>
              <a:rPr lang="en-US" sz="2400" b="1" dirty="0">
                <a:solidFill>
                  <a:srgbClr val="00FFFF"/>
                </a:solidFill>
                <a:latin typeface="Arial" charset="0"/>
                <a:cs typeface="Times New Roman" pitchFamily="18" charset="0"/>
              </a:rPr>
              <a:t>Definition</a:t>
            </a:r>
            <a:r>
              <a:rPr lang="en-US" sz="2400" dirty="0">
                <a:solidFill>
                  <a:srgbClr val="00FFFF"/>
                </a:solidFill>
                <a:latin typeface="Arial" charset="0"/>
                <a:cs typeface="Times New Roman" pitchFamily="18" charset="0"/>
              </a:rPr>
              <a:t>: </a:t>
            </a:r>
            <a:r>
              <a:rPr lang="en-US" sz="2400" dirty="0">
                <a:solidFill>
                  <a:schemeClr val="bg1"/>
                </a:solidFill>
                <a:latin typeface="Arial" charset="0"/>
                <a:cs typeface="Times New Roman" pitchFamily="18" charset="0"/>
              </a:rPr>
              <a:t>Fracture of distal </a:t>
            </a:r>
            <a:r>
              <a:rPr lang="en-US" sz="2400" dirty="0" err="1">
                <a:solidFill>
                  <a:schemeClr val="bg1"/>
                </a:solidFill>
                <a:latin typeface="Arial" charset="0"/>
                <a:cs typeface="Times New Roman" pitchFamily="18" charset="0"/>
              </a:rPr>
              <a:t>metaphysis</a:t>
            </a:r>
            <a:r>
              <a:rPr lang="en-US" sz="2400" dirty="0">
                <a:solidFill>
                  <a:schemeClr val="bg1"/>
                </a:solidFill>
                <a:latin typeface="Arial" charset="0"/>
                <a:cs typeface="Times New Roman" pitchFamily="18" charset="0"/>
              </a:rPr>
              <a:t> of radius within 2 cm of the </a:t>
            </a:r>
            <a:r>
              <a:rPr lang="en-US" sz="2400" dirty="0" err="1">
                <a:solidFill>
                  <a:schemeClr val="bg1"/>
                </a:solidFill>
                <a:latin typeface="Arial" charset="0"/>
                <a:cs typeface="Times New Roman" pitchFamily="18" charset="0"/>
              </a:rPr>
              <a:t>articular</a:t>
            </a:r>
            <a:r>
              <a:rPr lang="en-US" sz="2400" dirty="0">
                <a:solidFill>
                  <a:schemeClr val="bg1"/>
                </a:solidFill>
                <a:latin typeface="Arial" charset="0"/>
                <a:cs typeface="Times New Roman" pitchFamily="18" charset="0"/>
              </a:rPr>
              <a:t> surface, may extend into distal </a:t>
            </a:r>
            <a:r>
              <a:rPr lang="en-US" sz="2400" dirty="0" err="1">
                <a:solidFill>
                  <a:schemeClr val="bg1"/>
                </a:solidFill>
                <a:latin typeface="Arial" charset="0"/>
                <a:cs typeface="Times New Roman" pitchFamily="18" charset="0"/>
              </a:rPr>
              <a:t>radiocarpal</a:t>
            </a:r>
            <a:r>
              <a:rPr lang="en-US" sz="2400" dirty="0">
                <a:solidFill>
                  <a:schemeClr val="bg1"/>
                </a:solidFill>
                <a:latin typeface="Arial" charset="0"/>
                <a:cs typeface="Times New Roman" pitchFamily="18" charset="0"/>
              </a:rPr>
              <a:t> or distal </a:t>
            </a:r>
            <a:r>
              <a:rPr lang="en-US" sz="2400" dirty="0" err="1">
                <a:solidFill>
                  <a:schemeClr val="bg1"/>
                </a:solidFill>
                <a:latin typeface="Arial" charset="0"/>
                <a:cs typeface="Times New Roman" pitchFamily="18" charset="0"/>
              </a:rPr>
              <a:t>radioulnar</a:t>
            </a:r>
            <a:r>
              <a:rPr lang="en-US" sz="2400" dirty="0">
                <a:solidFill>
                  <a:schemeClr val="bg1"/>
                </a:solidFill>
                <a:latin typeface="Arial" charset="0"/>
                <a:cs typeface="Times New Roman" pitchFamily="18" charset="0"/>
              </a:rPr>
              <a:t> joint, commonly occurring in elderly females due to fall on outstretched hand – fracture occurs when </a:t>
            </a:r>
            <a:r>
              <a:rPr lang="en-US" sz="2400" dirty="0" err="1">
                <a:solidFill>
                  <a:schemeClr val="bg1"/>
                </a:solidFill>
                <a:latin typeface="Arial" charset="0"/>
                <a:cs typeface="Times New Roman" pitchFamily="18" charset="0"/>
              </a:rPr>
              <a:t>dorsiflexion</a:t>
            </a:r>
            <a:r>
              <a:rPr lang="en-US" sz="2400" dirty="0">
                <a:solidFill>
                  <a:schemeClr val="bg1"/>
                </a:solidFill>
                <a:latin typeface="Arial" charset="0"/>
                <a:cs typeface="Times New Roman" pitchFamily="18" charset="0"/>
              </a:rPr>
              <a:t> varies from 40</a:t>
            </a:r>
            <a:r>
              <a:rPr lang="en-US" sz="2400" baseline="30000" dirty="0">
                <a:solidFill>
                  <a:schemeClr val="bg1"/>
                </a:solidFill>
                <a:latin typeface="Arial" charset="0"/>
                <a:cs typeface="Times New Roman" pitchFamily="18" charset="0"/>
              </a:rPr>
              <a:t>o</a:t>
            </a:r>
            <a:r>
              <a:rPr lang="en-US" sz="2400" dirty="0">
                <a:solidFill>
                  <a:schemeClr val="bg1"/>
                </a:solidFill>
                <a:latin typeface="Arial" charset="0"/>
                <a:cs typeface="Times New Roman" pitchFamily="18" charset="0"/>
              </a:rPr>
              <a:t> to 90</a:t>
            </a:r>
            <a:r>
              <a:rPr lang="en-US" sz="2400" baseline="30000" dirty="0">
                <a:solidFill>
                  <a:schemeClr val="bg1"/>
                </a:solidFill>
                <a:latin typeface="Arial" charset="0"/>
                <a:cs typeface="Times New Roman" pitchFamily="18" charset="0"/>
              </a:rPr>
              <a:t>o</a:t>
            </a:r>
            <a:r>
              <a:rPr lang="en-US" sz="2400" dirty="0">
                <a:solidFill>
                  <a:schemeClr val="bg1"/>
                </a:solidFill>
                <a:latin typeface="Arial" charset="0"/>
                <a:cs typeface="Times New Roman" pitchFamily="18" charset="0"/>
              </a:rPr>
              <a:t>.</a:t>
            </a:r>
            <a:r>
              <a:rPr lang="en-US" sz="2400" dirty="0">
                <a:solidFill>
                  <a:schemeClr val="bg1"/>
                </a:solidFill>
                <a:latin typeface="Arial" charset="0"/>
              </a:rPr>
              <a:t> </a:t>
            </a:r>
          </a:p>
          <a:p>
            <a:pPr algn="just"/>
            <a:r>
              <a:rPr lang="en-US" sz="2400" b="1" dirty="0">
                <a:solidFill>
                  <a:srgbClr val="00FFFF"/>
                </a:solidFill>
                <a:latin typeface="Arial" charset="0"/>
                <a:cs typeface="Times New Roman" pitchFamily="18" charset="0"/>
              </a:rPr>
              <a:t>Clinical Features</a:t>
            </a:r>
            <a:r>
              <a:rPr lang="en-US" sz="2400" dirty="0">
                <a:solidFill>
                  <a:schemeClr val="bg1"/>
                </a:solidFill>
                <a:latin typeface="Arial" charset="0"/>
                <a:cs typeface="Times New Roman" pitchFamily="18" charset="0"/>
              </a:rPr>
              <a:t>: Pain, swelling.</a:t>
            </a:r>
          </a:p>
          <a:p>
            <a:pPr algn="just"/>
            <a:r>
              <a:rPr lang="en-US" sz="2400" b="1" dirty="0">
                <a:solidFill>
                  <a:srgbClr val="00FFFF"/>
                </a:solidFill>
                <a:latin typeface="Arial" charset="0"/>
                <a:cs typeface="Times New Roman" pitchFamily="18" charset="0"/>
              </a:rPr>
              <a:t>Deformity</a:t>
            </a:r>
            <a:r>
              <a:rPr lang="en-US" sz="2400" b="1" dirty="0">
                <a:solidFill>
                  <a:schemeClr val="bg1"/>
                </a:solidFill>
                <a:latin typeface="Arial" charset="0"/>
                <a:cs typeface="Times New Roman" pitchFamily="18" charset="0"/>
              </a:rPr>
              <a:t> </a:t>
            </a:r>
            <a:r>
              <a:rPr lang="en-US" sz="2400" dirty="0">
                <a:solidFill>
                  <a:schemeClr val="bg1"/>
                </a:solidFill>
                <a:latin typeface="Arial" charset="0"/>
                <a:cs typeface="Times New Roman" pitchFamily="18" charset="0"/>
              </a:rPr>
              <a:t>– Dinner fork deformity / silver fork deformity / spoon shaped deformity [due to dorsal </a:t>
            </a:r>
            <a:r>
              <a:rPr lang="en-US" sz="2400" dirty="0" smtClean="0">
                <a:solidFill>
                  <a:schemeClr val="bg1"/>
                </a:solidFill>
                <a:latin typeface="Arial" charset="0"/>
                <a:cs typeface="Times New Roman" pitchFamily="18" charset="0"/>
              </a:rPr>
              <a:t>tilt </a:t>
            </a:r>
            <a:r>
              <a:rPr lang="en-US" sz="2400" dirty="0">
                <a:solidFill>
                  <a:schemeClr val="bg1"/>
                </a:solidFill>
                <a:latin typeface="Arial" charset="0"/>
                <a:cs typeface="Times New Roman" pitchFamily="18" charset="0"/>
              </a:rPr>
              <a:t>or rotation].</a:t>
            </a:r>
          </a:p>
          <a:p>
            <a:pPr algn="just"/>
            <a:r>
              <a:rPr lang="en-US" sz="2400" b="1" dirty="0">
                <a:solidFill>
                  <a:srgbClr val="00FFFF"/>
                </a:solidFill>
                <a:latin typeface="Arial" charset="0"/>
                <a:cs typeface="Times New Roman" pitchFamily="18" charset="0"/>
              </a:rPr>
              <a:t>Sign</a:t>
            </a:r>
            <a:r>
              <a:rPr lang="en-US" sz="2400" dirty="0">
                <a:solidFill>
                  <a:srgbClr val="00FFFF"/>
                </a:solidFill>
                <a:latin typeface="Arial" charset="0"/>
                <a:cs typeface="Times New Roman" pitchFamily="18" charset="0"/>
              </a:rPr>
              <a:t>: </a:t>
            </a:r>
            <a:r>
              <a:rPr lang="en-US" sz="2400" dirty="0">
                <a:solidFill>
                  <a:schemeClr val="bg1"/>
                </a:solidFill>
                <a:latin typeface="Arial" charset="0"/>
                <a:cs typeface="Times New Roman" pitchFamily="18" charset="0"/>
              </a:rPr>
              <a:t>Tenderness present over lower end radius. </a:t>
            </a:r>
          </a:p>
          <a:p>
            <a:pPr algn="just"/>
            <a:r>
              <a:rPr lang="en-US" sz="2400" dirty="0" err="1">
                <a:solidFill>
                  <a:schemeClr val="bg1"/>
                </a:solidFill>
                <a:latin typeface="Arial" charset="0"/>
                <a:cs typeface="Times New Roman" pitchFamily="18" charset="0"/>
              </a:rPr>
              <a:t>Crepitus</a:t>
            </a:r>
            <a:r>
              <a:rPr lang="en-US" sz="2400" dirty="0">
                <a:solidFill>
                  <a:schemeClr val="bg1"/>
                </a:solidFill>
                <a:latin typeface="Arial" charset="0"/>
                <a:cs typeface="Times New Roman" pitchFamily="18" charset="0"/>
              </a:rPr>
              <a:t>		</a:t>
            </a:r>
          </a:p>
          <a:p>
            <a:pPr algn="just">
              <a:buFontTx/>
              <a:buNone/>
            </a:pPr>
            <a:r>
              <a:rPr lang="en-US" sz="2400" dirty="0">
                <a:solidFill>
                  <a:schemeClr val="bg1"/>
                </a:solidFill>
                <a:latin typeface="Arial" charset="0"/>
                <a:cs typeface="Times New Roman" pitchFamily="18" charset="0"/>
              </a:rPr>
              <a:t>				</a:t>
            </a:r>
          </a:p>
          <a:p>
            <a:pPr algn="just"/>
            <a:r>
              <a:rPr lang="en-US" sz="2400" dirty="0">
                <a:solidFill>
                  <a:schemeClr val="bg1"/>
                </a:solidFill>
                <a:latin typeface="Arial" charset="0"/>
                <a:cs typeface="Times New Roman" pitchFamily="18" charset="0"/>
              </a:rPr>
              <a:t>Abnormal mobility</a:t>
            </a:r>
          </a:p>
          <a:p>
            <a:pPr algn="just"/>
            <a:endParaRPr lang="en-US" sz="2400" dirty="0">
              <a:solidFill>
                <a:schemeClr val="bg1"/>
              </a:solidFill>
              <a:latin typeface="Arial" charset="0"/>
              <a:cs typeface="Times New Roman" pitchFamily="18" charset="0"/>
            </a:endParaRPr>
          </a:p>
          <a:p>
            <a:endParaRPr lang="en-US" sz="2400" dirty="0">
              <a:solidFill>
                <a:schemeClr val="bg1"/>
              </a:solidFill>
              <a:latin typeface="Arial" charset="0"/>
            </a:endParaRPr>
          </a:p>
        </p:txBody>
      </p:sp>
      <p:sp>
        <p:nvSpPr>
          <p:cNvPr id="101387" name="Rectangle 11"/>
          <p:cNvSpPr>
            <a:spLocks noChangeArrowheads="1"/>
          </p:cNvSpPr>
          <p:nvPr/>
        </p:nvSpPr>
        <p:spPr bwMode="auto">
          <a:xfrm>
            <a:off x="1038225" y="381000"/>
            <a:ext cx="7315200" cy="1143000"/>
          </a:xfrm>
          <a:prstGeom prst="rect">
            <a:avLst/>
          </a:prstGeom>
          <a:noFill/>
          <a:ln w="9525">
            <a:noFill/>
            <a:miter lim="800000"/>
            <a:headEnd/>
            <a:tailEnd/>
          </a:ln>
          <a:effectLst/>
        </p:spPr>
        <p:txBody>
          <a:bodyPr anchor="ctr"/>
          <a:lstStyle/>
          <a:p>
            <a:pPr algn="ctr"/>
            <a:r>
              <a:rPr lang="en-US" sz="4400" u="none">
                <a:solidFill>
                  <a:srgbClr val="FFFF66"/>
                </a:solidFill>
                <a:effectLst>
                  <a:outerShdw blurRad="38100" dist="38100" dir="2700000" algn="tl">
                    <a:srgbClr val="000000"/>
                  </a:outerShdw>
                </a:effectLst>
                <a:latin typeface="Impact" pitchFamily="34" charset="0"/>
                <a:cs typeface="Times New Roman" pitchFamily="18" charset="0"/>
              </a:rPr>
              <a:t>COLLE'S FRACTURE/ </a:t>
            </a:r>
          </a:p>
          <a:p>
            <a:pPr algn="ctr"/>
            <a:r>
              <a:rPr lang="en-US" sz="4400" u="none">
                <a:solidFill>
                  <a:srgbClr val="FFFF66"/>
                </a:solidFill>
                <a:effectLst>
                  <a:outerShdw blurRad="38100" dist="38100" dir="2700000" algn="tl">
                    <a:srgbClr val="000000"/>
                  </a:outerShdw>
                </a:effectLst>
                <a:latin typeface="Impact" pitchFamily="34" charset="0"/>
                <a:cs typeface="Times New Roman" pitchFamily="18" charset="0"/>
              </a:rPr>
              <a:t>POUTTEAU'S FRACTURE</a:t>
            </a:r>
            <a:r>
              <a:rPr lang="en-US" sz="4400" u="none">
                <a:solidFill>
                  <a:srgbClr val="FFFF66"/>
                </a:solidFill>
                <a:effectLst>
                  <a:outerShdw blurRad="38100" dist="38100" dir="2700000" algn="tl">
                    <a:srgbClr val="000000"/>
                  </a:outerShdw>
                </a:effectLst>
                <a:latin typeface="Impact" pitchFamily="34" charset="0"/>
              </a:rPr>
              <a:t> </a:t>
            </a:r>
          </a:p>
        </p:txBody>
      </p:sp>
      <p:sp>
        <p:nvSpPr>
          <p:cNvPr id="101388" name="AutoShape 12"/>
          <p:cNvSpPr>
            <a:spLocks/>
          </p:cNvSpPr>
          <p:nvPr/>
        </p:nvSpPr>
        <p:spPr bwMode="auto">
          <a:xfrm>
            <a:off x="3886200" y="5257800"/>
            <a:ext cx="549275" cy="1103313"/>
          </a:xfrm>
          <a:prstGeom prst="rightBrace">
            <a:avLst>
              <a:gd name="adj1" fmla="val 16739"/>
              <a:gd name="adj2" fmla="val 50000"/>
            </a:avLst>
          </a:prstGeom>
          <a:noFill/>
          <a:ln w="9525">
            <a:solidFill>
              <a:schemeClr val="bg1"/>
            </a:solidFill>
            <a:round/>
            <a:headEnd/>
            <a:tailEnd/>
          </a:ln>
          <a:effectLst/>
        </p:spPr>
        <p:txBody>
          <a:bodyPr wrap="none" anchor="ctr"/>
          <a:lstStyle/>
          <a:p>
            <a:endParaRPr lang="en-IN"/>
          </a:p>
        </p:txBody>
      </p:sp>
      <p:sp>
        <p:nvSpPr>
          <p:cNvPr id="101389" name="Text Box 13"/>
          <p:cNvSpPr txBox="1">
            <a:spLocks noChangeArrowheads="1"/>
          </p:cNvSpPr>
          <p:nvPr/>
        </p:nvSpPr>
        <p:spPr bwMode="auto">
          <a:xfrm>
            <a:off x="4495800" y="5410200"/>
            <a:ext cx="4648200" cy="822325"/>
          </a:xfrm>
          <a:prstGeom prst="rect">
            <a:avLst/>
          </a:prstGeom>
          <a:noFill/>
          <a:ln w="9525">
            <a:noFill/>
            <a:miter lim="800000"/>
            <a:headEnd/>
            <a:tailEnd/>
          </a:ln>
          <a:effectLst/>
        </p:spPr>
        <p:txBody>
          <a:bodyPr>
            <a:spAutoFit/>
          </a:bodyPr>
          <a:lstStyle/>
          <a:p>
            <a:pPr>
              <a:spcBef>
                <a:spcPct val="50000"/>
              </a:spcBef>
            </a:pPr>
            <a:r>
              <a:rPr lang="en-US" u="none">
                <a:solidFill>
                  <a:schemeClr val="bg1"/>
                </a:solidFill>
                <a:latin typeface="Arial" charset="0"/>
                <a:cs typeface="Times New Roman" pitchFamily="18" charset="0"/>
              </a:rPr>
              <a:t>Present but not </a:t>
            </a:r>
          </a:p>
          <a:p>
            <a:r>
              <a:rPr lang="en-US" u="none">
                <a:solidFill>
                  <a:schemeClr val="bg1"/>
                </a:solidFill>
                <a:latin typeface="Arial" charset="0"/>
                <a:cs typeface="Times New Roman" pitchFamily="18" charset="0"/>
              </a:rPr>
              <a:t>tested due to pain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idx="1"/>
          </p:nvPr>
        </p:nvSpPr>
        <p:spPr>
          <a:xfrm>
            <a:off x="411163" y="300038"/>
            <a:ext cx="8572500" cy="6167437"/>
          </a:xfrm>
          <a:noFill/>
          <a:ln/>
        </p:spPr>
        <p:txBody>
          <a:bodyPr/>
          <a:lstStyle/>
          <a:p>
            <a:pPr>
              <a:lnSpc>
                <a:spcPct val="90000"/>
              </a:lnSpc>
            </a:pPr>
            <a:r>
              <a:rPr lang="en-US" sz="2400" b="1">
                <a:solidFill>
                  <a:srgbClr val="00FFFF"/>
                </a:solidFill>
                <a:latin typeface="Arial" charset="0"/>
                <a:cs typeface="Times New Roman" pitchFamily="18" charset="0"/>
              </a:rPr>
              <a:t>Styloid Process Test</a:t>
            </a:r>
            <a:r>
              <a:rPr lang="en-US" sz="2400">
                <a:solidFill>
                  <a:schemeClr val="bg1"/>
                </a:solidFill>
                <a:latin typeface="Arial" charset="0"/>
                <a:cs typeface="Times New Roman" pitchFamily="18" charset="0"/>
              </a:rPr>
              <a:t>: Both styloid present at same level in Colle's [Normal radial styloid 1.3 cm lower than ulnar].</a:t>
            </a:r>
            <a:r>
              <a:rPr lang="en-US" sz="2400">
                <a:solidFill>
                  <a:schemeClr val="bg1"/>
                </a:solidFill>
                <a:latin typeface="Arial" charset="0"/>
              </a:rPr>
              <a:t> </a:t>
            </a:r>
          </a:p>
          <a:p>
            <a:pPr algn="just">
              <a:lnSpc>
                <a:spcPct val="90000"/>
              </a:lnSpc>
            </a:pPr>
            <a:r>
              <a:rPr lang="en-US" sz="2400" b="1">
                <a:solidFill>
                  <a:srgbClr val="00FFFF"/>
                </a:solidFill>
                <a:latin typeface="Arial" charset="0"/>
                <a:cs typeface="Times New Roman" pitchFamily="18" charset="0"/>
              </a:rPr>
              <a:t>Radiology</a:t>
            </a:r>
            <a:r>
              <a:rPr lang="en-US" sz="2400">
                <a:solidFill>
                  <a:srgbClr val="00FFFF"/>
                </a:solidFill>
                <a:latin typeface="Arial" charset="0"/>
                <a:cs typeface="Times New Roman" pitchFamily="18" charset="0"/>
              </a:rPr>
              <a:t>: </a:t>
            </a:r>
            <a:r>
              <a:rPr lang="en-US" sz="2400">
                <a:solidFill>
                  <a:schemeClr val="bg1"/>
                </a:solidFill>
                <a:latin typeface="Arial" charset="0"/>
                <a:cs typeface="Times New Roman" pitchFamily="18" charset="0"/>
              </a:rPr>
              <a:t>X-ray wrist – AP</a:t>
            </a:r>
          </a:p>
          <a:p>
            <a:pPr algn="just">
              <a:lnSpc>
                <a:spcPct val="90000"/>
              </a:lnSpc>
              <a:buFontTx/>
              <a:buNone/>
            </a:pPr>
            <a:r>
              <a:rPr lang="en-US" sz="2400">
                <a:solidFill>
                  <a:schemeClr val="bg1"/>
                </a:solidFill>
                <a:latin typeface="Arial" charset="0"/>
                <a:cs typeface="Times New Roman" pitchFamily="18" charset="0"/>
              </a:rPr>
              <a:t>					 Lateral</a:t>
            </a:r>
          </a:p>
          <a:p>
            <a:pPr algn="just">
              <a:lnSpc>
                <a:spcPct val="90000"/>
              </a:lnSpc>
              <a:buFontTx/>
              <a:buNone/>
            </a:pPr>
            <a:r>
              <a:rPr lang="en-US" sz="2800" b="1">
                <a:solidFill>
                  <a:srgbClr val="FFFF66"/>
                </a:solidFill>
                <a:latin typeface="Arial" charset="0"/>
                <a:cs typeface="Times New Roman" pitchFamily="18" charset="0"/>
              </a:rPr>
              <a:t>Treatment</a:t>
            </a:r>
          </a:p>
          <a:p>
            <a:pPr algn="just">
              <a:lnSpc>
                <a:spcPct val="90000"/>
              </a:lnSpc>
              <a:buFontTx/>
              <a:buNone/>
            </a:pPr>
            <a:r>
              <a:rPr lang="en-US" sz="2400" b="1">
                <a:solidFill>
                  <a:srgbClr val="00FFFF"/>
                </a:solidFill>
                <a:latin typeface="Arial" charset="0"/>
                <a:cs typeface="Times New Roman" pitchFamily="18" charset="0"/>
              </a:rPr>
              <a:t>Conservative</a:t>
            </a:r>
          </a:p>
          <a:p>
            <a:pPr algn="just">
              <a:lnSpc>
                <a:spcPct val="90000"/>
              </a:lnSpc>
              <a:buFontTx/>
              <a:buNone/>
            </a:pPr>
            <a:r>
              <a:rPr lang="en-US" sz="2400">
                <a:solidFill>
                  <a:schemeClr val="bg1"/>
                </a:solidFill>
                <a:latin typeface="Arial" charset="0"/>
                <a:cs typeface="Times New Roman" pitchFamily="18" charset="0"/>
              </a:rPr>
              <a:t>a)</a:t>
            </a:r>
            <a:r>
              <a:rPr lang="en-US" sz="2400" b="1">
                <a:solidFill>
                  <a:schemeClr val="bg1"/>
                </a:solidFill>
                <a:latin typeface="Arial" charset="0"/>
                <a:cs typeface="Times New Roman" pitchFamily="18" charset="0"/>
              </a:rPr>
              <a:t>	</a:t>
            </a:r>
            <a:r>
              <a:rPr lang="en-US" sz="2400" b="1">
                <a:solidFill>
                  <a:srgbClr val="00FFFF"/>
                </a:solidFill>
                <a:latin typeface="Arial" charset="0"/>
                <a:cs typeface="Times New Roman" pitchFamily="18" charset="0"/>
              </a:rPr>
              <a:t>Colle's cast </a:t>
            </a:r>
            <a:r>
              <a:rPr lang="en-US" sz="2400">
                <a:solidFill>
                  <a:schemeClr val="bg1"/>
                </a:solidFill>
                <a:latin typeface="Arial" charset="0"/>
                <a:cs typeface="Times New Roman" pitchFamily="18" charset="0"/>
              </a:rPr>
              <a:t>: Below elbow cast with 10-20</a:t>
            </a:r>
            <a:r>
              <a:rPr lang="en-US" sz="2400" baseline="30000">
                <a:solidFill>
                  <a:schemeClr val="bg1"/>
                </a:solidFill>
                <a:latin typeface="Arial" charset="0"/>
                <a:cs typeface="Times New Roman" pitchFamily="18" charset="0"/>
              </a:rPr>
              <a:t>o</a:t>
            </a:r>
            <a:r>
              <a:rPr lang="en-US" sz="2400">
                <a:solidFill>
                  <a:schemeClr val="bg1"/>
                </a:solidFill>
                <a:latin typeface="Arial" charset="0"/>
                <a:cs typeface="Times New Roman" pitchFamily="18" charset="0"/>
              </a:rPr>
              <a:t> palmar flexion, 15</a:t>
            </a:r>
            <a:r>
              <a:rPr lang="en-US" sz="2400" baseline="30000">
                <a:solidFill>
                  <a:schemeClr val="bg1"/>
                </a:solidFill>
                <a:latin typeface="Arial" charset="0"/>
                <a:cs typeface="Times New Roman" pitchFamily="18" charset="0"/>
              </a:rPr>
              <a:t>o</a:t>
            </a:r>
            <a:r>
              <a:rPr lang="en-US" sz="2400">
                <a:solidFill>
                  <a:schemeClr val="bg1"/>
                </a:solidFill>
                <a:latin typeface="Arial" charset="0"/>
                <a:cs typeface="Times New Roman" pitchFamily="18" charset="0"/>
              </a:rPr>
              <a:t>-20</a:t>
            </a:r>
            <a:r>
              <a:rPr lang="en-US" sz="2400" baseline="30000">
                <a:solidFill>
                  <a:schemeClr val="bg1"/>
                </a:solidFill>
                <a:latin typeface="Arial" charset="0"/>
                <a:cs typeface="Times New Roman" pitchFamily="18" charset="0"/>
              </a:rPr>
              <a:t>o</a:t>
            </a:r>
            <a:r>
              <a:rPr lang="en-US" sz="2400">
                <a:solidFill>
                  <a:schemeClr val="bg1"/>
                </a:solidFill>
                <a:latin typeface="Arial" charset="0"/>
                <a:cs typeface="Times New Roman" pitchFamily="18" charset="0"/>
              </a:rPr>
              <a:t> ulnar deviation.</a:t>
            </a:r>
          </a:p>
          <a:p>
            <a:pPr algn="just">
              <a:lnSpc>
                <a:spcPct val="90000"/>
              </a:lnSpc>
              <a:buFontTx/>
              <a:buNone/>
            </a:pPr>
            <a:r>
              <a:rPr lang="en-US" sz="2400">
                <a:solidFill>
                  <a:schemeClr val="bg1"/>
                </a:solidFill>
                <a:latin typeface="Arial" charset="0"/>
                <a:cs typeface="Times New Roman" pitchFamily="18" charset="0"/>
              </a:rPr>
              <a:t>b)	</a:t>
            </a:r>
            <a:r>
              <a:rPr lang="en-US" sz="2400" b="1">
                <a:solidFill>
                  <a:srgbClr val="00FFFF"/>
                </a:solidFill>
                <a:latin typeface="Arial" charset="0"/>
                <a:cs typeface="Times New Roman" pitchFamily="18" charset="0"/>
              </a:rPr>
              <a:t>Above elbow cast</a:t>
            </a:r>
            <a:r>
              <a:rPr lang="en-US" sz="2400">
                <a:solidFill>
                  <a:schemeClr val="bg1"/>
                </a:solidFill>
                <a:latin typeface="Arial" charset="0"/>
                <a:cs typeface="Times New Roman" pitchFamily="18" charset="0"/>
              </a:rPr>
              <a:t> in midpronation is BEST.</a:t>
            </a:r>
          </a:p>
          <a:p>
            <a:pPr algn="just">
              <a:lnSpc>
                <a:spcPct val="90000"/>
              </a:lnSpc>
              <a:buFontTx/>
              <a:buNone/>
            </a:pPr>
            <a:r>
              <a:rPr lang="en-US" sz="2400">
                <a:solidFill>
                  <a:schemeClr val="bg1"/>
                </a:solidFill>
                <a:latin typeface="Arial" charset="0"/>
                <a:cs typeface="Times New Roman" pitchFamily="18" charset="0"/>
              </a:rPr>
              <a:t>	Cast is usually given for 6 weeks.</a:t>
            </a:r>
          </a:p>
          <a:p>
            <a:pPr algn="just">
              <a:lnSpc>
                <a:spcPct val="90000"/>
              </a:lnSpc>
              <a:buFontTx/>
              <a:buNone/>
            </a:pPr>
            <a:r>
              <a:rPr lang="en-US" sz="2400" b="1">
                <a:solidFill>
                  <a:srgbClr val="00FFFF"/>
                </a:solidFill>
                <a:latin typeface="Arial" charset="0"/>
                <a:cs typeface="Times New Roman" pitchFamily="18" charset="0"/>
              </a:rPr>
              <a:t>Surgical</a:t>
            </a:r>
          </a:p>
          <a:p>
            <a:pPr algn="just">
              <a:lnSpc>
                <a:spcPct val="90000"/>
              </a:lnSpc>
            </a:pPr>
            <a:r>
              <a:rPr lang="en-US" sz="2400">
                <a:solidFill>
                  <a:schemeClr val="bg1"/>
                </a:solidFill>
                <a:latin typeface="Arial" charset="0"/>
                <a:cs typeface="Times New Roman" pitchFamily="18" charset="0"/>
              </a:rPr>
              <a:t>Closed reduction and percutaneous K-wire fixation.</a:t>
            </a:r>
          </a:p>
          <a:p>
            <a:pPr algn="just">
              <a:lnSpc>
                <a:spcPct val="90000"/>
              </a:lnSpc>
            </a:pPr>
            <a:r>
              <a:rPr lang="en-US" sz="2400">
                <a:solidFill>
                  <a:schemeClr val="bg1"/>
                </a:solidFill>
                <a:latin typeface="Arial" charset="0"/>
                <a:cs typeface="Times New Roman" pitchFamily="18" charset="0"/>
              </a:rPr>
              <a:t>Open reduction and fixation using plates and screws</a:t>
            </a:r>
          </a:p>
          <a:p>
            <a:pPr algn="just">
              <a:lnSpc>
                <a:spcPct val="90000"/>
              </a:lnSpc>
            </a:pPr>
            <a:r>
              <a:rPr lang="en-US" sz="2400">
                <a:solidFill>
                  <a:schemeClr val="bg1"/>
                </a:solidFill>
                <a:latin typeface="Arial" charset="0"/>
                <a:cs typeface="Times New Roman" pitchFamily="18" charset="0"/>
              </a:rPr>
              <a:t>External fixation [for compound fractures and fractures with extensive communition].</a:t>
            </a:r>
          </a:p>
          <a:p>
            <a:pPr algn="just">
              <a:lnSpc>
                <a:spcPct val="90000"/>
              </a:lnSpc>
              <a:buFontTx/>
              <a:buNone/>
            </a:pPr>
            <a:endParaRPr lang="en-US" sz="2400">
              <a:solidFill>
                <a:schemeClr val="bg1"/>
              </a:solidFill>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bwMode="auto">
          <a:xfrm>
            <a:off x="685800" y="3581400"/>
            <a:ext cx="3886200" cy="31242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5092220" y="609600"/>
            <a:ext cx="3788027" cy="2774279"/>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685800" y="609601"/>
            <a:ext cx="3886200" cy="28194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4724400" y="3581400"/>
            <a:ext cx="41910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3033713" y="2281238"/>
            <a:ext cx="9144000" cy="0"/>
          </a:xfrm>
          <a:prstGeom prst="rect">
            <a:avLst/>
          </a:prstGeom>
          <a:noFill/>
          <a:ln w="9525">
            <a:noFill/>
            <a:miter lim="800000"/>
            <a:headEnd/>
            <a:tailEnd/>
          </a:ln>
          <a:effectLst/>
        </p:spPr>
        <p:txBody>
          <a:bodyPr>
            <a:spAutoFit/>
          </a:bodyPr>
          <a:lstStyle/>
          <a:p>
            <a:endParaRPr lang="en-IN"/>
          </a:p>
        </p:txBody>
      </p:sp>
      <p:pic>
        <p:nvPicPr>
          <p:cNvPr id="122884" name="Picture 4" descr="DSC00260"/>
          <p:cNvPicPr>
            <a:picLocks noChangeAspect="1" noChangeArrowheads="1"/>
          </p:cNvPicPr>
          <p:nvPr/>
        </p:nvPicPr>
        <p:blipFill>
          <a:blip r:embed="rId2" cstate="print"/>
          <a:srcRect/>
          <a:stretch>
            <a:fillRect/>
          </a:stretch>
        </p:blipFill>
        <p:spPr bwMode="auto">
          <a:xfrm>
            <a:off x="0" y="0"/>
            <a:ext cx="3076575" cy="2295525"/>
          </a:xfrm>
          <a:prstGeom prst="rect">
            <a:avLst/>
          </a:prstGeom>
          <a:noFill/>
        </p:spPr>
      </p:pic>
      <p:pic>
        <p:nvPicPr>
          <p:cNvPr id="122886" name="Picture 6" descr="DSC00261"/>
          <p:cNvPicPr>
            <a:picLocks noChangeAspect="1" noChangeArrowheads="1"/>
          </p:cNvPicPr>
          <p:nvPr/>
        </p:nvPicPr>
        <p:blipFill>
          <a:blip r:embed="rId3" cstate="print"/>
          <a:srcRect/>
          <a:stretch>
            <a:fillRect/>
          </a:stretch>
        </p:blipFill>
        <p:spPr bwMode="auto">
          <a:xfrm>
            <a:off x="3067050" y="0"/>
            <a:ext cx="3076575" cy="2295525"/>
          </a:xfrm>
          <a:prstGeom prst="rect">
            <a:avLst/>
          </a:prstGeom>
          <a:noFill/>
        </p:spPr>
      </p:pic>
      <p:sp>
        <p:nvSpPr>
          <p:cNvPr id="122889" name="Rectangle 9"/>
          <p:cNvSpPr>
            <a:spLocks noChangeArrowheads="1"/>
          </p:cNvSpPr>
          <p:nvPr/>
        </p:nvSpPr>
        <p:spPr bwMode="auto">
          <a:xfrm>
            <a:off x="3038475" y="2281238"/>
            <a:ext cx="9144000" cy="0"/>
          </a:xfrm>
          <a:prstGeom prst="rect">
            <a:avLst/>
          </a:prstGeom>
          <a:noFill/>
          <a:ln w="9525">
            <a:noFill/>
            <a:miter lim="800000"/>
            <a:headEnd/>
            <a:tailEnd/>
          </a:ln>
          <a:effectLst/>
        </p:spPr>
        <p:txBody>
          <a:bodyPr>
            <a:spAutoFit/>
          </a:bodyPr>
          <a:lstStyle/>
          <a:p>
            <a:endParaRPr lang="en-IN"/>
          </a:p>
        </p:txBody>
      </p:sp>
      <p:pic>
        <p:nvPicPr>
          <p:cNvPr id="122888" name="Picture 8" descr="DSC00262"/>
          <p:cNvPicPr>
            <a:picLocks noChangeAspect="1" noChangeArrowheads="1"/>
          </p:cNvPicPr>
          <p:nvPr/>
        </p:nvPicPr>
        <p:blipFill>
          <a:blip r:embed="rId4" cstate="print"/>
          <a:srcRect/>
          <a:stretch>
            <a:fillRect/>
          </a:stretch>
        </p:blipFill>
        <p:spPr bwMode="auto">
          <a:xfrm>
            <a:off x="6153150" y="0"/>
            <a:ext cx="3067050" cy="2295525"/>
          </a:xfrm>
          <a:prstGeom prst="rect">
            <a:avLst/>
          </a:prstGeom>
          <a:noFill/>
        </p:spPr>
      </p:pic>
      <p:sp>
        <p:nvSpPr>
          <p:cNvPr id="122891" name="Rectangle 11"/>
          <p:cNvSpPr>
            <a:spLocks noChangeArrowheads="1"/>
          </p:cNvSpPr>
          <p:nvPr/>
        </p:nvSpPr>
        <p:spPr bwMode="auto">
          <a:xfrm>
            <a:off x="3038475" y="2281238"/>
            <a:ext cx="9144000" cy="0"/>
          </a:xfrm>
          <a:prstGeom prst="rect">
            <a:avLst/>
          </a:prstGeom>
          <a:noFill/>
          <a:ln w="9525">
            <a:noFill/>
            <a:miter lim="800000"/>
            <a:headEnd/>
            <a:tailEnd/>
          </a:ln>
          <a:effectLst/>
        </p:spPr>
        <p:txBody>
          <a:bodyPr>
            <a:spAutoFit/>
          </a:bodyPr>
          <a:lstStyle/>
          <a:p>
            <a:endParaRPr lang="en-IN"/>
          </a:p>
        </p:txBody>
      </p:sp>
      <p:pic>
        <p:nvPicPr>
          <p:cNvPr id="122890" name="Picture 10" descr="DSC00270"/>
          <p:cNvPicPr>
            <a:picLocks noChangeAspect="1" noChangeArrowheads="1"/>
          </p:cNvPicPr>
          <p:nvPr/>
        </p:nvPicPr>
        <p:blipFill>
          <a:blip r:embed="rId5" cstate="print"/>
          <a:srcRect/>
          <a:stretch>
            <a:fillRect/>
          </a:stretch>
        </p:blipFill>
        <p:spPr bwMode="auto">
          <a:xfrm>
            <a:off x="3175" y="2281238"/>
            <a:ext cx="3067050" cy="2295525"/>
          </a:xfrm>
          <a:prstGeom prst="rect">
            <a:avLst/>
          </a:prstGeom>
          <a:noFill/>
        </p:spPr>
      </p:pic>
      <p:sp>
        <p:nvSpPr>
          <p:cNvPr id="122893" name="Rectangle 13"/>
          <p:cNvSpPr>
            <a:spLocks noChangeArrowheads="1"/>
          </p:cNvSpPr>
          <p:nvPr/>
        </p:nvSpPr>
        <p:spPr bwMode="auto">
          <a:xfrm>
            <a:off x="3038475" y="2281238"/>
            <a:ext cx="9144000" cy="0"/>
          </a:xfrm>
          <a:prstGeom prst="rect">
            <a:avLst/>
          </a:prstGeom>
          <a:noFill/>
          <a:ln w="9525">
            <a:noFill/>
            <a:miter lim="800000"/>
            <a:headEnd/>
            <a:tailEnd/>
          </a:ln>
          <a:effectLst/>
        </p:spPr>
        <p:txBody>
          <a:bodyPr>
            <a:spAutoFit/>
          </a:bodyPr>
          <a:lstStyle/>
          <a:p>
            <a:endParaRPr lang="en-IN"/>
          </a:p>
        </p:txBody>
      </p:sp>
      <p:pic>
        <p:nvPicPr>
          <p:cNvPr id="122892" name="Picture 12" descr="DSC00271"/>
          <p:cNvPicPr>
            <a:picLocks noChangeAspect="1" noChangeArrowheads="1"/>
          </p:cNvPicPr>
          <p:nvPr/>
        </p:nvPicPr>
        <p:blipFill>
          <a:blip r:embed="rId6" cstate="print"/>
          <a:srcRect/>
          <a:stretch>
            <a:fillRect/>
          </a:stretch>
        </p:blipFill>
        <p:spPr bwMode="auto">
          <a:xfrm>
            <a:off x="3038475" y="2281238"/>
            <a:ext cx="3067050" cy="2295525"/>
          </a:xfrm>
          <a:prstGeom prst="rect">
            <a:avLst/>
          </a:prstGeom>
          <a:noFill/>
        </p:spPr>
      </p:pic>
      <p:sp>
        <p:nvSpPr>
          <p:cNvPr id="122895" name="Rectangle 15"/>
          <p:cNvSpPr>
            <a:spLocks noChangeArrowheads="1"/>
          </p:cNvSpPr>
          <p:nvPr/>
        </p:nvSpPr>
        <p:spPr bwMode="auto">
          <a:xfrm>
            <a:off x="3038475" y="2281238"/>
            <a:ext cx="9144000" cy="0"/>
          </a:xfrm>
          <a:prstGeom prst="rect">
            <a:avLst/>
          </a:prstGeom>
          <a:noFill/>
          <a:ln w="9525">
            <a:noFill/>
            <a:miter lim="800000"/>
            <a:headEnd/>
            <a:tailEnd/>
          </a:ln>
          <a:effectLst/>
        </p:spPr>
        <p:txBody>
          <a:bodyPr>
            <a:spAutoFit/>
          </a:bodyPr>
          <a:lstStyle/>
          <a:p>
            <a:endParaRPr lang="en-IN"/>
          </a:p>
        </p:txBody>
      </p:sp>
      <p:pic>
        <p:nvPicPr>
          <p:cNvPr id="122894" name="Picture 14" descr="DSC00272"/>
          <p:cNvPicPr>
            <a:picLocks noChangeAspect="1" noChangeArrowheads="1"/>
          </p:cNvPicPr>
          <p:nvPr/>
        </p:nvPicPr>
        <p:blipFill>
          <a:blip r:embed="rId7" cstate="print"/>
          <a:srcRect/>
          <a:stretch>
            <a:fillRect/>
          </a:stretch>
        </p:blipFill>
        <p:spPr bwMode="auto">
          <a:xfrm>
            <a:off x="6132513" y="2300288"/>
            <a:ext cx="3067050" cy="2295525"/>
          </a:xfrm>
          <a:prstGeom prst="rect">
            <a:avLst/>
          </a:prstGeom>
          <a:noFill/>
        </p:spPr>
      </p:pic>
      <p:sp>
        <p:nvSpPr>
          <p:cNvPr id="122897" name="Rectangle 17"/>
          <p:cNvSpPr>
            <a:spLocks noChangeArrowheads="1"/>
          </p:cNvSpPr>
          <p:nvPr/>
        </p:nvSpPr>
        <p:spPr bwMode="auto">
          <a:xfrm>
            <a:off x="3038475" y="2281238"/>
            <a:ext cx="9144000" cy="0"/>
          </a:xfrm>
          <a:prstGeom prst="rect">
            <a:avLst/>
          </a:prstGeom>
          <a:noFill/>
          <a:ln w="9525">
            <a:noFill/>
            <a:miter lim="800000"/>
            <a:headEnd/>
            <a:tailEnd/>
          </a:ln>
          <a:effectLst/>
        </p:spPr>
        <p:txBody>
          <a:bodyPr>
            <a:spAutoFit/>
          </a:bodyPr>
          <a:lstStyle/>
          <a:p>
            <a:endParaRPr lang="en-IN"/>
          </a:p>
        </p:txBody>
      </p:sp>
      <p:pic>
        <p:nvPicPr>
          <p:cNvPr id="122896" name="Picture 16" descr="DSC00273"/>
          <p:cNvPicPr>
            <a:picLocks noChangeAspect="1" noChangeArrowheads="1"/>
          </p:cNvPicPr>
          <p:nvPr/>
        </p:nvPicPr>
        <p:blipFill>
          <a:blip r:embed="rId8" cstate="print"/>
          <a:srcRect l="3778" r="2536"/>
          <a:stretch>
            <a:fillRect/>
          </a:stretch>
        </p:blipFill>
        <p:spPr bwMode="auto">
          <a:xfrm>
            <a:off x="3290888" y="4576763"/>
            <a:ext cx="2873375" cy="229552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noAutofit/>
          </a:bodyPr>
          <a:lstStyle/>
          <a:p>
            <a:r>
              <a:rPr lang="en-US" sz="3600" dirty="0" smtClean="0">
                <a:solidFill>
                  <a:srgbClr val="FF0000"/>
                </a:solidFill>
              </a:rPr>
              <a:t>RADIOGRAPHIC CRITERIA FOR ACCEPTABLE HEALING OF A DISTAL RADIAL FRACTURE</a:t>
            </a:r>
            <a:endParaRPr lang="en-US" sz="3600" dirty="0">
              <a:solidFill>
                <a:srgbClr val="FF0000"/>
              </a:solidFill>
            </a:endParaRPr>
          </a:p>
        </p:txBody>
      </p:sp>
      <p:graphicFrame>
        <p:nvGraphicFramePr>
          <p:cNvPr id="5" name="Content Placeholder 4"/>
          <p:cNvGraphicFramePr>
            <a:graphicFrameLocks noGrp="1"/>
          </p:cNvGraphicFramePr>
          <p:nvPr>
            <p:ph sz="half" idx="1"/>
          </p:nvPr>
        </p:nvGraphicFramePr>
        <p:xfrm>
          <a:off x="457200" y="1556792"/>
          <a:ext cx="8153400" cy="5775960"/>
        </p:xfrm>
        <a:graphic>
          <a:graphicData uri="http://schemas.openxmlformats.org/drawingml/2006/table">
            <a:tbl>
              <a:tblPr firstRow="1" bandRow="1">
                <a:tableStyleId>{5C22544A-7EE6-4342-B048-85BDC9FD1C3A}</a:tableStyleId>
              </a:tblPr>
              <a:tblGrid>
                <a:gridCol w="4076700"/>
                <a:gridCol w="4076700"/>
              </a:tblGrid>
              <a:tr h="533400">
                <a:tc>
                  <a:txBody>
                    <a:bodyPr/>
                    <a:lstStyle/>
                    <a:p>
                      <a:r>
                        <a:rPr lang="en-US" sz="2000" b="1" kern="1200" baseline="0" dirty="0" smtClean="0">
                          <a:solidFill>
                            <a:srgbClr val="FFFF00"/>
                          </a:solidFill>
                          <a:latin typeface="+mn-lt"/>
                          <a:ea typeface="+mn-ea"/>
                          <a:cs typeface="+mn-cs"/>
                        </a:rPr>
                        <a:t>RADIOGRAPHIC CRITERION</a:t>
                      </a:r>
                      <a:endParaRPr lang="en-US" sz="2000" dirty="0">
                        <a:solidFill>
                          <a:srgbClr val="FFFF00"/>
                        </a:solidFill>
                      </a:endParaRPr>
                    </a:p>
                  </a:txBody>
                  <a:tcPr>
                    <a:solidFill>
                      <a:schemeClr val="bg2">
                        <a:lumMod val="40000"/>
                        <a:lumOff val="60000"/>
                      </a:schemeClr>
                    </a:solidFill>
                  </a:tcPr>
                </a:tc>
                <a:tc>
                  <a:txBody>
                    <a:bodyPr/>
                    <a:lstStyle/>
                    <a:p>
                      <a:r>
                        <a:rPr lang="en-US" sz="2000" b="1" kern="1200" baseline="0" dirty="0" smtClean="0">
                          <a:solidFill>
                            <a:srgbClr val="FFFF00"/>
                          </a:solidFill>
                          <a:latin typeface="+mn-lt"/>
                          <a:ea typeface="+mn-ea"/>
                          <a:cs typeface="+mn-cs"/>
                        </a:rPr>
                        <a:t>ACCEPTABLE MEASUREMENT</a:t>
                      </a:r>
                      <a:endParaRPr lang="en-US" sz="2000" dirty="0">
                        <a:solidFill>
                          <a:srgbClr val="FFFF00"/>
                        </a:solidFill>
                      </a:endParaRPr>
                    </a:p>
                  </a:txBody>
                  <a:tcPr>
                    <a:solidFill>
                      <a:schemeClr val="bg2">
                        <a:lumMod val="40000"/>
                        <a:lumOff val="60000"/>
                      </a:schemeClr>
                    </a:solidFill>
                  </a:tcPr>
                </a:tc>
              </a:tr>
              <a:tr h="944880">
                <a:tc>
                  <a:txBody>
                    <a:bodyPr/>
                    <a:lstStyle/>
                    <a:p>
                      <a:r>
                        <a:rPr lang="en-US" sz="2400" kern="1200" baseline="0" dirty="0" smtClean="0">
                          <a:solidFill>
                            <a:schemeClr val="dk1"/>
                          </a:solidFill>
                          <a:latin typeface="+mn-lt"/>
                          <a:ea typeface="+mn-ea"/>
                          <a:cs typeface="+mn-cs"/>
                        </a:rPr>
                        <a:t>RADIAL LENGTH</a:t>
                      </a:r>
                      <a:endParaRPr lang="en-US" sz="2400" dirty="0"/>
                    </a:p>
                  </a:txBody>
                  <a:tcPr>
                    <a:solidFill>
                      <a:schemeClr val="bg2">
                        <a:lumMod val="40000"/>
                        <a:lumOff val="60000"/>
                      </a:schemeClr>
                    </a:solidFill>
                  </a:tcPr>
                </a:tc>
                <a:tc>
                  <a:txBody>
                    <a:bodyPr/>
                    <a:lstStyle/>
                    <a:p>
                      <a:r>
                        <a:rPr lang="en-US" sz="2000" kern="1200" baseline="0" dirty="0" smtClean="0">
                          <a:solidFill>
                            <a:schemeClr val="dk1"/>
                          </a:solidFill>
                          <a:latin typeface="+mn-lt"/>
                          <a:ea typeface="+mn-ea"/>
                          <a:cs typeface="+mn-cs"/>
                        </a:rPr>
                        <a:t>RADIAL SHORTENING OF &lt; 5 MM[2-3MM] AT DRUJ COMPARED WITH CONTRALATERAL WRIST</a:t>
                      </a:r>
                      <a:endParaRPr lang="en-US" sz="2000" dirty="0"/>
                    </a:p>
                  </a:txBody>
                  <a:tcPr>
                    <a:solidFill>
                      <a:schemeClr val="bg2">
                        <a:lumMod val="40000"/>
                        <a:lumOff val="60000"/>
                      </a:schemeClr>
                    </a:solidFill>
                  </a:tcPr>
                </a:tc>
              </a:tr>
              <a:tr h="640080">
                <a:tc>
                  <a:txBody>
                    <a:bodyPr/>
                    <a:lstStyle/>
                    <a:p>
                      <a:r>
                        <a:rPr lang="en-US" sz="2400" kern="1200" baseline="0" dirty="0" smtClean="0">
                          <a:solidFill>
                            <a:schemeClr val="dk1"/>
                          </a:solidFill>
                          <a:latin typeface="+mn-lt"/>
                          <a:ea typeface="+mn-ea"/>
                          <a:cs typeface="+mn-cs"/>
                        </a:rPr>
                        <a:t>RADIAL INCLINATION</a:t>
                      </a:r>
                      <a:endParaRPr lang="en-US" sz="2400" dirty="0"/>
                    </a:p>
                  </a:txBody>
                  <a:tcPr>
                    <a:solidFill>
                      <a:schemeClr val="bg2">
                        <a:lumMod val="40000"/>
                        <a:lumOff val="60000"/>
                      </a:schemeClr>
                    </a:solidFill>
                  </a:tcPr>
                </a:tc>
                <a:tc>
                  <a:txBody>
                    <a:bodyPr/>
                    <a:lstStyle/>
                    <a:p>
                      <a:r>
                        <a:rPr lang="en-US" sz="2000" kern="1200" baseline="0" dirty="0" smtClean="0">
                          <a:solidFill>
                            <a:schemeClr val="dk1"/>
                          </a:solidFill>
                          <a:latin typeface="+mn-lt"/>
                          <a:ea typeface="+mn-ea"/>
                          <a:cs typeface="+mn-cs"/>
                        </a:rPr>
                        <a:t>INCLINATION LESS THAN  5 DEGREE LOSS</a:t>
                      </a:r>
                      <a:endParaRPr lang="en-US" sz="2000" dirty="0"/>
                    </a:p>
                  </a:txBody>
                  <a:tcPr>
                    <a:solidFill>
                      <a:schemeClr val="bg2">
                        <a:lumMod val="40000"/>
                        <a:lumOff val="60000"/>
                      </a:schemeClr>
                    </a:solidFill>
                  </a:tcPr>
                </a:tc>
              </a:tr>
              <a:tr h="1234440">
                <a:tc>
                  <a:txBody>
                    <a:bodyPr/>
                    <a:lstStyle/>
                    <a:p>
                      <a:r>
                        <a:rPr lang="en-US" sz="2400" kern="1200" baseline="0" dirty="0" smtClean="0">
                          <a:solidFill>
                            <a:schemeClr val="dk1"/>
                          </a:solidFill>
                          <a:latin typeface="+mn-lt"/>
                          <a:ea typeface="+mn-ea"/>
                          <a:cs typeface="+mn-cs"/>
                        </a:rPr>
                        <a:t>RADIAL TILT</a:t>
                      </a:r>
                      <a:endParaRPr lang="en-US" sz="2400" dirty="0"/>
                    </a:p>
                  </a:txBody>
                  <a:tcPr>
                    <a:solidFill>
                      <a:schemeClr val="bg2">
                        <a:lumMod val="40000"/>
                        <a:lumOff val="60000"/>
                      </a:schemeClr>
                    </a:solidFill>
                  </a:tcPr>
                </a:tc>
                <a:tc>
                  <a:txBody>
                    <a:bodyPr/>
                    <a:lstStyle/>
                    <a:p>
                      <a:r>
                        <a:rPr lang="en-US" sz="2000" kern="1200" baseline="0" dirty="0" smtClean="0">
                          <a:solidFill>
                            <a:schemeClr val="dk1"/>
                          </a:solidFill>
                          <a:latin typeface="+mn-lt"/>
                          <a:ea typeface="+mn-ea"/>
                          <a:cs typeface="+mn-cs"/>
                        </a:rPr>
                        <a:t>SAGITTAL TILT ON LATERAL PROJECTION</a:t>
                      </a:r>
                    </a:p>
                    <a:p>
                      <a:r>
                        <a:rPr lang="en-US" sz="2000" kern="1200" baseline="0" dirty="0" smtClean="0">
                          <a:solidFill>
                            <a:schemeClr val="dk1"/>
                          </a:solidFill>
                          <a:latin typeface="+mn-lt"/>
                          <a:ea typeface="+mn-ea"/>
                          <a:cs typeface="+mn-cs"/>
                        </a:rPr>
                        <a:t>BETWEEN 15-DEGREE DORSAL TILT</a:t>
                      </a:r>
                    </a:p>
                    <a:p>
                      <a:r>
                        <a:rPr lang="en-US" sz="2000" kern="1200" baseline="0" dirty="0" smtClean="0">
                          <a:solidFill>
                            <a:schemeClr val="dk1"/>
                          </a:solidFill>
                          <a:latin typeface="+mn-lt"/>
                          <a:ea typeface="+mn-ea"/>
                          <a:cs typeface="+mn-cs"/>
                        </a:rPr>
                        <a:t>AND 20-DEGREE VOLAR TILT</a:t>
                      </a:r>
                      <a:endParaRPr lang="en-US" sz="2000" dirty="0"/>
                    </a:p>
                  </a:txBody>
                  <a:tcPr>
                    <a:solidFill>
                      <a:schemeClr val="bg2">
                        <a:lumMod val="40000"/>
                        <a:lumOff val="60000"/>
                      </a:schemeClr>
                    </a:solidFill>
                  </a:tcPr>
                </a:tc>
              </a:tr>
              <a:tr h="944880">
                <a:tc>
                  <a:txBody>
                    <a:bodyPr/>
                    <a:lstStyle/>
                    <a:p>
                      <a:r>
                        <a:rPr lang="en-US" sz="2400" kern="1200" baseline="0" dirty="0" smtClean="0">
                          <a:solidFill>
                            <a:schemeClr val="dk1"/>
                          </a:solidFill>
                          <a:latin typeface="+mn-lt"/>
                          <a:ea typeface="+mn-ea"/>
                          <a:cs typeface="+mn-cs"/>
                        </a:rPr>
                        <a:t>ARTICULAR INCONGRUITY</a:t>
                      </a:r>
                    </a:p>
                    <a:p>
                      <a:endParaRPr lang="en-US" sz="2400" kern="1200" baseline="0" dirty="0" smtClean="0">
                        <a:solidFill>
                          <a:schemeClr val="dk1"/>
                        </a:solidFill>
                        <a:latin typeface="+mn-lt"/>
                        <a:ea typeface="+mn-ea"/>
                        <a:cs typeface="+mn-cs"/>
                      </a:endParaRPr>
                    </a:p>
                    <a:p>
                      <a:endParaRPr lang="en-US" sz="2400" dirty="0"/>
                    </a:p>
                  </a:txBody>
                  <a:tcPr>
                    <a:solidFill>
                      <a:schemeClr val="bg2">
                        <a:lumMod val="40000"/>
                        <a:lumOff val="60000"/>
                      </a:schemeClr>
                    </a:solidFill>
                  </a:tcPr>
                </a:tc>
                <a:tc>
                  <a:txBody>
                    <a:bodyPr/>
                    <a:lstStyle/>
                    <a:p>
                      <a:r>
                        <a:rPr lang="en-US" sz="2000" kern="1200" baseline="0" dirty="0" smtClean="0">
                          <a:solidFill>
                            <a:schemeClr val="dk1"/>
                          </a:solidFill>
                          <a:latin typeface="+mn-lt"/>
                          <a:ea typeface="+mn-ea"/>
                          <a:cs typeface="+mn-cs"/>
                        </a:rPr>
                        <a:t>INCONGRUITY OF INTRA-ARTICULAR FRACTURE</a:t>
                      </a:r>
                    </a:p>
                    <a:p>
                      <a:r>
                        <a:rPr lang="en-US" sz="2000" kern="1200" baseline="0" dirty="0" smtClean="0">
                          <a:solidFill>
                            <a:schemeClr val="dk1"/>
                          </a:solidFill>
                          <a:latin typeface="+mn-lt"/>
                          <a:ea typeface="+mn-ea"/>
                          <a:cs typeface="+mn-cs"/>
                        </a:rPr>
                        <a:t>IS ≤ 2 MM AT RADIOCARPAL JOINT</a:t>
                      </a:r>
                    </a:p>
                    <a:p>
                      <a:endParaRPr lang="en-US" sz="2000" dirty="0"/>
                    </a:p>
                  </a:txBody>
                  <a:tcPr>
                    <a:solidFill>
                      <a:schemeClr val="bg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idx="1"/>
          </p:nvPr>
        </p:nvSpPr>
        <p:spPr>
          <a:xfrm>
            <a:off x="533400" y="307975"/>
            <a:ext cx="8221663" cy="6245225"/>
          </a:xfrm>
          <a:noFill/>
          <a:ln/>
        </p:spPr>
        <p:txBody>
          <a:bodyPr/>
          <a:lstStyle/>
          <a:p>
            <a:pPr>
              <a:buFontTx/>
              <a:buNone/>
            </a:pPr>
            <a:r>
              <a:rPr lang="en-US" sz="2800" b="1">
                <a:solidFill>
                  <a:srgbClr val="00FFFF"/>
                </a:solidFill>
                <a:latin typeface="Arial" charset="0"/>
                <a:cs typeface="Times New Roman" pitchFamily="18" charset="0"/>
              </a:rPr>
              <a:t>Complications</a:t>
            </a:r>
            <a:r>
              <a:rPr lang="en-US" sz="2800">
                <a:solidFill>
                  <a:srgbClr val="00FFFF"/>
                </a:solidFill>
                <a:latin typeface="Arial" charset="0"/>
                <a:cs typeface="Times New Roman" pitchFamily="18" charset="0"/>
              </a:rPr>
              <a:t>:</a:t>
            </a:r>
            <a:endParaRPr lang="en-US" sz="2800">
              <a:solidFill>
                <a:schemeClr val="bg1"/>
              </a:solidFill>
              <a:latin typeface="Arial" charset="0"/>
              <a:cs typeface="Times New Roman" pitchFamily="18" charset="0"/>
            </a:endParaRPr>
          </a:p>
          <a:p>
            <a:pPr algn="just">
              <a:buFontTx/>
              <a:buNone/>
            </a:pPr>
            <a:r>
              <a:rPr lang="en-US" sz="2400" b="1" i="1">
                <a:solidFill>
                  <a:schemeClr val="bg1"/>
                </a:solidFill>
                <a:latin typeface="Arial" charset="0"/>
                <a:cs typeface="Times New Roman" pitchFamily="18" charset="0"/>
              </a:rPr>
              <a:t>Early</a:t>
            </a:r>
            <a:r>
              <a:rPr lang="en-US" sz="2400">
                <a:solidFill>
                  <a:schemeClr val="bg1"/>
                </a:solidFill>
                <a:latin typeface="Arial" charset="0"/>
                <a:cs typeface="Times New Roman" pitchFamily="18" charset="0"/>
              </a:rPr>
              <a:t>:	(a) Unstable reduction</a:t>
            </a:r>
          </a:p>
          <a:p>
            <a:pPr algn="just">
              <a:buFontTx/>
              <a:buNone/>
            </a:pPr>
            <a:r>
              <a:rPr lang="en-US" sz="2400">
                <a:solidFill>
                  <a:schemeClr val="bg1"/>
                </a:solidFill>
                <a:latin typeface="Arial" charset="0"/>
                <a:cs typeface="Times New Roman" pitchFamily="18" charset="0"/>
              </a:rPr>
              <a:t>	(b) Median or ulnar nerve stretch.</a:t>
            </a:r>
          </a:p>
          <a:p>
            <a:pPr algn="just">
              <a:buFontTx/>
              <a:buNone/>
            </a:pPr>
            <a:r>
              <a:rPr lang="en-US" sz="2400">
                <a:solidFill>
                  <a:schemeClr val="bg1"/>
                </a:solidFill>
                <a:latin typeface="Arial" charset="0"/>
                <a:cs typeface="Times New Roman" pitchFamily="18" charset="0"/>
              </a:rPr>
              <a:t>	(c) Post reduction swelling.</a:t>
            </a:r>
          </a:p>
          <a:p>
            <a:pPr algn="just">
              <a:buFontTx/>
              <a:buNone/>
            </a:pPr>
            <a:r>
              <a:rPr lang="en-US" sz="2400">
                <a:solidFill>
                  <a:schemeClr val="bg1"/>
                </a:solidFill>
                <a:latin typeface="Arial" charset="0"/>
                <a:cs typeface="Times New Roman" pitchFamily="18" charset="0"/>
              </a:rPr>
              <a:t>	(d) Compartment syndrome</a:t>
            </a:r>
          </a:p>
          <a:p>
            <a:pPr algn="just">
              <a:buFontTx/>
              <a:buNone/>
            </a:pPr>
            <a:r>
              <a:rPr lang="en-US" sz="2400">
                <a:solidFill>
                  <a:schemeClr val="bg1"/>
                </a:solidFill>
                <a:latin typeface="Arial" charset="0"/>
                <a:cs typeface="Times New Roman" pitchFamily="18" charset="0"/>
              </a:rPr>
              <a:t>	(e) Distal radioulnar subluxation/dislocation.</a:t>
            </a:r>
          </a:p>
          <a:p>
            <a:pPr algn="just">
              <a:buFontTx/>
              <a:buNone/>
            </a:pPr>
            <a:r>
              <a:rPr lang="en-US" sz="2400" b="1" i="1">
                <a:solidFill>
                  <a:schemeClr val="bg1"/>
                </a:solidFill>
                <a:latin typeface="Arial" charset="0"/>
                <a:cs typeface="Times New Roman" pitchFamily="18" charset="0"/>
              </a:rPr>
              <a:t>Late</a:t>
            </a:r>
            <a:r>
              <a:rPr lang="en-US" sz="2400" i="1">
                <a:solidFill>
                  <a:schemeClr val="bg1"/>
                </a:solidFill>
                <a:latin typeface="Arial" charset="0"/>
                <a:cs typeface="Times New Roman" pitchFamily="18" charset="0"/>
              </a:rPr>
              <a:t>:	</a:t>
            </a:r>
            <a:r>
              <a:rPr lang="en-US" sz="2400">
                <a:solidFill>
                  <a:schemeClr val="bg1"/>
                </a:solidFill>
                <a:latin typeface="Arial" charset="0"/>
                <a:cs typeface="Times New Roman" pitchFamily="18" charset="0"/>
              </a:rPr>
              <a:t>(a) Stiffness of finger and wrist joint.</a:t>
            </a:r>
          </a:p>
          <a:p>
            <a:pPr algn="just">
              <a:buFontTx/>
              <a:buNone/>
            </a:pPr>
            <a:r>
              <a:rPr lang="en-US" sz="2400">
                <a:solidFill>
                  <a:schemeClr val="bg1"/>
                </a:solidFill>
                <a:latin typeface="Arial" charset="0"/>
                <a:cs typeface="Times New Roman" pitchFamily="18" charset="0"/>
              </a:rPr>
              <a:t>	(b) Malnunion.</a:t>
            </a:r>
          </a:p>
          <a:p>
            <a:pPr algn="just">
              <a:buFontTx/>
              <a:buNone/>
            </a:pPr>
            <a:r>
              <a:rPr lang="en-US" sz="2400">
                <a:solidFill>
                  <a:schemeClr val="bg1"/>
                </a:solidFill>
                <a:latin typeface="Arial" charset="0"/>
                <a:cs typeface="Times New Roman" pitchFamily="18" charset="0"/>
              </a:rPr>
              <a:t>	(c) Rupture of extensor policis tendon.</a:t>
            </a:r>
          </a:p>
          <a:p>
            <a:pPr algn="just">
              <a:buFontTx/>
              <a:buNone/>
            </a:pPr>
            <a:r>
              <a:rPr lang="en-US" sz="2400">
                <a:solidFill>
                  <a:schemeClr val="bg1"/>
                </a:solidFill>
                <a:latin typeface="Arial" charset="0"/>
                <a:cs typeface="Times New Roman" pitchFamily="18" charset="0"/>
              </a:rPr>
              <a:t>	(d) Sudeck's osteodystrophy.</a:t>
            </a:r>
          </a:p>
          <a:p>
            <a:pPr algn="just">
              <a:buFontTx/>
              <a:buNone/>
            </a:pPr>
            <a:r>
              <a:rPr lang="en-US" sz="2400">
                <a:solidFill>
                  <a:schemeClr val="bg1"/>
                </a:solidFill>
                <a:latin typeface="Arial" charset="0"/>
                <a:cs typeface="Times New Roman" pitchFamily="18" charset="0"/>
              </a:rPr>
              <a:t>	(e) Frozen shoulder / shoulder hand syndrome / mental amputation.</a:t>
            </a:r>
          </a:p>
          <a:p>
            <a:pPr algn="just">
              <a:buFontTx/>
              <a:buNone/>
            </a:pPr>
            <a:r>
              <a:rPr lang="en-US" sz="2400">
                <a:solidFill>
                  <a:schemeClr val="bg1"/>
                </a:solidFill>
                <a:latin typeface="Arial" charset="0"/>
                <a:cs typeface="Times New Roman" pitchFamily="18" charset="0"/>
              </a:rPr>
              <a:t>	(f) Carpal tunnel syndrome.</a:t>
            </a:r>
            <a:endParaRPr lang="en-US" sz="2400">
              <a:solidFill>
                <a:schemeClr val="bg1"/>
              </a:solidFill>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idx="1"/>
          </p:nvPr>
        </p:nvSpPr>
        <p:spPr>
          <a:xfrm>
            <a:off x="393700" y="1349375"/>
            <a:ext cx="8513763" cy="5584825"/>
          </a:xfrm>
          <a:noFill/>
          <a:ln/>
        </p:spPr>
        <p:txBody>
          <a:bodyPr>
            <a:normAutofit/>
          </a:bodyPr>
          <a:lstStyle/>
          <a:p>
            <a:pPr algn="just">
              <a:lnSpc>
                <a:spcPct val="90000"/>
              </a:lnSpc>
            </a:pPr>
            <a:r>
              <a:rPr lang="en-US" sz="2400" b="1" dirty="0">
                <a:solidFill>
                  <a:srgbClr val="00FFFF"/>
                </a:solidFill>
                <a:latin typeface="Arial" charset="0"/>
                <a:cs typeface="Times New Roman" pitchFamily="18" charset="0"/>
              </a:rPr>
              <a:t>Definition</a:t>
            </a:r>
            <a:r>
              <a:rPr lang="en-US" sz="2400" dirty="0">
                <a:solidFill>
                  <a:schemeClr val="bg1"/>
                </a:solidFill>
                <a:latin typeface="Arial" charset="0"/>
                <a:cs typeface="Times New Roman" pitchFamily="18" charset="0"/>
              </a:rPr>
              <a:t>: Fracture of distal one third of radius with </a:t>
            </a:r>
            <a:r>
              <a:rPr lang="en-US" sz="2400" dirty="0" err="1">
                <a:solidFill>
                  <a:schemeClr val="bg1"/>
                </a:solidFill>
                <a:latin typeface="Arial" charset="0"/>
                <a:cs typeface="Times New Roman" pitchFamily="18" charset="0"/>
              </a:rPr>
              <a:t>palmar</a:t>
            </a:r>
            <a:r>
              <a:rPr lang="en-US" sz="2400" dirty="0">
                <a:solidFill>
                  <a:schemeClr val="bg1"/>
                </a:solidFill>
                <a:latin typeface="Arial" charset="0"/>
                <a:cs typeface="Times New Roman" pitchFamily="18" charset="0"/>
              </a:rPr>
              <a:t> or </a:t>
            </a:r>
            <a:r>
              <a:rPr lang="en-US" sz="2400" dirty="0" err="1">
                <a:solidFill>
                  <a:schemeClr val="bg1"/>
                </a:solidFill>
                <a:latin typeface="Arial" charset="0"/>
                <a:cs typeface="Times New Roman" pitchFamily="18" charset="0"/>
              </a:rPr>
              <a:t>volar</a:t>
            </a:r>
            <a:r>
              <a:rPr lang="en-US" sz="2400" dirty="0">
                <a:solidFill>
                  <a:schemeClr val="bg1"/>
                </a:solidFill>
                <a:latin typeface="Arial" charset="0"/>
                <a:cs typeface="Times New Roman" pitchFamily="18" charset="0"/>
              </a:rPr>
              <a:t> displacement.</a:t>
            </a:r>
          </a:p>
          <a:p>
            <a:pPr algn="just">
              <a:lnSpc>
                <a:spcPct val="90000"/>
              </a:lnSpc>
            </a:pPr>
            <a:r>
              <a:rPr lang="en-US" sz="2400" b="1" dirty="0">
                <a:solidFill>
                  <a:srgbClr val="00FFFF"/>
                </a:solidFill>
                <a:latin typeface="Arial" charset="0"/>
                <a:cs typeface="Times New Roman" pitchFamily="18" charset="0"/>
              </a:rPr>
              <a:t>Mechanism of injury</a:t>
            </a:r>
            <a:r>
              <a:rPr lang="en-US" sz="2400" dirty="0">
                <a:solidFill>
                  <a:schemeClr val="bg1"/>
                </a:solidFill>
                <a:latin typeface="Arial" charset="0"/>
                <a:cs typeface="Times New Roman" pitchFamily="18" charset="0"/>
              </a:rPr>
              <a:t>:</a:t>
            </a:r>
          </a:p>
          <a:p>
            <a:pPr algn="just">
              <a:lnSpc>
                <a:spcPct val="90000"/>
              </a:lnSpc>
              <a:buFontTx/>
              <a:buNone/>
            </a:pPr>
            <a:r>
              <a:rPr lang="en-US" sz="2400" dirty="0">
                <a:solidFill>
                  <a:schemeClr val="bg1"/>
                </a:solidFill>
                <a:latin typeface="Arial" charset="0"/>
                <a:cs typeface="Times New Roman" pitchFamily="18" charset="0"/>
              </a:rPr>
              <a:t>		a) Fall on back of dorsum of hand</a:t>
            </a:r>
          </a:p>
          <a:p>
            <a:pPr algn="just">
              <a:lnSpc>
                <a:spcPct val="90000"/>
              </a:lnSpc>
              <a:buFontTx/>
              <a:buNone/>
            </a:pPr>
            <a:r>
              <a:rPr lang="en-US" sz="2400" dirty="0">
                <a:solidFill>
                  <a:schemeClr val="bg1"/>
                </a:solidFill>
                <a:latin typeface="Arial" charset="0"/>
                <a:cs typeface="Times New Roman" pitchFamily="18" charset="0"/>
              </a:rPr>
              <a:t>		b) Fall on forearm in </a:t>
            </a:r>
            <a:r>
              <a:rPr lang="en-US" sz="2400" dirty="0" err="1">
                <a:solidFill>
                  <a:schemeClr val="bg1"/>
                </a:solidFill>
                <a:latin typeface="Arial" charset="0"/>
                <a:cs typeface="Times New Roman" pitchFamily="18" charset="0"/>
              </a:rPr>
              <a:t>supination</a:t>
            </a:r>
            <a:endParaRPr lang="en-US" sz="2400" dirty="0">
              <a:solidFill>
                <a:schemeClr val="bg1"/>
              </a:solidFill>
              <a:latin typeface="Arial" charset="0"/>
              <a:cs typeface="Times New Roman" pitchFamily="18" charset="0"/>
            </a:endParaRPr>
          </a:p>
          <a:p>
            <a:pPr algn="just">
              <a:lnSpc>
                <a:spcPct val="90000"/>
              </a:lnSpc>
              <a:buFontTx/>
              <a:buNone/>
            </a:pPr>
            <a:r>
              <a:rPr lang="en-US" sz="2400" dirty="0">
                <a:solidFill>
                  <a:schemeClr val="bg1"/>
                </a:solidFill>
                <a:latin typeface="Arial" charset="0"/>
                <a:cs typeface="Times New Roman" pitchFamily="18" charset="0"/>
              </a:rPr>
              <a:t>		c) Direct blow on flexed hand.</a:t>
            </a:r>
          </a:p>
          <a:p>
            <a:pPr algn="just">
              <a:lnSpc>
                <a:spcPct val="90000"/>
              </a:lnSpc>
            </a:pPr>
            <a:r>
              <a:rPr lang="en-US" sz="2400" b="1" dirty="0">
                <a:solidFill>
                  <a:srgbClr val="00FFFF"/>
                </a:solidFill>
                <a:latin typeface="Arial" charset="0"/>
                <a:cs typeface="Times New Roman" pitchFamily="18" charset="0"/>
              </a:rPr>
              <a:t>Clinical Features</a:t>
            </a:r>
            <a:r>
              <a:rPr lang="en-US" sz="2400" dirty="0">
                <a:solidFill>
                  <a:schemeClr val="bg1"/>
                </a:solidFill>
                <a:latin typeface="Arial" charset="0"/>
                <a:cs typeface="Times New Roman" pitchFamily="18" charset="0"/>
              </a:rPr>
              <a:t>: Pain, swelling</a:t>
            </a:r>
          </a:p>
          <a:p>
            <a:pPr algn="just">
              <a:lnSpc>
                <a:spcPct val="90000"/>
              </a:lnSpc>
              <a:buFontTx/>
              <a:buNone/>
            </a:pPr>
            <a:r>
              <a:rPr lang="en-US" sz="2400" dirty="0">
                <a:solidFill>
                  <a:schemeClr val="bg1"/>
                </a:solidFill>
                <a:latin typeface="Arial" charset="0"/>
                <a:cs typeface="Times New Roman" pitchFamily="18" charset="0"/>
              </a:rPr>
              <a:t>		Deformity </a:t>
            </a:r>
            <a:r>
              <a:rPr lang="en-US" sz="2400" dirty="0">
                <a:solidFill>
                  <a:schemeClr val="bg1"/>
                </a:solidFill>
                <a:cs typeface="Times New Roman" pitchFamily="18" charset="0"/>
                <a:sym typeface="Symbol" pitchFamily="18" charset="2"/>
              </a:rPr>
              <a:t></a:t>
            </a:r>
            <a:r>
              <a:rPr lang="en-US" sz="2400" dirty="0">
                <a:solidFill>
                  <a:schemeClr val="bg1"/>
                </a:solidFill>
                <a:latin typeface="Arial" charset="0"/>
                <a:cs typeface="Times New Roman" pitchFamily="18" charset="0"/>
              </a:rPr>
              <a:t> Garden Spade deformity.</a:t>
            </a:r>
          </a:p>
          <a:p>
            <a:pPr algn="just">
              <a:lnSpc>
                <a:spcPct val="90000"/>
              </a:lnSpc>
              <a:buFontTx/>
              <a:buNone/>
            </a:pPr>
            <a:r>
              <a:rPr lang="en-US" sz="2400" dirty="0">
                <a:solidFill>
                  <a:schemeClr val="bg1"/>
                </a:solidFill>
                <a:latin typeface="Arial" charset="0"/>
                <a:cs typeface="Times New Roman" pitchFamily="18" charset="0"/>
              </a:rPr>
              <a:t>		Loss of wrist functions.</a:t>
            </a:r>
          </a:p>
          <a:p>
            <a:pPr algn="just">
              <a:lnSpc>
                <a:spcPct val="90000"/>
              </a:lnSpc>
            </a:pPr>
            <a:r>
              <a:rPr lang="en-US" sz="2400" b="1" dirty="0">
                <a:solidFill>
                  <a:srgbClr val="00FFFF"/>
                </a:solidFill>
                <a:latin typeface="Arial" charset="0"/>
                <a:cs typeface="Times New Roman" pitchFamily="18" charset="0"/>
              </a:rPr>
              <a:t>Radiology</a:t>
            </a:r>
            <a:r>
              <a:rPr lang="en-US" sz="2400" dirty="0">
                <a:solidFill>
                  <a:schemeClr val="bg1"/>
                </a:solidFill>
                <a:latin typeface="Arial" charset="0"/>
                <a:cs typeface="Times New Roman" pitchFamily="18" charset="0"/>
              </a:rPr>
              <a:t>: X-ray wrist	– AP view</a:t>
            </a:r>
          </a:p>
          <a:p>
            <a:pPr algn="just">
              <a:lnSpc>
                <a:spcPct val="90000"/>
              </a:lnSpc>
              <a:buFontTx/>
              <a:buNone/>
            </a:pPr>
            <a:r>
              <a:rPr lang="en-US" sz="2400" dirty="0">
                <a:solidFill>
                  <a:schemeClr val="bg1"/>
                </a:solidFill>
                <a:latin typeface="Arial" charset="0"/>
                <a:cs typeface="Times New Roman" pitchFamily="18" charset="0"/>
              </a:rPr>
              <a:t>					– Lateral view</a:t>
            </a:r>
          </a:p>
          <a:p>
            <a:pPr algn="just">
              <a:lnSpc>
                <a:spcPct val="90000"/>
              </a:lnSpc>
              <a:buFontTx/>
              <a:buNone/>
            </a:pPr>
            <a:r>
              <a:rPr lang="en-US" sz="2400" dirty="0">
                <a:solidFill>
                  <a:schemeClr val="bg1"/>
                </a:solidFill>
                <a:latin typeface="Arial" charset="0"/>
                <a:cs typeface="Times New Roman" pitchFamily="18" charset="0"/>
              </a:rPr>
              <a:t>	– </a:t>
            </a:r>
            <a:r>
              <a:rPr lang="en-US" sz="2400" dirty="0" err="1" smtClean="0">
                <a:solidFill>
                  <a:schemeClr val="bg1"/>
                </a:solidFill>
                <a:latin typeface="Arial" charset="0"/>
                <a:cs typeface="Times New Roman" pitchFamily="18" charset="0"/>
              </a:rPr>
              <a:t>Carpus</a:t>
            </a:r>
            <a:r>
              <a:rPr lang="en-US" sz="2400" dirty="0" smtClean="0">
                <a:solidFill>
                  <a:schemeClr val="bg1"/>
                </a:solidFill>
                <a:latin typeface="Arial" charset="0"/>
                <a:cs typeface="Times New Roman" pitchFamily="18" charset="0"/>
              </a:rPr>
              <a:t> </a:t>
            </a:r>
            <a:r>
              <a:rPr lang="en-US" sz="2400" dirty="0">
                <a:solidFill>
                  <a:schemeClr val="bg1"/>
                </a:solidFill>
                <a:latin typeface="Arial" charset="0"/>
                <a:cs typeface="Times New Roman" pitchFamily="18" charset="0"/>
              </a:rPr>
              <a:t>displaced proximally</a:t>
            </a:r>
          </a:p>
          <a:p>
            <a:pPr algn="just">
              <a:lnSpc>
                <a:spcPct val="90000"/>
              </a:lnSpc>
              <a:buFontTx/>
              <a:buNone/>
            </a:pPr>
            <a:r>
              <a:rPr lang="en-US" sz="2400" dirty="0">
                <a:solidFill>
                  <a:schemeClr val="bg1"/>
                </a:solidFill>
                <a:latin typeface="Arial" charset="0"/>
                <a:cs typeface="Times New Roman" pitchFamily="18" charset="0"/>
              </a:rPr>
              <a:t>	– Fracture fragment displaced </a:t>
            </a:r>
            <a:r>
              <a:rPr lang="en-US" sz="2400" dirty="0" err="1">
                <a:solidFill>
                  <a:schemeClr val="bg1"/>
                </a:solidFill>
                <a:latin typeface="Arial" charset="0"/>
                <a:cs typeface="Times New Roman" pitchFamily="18" charset="0"/>
              </a:rPr>
              <a:t>anteriorly</a:t>
            </a:r>
            <a:r>
              <a:rPr lang="en-US" sz="2400" dirty="0">
                <a:solidFill>
                  <a:schemeClr val="bg1"/>
                </a:solidFill>
                <a:latin typeface="Arial" charset="0"/>
                <a:cs typeface="Times New Roman" pitchFamily="18" charset="0"/>
              </a:rPr>
              <a:t> with </a:t>
            </a:r>
            <a:r>
              <a:rPr lang="en-US" sz="2400" dirty="0" err="1">
                <a:solidFill>
                  <a:schemeClr val="bg1"/>
                </a:solidFill>
                <a:latin typeface="Arial" charset="0"/>
                <a:cs typeface="Times New Roman" pitchFamily="18" charset="0"/>
              </a:rPr>
              <a:t>palmar</a:t>
            </a:r>
            <a:r>
              <a:rPr lang="en-US" sz="2400" dirty="0">
                <a:solidFill>
                  <a:schemeClr val="bg1"/>
                </a:solidFill>
                <a:latin typeface="Arial" charset="0"/>
                <a:cs typeface="Times New Roman" pitchFamily="18" charset="0"/>
              </a:rPr>
              <a:t> </a:t>
            </a:r>
            <a:r>
              <a:rPr lang="en-US" sz="2400" dirty="0" err="1">
                <a:solidFill>
                  <a:schemeClr val="bg1"/>
                </a:solidFill>
                <a:latin typeface="Arial" charset="0"/>
                <a:cs typeface="Times New Roman" pitchFamily="18" charset="0"/>
              </a:rPr>
              <a:t>angulation</a:t>
            </a:r>
            <a:r>
              <a:rPr lang="en-US" sz="2400" dirty="0">
                <a:solidFill>
                  <a:schemeClr val="bg1"/>
                </a:solidFill>
                <a:latin typeface="Arial" charset="0"/>
                <a:cs typeface="Times New Roman" pitchFamily="18" charset="0"/>
              </a:rPr>
              <a:t>. </a:t>
            </a:r>
          </a:p>
        </p:txBody>
      </p:sp>
      <p:sp>
        <p:nvSpPr>
          <p:cNvPr id="125957" name="Rectangle 5"/>
          <p:cNvSpPr>
            <a:spLocks noChangeArrowheads="1"/>
          </p:cNvSpPr>
          <p:nvPr/>
        </p:nvSpPr>
        <p:spPr bwMode="auto">
          <a:xfrm>
            <a:off x="1038225" y="152400"/>
            <a:ext cx="7315200" cy="1143000"/>
          </a:xfrm>
          <a:prstGeom prst="rect">
            <a:avLst/>
          </a:prstGeom>
          <a:noFill/>
          <a:ln w="9525">
            <a:noFill/>
            <a:miter lim="800000"/>
            <a:headEnd/>
            <a:tailEnd/>
          </a:ln>
          <a:effectLst/>
        </p:spPr>
        <p:txBody>
          <a:bodyPr anchor="ctr"/>
          <a:lstStyle/>
          <a:p>
            <a:pPr algn="ctr"/>
            <a:r>
              <a:rPr lang="en-US" sz="4400" u="none">
                <a:solidFill>
                  <a:srgbClr val="FFFF66"/>
                </a:solidFill>
                <a:effectLst>
                  <a:outerShdw blurRad="38100" dist="38100" dir="2700000" algn="tl">
                    <a:srgbClr val="000000"/>
                  </a:outerShdw>
                </a:effectLst>
                <a:latin typeface="Impact" pitchFamily="34" charset="0"/>
                <a:cs typeface="Times New Roman" pitchFamily="18" charset="0"/>
              </a:rPr>
              <a:t>SMITH FRACTURE / </a:t>
            </a:r>
          </a:p>
          <a:p>
            <a:pPr algn="ctr"/>
            <a:r>
              <a:rPr lang="en-US" sz="4400" u="none">
                <a:solidFill>
                  <a:srgbClr val="FFFF66"/>
                </a:solidFill>
                <a:effectLst>
                  <a:outerShdw blurRad="38100" dist="38100" dir="2700000" algn="tl">
                    <a:srgbClr val="000000"/>
                  </a:outerShdw>
                </a:effectLst>
                <a:latin typeface="Impact" pitchFamily="34" charset="0"/>
                <a:cs typeface="Times New Roman" pitchFamily="18" charset="0"/>
              </a:rPr>
              <a:t>REVERSE COLLE'S FRACTURE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Grp="1" noChangeArrowheads="1"/>
          </p:cNvSpPr>
          <p:nvPr>
            <p:ph idx="1"/>
          </p:nvPr>
        </p:nvSpPr>
        <p:spPr>
          <a:xfrm>
            <a:off x="457200" y="152400"/>
            <a:ext cx="8221663" cy="5097463"/>
          </a:xfrm>
          <a:noFill/>
          <a:ln/>
        </p:spPr>
        <p:txBody>
          <a:bodyPr/>
          <a:lstStyle/>
          <a:p>
            <a:pPr algn="just"/>
            <a:r>
              <a:rPr lang="en-US" sz="2400" b="1" dirty="0">
                <a:solidFill>
                  <a:srgbClr val="00FFFF"/>
                </a:solidFill>
                <a:latin typeface="Arial" charset="0"/>
                <a:cs typeface="Times New Roman" pitchFamily="18" charset="0"/>
              </a:rPr>
              <a:t>Conservative Treatment</a:t>
            </a:r>
            <a:r>
              <a:rPr lang="en-US" sz="2400" dirty="0">
                <a:solidFill>
                  <a:schemeClr val="bg1"/>
                </a:solidFill>
                <a:latin typeface="Arial" charset="0"/>
                <a:cs typeface="Times New Roman" pitchFamily="18" charset="0"/>
              </a:rPr>
              <a:t>: Reduction setting, above elbow POP casts [forearm in </a:t>
            </a:r>
            <a:r>
              <a:rPr lang="en-US" sz="2400" dirty="0" err="1">
                <a:solidFill>
                  <a:schemeClr val="bg1"/>
                </a:solidFill>
                <a:latin typeface="Arial" charset="0"/>
                <a:cs typeface="Times New Roman" pitchFamily="18" charset="0"/>
              </a:rPr>
              <a:t>supination</a:t>
            </a:r>
            <a:r>
              <a:rPr lang="en-US" sz="2400" dirty="0">
                <a:solidFill>
                  <a:schemeClr val="bg1"/>
                </a:solidFill>
                <a:latin typeface="Arial" charset="0"/>
                <a:cs typeface="Times New Roman" pitchFamily="18" charset="0"/>
              </a:rPr>
              <a:t>, wrist in </a:t>
            </a:r>
            <a:r>
              <a:rPr lang="en-US" sz="2400" dirty="0" smtClean="0">
                <a:solidFill>
                  <a:schemeClr val="bg1"/>
                </a:solidFill>
                <a:latin typeface="Arial" charset="0"/>
                <a:cs typeface="Times New Roman" pitchFamily="18" charset="0"/>
              </a:rPr>
              <a:t>extension</a:t>
            </a:r>
            <a:r>
              <a:rPr lang="en-US" sz="2400" dirty="0">
                <a:solidFill>
                  <a:schemeClr val="bg1"/>
                </a:solidFill>
                <a:latin typeface="Arial" charset="0"/>
                <a:cs typeface="Times New Roman" pitchFamily="18" charset="0"/>
              </a:rPr>
              <a:t>].</a:t>
            </a:r>
          </a:p>
          <a:p>
            <a:pPr algn="just"/>
            <a:r>
              <a:rPr lang="en-US" sz="2400" b="1" dirty="0">
                <a:solidFill>
                  <a:srgbClr val="00FFFF"/>
                </a:solidFill>
                <a:latin typeface="Arial" charset="0"/>
                <a:cs typeface="Times New Roman" pitchFamily="18" charset="0"/>
              </a:rPr>
              <a:t>Surgical</a:t>
            </a:r>
            <a:r>
              <a:rPr lang="en-US" sz="2400" dirty="0">
                <a:solidFill>
                  <a:schemeClr val="bg1"/>
                </a:solidFill>
                <a:latin typeface="Arial" charset="0"/>
                <a:cs typeface="Times New Roman" pitchFamily="18" charset="0"/>
              </a:rPr>
              <a:t>: For unstable fractures – open/close reduction and fixation by K-wire, plate or screws. </a:t>
            </a:r>
          </a:p>
        </p:txBody>
      </p:sp>
      <p:sp>
        <p:nvSpPr>
          <p:cNvPr id="124935" name="Rectangle 7"/>
          <p:cNvSpPr>
            <a:spLocks noChangeArrowheads="1"/>
          </p:cNvSpPr>
          <p:nvPr/>
        </p:nvSpPr>
        <p:spPr bwMode="auto">
          <a:xfrm>
            <a:off x="1943100" y="1323975"/>
            <a:ext cx="9144000" cy="0"/>
          </a:xfrm>
          <a:prstGeom prst="rect">
            <a:avLst/>
          </a:prstGeom>
          <a:noFill/>
          <a:ln w="9525">
            <a:noFill/>
            <a:miter lim="800000"/>
            <a:headEnd/>
            <a:tailEnd/>
          </a:ln>
          <a:effectLst/>
        </p:spPr>
        <p:txBody>
          <a:bodyPr>
            <a:spAutoFit/>
          </a:bodyPr>
          <a:lstStyle/>
          <a:p>
            <a:endParaRPr lang="en-IN"/>
          </a:p>
        </p:txBody>
      </p:sp>
      <p:pic>
        <p:nvPicPr>
          <p:cNvPr id="124934" name="Picture 6" descr="DSC00267"/>
          <p:cNvPicPr>
            <a:picLocks noChangeAspect="1" noChangeArrowheads="1"/>
          </p:cNvPicPr>
          <p:nvPr/>
        </p:nvPicPr>
        <p:blipFill>
          <a:blip r:embed="rId2" cstate="print"/>
          <a:srcRect/>
          <a:stretch>
            <a:fillRect/>
          </a:stretch>
        </p:blipFill>
        <p:spPr bwMode="auto">
          <a:xfrm>
            <a:off x="2362200" y="2286000"/>
            <a:ext cx="4446588" cy="3335338"/>
          </a:xfrm>
          <a:prstGeom prst="rect">
            <a:avLst/>
          </a:prstGeom>
          <a:noFill/>
        </p:spPr>
      </p:pic>
      <p:sp>
        <p:nvSpPr>
          <p:cNvPr id="124936" name="Rectangle 8"/>
          <p:cNvSpPr>
            <a:spLocks noChangeArrowheads="1"/>
          </p:cNvSpPr>
          <p:nvPr/>
        </p:nvSpPr>
        <p:spPr bwMode="auto">
          <a:xfrm>
            <a:off x="465138" y="5664200"/>
            <a:ext cx="8221662" cy="1498600"/>
          </a:xfrm>
          <a:prstGeom prst="rect">
            <a:avLst/>
          </a:prstGeom>
          <a:noFill/>
          <a:ln w="9525">
            <a:noFill/>
            <a:miter lim="800000"/>
            <a:headEnd/>
            <a:tailEnd/>
          </a:ln>
          <a:effectLst/>
        </p:spPr>
        <p:txBody>
          <a:bodyPr/>
          <a:lstStyle/>
          <a:p>
            <a:pPr marL="342900" indent="-342900" algn="just">
              <a:spcBef>
                <a:spcPct val="20000"/>
              </a:spcBef>
              <a:buFontTx/>
              <a:buChar char="•"/>
            </a:pPr>
            <a:r>
              <a:rPr lang="en-US" b="1" u="none">
                <a:solidFill>
                  <a:srgbClr val="00FFFF"/>
                </a:solidFill>
                <a:latin typeface="Arial" charset="0"/>
                <a:cs typeface="Times New Roman" pitchFamily="18" charset="0"/>
              </a:rPr>
              <a:t>Complication</a:t>
            </a:r>
            <a:r>
              <a:rPr lang="en-US" u="none">
                <a:solidFill>
                  <a:schemeClr val="bg1"/>
                </a:solidFill>
                <a:latin typeface="Arial" charset="0"/>
                <a:cs typeface="Times New Roman" pitchFamily="18" charset="0"/>
              </a:rPr>
              <a:t>: Usually arises due to misdiagnosis as Colle's other complications are similar to Colle's.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Grp="1" noChangeArrowheads="1"/>
          </p:cNvSpPr>
          <p:nvPr>
            <p:ph idx="1"/>
          </p:nvPr>
        </p:nvSpPr>
        <p:spPr>
          <a:xfrm>
            <a:off x="393700" y="990600"/>
            <a:ext cx="8513763" cy="2122488"/>
          </a:xfrm>
          <a:noFill/>
          <a:ln/>
        </p:spPr>
        <p:txBody>
          <a:bodyPr/>
          <a:lstStyle/>
          <a:p>
            <a:pPr algn="just"/>
            <a:r>
              <a:rPr lang="en-US" sz="2400" b="1">
                <a:solidFill>
                  <a:srgbClr val="00FFFF"/>
                </a:solidFill>
                <a:latin typeface="Arial" charset="0"/>
                <a:cs typeface="Times New Roman" pitchFamily="18" charset="0"/>
              </a:rPr>
              <a:t>Definition</a:t>
            </a:r>
            <a:r>
              <a:rPr lang="en-US" sz="2400">
                <a:solidFill>
                  <a:srgbClr val="00FFFF"/>
                </a:solidFill>
                <a:latin typeface="Arial" charset="0"/>
                <a:cs typeface="Times New Roman" pitchFamily="18" charset="0"/>
              </a:rPr>
              <a:t>: </a:t>
            </a:r>
            <a:r>
              <a:rPr lang="en-US" sz="2400">
                <a:solidFill>
                  <a:schemeClr val="bg1"/>
                </a:solidFill>
                <a:latin typeface="Arial" charset="0"/>
                <a:cs typeface="Times New Roman" pitchFamily="18" charset="0"/>
              </a:rPr>
              <a:t>It is an intrarticular fracture dislocation or subluxation in which rim of distal radius is displaced either dorsally or volarly along with carpal bones. </a:t>
            </a:r>
          </a:p>
          <a:p>
            <a:pPr algn="just"/>
            <a:r>
              <a:rPr lang="en-US" sz="2400">
                <a:solidFill>
                  <a:schemeClr val="bg1"/>
                </a:solidFill>
                <a:latin typeface="Arial" charset="0"/>
                <a:cs typeface="Times New Roman" pitchFamily="18" charset="0"/>
              </a:rPr>
              <a:t>Dislocation is most clinically and radiographically obvious abnormality. </a:t>
            </a:r>
          </a:p>
        </p:txBody>
      </p:sp>
      <p:sp>
        <p:nvSpPr>
          <p:cNvPr id="128005" name="Rectangle 5"/>
          <p:cNvSpPr>
            <a:spLocks noChangeArrowheads="1"/>
          </p:cNvSpPr>
          <p:nvPr/>
        </p:nvSpPr>
        <p:spPr bwMode="auto">
          <a:xfrm>
            <a:off x="1038225" y="85725"/>
            <a:ext cx="7315200" cy="1143000"/>
          </a:xfrm>
          <a:prstGeom prst="rect">
            <a:avLst/>
          </a:prstGeom>
          <a:noFill/>
          <a:ln w="9525">
            <a:noFill/>
            <a:miter lim="800000"/>
            <a:headEnd/>
            <a:tailEnd/>
          </a:ln>
          <a:effectLst/>
        </p:spPr>
        <p:txBody>
          <a:bodyPr anchor="ctr"/>
          <a:lstStyle/>
          <a:p>
            <a:pPr algn="ctr"/>
            <a:r>
              <a:rPr lang="en-US" sz="4400" u="none">
                <a:solidFill>
                  <a:srgbClr val="FFFF66"/>
                </a:solidFill>
                <a:effectLst>
                  <a:outerShdw blurRad="38100" dist="38100" dir="2700000" algn="tl">
                    <a:srgbClr val="000000"/>
                  </a:outerShdw>
                </a:effectLst>
                <a:latin typeface="Impact" pitchFamily="34" charset="0"/>
                <a:cs typeface="Times New Roman" pitchFamily="18" charset="0"/>
              </a:rPr>
              <a:t>BARTON FRACTURE </a:t>
            </a:r>
          </a:p>
        </p:txBody>
      </p:sp>
      <p:grpSp>
        <p:nvGrpSpPr>
          <p:cNvPr id="2" name="Group 62"/>
          <p:cNvGrpSpPr>
            <a:grpSpLocks/>
          </p:cNvGrpSpPr>
          <p:nvPr/>
        </p:nvGrpSpPr>
        <p:grpSpPr bwMode="auto">
          <a:xfrm>
            <a:off x="333375" y="2981325"/>
            <a:ext cx="8691563" cy="3735388"/>
            <a:chOff x="-3" y="-3"/>
            <a:chExt cx="3674" cy="2916"/>
          </a:xfrm>
        </p:grpSpPr>
        <p:grpSp>
          <p:nvGrpSpPr>
            <p:cNvPr id="3" name="Group 60"/>
            <p:cNvGrpSpPr>
              <a:grpSpLocks/>
            </p:cNvGrpSpPr>
            <p:nvPr/>
          </p:nvGrpSpPr>
          <p:grpSpPr bwMode="auto">
            <a:xfrm>
              <a:off x="0" y="0"/>
              <a:ext cx="3668" cy="2910"/>
              <a:chOff x="0" y="0"/>
              <a:chExt cx="3668" cy="2910"/>
            </a:xfrm>
          </p:grpSpPr>
          <p:grpSp>
            <p:nvGrpSpPr>
              <p:cNvPr id="4" name="Group 25"/>
              <p:cNvGrpSpPr>
                <a:grpSpLocks/>
              </p:cNvGrpSpPr>
              <p:nvPr/>
            </p:nvGrpSpPr>
            <p:grpSpPr bwMode="auto">
              <a:xfrm>
                <a:off x="0" y="0"/>
                <a:ext cx="652" cy="413"/>
                <a:chOff x="0" y="0"/>
                <a:chExt cx="652" cy="413"/>
              </a:xfrm>
            </p:grpSpPr>
            <p:sp>
              <p:nvSpPr>
                <p:cNvPr id="128006" name="Rectangle 6"/>
                <p:cNvSpPr>
                  <a:spLocks noChangeArrowheads="1"/>
                </p:cNvSpPr>
                <p:nvPr/>
              </p:nvSpPr>
              <p:spPr bwMode="auto">
                <a:xfrm>
                  <a:off x="43" y="0"/>
                  <a:ext cx="566" cy="413"/>
                </a:xfrm>
                <a:prstGeom prst="rect">
                  <a:avLst/>
                </a:prstGeom>
                <a:noFill/>
                <a:ln w="9525">
                  <a:noFill/>
                  <a:miter lim="800000"/>
                  <a:headEnd/>
                  <a:tailEnd/>
                </a:ln>
                <a:effectLst/>
              </p:spPr>
              <p:txBody>
                <a:bodyPr/>
                <a:lstStyle/>
                <a:p>
                  <a:pPr algn="just"/>
                  <a:r>
                    <a:rPr lang="en-US" sz="2000" u="none">
                      <a:solidFill>
                        <a:schemeClr val="bg1"/>
                      </a:solidFill>
                      <a:latin typeface="Arial Narrow" pitchFamily="34" charset="0"/>
                      <a:cs typeface="Times New Roman" pitchFamily="18" charset="0"/>
                    </a:rPr>
                    <a:t> </a:t>
                  </a:r>
                </a:p>
                <a:p>
                  <a:pPr algn="just" eaLnBrk="0" hangingPunct="0"/>
                  <a:endParaRPr lang="en-US" sz="2000" u="none">
                    <a:solidFill>
                      <a:schemeClr val="bg1"/>
                    </a:solidFill>
                    <a:latin typeface="Arial Narrow" pitchFamily="34" charset="0"/>
                  </a:endParaRPr>
                </a:p>
              </p:txBody>
            </p:sp>
            <p:sp>
              <p:nvSpPr>
                <p:cNvPr id="128024" name="Rectangle 24"/>
                <p:cNvSpPr>
                  <a:spLocks noChangeArrowheads="1"/>
                </p:cNvSpPr>
                <p:nvPr/>
              </p:nvSpPr>
              <p:spPr bwMode="auto">
                <a:xfrm>
                  <a:off x="0" y="0"/>
                  <a:ext cx="652" cy="413"/>
                </a:xfrm>
                <a:prstGeom prst="rect">
                  <a:avLst/>
                </a:prstGeom>
                <a:noFill/>
                <a:ln w="7">
                  <a:solidFill>
                    <a:srgbClr val="A0A0A0"/>
                  </a:solidFill>
                  <a:miter lim="800000"/>
                  <a:headEnd/>
                  <a:tailEnd/>
                </a:ln>
                <a:effectLst/>
              </p:spPr>
              <p:txBody>
                <a:bodyPr/>
                <a:lstStyle/>
                <a:p>
                  <a:endParaRPr lang="en-IN"/>
                </a:p>
              </p:txBody>
            </p:sp>
          </p:grpSp>
          <p:grpSp>
            <p:nvGrpSpPr>
              <p:cNvPr id="5" name="Group 27"/>
              <p:cNvGrpSpPr>
                <a:grpSpLocks/>
              </p:cNvGrpSpPr>
              <p:nvPr/>
            </p:nvGrpSpPr>
            <p:grpSpPr bwMode="auto">
              <a:xfrm>
                <a:off x="652" y="0"/>
                <a:ext cx="1509" cy="413"/>
                <a:chOff x="652" y="0"/>
                <a:chExt cx="1509" cy="413"/>
              </a:xfrm>
            </p:grpSpPr>
            <p:sp>
              <p:nvSpPr>
                <p:cNvPr id="128007" name="Rectangle 7"/>
                <p:cNvSpPr>
                  <a:spLocks noChangeArrowheads="1"/>
                </p:cNvSpPr>
                <p:nvPr/>
              </p:nvSpPr>
              <p:spPr bwMode="auto">
                <a:xfrm>
                  <a:off x="695" y="0"/>
                  <a:ext cx="1423" cy="413"/>
                </a:xfrm>
                <a:prstGeom prst="rect">
                  <a:avLst/>
                </a:prstGeom>
                <a:noFill/>
                <a:ln w="9525">
                  <a:noFill/>
                  <a:miter lim="800000"/>
                  <a:headEnd/>
                  <a:tailEnd/>
                </a:ln>
                <a:effectLst/>
              </p:spPr>
              <p:txBody>
                <a:bodyPr lIns="0" tIns="76176" rIns="0" bIns="0"/>
                <a:lstStyle/>
                <a:p>
                  <a:pPr algn="ctr"/>
                  <a:r>
                    <a:rPr lang="en-US" sz="2000" b="1" u="none">
                      <a:solidFill>
                        <a:schemeClr val="bg1"/>
                      </a:solidFill>
                      <a:latin typeface="Arial Narrow" pitchFamily="34" charset="0"/>
                      <a:cs typeface="Times New Roman" pitchFamily="18" charset="0"/>
                    </a:rPr>
                    <a:t>Dorsal Barton</a:t>
                  </a:r>
                </a:p>
                <a:p>
                  <a:pPr algn="ctr" eaLnBrk="0" hangingPunct="0"/>
                  <a:endParaRPr lang="en-US" sz="2000" u="none">
                    <a:solidFill>
                      <a:schemeClr val="bg1"/>
                    </a:solidFill>
                    <a:latin typeface="Arial Narrow" pitchFamily="34" charset="0"/>
                  </a:endParaRPr>
                </a:p>
              </p:txBody>
            </p:sp>
            <p:sp>
              <p:nvSpPr>
                <p:cNvPr id="128026" name="Rectangle 26"/>
                <p:cNvSpPr>
                  <a:spLocks noChangeArrowheads="1"/>
                </p:cNvSpPr>
                <p:nvPr/>
              </p:nvSpPr>
              <p:spPr bwMode="auto">
                <a:xfrm>
                  <a:off x="652" y="0"/>
                  <a:ext cx="1509" cy="413"/>
                </a:xfrm>
                <a:prstGeom prst="rect">
                  <a:avLst/>
                </a:prstGeom>
                <a:noFill/>
                <a:ln w="7">
                  <a:solidFill>
                    <a:srgbClr val="A0A0A0"/>
                  </a:solidFill>
                  <a:miter lim="800000"/>
                  <a:headEnd/>
                  <a:tailEnd/>
                </a:ln>
                <a:effectLst/>
              </p:spPr>
              <p:txBody>
                <a:bodyPr/>
                <a:lstStyle/>
                <a:p>
                  <a:endParaRPr lang="en-IN"/>
                </a:p>
              </p:txBody>
            </p:sp>
          </p:grpSp>
          <p:grpSp>
            <p:nvGrpSpPr>
              <p:cNvPr id="6" name="Group 29"/>
              <p:cNvGrpSpPr>
                <a:grpSpLocks/>
              </p:cNvGrpSpPr>
              <p:nvPr/>
            </p:nvGrpSpPr>
            <p:grpSpPr bwMode="auto">
              <a:xfrm>
                <a:off x="2161" y="0"/>
                <a:ext cx="1507" cy="413"/>
                <a:chOff x="2161" y="0"/>
                <a:chExt cx="1507" cy="413"/>
              </a:xfrm>
            </p:grpSpPr>
            <p:sp>
              <p:nvSpPr>
                <p:cNvPr id="128008" name="Rectangle 8"/>
                <p:cNvSpPr>
                  <a:spLocks noChangeArrowheads="1"/>
                </p:cNvSpPr>
                <p:nvPr/>
              </p:nvSpPr>
              <p:spPr bwMode="auto">
                <a:xfrm>
                  <a:off x="2204" y="0"/>
                  <a:ext cx="1421" cy="413"/>
                </a:xfrm>
                <a:prstGeom prst="rect">
                  <a:avLst/>
                </a:prstGeom>
                <a:noFill/>
                <a:ln w="9525">
                  <a:noFill/>
                  <a:miter lim="800000"/>
                  <a:headEnd/>
                  <a:tailEnd/>
                </a:ln>
                <a:effectLst/>
              </p:spPr>
              <p:txBody>
                <a:bodyPr lIns="0" tIns="76176" rIns="0" bIns="0"/>
                <a:lstStyle/>
                <a:p>
                  <a:pPr algn="ctr"/>
                  <a:r>
                    <a:rPr lang="en-US" sz="2000" b="1" u="none">
                      <a:solidFill>
                        <a:schemeClr val="bg1"/>
                      </a:solidFill>
                      <a:latin typeface="Arial Narrow" pitchFamily="34" charset="0"/>
                      <a:cs typeface="Times New Roman" pitchFamily="18" charset="0"/>
                    </a:rPr>
                    <a:t>Volar Barton</a:t>
                  </a:r>
                </a:p>
                <a:p>
                  <a:pPr algn="ctr" eaLnBrk="0" hangingPunct="0"/>
                  <a:endParaRPr lang="en-US" sz="2000" u="none">
                    <a:solidFill>
                      <a:schemeClr val="bg1"/>
                    </a:solidFill>
                    <a:latin typeface="Arial Narrow" pitchFamily="34" charset="0"/>
                  </a:endParaRPr>
                </a:p>
              </p:txBody>
            </p:sp>
            <p:sp>
              <p:nvSpPr>
                <p:cNvPr id="128028" name="Rectangle 28"/>
                <p:cNvSpPr>
                  <a:spLocks noChangeArrowheads="1"/>
                </p:cNvSpPr>
                <p:nvPr/>
              </p:nvSpPr>
              <p:spPr bwMode="auto">
                <a:xfrm>
                  <a:off x="2161" y="0"/>
                  <a:ext cx="1507" cy="413"/>
                </a:xfrm>
                <a:prstGeom prst="rect">
                  <a:avLst/>
                </a:prstGeom>
                <a:noFill/>
                <a:ln w="7">
                  <a:solidFill>
                    <a:srgbClr val="A0A0A0"/>
                  </a:solidFill>
                  <a:miter lim="800000"/>
                  <a:headEnd/>
                  <a:tailEnd/>
                </a:ln>
                <a:effectLst/>
              </p:spPr>
              <p:txBody>
                <a:bodyPr/>
                <a:lstStyle/>
                <a:p>
                  <a:endParaRPr lang="en-IN"/>
                </a:p>
              </p:txBody>
            </p:sp>
          </p:grpSp>
          <p:grpSp>
            <p:nvGrpSpPr>
              <p:cNvPr id="7" name="Group 31"/>
              <p:cNvGrpSpPr>
                <a:grpSpLocks/>
              </p:cNvGrpSpPr>
              <p:nvPr/>
            </p:nvGrpSpPr>
            <p:grpSpPr bwMode="auto">
              <a:xfrm>
                <a:off x="0" y="413"/>
                <a:ext cx="652" cy="432"/>
                <a:chOff x="0" y="413"/>
                <a:chExt cx="652" cy="432"/>
              </a:xfrm>
            </p:grpSpPr>
            <p:sp>
              <p:nvSpPr>
                <p:cNvPr id="128009" name="Rectangle 9"/>
                <p:cNvSpPr>
                  <a:spLocks noChangeArrowheads="1"/>
                </p:cNvSpPr>
                <p:nvPr/>
              </p:nvSpPr>
              <p:spPr bwMode="auto">
                <a:xfrm>
                  <a:off x="43" y="413"/>
                  <a:ext cx="566" cy="432"/>
                </a:xfrm>
                <a:prstGeom prst="rect">
                  <a:avLst/>
                </a:prstGeom>
                <a:noFill/>
                <a:ln w="9525">
                  <a:noFill/>
                  <a:miter lim="800000"/>
                  <a:headEnd/>
                  <a:tailEnd/>
                </a:ln>
                <a:effectLst/>
              </p:spPr>
              <p:txBody>
                <a:bodyPr lIns="0" tIns="76176" rIns="0" bIns="0"/>
                <a:lstStyle/>
                <a:p>
                  <a:pPr algn="just"/>
                  <a:r>
                    <a:rPr lang="en-US" sz="2000" b="1" i="1" u="none">
                      <a:solidFill>
                        <a:schemeClr val="bg1"/>
                      </a:solidFill>
                      <a:latin typeface="Arial Narrow" pitchFamily="34" charset="0"/>
                      <a:cs typeface="Times New Roman" pitchFamily="18" charset="0"/>
                    </a:rPr>
                    <a:t>Type</a:t>
                  </a:r>
                </a:p>
                <a:p>
                  <a:pPr algn="just" eaLnBrk="0" hangingPunct="0"/>
                  <a:endParaRPr lang="en-US" sz="2000" u="none">
                    <a:solidFill>
                      <a:schemeClr val="bg1"/>
                    </a:solidFill>
                    <a:latin typeface="Arial Narrow" pitchFamily="34" charset="0"/>
                  </a:endParaRPr>
                </a:p>
              </p:txBody>
            </p:sp>
            <p:sp>
              <p:nvSpPr>
                <p:cNvPr id="128030" name="Rectangle 30"/>
                <p:cNvSpPr>
                  <a:spLocks noChangeArrowheads="1"/>
                </p:cNvSpPr>
                <p:nvPr/>
              </p:nvSpPr>
              <p:spPr bwMode="auto">
                <a:xfrm>
                  <a:off x="0" y="413"/>
                  <a:ext cx="652" cy="432"/>
                </a:xfrm>
                <a:prstGeom prst="rect">
                  <a:avLst/>
                </a:prstGeom>
                <a:noFill/>
                <a:ln w="7">
                  <a:solidFill>
                    <a:srgbClr val="A0A0A0"/>
                  </a:solidFill>
                  <a:miter lim="800000"/>
                  <a:headEnd/>
                  <a:tailEnd/>
                </a:ln>
                <a:effectLst/>
              </p:spPr>
              <p:txBody>
                <a:bodyPr/>
                <a:lstStyle/>
                <a:p>
                  <a:endParaRPr lang="en-IN"/>
                </a:p>
              </p:txBody>
            </p:sp>
          </p:grpSp>
          <p:grpSp>
            <p:nvGrpSpPr>
              <p:cNvPr id="8" name="Group 33"/>
              <p:cNvGrpSpPr>
                <a:grpSpLocks/>
              </p:cNvGrpSpPr>
              <p:nvPr/>
            </p:nvGrpSpPr>
            <p:grpSpPr bwMode="auto">
              <a:xfrm>
                <a:off x="652" y="413"/>
                <a:ext cx="1509" cy="432"/>
                <a:chOff x="652" y="413"/>
                <a:chExt cx="1509" cy="432"/>
              </a:xfrm>
            </p:grpSpPr>
            <p:sp>
              <p:nvSpPr>
                <p:cNvPr id="128010" name="Rectangle 10"/>
                <p:cNvSpPr>
                  <a:spLocks noChangeArrowheads="1"/>
                </p:cNvSpPr>
                <p:nvPr/>
              </p:nvSpPr>
              <p:spPr bwMode="auto">
                <a:xfrm>
                  <a:off x="695" y="413"/>
                  <a:ext cx="1423" cy="432"/>
                </a:xfrm>
                <a:prstGeom prst="rect">
                  <a:avLst/>
                </a:prstGeom>
                <a:noFill/>
                <a:ln w="9525">
                  <a:noFill/>
                  <a:miter lim="800000"/>
                  <a:headEnd/>
                  <a:tailEnd/>
                </a:ln>
                <a:effectLst/>
              </p:spPr>
              <p:txBody>
                <a:bodyPr/>
                <a:lstStyle/>
                <a:p>
                  <a:pPr algn="just"/>
                  <a:r>
                    <a:rPr lang="en-US" sz="2000" u="none">
                      <a:solidFill>
                        <a:schemeClr val="bg1"/>
                      </a:solidFill>
                      <a:latin typeface="Arial Narrow" pitchFamily="34" charset="0"/>
                      <a:cs typeface="Times New Roman" pitchFamily="18" charset="0"/>
                    </a:rPr>
                    <a:t>Posterior marginal type </a:t>
                  </a:r>
                </a:p>
                <a:p>
                  <a:pPr algn="just" eaLnBrk="0" hangingPunct="0"/>
                  <a:endParaRPr lang="en-US" sz="2000" u="none">
                    <a:solidFill>
                      <a:schemeClr val="bg1"/>
                    </a:solidFill>
                    <a:latin typeface="Arial Narrow" pitchFamily="34" charset="0"/>
                  </a:endParaRPr>
                </a:p>
              </p:txBody>
            </p:sp>
            <p:sp>
              <p:nvSpPr>
                <p:cNvPr id="128032" name="Rectangle 32"/>
                <p:cNvSpPr>
                  <a:spLocks noChangeArrowheads="1"/>
                </p:cNvSpPr>
                <p:nvPr/>
              </p:nvSpPr>
              <p:spPr bwMode="auto">
                <a:xfrm>
                  <a:off x="652" y="413"/>
                  <a:ext cx="1509" cy="432"/>
                </a:xfrm>
                <a:prstGeom prst="rect">
                  <a:avLst/>
                </a:prstGeom>
                <a:noFill/>
                <a:ln w="7">
                  <a:solidFill>
                    <a:srgbClr val="A0A0A0"/>
                  </a:solidFill>
                  <a:miter lim="800000"/>
                  <a:headEnd/>
                  <a:tailEnd/>
                </a:ln>
                <a:effectLst/>
              </p:spPr>
              <p:txBody>
                <a:bodyPr/>
                <a:lstStyle/>
                <a:p>
                  <a:endParaRPr lang="en-IN"/>
                </a:p>
              </p:txBody>
            </p:sp>
          </p:grpSp>
          <p:grpSp>
            <p:nvGrpSpPr>
              <p:cNvPr id="9" name="Group 35"/>
              <p:cNvGrpSpPr>
                <a:grpSpLocks/>
              </p:cNvGrpSpPr>
              <p:nvPr/>
            </p:nvGrpSpPr>
            <p:grpSpPr bwMode="auto">
              <a:xfrm>
                <a:off x="2161" y="413"/>
                <a:ext cx="1507" cy="432"/>
                <a:chOff x="2161" y="413"/>
                <a:chExt cx="1507" cy="432"/>
              </a:xfrm>
            </p:grpSpPr>
            <p:sp>
              <p:nvSpPr>
                <p:cNvPr id="128011" name="Rectangle 11"/>
                <p:cNvSpPr>
                  <a:spLocks noChangeArrowheads="1"/>
                </p:cNvSpPr>
                <p:nvPr/>
              </p:nvSpPr>
              <p:spPr bwMode="auto">
                <a:xfrm>
                  <a:off x="2204" y="413"/>
                  <a:ext cx="1421" cy="432"/>
                </a:xfrm>
                <a:prstGeom prst="rect">
                  <a:avLst/>
                </a:prstGeom>
                <a:noFill/>
                <a:ln w="9525">
                  <a:noFill/>
                  <a:miter lim="800000"/>
                  <a:headEnd/>
                  <a:tailEnd/>
                </a:ln>
                <a:effectLst/>
              </p:spPr>
              <p:txBody>
                <a:bodyPr/>
                <a:lstStyle/>
                <a:p>
                  <a:pPr algn="just"/>
                  <a:r>
                    <a:rPr lang="en-US" sz="2000" u="none">
                      <a:solidFill>
                        <a:schemeClr val="bg1"/>
                      </a:solidFill>
                      <a:latin typeface="Arial Narrow" pitchFamily="34" charset="0"/>
                      <a:cs typeface="Times New Roman" pitchFamily="18" charset="0"/>
                    </a:rPr>
                    <a:t>Anterior marginal type</a:t>
                  </a:r>
                </a:p>
                <a:p>
                  <a:pPr algn="just" eaLnBrk="0" hangingPunct="0"/>
                  <a:endParaRPr lang="en-US" sz="2000" u="none">
                    <a:solidFill>
                      <a:schemeClr val="bg1"/>
                    </a:solidFill>
                    <a:latin typeface="Arial Narrow" pitchFamily="34" charset="0"/>
                  </a:endParaRPr>
                </a:p>
              </p:txBody>
            </p:sp>
            <p:sp>
              <p:nvSpPr>
                <p:cNvPr id="128034" name="Rectangle 34"/>
                <p:cNvSpPr>
                  <a:spLocks noChangeArrowheads="1"/>
                </p:cNvSpPr>
                <p:nvPr/>
              </p:nvSpPr>
              <p:spPr bwMode="auto">
                <a:xfrm>
                  <a:off x="2161" y="413"/>
                  <a:ext cx="1507" cy="432"/>
                </a:xfrm>
                <a:prstGeom prst="rect">
                  <a:avLst/>
                </a:prstGeom>
                <a:noFill/>
                <a:ln w="7">
                  <a:solidFill>
                    <a:srgbClr val="A0A0A0"/>
                  </a:solidFill>
                  <a:miter lim="800000"/>
                  <a:headEnd/>
                  <a:tailEnd/>
                </a:ln>
                <a:effectLst/>
              </p:spPr>
              <p:txBody>
                <a:bodyPr/>
                <a:lstStyle/>
                <a:p>
                  <a:endParaRPr lang="en-IN"/>
                </a:p>
              </p:txBody>
            </p:sp>
          </p:grpSp>
          <p:grpSp>
            <p:nvGrpSpPr>
              <p:cNvPr id="10" name="Group 37"/>
              <p:cNvGrpSpPr>
                <a:grpSpLocks/>
              </p:cNvGrpSpPr>
              <p:nvPr/>
            </p:nvGrpSpPr>
            <p:grpSpPr bwMode="auto">
              <a:xfrm>
                <a:off x="0" y="845"/>
                <a:ext cx="652" cy="432"/>
                <a:chOff x="0" y="845"/>
                <a:chExt cx="652" cy="432"/>
              </a:xfrm>
            </p:grpSpPr>
            <p:sp>
              <p:nvSpPr>
                <p:cNvPr id="128012" name="Rectangle 12"/>
                <p:cNvSpPr>
                  <a:spLocks noChangeArrowheads="1"/>
                </p:cNvSpPr>
                <p:nvPr/>
              </p:nvSpPr>
              <p:spPr bwMode="auto">
                <a:xfrm>
                  <a:off x="43" y="845"/>
                  <a:ext cx="566" cy="432"/>
                </a:xfrm>
                <a:prstGeom prst="rect">
                  <a:avLst/>
                </a:prstGeom>
                <a:noFill/>
                <a:ln w="9525">
                  <a:noFill/>
                  <a:miter lim="800000"/>
                  <a:headEnd/>
                  <a:tailEnd/>
                </a:ln>
                <a:effectLst/>
              </p:spPr>
              <p:txBody>
                <a:bodyPr lIns="0" tIns="76176" rIns="0" bIns="0"/>
                <a:lstStyle/>
                <a:p>
                  <a:pPr algn="just"/>
                  <a:r>
                    <a:rPr lang="en-US" sz="2000" b="1" i="1" u="none">
                      <a:solidFill>
                        <a:schemeClr val="bg1"/>
                      </a:solidFill>
                      <a:latin typeface="Arial Narrow" pitchFamily="34" charset="0"/>
                      <a:cs typeface="Times New Roman" pitchFamily="18" charset="0"/>
                    </a:rPr>
                    <a:t>Variant</a:t>
                  </a:r>
                </a:p>
                <a:p>
                  <a:pPr algn="just" eaLnBrk="0" hangingPunct="0"/>
                  <a:endParaRPr lang="en-US" sz="2000" u="none">
                    <a:solidFill>
                      <a:schemeClr val="bg1"/>
                    </a:solidFill>
                    <a:latin typeface="Arial Narrow" pitchFamily="34" charset="0"/>
                  </a:endParaRPr>
                </a:p>
              </p:txBody>
            </p:sp>
            <p:sp>
              <p:nvSpPr>
                <p:cNvPr id="128036" name="Rectangle 36"/>
                <p:cNvSpPr>
                  <a:spLocks noChangeArrowheads="1"/>
                </p:cNvSpPr>
                <p:nvPr/>
              </p:nvSpPr>
              <p:spPr bwMode="auto">
                <a:xfrm>
                  <a:off x="0" y="845"/>
                  <a:ext cx="652" cy="432"/>
                </a:xfrm>
                <a:prstGeom prst="rect">
                  <a:avLst/>
                </a:prstGeom>
                <a:noFill/>
                <a:ln w="7">
                  <a:solidFill>
                    <a:srgbClr val="A0A0A0"/>
                  </a:solidFill>
                  <a:miter lim="800000"/>
                  <a:headEnd/>
                  <a:tailEnd/>
                </a:ln>
                <a:effectLst/>
              </p:spPr>
              <p:txBody>
                <a:bodyPr/>
                <a:lstStyle/>
                <a:p>
                  <a:endParaRPr lang="en-IN"/>
                </a:p>
              </p:txBody>
            </p:sp>
          </p:grpSp>
          <p:grpSp>
            <p:nvGrpSpPr>
              <p:cNvPr id="11" name="Group 39"/>
              <p:cNvGrpSpPr>
                <a:grpSpLocks/>
              </p:cNvGrpSpPr>
              <p:nvPr/>
            </p:nvGrpSpPr>
            <p:grpSpPr bwMode="auto">
              <a:xfrm>
                <a:off x="652" y="845"/>
                <a:ext cx="1509" cy="432"/>
                <a:chOff x="652" y="845"/>
                <a:chExt cx="1509" cy="432"/>
              </a:xfrm>
            </p:grpSpPr>
            <p:sp>
              <p:nvSpPr>
                <p:cNvPr id="128013" name="Rectangle 13"/>
                <p:cNvSpPr>
                  <a:spLocks noChangeArrowheads="1"/>
                </p:cNvSpPr>
                <p:nvPr/>
              </p:nvSpPr>
              <p:spPr bwMode="auto">
                <a:xfrm>
                  <a:off x="695" y="845"/>
                  <a:ext cx="1423" cy="432"/>
                </a:xfrm>
                <a:prstGeom prst="rect">
                  <a:avLst/>
                </a:prstGeom>
                <a:noFill/>
                <a:ln w="9525">
                  <a:noFill/>
                  <a:miter lim="800000"/>
                  <a:headEnd/>
                  <a:tailEnd/>
                </a:ln>
                <a:effectLst/>
              </p:spPr>
              <p:txBody>
                <a:bodyPr/>
                <a:lstStyle/>
                <a:p>
                  <a:pPr algn="just"/>
                  <a:r>
                    <a:rPr lang="en-US" sz="2000" u="none">
                      <a:solidFill>
                        <a:schemeClr val="bg1"/>
                      </a:solidFill>
                      <a:latin typeface="Arial Narrow" pitchFamily="34" charset="0"/>
                      <a:cs typeface="Times New Roman" pitchFamily="18" charset="0"/>
                    </a:rPr>
                    <a:t>Variant of Colle's</a:t>
                  </a:r>
                </a:p>
                <a:p>
                  <a:pPr algn="just" eaLnBrk="0" hangingPunct="0"/>
                  <a:endParaRPr lang="en-US" sz="2000" u="none">
                    <a:solidFill>
                      <a:schemeClr val="bg1"/>
                    </a:solidFill>
                    <a:latin typeface="Arial Narrow" pitchFamily="34" charset="0"/>
                  </a:endParaRPr>
                </a:p>
              </p:txBody>
            </p:sp>
            <p:sp>
              <p:nvSpPr>
                <p:cNvPr id="128038" name="Rectangle 38"/>
                <p:cNvSpPr>
                  <a:spLocks noChangeArrowheads="1"/>
                </p:cNvSpPr>
                <p:nvPr/>
              </p:nvSpPr>
              <p:spPr bwMode="auto">
                <a:xfrm>
                  <a:off x="652" y="845"/>
                  <a:ext cx="1509" cy="432"/>
                </a:xfrm>
                <a:prstGeom prst="rect">
                  <a:avLst/>
                </a:prstGeom>
                <a:noFill/>
                <a:ln w="7">
                  <a:solidFill>
                    <a:srgbClr val="A0A0A0"/>
                  </a:solidFill>
                  <a:miter lim="800000"/>
                  <a:headEnd/>
                  <a:tailEnd/>
                </a:ln>
                <a:effectLst/>
              </p:spPr>
              <p:txBody>
                <a:bodyPr/>
                <a:lstStyle/>
                <a:p>
                  <a:endParaRPr lang="en-IN"/>
                </a:p>
              </p:txBody>
            </p:sp>
          </p:grpSp>
          <p:grpSp>
            <p:nvGrpSpPr>
              <p:cNvPr id="12" name="Group 41"/>
              <p:cNvGrpSpPr>
                <a:grpSpLocks/>
              </p:cNvGrpSpPr>
              <p:nvPr/>
            </p:nvGrpSpPr>
            <p:grpSpPr bwMode="auto">
              <a:xfrm>
                <a:off x="2161" y="845"/>
                <a:ext cx="1507" cy="432"/>
                <a:chOff x="2161" y="845"/>
                <a:chExt cx="1507" cy="432"/>
              </a:xfrm>
            </p:grpSpPr>
            <p:sp>
              <p:nvSpPr>
                <p:cNvPr id="128014" name="Rectangle 14"/>
                <p:cNvSpPr>
                  <a:spLocks noChangeArrowheads="1"/>
                </p:cNvSpPr>
                <p:nvPr/>
              </p:nvSpPr>
              <p:spPr bwMode="auto">
                <a:xfrm>
                  <a:off x="2204" y="845"/>
                  <a:ext cx="1421" cy="432"/>
                </a:xfrm>
                <a:prstGeom prst="rect">
                  <a:avLst/>
                </a:prstGeom>
                <a:noFill/>
                <a:ln w="9525">
                  <a:noFill/>
                  <a:miter lim="800000"/>
                  <a:headEnd/>
                  <a:tailEnd/>
                </a:ln>
                <a:effectLst/>
              </p:spPr>
              <p:txBody>
                <a:bodyPr/>
                <a:lstStyle/>
                <a:p>
                  <a:pPr algn="just"/>
                  <a:r>
                    <a:rPr lang="en-US" sz="2000" u="none">
                      <a:solidFill>
                        <a:schemeClr val="bg1"/>
                      </a:solidFill>
                      <a:latin typeface="Arial Narrow" pitchFamily="34" charset="0"/>
                      <a:cs typeface="Times New Roman" pitchFamily="18" charset="0"/>
                    </a:rPr>
                    <a:t>Variant of Smith</a:t>
                  </a:r>
                </a:p>
                <a:p>
                  <a:pPr algn="just" eaLnBrk="0" hangingPunct="0"/>
                  <a:endParaRPr lang="en-US" sz="2000" u="none">
                    <a:solidFill>
                      <a:schemeClr val="bg1"/>
                    </a:solidFill>
                    <a:latin typeface="Arial Narrow" pitchFamily="34" charset="0"/>
                  </a:endParaRPr>
                </a:p>
              </p:txBody>
            </p:sp>
            <p:sp>
              <p:nvSpPr>
                <p:cNvPr id="128040" name="Rectangle 40"/>
                <p:cNvSpPr>
                  <a:spLocks noChangeArrowheads="1"/>
                </p:cNvSpPr>
                <p:nvPr/>
              </p:nvSpPr>
              <p:spPr bwMode="auto">
                <a:xfrm>
                  <a:off x="2161" y="845"/>
                  <a:ext cx="1507" cy="432"/>
                </a:xfrm>
                <a:prstGeom prst="rect">
                  <a:avLst/>
                </a:prstGeom>
                <a:noFill/>
                <a:ln w="7">
                  <a:solidFill>
                    <a:srgbClr val="A0A0A0"/>
                  </a:solidFill>
                  <a:miter lim="800000"/>
                  <a:headEnd/>
                  <a:tailEnd/>
                </a:ln>
                <a:effectLst/>
              </p:spPr>
              <p:txBody>
                <a:bodyPr/>
                <a:lstStyle/>
                <a:p>
                  <a:endParaRPr lang="en-IN"/>
                </a:p>
              </p:txBody>
            </p:sp>
          </p:grpSp>
          <p:grpSp>
            <p:nvGrpSpPr>
              <p:cNvPr id="13" name="Group 43"/>
              <p:cNvGrpSpPr>
                <a:grpSpLocks/>
              </p:cNvGrpSpPr>
              <p:nvPr/>
            </p:nvGrpSpPr>
            <p:grpSpPr bwMode="auto">
              <a:xfrm>
                <a:off x="0" y="1277"/>
                <a:ext cx="652" cy="663"/>
                <a:chOff x="0" y="1277"/>
                <a:chExt cx="652" cy="663"/>
              </a:xfrm>
            </p:grpSpPr>
            <p:sp>
              <p:nvSpPr>
                <p:cNvPr id="128015" name="Rectangle 15"/>
                <p:cNvSpPr>
                  <a:spLocks noChangeArrowheads="1"/>
                </p:cNvSpPr>
                <p:nvPr/>
              </p:nvSpPr>
              <p:spPr bwMode="auto">
                <a:xfrm>
                  <a:off x="43" y="1277"/>
                  <a:ext cx="566" cy="663"/>
                </a:xfrm>
                <a:prstGeom prst="rect">
                  <a:avLst/>
                </a:prstGeom>
                <a:noFill/>
                <a:ln w="9525">
                  <a:noFill/>
                  <a:miter lim="800000"/>
                  <a:headEnd/>
                  <a:tailEnd/>
                </a:ln>
                <a:effectLst/>
              </p:spPr>
              <p:txBody>
                <a:bodyPr lIns="0" tIns="76176" rIns="0" bIns="0"/>
                <a:lstStyle/>
                <a:p>
                  <a:pPr algn="just"/>
                  <a:r>
                    <a:rPr lang="en-US" sz="2000" b="1" i="1" u="none">
                      <a:solidFill>
                        <a:schemeClr val="bg1"/>
                      </a:solidFill>
                      <a:latin typeface="Arial Narrow" pitchFamily="34" charset="0"/>
                      <a:cs typeface="Times New Roman" pitchFamily="18" charset="0"/>
                    </a:rPr>
                    <a:t>Mechanism</a:t>
                  </a:r>
                </a:p>
                <a:p>
                  <a:pPr algn="just" eaLnBrk="0" hangingPunct="0"/>
                  <a:endParaRPr lang="en-US" sz="2000" u="none">
                    <a:solidFill>
                      <a:schemeClr val="bg1"/>
                    </a:solidFill>
                    <a:latin typeface="Arial Narrow" pitchFamily="34" charset="0"/>
                  </a:endParaRPr>
                </a:p>
              </p:txBody>
            </p:sp>
            <p:sp>
              <p:nvSpPr>
                <p:cNvPr id="128042" name="Rectangle 42"/>
                <p:cNvSpPr>
                  <a:spLocks noChangeArrowheads="1"/>
                </p:cNvSpPr>
                <p:nvPr/>
              </p:nvSpPr>
              <p:spPr bwMode="auto">
                <a:xfrm>
                  <a:off x="0" y="1277"/>
                  <a:ext cx="652" cy="663"/>
                </a:xfrm>
                <a:prstGeom prst="rect">
                  <a:avLst/>
                </a:prstGeom>
                <a:noFill/>
                <a:ln w="7">
                  <a:solidFill>
                    <a:srgbClr val="A0A0A0"/>
                  </a:solidFill>
                  <a:miter lim="800000"/>
                  <a:headEnd/>
                  <a:tailEnd/>
                </a:ln>
                <a:effectLst/>
              </p:spPr>
              <p:txBody>
                <a:bodyPr/>
                <a:lstStyle/>
                <a:p>
                  <a:endParaRPr lang="en-IN"/>
                </a:p>
              </p:txBody>
            </p:sp>
          </p:grpSp>
          <p:grpSp>
            <p:nvGrpSpPr>
              <p:cNvPr id="14" name="Group 45"/>
              <p:cNvGrpSpPr>
                <a:grpSpLocks/>
              </p:cNvGrpSpPr>
              <p:nvPr/>
            </p:nvGrpSpPr>
            <p:grpSpPr bwMode="auto">
              <a:xfrm>
                <a:off x="652" y="1277"/>
                <a:ext cx="1509" cy="663"/>
                <a:chOff x="652" y="1277"/>
                <a:chExt cx="1509" cy="663"/>
              </a:xfrm>
            </p:grpSpPr>
            <p:sp>
              <p:nvSpPr>
                <p:cNvPr id="128016" name="Rectangle 16"/>
                <p:cNvSpPr>
                  <a:spLocks noChangeArrowheads="1"/>
                </p:cNvSpPr>
                <p:nvPr/>
              </p:nvSpPr>
              <p:spPr bwMode="auto">
                <a:xfrm>
                  <a:off x="695" y="1277"/>
                  <a:ext cx="1423" cy="663"/>
                </a:xfrm>
                <a:prstGeom prst="rect">
                  <a:avLst/>
                </a:prstGeom>
                <a:noFill/>
                <a:ln w="9525">
                  <a:noFill/>
                  <a:miter lim="800000"/>
                  <a:headEnd/>
                  <a:tailEnd/>
                </a:ln>
                <a:effectLst/>
              </p:spPr>
              <p:txBody>
                <a:bodyPr/>
                <a:lstStyle/>
                <a:p>
                  <a:r>
                    <a:rPr lang="en-US" sz="2000" u="none">
                      <a:solidFill>
                        <a:schemeClr val="bg1"/>
                      </a:solidFill>
                      <a:latin typeface="Arial Narrow" pitchFamily="34" charset="0"/>
                      <a:cs typeface="Times New Roman" pitchFamily="18" charset="0"/>
                    </a:rPr>
                    <a:t>Fall with dorsiflexion &amp; pronation of distal forearm on a flexed wrist.</a:t>
                  </a:r>
                </a:p>
                <a:p>
                  <a:pPr eaLnBrk="0" hangingPunct="0"/>
                  <a:endParaRPr lang="en-US" sz="2000" u="none">
                    <a:solidFill>
                      <a:schemeClr val="bg1"/>
                    </a:solidFill>
                    <a:latin typeface="Arial Narrow" pitchFamily="34" charset="0"/>
                  </a:endParaRPr>
                </a:p>
              </p:txBody>
            </p:sp>
            <p:sp>
              <p:nvSpPr>
                <p:cNvPr id="128044" name="Rectangle 44"/>
                <p:cNvSpPr>
                  <a:spLocks noChangeArrowheads="1"/>
                </p:cNvSpPr>
                <p:nvPr/>
              </p:nvSpPr>
              <p:spPr bwMode="auto">
                <a:xfrm>
                  <a:off x="652" y="1277"/>
                  <a:ext cx="1509" cy="663"/>
                </a:xfrm>
                <a:prstGeom prst="rect">
                  <a:avLst/>
                </a:prstGeom>
                <a:noFill/>
                <a:ln w="7">
                  <a:solidFill>
                    <a:srgbClr val="A0A0A0"/>
                  </a:solidFill>
                  <a:miter lim="800000"/>
                  <a:headEnd/>
                  <a:tailEnd/>
                </a:ln>
                <a:effectLst/>
              </p:spPr>
              <p:txBody>
                <a:bodyPr/>
                <a:lstStyle/>
                <a:p>
                  <a:endParaRPr lang="en-IN"/>
                </a:p>
              </p:txBody>
            </p:sp>
          </p:grpSp>
          <p:grpSp>
            <p:nvGrpSpPr>
              <p:cNvPr id="15" name="Group 47"/>
              <p:cNvGrpSpPr>
                <a:grpSpLocks/>
              </p:cNvGrpSpPr>
              <p:nvPr/>
            </p:nvGrpSpPr>
            <p:grpSpPr bwMode="auto">
              <a:xfrm>
                <a:off x="2161" y="1277"/>
                <a:ext cx="1507" cy="663"/>
                <a:chOff x="2161" y="1277"/>
                <a:chExt cx="1507" cy="663"/>
              </a:xfrm>
            </p:grpSpPr>
            <p:sp>
              <p:nvSpPr>
                <p:cNvPr id="128017" name="Rectangle 17"/>
                <p:cNvSpPr>
                  <a:spLocks noChangeArrowheads="1"/>
                </p:cNvSpPr>
                <p:nvPr/>
              </p:nvSpPr>
              <p:spPr bwMode="auto">
                <a:xfrm>
                  <a:off x="2204" y="1277"/>
                  <a:ext cx="1421" cy="663"/>
                </a:xfrm>
                <a:prstGeom prst="rect">
                  <a:avLst/>
                </a:prstGeom>
                <a:noFill/>
                <a:ln w="9525">
                  <a:noFill/>
                  <a:miter lim="800000"/>
                  <a:headEnd/>
                  <a:tailEnd/>
                </a:ln>
                <a:effectLst/>
              </p:spPr>
              <p:txBody>
                <a:bodyPr/>
                <a:lstStyle/>
                <a:p>
                  <a:r>
                    <a:rPr lang="en-US" sz="2000" u="none">
                      <a:solidFill>
                        <a:schemeClr val="bg1"/>
                      </a:solidFill>
                      <a:latin typeface="Arial Narrow" pitchFamily="34" charset="0"/>
                      <a:cs typeface="Times New Roman" pitchFamily="18" charset="0"/>
                    </a:rPr>
                    <a:t>Due to palmar tensile stress or dorsal shear stress.</a:t>
                  </a:r>
                </a:p>
                <a:p>
                  <a:pPr eaLnBrk="0" hangingPunct="0"/>
                  <a:endParaRPr lang="en-US" sz="2000" u="none">
                    <a:solidFill>
                      <a:schemeClr val="bg1"/>
                    </a:solidFill>
                    <a:latin typeface="Arial Narrow" pitchFamily="34" charset="0"/>
                  </a:endParaRPr>
                </a:p>
              </p:txBody>
            </p:sp>
            <p:sp>
              <p:nvSpPr>
                <p:cNvPr id="128046" name="Rectangle 46"/>
                <p:cNvSpPr>
                  <a:spLocks noChangeArrowheads="1"/>
                </p:cNvSpPr>
                <p:nvPr/>
              </p:nvSpPr>
              <p:spPr bwMode="auto">
                <a:xfrm>
                  <a:off x="2161" y="1277"/>
                  <a:ext cx="1507" cy="663"/>
                </a:xfrm>
                <a:prstGeom prst="rect">
                  <a:avLst/>
                </a:prstGeom>
                <a:noFill/>
                <a:ln w="7">
                  <a:solidFill>
                    <a:srgbClr val="A0A0A0"/>
                  </a:solidFill>
                  <a:miter lim="800000"/>
                  <a:headEnd/>
                  <a:tailEnd/>
                </a:ln>
                <a:effectLst/>
              </p:spPr>
              <p:txBody>
                <a:bodyPr/>
                <a:lstStyle/>
                <a:p>
                  <a:endParaRPr lang="en-IN"/>
                </a:p>
              </p:txBody>
            </p:sp>
          </p:grpSp>
          <p:grpSp>
            <p:nvGrpSpPr>
              <p:cNvPr id="16" name="Group 49"/>
              <p:cNvGrpSpPr>
                <a:grpSpLocks/>
              </p:cNvGrpSpPr>
              <p:nvPr/>
            </p:nvGrpSpPr>
            <p:grpSpPr bwMode="auto">
              <a:xfrm>
                <a:off x="0" y="1940"/>
                <a:ext cx="652" cy="538"/>
                <a:chOff x="0" y="1940"/>
                <a:chExt cx="652" cy="538"/>
              </a:xfrm>
            </p:grpSpPr>
            <p:sp>
              <p:nvSpPr>
                <p:cNvPr id="128018" name="Rectangle 18"/>
                <p:cNvSpPr>
                  <a:spLocks noChangeArrowheads="1"/>
                </p:cNvSpPr>
                <p:nvPr/>
              </p:nvSpPr>
              <p:spPr bwMode="auto">
                <a:xfrm>
                  <a:off x="43" y="1940"/>
                  <a:ext cx="566" cy="538"/>
                </a:xfrm>
                <a:prstGeom prst="rect">
                  <a:avLst/>
                </a:prstGeom>
                <a:noFill/>
                <a:ln w="9525">
                  <a:noFill/>
                  <a:miter lim="800000"/>
                  <a:headEnd/>
                  <a:tailEnd/>
                </a:ln>
                <a:effectLst/>
              </p:spPr>
              <p:txBody>
                <a:bodyPr lIns="0" tIns="76176" rIns="0" bIns="0"/>
                <a:lstStyle/>
                <a:p>
                  <a:pPr algn="just"/>
                  <a:r>
                    <a:rPr lang="en-US" sz="2000" b="1" i="1" u="none">
                      <a:solidFill>
                        <a:schemeClr val="bg1"/>
                      </a:solidFill>
                      <a:latin typeface="Arial Narrow" pitchFamily="34" charset="0"/>
                      <a:cs typeface="Times New Roman" pitchFamily="18" charset="0"/>
                    </a:rPr>
                    <a:t>Treatment</a:t>
                  </a:r>
                </a:p>
                <a:p>
                  <a:pPr algn="just" eaLnBrk="0" hangingPunct="0"/>
                  <a:endParaRPr lang="en-US" sz="2000" u="none">
                    <a:solidFill>
                      <a:schemeClr val="bg1"/>
                    </a:solidFill>
                    <a:latin typeface="Arial Narrow" pitchFamily="34" charset="0"/>
                  </a:endParaRPr>
                </a:p>
              </p:txBody>
            </p:sp>
            <p:sp>
              <p:nvSpPr>
                <p:cNvPr id="128048" name="Rectangle 48"/>
                <p:cNvSpPr>
                  <a:spLocks noChangeArrowheads="1"/>
                </p:cNvSpPr>
                <p:nvPr/>
              </p:nvSpPr>
              <p:spPr bwMode="auto">
                <a:xfrm>
                  <a:off x="0" y="1940"/>
                  <a:ext cx="652" cy="538"/>
                </a:xfrm>
                <a:prstGeom prst="rect">
                  <a:avLst/>
                </a:prstGeom>
                <a:noFill/>
                <a:ln w="7">
                  <a:solidFill>
                    <a:srgbClr val="A0A0A0"/>
                  </a:solidFill>
                  <a:miter lim="800000"/>
                  <a:headEnd/>
                  <a:tailEnd/>
                </a:ln>
                <a:effectLst/>
              </p:spPr>
              <p:txBody>
                <a:bodyPr/>
                <a:lstStyle/>
                <a:p>
                  <a:endParaRPr lang="en-IN"/>
                </a:p>
              </p:txBody>
            </p:sp>
          </p:grpSp>
          <p:grpSp>
            <p:nvGrpSpPr>
              <p:cNvPr id="17" name="Group 51"/>
              <p:cNvGrpSpPr>
                <a:grpSpLocks/>
              </p:cNvGrpSpPr>
              <p:nvPr/>
            </p:nvGrpSpPr>
            <p:grpSpPr bwMode="auto">
              <a:xfrm>
                <a:off x="652" y="1940"/>
                <a:ext cx="1509" cy="538"/>
                <a:chOff x="652" y="1940"/>
                <a:chExt cx="1509" cy="538"/>
              </a:xfrm>
            </p:grpSpPr>
            <p:sp>
              <p:nvSpPr>
                <p:cNvPr id="128019" name="Rectangle 19"/>
                <p:cNvSpPr>
                  <a:spLocks noChangeArrowheads="1"/>
                </p:cNvSpPr>
                <p:nvPr/>
              </p:nvSpPr>
              <p:spPr bwMode="auto">
                <a:xfrm>
                  <a:off x="695" y="1940"/>
                  <a:ext cx="1423" cy="538"/>
                </a:xfrm>
                <a:prstGeom prst="rect">
                  <a:avLst/>
                </a:prstGeom>
                <a:noFill/>
                <a:ln w="9525">
                  <a:noFill/>
                  <a:miter lim="800000"/>
                  <a:headEnd/>
                  <a:tailEnd/>
                </a:ln>
                <a:effectLst/>
              </p:spPr>
              <p:txBody>
                <a:bodyPr/>
                <a:lstStyle/>
                <a:p>
                  <a:r>
                    <a:rPr lang="en-US" sz="2000" u="none">
                      <a:solidFill>
                        <a:schemeClr val="bg1"/>
                      </a:solidFill>
                      <a:latin typeface="Arial Narrow" pitchFamily="34" charset="0"/>
                      <a:cs typeface="Times New Roman" pitchFamily="18" charset="0"/>
                    </a:rPr>
                    <a:t>Below elbow POP with wrist in neutral position.</a:t>
                  </a:r>
                </a:p>
                <a:p>
                  <a:pPr eaLnBrk="0" hangingPunct="0"/>
                  <a:endParaRPr lang="en-US" sz="2000" u="none">
                    <a:solidFill>
                      <a:schemeClr val="bg1"/>
                    </a:solidFill>
                    <a:latin typeface="Arial Narrow" pitchFamily="34" charset="0"/>
                  </a:endParaRPr>
                </a:p>
              </p:txBody>
            </p:sp>
            <p:sp>
              <p:nvSpPr>
                <p:cNvPr id="128050" name="Rectangle 50"/>
                <p:cNvSpPr>
                  <a:spLocks noChangeArrowheads="1"/>
                </p:cNvSpPr>
                <p:nvPr/>
              </p:nvSpPr>
              <p:spPr bwMode="auto">
                <a:xfrm>
                  <a:off x="652" y="1940"/>
                  <a:ext cx="1509" cy="538"/>
                </a:xfrm>
                <a:prstGeom prst="rect">
                  <a:avLst/>
                </a:prstGeom>
                <a:noFill/>
                <a:ln w="7">
                  <a:solidFill>
                    <a:srgbClr val="A0A0A0"/>
                  </a:solidFill>
                  <a:miter lim="800000"/>
                  <a:headEnd/>
                  <a:tailEnd/>
                </a:ln>
                <a:effectLst/>
              </p:spPr>
              <p:txBody>
                <a:bodyPr/>
                <a:lstStyle/>
                <a:p>
                  <a:endParaRPr lang="en-IN"/>
                </a:p>
              </p:txBody>
            </p:sp>
          </p:grpSp>
          <p:grpSp>
            <p:nvGrpSpPr>
              <p:cNvPr id="18" name="Group 53"/>
              <p:cNvGrpSpPr>
                <a:grpSpLocks/>
              </p:cNvGrpSpPr>
              <p:nvPr/>
            </p:nvGrpSpPr>
            <p:grpSpPr bwMode="auto">
              <a:xfrm>
                <a:off x="2161" y="1940"/>
                <a:ext cx="1507" cy="538"/>
                <a:chOff x="2161" y="1940"/>
                <a:chExt cx="1507" cy="538"/>
              </a:xfrm>
            </p:grpSpPr>
            <p:sp>
              <p:nvSpPr>
                <p:cNvPr id="128020" name="Rectangle 20"/>
                <p:cNvSpPr>
                  <a:spLocks noChangeArrowheads="1"/>
                </p:cNvSpPr>
                <p:nvPr/>
              </p:nvSpPr>
              <p:spPr bwMode="auto">
                <a:xfrm>
                  <a:off x="2204" y="1940"/>
                  <a:ext cx="1421" cy="538"/>
                </a:xfrm>
                <a:prstGeom prst="rect">
                  <a:avLst/>
                </a:prstGeom>
                <a:noFill/>
                <a:ln w="9525">
                  <a:noFill/>
                  <a:miter lim="800000"/>
                  <a:headEnd/>
                  <a:tailEnd/>
                </a:ln>
                <a:effectLst/>
              </p:spPr>
              <p:txBody>
                <a:bodyPr/>
                <a:lstStyle/>
                <a:p>
                  <a:r>
                    <a:rPr lang="en-US" sz="2000" u="none">
                      <a:solidFill>
                        <a:schemeClr val="bg1"/>
                      </a:solidFill>
                      <a:latin typeface="Arial Narrow" pitchFamily="34" charset="0"/>
                      <a:cs typeface="Times New Roman" pitchFamily="18" charset="0"/>
                    </a:rPr>
                    <a:t>Above elbow POP after reduction.</a:t>
                  </a:r>
                </a:p>
                <a:p>
                  <a:pPr eaLnBrk="0" hangingPunct="0"/>
                  <a:endParaRPr lang="en-US" sz="2000" u="none">
                    <a:solidFill>
                      <a:schemeClr val="bg1"/>
                    </a:solidFill>
                    <a:latin typeface="Arial Narrow" pitchFamily="34" charset="0"/>
                  </a:endParaRPr>
                </a:p>
              </p:txBody>
            </p:sp>
            <p:sp>
              <p:nvSpPr>
                <p:cNvPr id="128052" name="Rectangle 52"/>
                <p:cNvSpPr>
                  <a:spLocks noChangeArrowheads="1"/>
                </p:cNvSpPr>
                <p:nvPr/>
              </p:nvSpPr>
              <p:spPr bwMode="auto">
                <a:xfrm>
                  <a:off x="2161" y="1940"/>
                  <a:ext cx="1507" cy="538"/>
                </a:xfrm>
                <a:prstGeom prst="rect">
                  <a:avLst/>
                </a:prstGeom>
                <a:noFill/>
                <a:ln w="7">
                  <a:solidFill>
                    <a:srgbClr val="A0A0A0"/>
                  </a:solidFill>
                  <a:miter lim="800000"/>
                  <a:headEnd/>
                  <a:tailEnd/>
                </a:ln>
                <a:effectLst/>
              </p:spPr>
              <p:txBody>
                <a:bodyPr/>
                <a:lstStyle/>
                <a:p>
                  <a:endParaRPr lang="en-IN"/>
                </a:p>
              </p:txBody>
            </p:sp>
          </p:grpSp>
          <p:grpSp>
            <p:nvGrpSpPr>
              <p:cNvPr id="19" name="Group 55"/>
              <p:cNvGrpSpPr>
                <a:grpSpLocks/>
              </p:cNvGrpSpPr>
              <p:nvPr/>
            </p:nvGrpSpPr>
            <p:grpSpPr bwMode="auto">
              <a:xfrm>
                <a:off x="0" y="2478"/>
                <a:ext cx="652" cy="432"/>
                <a:chOff x="0" y="2478"/>
                <a:chExt cx="652" cy="432"/>
              </a:xfrm>
            </p:grpSpPr>
            <p:sp>
              <p:nvSpPr>
                <p:cNvPr id="128021" name="Rectangle 21"/>
                <p:cNvSpPr>
                  <a:spLocks noChangeArrowheads="1"/>
                </p:cNvSpPr>
                <p:nvPr/>
              </p:nvSpPr>
              <p:spPr bwMode="auto">
                <a:xfrm>
                  <a:off x="43" y="2478"/>
                  <a:ext cx="566" cy="432"/>
                </a:xfrm>
                <a:prstGeom prst="rect">
                  <a:avLst/>
                </a:prstGeom>
                <a:noFill/>
                <a:ln w="9525">
                  <a:noFill/>
                  <a:miter lim="800000"/>
                  <a:headEnd/>
                  <a:tailEnd/>
                </a:ln>
                <a:effectLst/>
              </p:spPr>
              <p:txBody>
                <a:bodyPr lIns="0" tIns="76176" rIns="0" bIns="0"/>
                <a:lstStyle/>
                <a:p>
                  <a:pPr algn="just"/>
                  <a:r>
                    <a:rPr lang="en-US" sz="2000" b="1" i="1" u="none">
                      <a:solidFill>
                        <a:schemeClr val="bg1"/>
                      </a:solidFill>
                      <a:latin typeface="Arial Narrow" pitchFamily="34" charset="0"/>
                      <a:cs typeface="Times New Roman" pitchFamily="18" charset="0"/>
                    </a:rPr>
                    <a:t>Operative</a:t>
                  </a:r>
                </a:p>
                <a:p>
                  <a:pPr algn="just" eaLnBrk="0" hangingPunct="0"/>
                  <a:endParaRPr lang="en-US" sz="2000" u="none">
                    <a:solidFill>
                      <a:schemeClr val="bg1"/>
                    </a:solidFill>
                    <a:latin typeface="Arial Narrow" pitchFamily="34" charset="0"/>
                  </a:endParaRPr>
                </a:p>
              </p:txBody>
            </p:sp>
            <p:sp>
              <p:nvSpPr>
                <p:cNvPr id="128054" name="Rectangle 54"/>
                <p:cNvSpPr>
                  <a:spLocks noChangeArrowheads="1"/>
                </p:cNvSpPr>
                <p:nvPr/>
              </p:nvSpPr>
              <p:spPr bwMode="auto">
                <a:xfrm>
                  <a:off x="0" y="2478"/>
                  <a:ext cx="652" cy="432"/>
                </a:xfrm>
                <a:prstGeom prst="rect">
                  <a:avLst/>
                </a:prstGeom>
                <a:noFill/>
                <a:ln w="7">
                  <a:solidFill>
                    <a:srgbClr val="A0A0A0"/>
                  </a:solidFill>
                  <a:miter lim="800000"/>
                  <a:headEnd/>
                  <a:tailEnd/>
                </a:ln>
                <a:effectLst/>
              </p:spPr>
              <p:txBody>
                <a:bodyPr/>
                <a:lstStyle/>
                <a:p>
                  <a:endParaRPr lang="en-IN"/>
                </a:p>
              </p:txBody>
            </p:sp>
          </p:grpSp>
          <p:grpSp>
            <p:nvGrpSpPr>
              <p:cNvPr id="20" name="Group 57"/>
              <p:cNvGrpSpPr>
                <a:grpSpLocks/>
              </p:cNvGrpSpPr>
              <p:nvPr/>
            </p:nvGrpSpPr>
            <p:grpSpPr bwMode="auto">
              <a:xfrm>
                <a:off x="652" y="2478"/>
                <a:ext cx="1509" cy="432"/>
                <a:chOff x="652" y="2478"/>
                <a:chExt cx="1509" cy="432"/>
              </a:xfrm>
            </p:grpSpPr>
            <p:sp>
              <p:nvSpPr>
                <p:cNvPr id="128022" name="Rectangle 22"/>
                <p:cNvSpPr>
                  <a:spLocks noChangeArrowheads="1"/>
                </p:cNvSpPr>
                <p:nvPr/>
              </p:nvSpPr>
              <p:spPr bwMode="auto">
                <a:xfrm>
                  <a:off x="695" y="2478"/>
                  <a:ext cx="1423" cy="432"/>
                </a:xfrm>
                <a:prstGeom prst="rect">
                  <a:avLst/>
                </a:prstGeom>
                <a:noFill/>
                <a:ln w="9525">
                  <a:noFill/>
                  <a:miter lim="800000"/>
                  <a:headEnd/>
                  <a:tailEnd/>
                </a:ln>
                <a:effectLst/>
              </p:spPr>
              <p:txBody>
                <a:bodyPr/>
                <a:lstStyle/>
                <a:p>
                  <a:r>
                    <a:rPr lang="en-US" sz="2000" u="none">
                      <a:solidFill>
                        <a:schemeClr val="bg1"/>
                      </a:solidFill>
                      <a:latin typeface="Arial Narrow" pitchFamily="34" charset="0"/>
                      <a:cs typeface="Times New Roman" pitchFamily="18" charset="0"/>
                    </a:rPr>
                    <a:t>Percutaneous K-wire fixation.</a:t>
                  </a:r>
                </a:p>
                <a:p>
                  <a:pPr eaLnBrk="0" hangingPunct="0"/>
                  <a:endParaRPr lang="en-US" sz="2000" u="none">
                    <a:solidFill>
                      <a:schemeClr val="bg1"/>
                    </a:solidFill>
                    <a:latin typeface="Arial Narrow" pitchFamily="34" charset="0"/>
                  </a:endParaRPr>
                </a:p>
              </p:txBody>
            </p:sp>
            <p:sp>
              <p:nvSpPr>
                <p:cNvPr id="128056" name="Rectangle 56"/>
                <p:cNvSpPr>
                  <a:spLocks noChangeArrowheads="1"/>
                </p:cNvSpPr>
                <p:nvPr/>
              </p:nvSpPr>
              <p:spPr bwMode="auto">
                <a:xfrm>
                  <a:off x="652" y="2478"/>
                  <a:ext cx="1509" cy="432"/>
                </a:xfrm>
                <a:prstGeom prst="rect">
                  <a:avLst/>
                </a:prstGeom>
                <a:noFill/>
                <a:ln w="7">
                  <a:solidFill>
                    <a:srgbClr val="A0A0A0"/>
                  </a:solidFill>
                  <a:miter lim="800000"/>
                  <a:headEnd/>
                  <a:tailEnd/>
                </a:ln>
                <a:effectLst/>
              </p:spPr>
              <p:txBody>
                <a:bodyPr/>
                <a:lstStyle/>
                <a:p>
                  <a:endParaRPr lang="en-IN"/>
                </a:p>
              </p:txBody>
            </p:sp>
          </p:grpSp>
          <p:grpSp>
            <p:nvGrpSpPr>
              <p:cNvPr id="21" name="Group 59"/>
              <p:cNvGrpSpPr>
                <a:grpSpLocks/>
              </p:cNvGrpSpPr>
              <p:nvPr/>
            </p:nvGrpSpPr>
            <p:grpSpPr bwMode="auto">
              <a:xfrm>
                <a:off x="2161" y="2478"/>
                <a:ext cx="1507" cy="432"/>
                <a:chOff x="2161" y="2478"/>
                <a:chExt cx="1507" cy="432"/>
              </a:xfrm>
            </p:grpSpPr>
            <p:sp>
              <p:nvSpPr>
                <p:cNvPr id="128023" name="Rectangle 23"/>
                <p:cNvSpPr>
                  <a:spLocks noChangeArrowheads="1"/>
                </p:cNvSpPr>
                <p:nvPr/>
              </p:nvSpPr>
              <p:spPr bwMode="auto">
                <a:xfrm>
                  <a:off x="2204" y="2478"/>
                  <a:ext cx="1421" cy="432"/>
                </a:xfrm>
                <a:prstGeom prst="rect">
                  <a:avLst/>
                </a:prstGeom>
                <a:noFill/>
                <a:ln w="9525">
                  <a:noFill/>
                  <a:miter lim="800000"/>
                  <a:headEnd/>
                  <a:tailEnd/>
                </a:ln>
                <a:effectLst/>
              </p:spPr>
              <p:txBody>
                <a:bodyPr/>
                <a:lstStyle/>
                <a:p>
                  <a:r>
                    <a:rPr lang="en-US" sz="2000" u="none">
                      <a:solidFill>
                        <a:schemeClr val="bg1"/>
                      </a:solidFill>
                      <a:latin typeface="Arial Narrow" pitchFamily="34" charset="0"/>
                      <a:cs typeface="Times New Roman" pitchFamily="18" charset="0"/>
                    </a:rPr>
                    <a:t>External fixation.</a:t>
                  </a:r>
                </a:p>
                <a:p>
                  <a:pPr eaLnBrk="0" hangingPunct="0"/>
                  <a:endParaRPr lang="en-US" sz="2000" u="none">
                    <a:solidFill>
                      <a:schemeClr val="bg1"/>
                    </a:solidFill>
                    <a:latin typeface="Arial Narrow" pitchFamily="34" charset="0"/>
                  </a:endParaRPr>
                </a:p>
              </p:txBody>
            </p:sp>
            <p:sp>
              <p:nvSpPr>
                <p:cNvPr id="128058" name="Rectangle 58"/>
                <p:cNvSpPr>
                  <a:spLocks noChangeArrowheads="1"/>
                </p:cNvSpPr>
                <p:nvPr/>
              </p:nvSpPr>
              <p:spPr bwMode="auto">
                <a:xfrm>
                  <a:off x="2161" y="2478"/>
                  <a:ext cx="1507" cy="432"/>
                </a:xfrm>
                <a:prstGeom prst="rect">
                  <a:avLst/>
                </a:prstGeom>
                <a:noFill/>
                <a:ln w="7">
                  <a:solidFill>
                    <a:srgbClr val="A0A0A0"/>
                  </a:solidFill>
                  <a:miter lim="800000"/>
                  <a:headEnd/>
                  <a:tailEnd/>
                </a:ln>
                <a:effectLst/>
              </p:spPr>
              <p:txBody>
                <a:bodyPr/>
                <a:lstStyle/>
                <a:p>
                  <a:endParaRPr lang="en-IN"/>
                </a:p>
              </p:txBody>
            </p:sp>
          </p:grpSp>
        </p:grpSp>
        <p:sp>
          <p:nvSpPr>
            <p:cNvPr id="128061" name="Rectangle 61"/>
            <p:cNvSpPr>
              <a:spLocks noChangeArrowheads="1"/>
            </p:cNvSpPr>
            <p:nvPr/>
          </p:nvSpPr>
          <p:spPr bwMode="auto">
            <a:xfrm>
              <a:off x="-3" y="-3"/>
              <a:ext cx="3674" cy="2916"/>
            </a:xfrm>
            <a:prstGeom prst="rect">
              <a:avLst/>
            </a:prstGeom>
            <a:noFill/>
            <a:ln w="11112">
              <a:solidFill>
                <a:srgbClr val="A0A0A0"/>
              </a:solidFill>
              <a:miter lim="800000"/>
              <a:headEnd/>
              <a:tailEnd/>
            </a:ln>
            <a:effectLst/>
          </p:spPr>
          <p:txBody>
            <a:bodyPr/>
            <a:lstStyle/>
            <a:p>
              <a:endParaRPr lang="en-IN"/>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idx="1"/>
          </p:nvPr>
        </p:nvSpPr>
        <p:spPr>
          <a:xfrm>
            <a:off x="393700" y="904875"/>
            <a:ext cx="8513763" cy="5867400"/>
          </a:xfrm>
          <a:noFill/>
          <a:ln/>
        </p:spPr>
        <p:txBody>
          <a:bodyPr>
            <a:normAutofit lnSpcReduction="10000"/>
          </a:bodyPr>
          <a:lstStyle/>
          <a:p>
            <a:pPr algn="just">
              <a:buFontTx/>
              <a:buNone/>
            </a:pPr>
            <a:r>
              <a:rPr lang="en-US" sz="2400" b="1">
                <a:solidFill>
                  <a:srgbClr val="00FFFF"/>
                </a:solidFill>
                <a:latin typeface="Arial" charset="0"/>
                <a:cs typeface="Times New Roman" pitchFamily="18" charset="0"/>
              </a:rPr>
              <a:t>Incidence </a:t>
            </a:r>
            <a:r>
              <a:rPr lang="en-US" sz="2400" b="1">
                <a:solidFill>
                  <a:schemeClr val="bg1"/>
                </a:solidFill>
                <a:latin typeface="Arial" charset="0"/>
                <a:cs typeface="Times New Roman" pitchFamily="18" charset="0"/>
              </a:rPr>
              <a:t>: </a:t>
            </a:r>
            <a:r>
              <a:rPr lang="en-US" sz="2400">
                <a:solidFill>
                  <a:schemeClr val="bg1"/>
                </a:solidFill>
                <a:latin typeface="Arial" charset="0"/>
                <a:cs typeface="Times New Roman" pitchFamily="18" charset="0"/>
              </a:rPr>
              <a:t>60% of all carpal bone fracture. </a:t>
            </a:r>
          </a:p>
          <a:p>
            <a:pPr algn="just"/>
            <a:r>
              <a:rPr lang="en-US" sz="2400">
                <a:solidFill>
                  <a:schemeClr val="bg1"/>
                </a:solidFill>
                <a:latin typeface="Arial" charset="0"/>
                <a:cs typeface="Times New Roman" pitchFamily="18" charset="0"/>
              </a:rPr>
              <a:t>It articulates with 5 bones (radius, lunate, triquetral, trapezium, capitulum) and lies at 45</a:t>
            </a:r>
            <a:r>
              <a:rPr lang="en-US" sz="2400" baseline="30000">
                <a:solidFill>
                  <a:schemeClr val="bg1"/>
                </a:solidFill>
                <a:latin typeface="Arial" charset="0"/>
                <a:cs typeface="Times New Roman" pitchFamily="18" charset="0"/>
              </a:rPr>
              <a:t>o</a:t>
            </a:r>
            <a:r>
              <a:rPr lang="en-US" sz="2400">
                <a:solidFill>
                  <a:schemeClr val="bg1"/>
                </a:solidFill>
                <a:latin typeface="Arial" charset="0"/>
                <a:cs typeface="Times New Roman" pitchFamily="18" charset="0"/>
              </a:rPr>
              <a:t> to longitudinal axis of Zrows.</a:t>
            </a:r>
          </a:p>
          <a:p>
            <a:pPr algn="just"/>
            <a:r>
              <a:rPr lang="en-US" sz="2400">
                <a:solidFill>
                  <a:schemeClr val="bg1"/>
                </a:solidFill>
                <a:latin typeface="Arial" charset="0"/>
                <a:cs typeface="Times New Roman" pitchFamily="18" charset="0"/>
              </a:rPr>
              <a:t>Central indentation known as waist. </a:t>
            </a:r>
          </a:p>
          <a:p>
            <a:pPr algn="just">
              <a:buFontTx/>
              <a:buNone/>
            </a:pPr>
            <a:r>
              <a:rPr lang="en-US" sz="2400" b="1">
                <a:solidFill>
                  <a:srgbClr val="00FFFF"/>
                </a:solidFill>
                <a:latin typeface="Arial" charset="0"/>
                <a:cs typeface="Times New Roman" pitchFamily="18" charset="0"/>
              </a:rPr>
              <a:t>Blood Supply</a:t>
            </a:r>
            <a:r>
              <a:rPr lang="en-US" sz="2400">
                <a:solidFill>
                  <a:srgbClr val="00FFFF"/>
                </a:solidFill>
                <a:latin typeface="Arial" charset="0"/>
                <a:cs typeface="Times New Roman" pitchFamily="18" charset="0"/>
              </a:rPr>
              <a:t>: </a:t>
            </a:r>
          </a:p>
          <a:p>
            <a:pPr algn="just">
              <a:buFontTx/>
              <a:buNone/>
            </a:pPr>
            <a:r>
              <a:rPr lang="en-US" sz="2400">
                <a:solidFill>
                  <a:schemeClr val="bg1"/>
                </a:solidFill>
                <a:latin typeface="Arial" charset="0"/>
                <a:cs typeface="Times New Roman" pitchFamily="18" charset="0"/>
              </a:rPr>
              <a:t>67% of scaphoid have arterial foramina throughout its length.</a:t>
            </a:r>
          </a:p>
          <a:p>
            <a:pPr algn="just">
              <a:buFontTx/>
              <a:buNone/>
            </a:pPr>
            <a:r>
              <a:rPr lang="en-US" sz="2400">
                <a:solidFill>
                  <a:schemeClr val="bg1"/>
                </a:solidFill>
                <a:latin typeface="Arial" charset="0"/>
                <a:cs typeface="Times New Roman" pitchFamily="18" charset="0"/>
              </a:rPr>
              <a:t>13% - predominant in distal 1/3</a:t>
            </a:r>
            <a:r>
              <a:rPr lang="en-US" sz="2400" baseline="30000">
                <a:solidFill>
                  <a:schemeClr val="bg1"/>
                </a:solidFill>
                <a:latin typeface="Arial" charset="0"/>
                <a:cs typeface="Times New Roman" pitchFamily="18" charset="0"/>
              </a:rPr>
              <a:t>rd</a:t>
            </a:r>
            <a:r>
              <a:rPr lang="en-US" sz="2400">
                <a:solidFill>
                  <a:schemeClr val="bg1"/>
                </a:solidFill>
                <a:latin typeface="Arial" charset="0"/>
                <a:cs typeface="Times New Roman" pitchFamily="18" charset="0"/>
              </a:rPr>
              <a:t>.</a:t>
            </a:r>
          </a:p>
          <a:p>
            <a:pPr algn="just">
              <a:buFontTx/>
              <a:buNone/>
            </a:pPr>
            <a:r>
              <a:rPr lang="en-US" sz="2400">
                <a:solidFill>
                  <a:schemeClr val="bg1"/>
                </a:solidFill>
                <a:latin typeface="Arial" charset="0"/>
                <a:cs typeface="Times New Roman" pitchFamily="18" charset="0"/>
              </a:rPr>
              <a:t>20% - waist.</a:t>
            </a:r>
          </a:p>
          <a:p>
            <a:pPr algn="just"/>
            <a:r>
              <a:rPr lang="en-US" sz="2400">
                <a:solidFill>
                  <a:schemeClr val="bg1"/>
                </a:solidFill>
                <a:latin typeface="Arial" charset="0"/>
                <a:cs typeface="Times New Roman" pitchFamily="18" charset="0"/>
              </a:rPr>
              <a:t>Proximal 1/3</a:t>
            </a:r>
            <a:r>
              <a:rPr lang="en-US" sz="2400" baseline="30000">
                <a:solidFill>
                  <a:schemeClr val="bg1"/>
                </a:solidFill>
                <a:latin typeface="Arial" charset="0"/>
                <a:cs typeface="Times New Roman" pitchFamily="18" charset="0"/>
              </a:rPr>
              <a:t>rd</a:t>
            </a:r>
            <a:r>
              <a:rPr lang="en-US" sz="2400">
                <a:solidFill>
                  <a:schemeClr val="bg1"/>
                </a:solidFill>
                <a:latin typeface="Arial" charset="0"/>
                <a:cs typeface="Times New Roman" pitchFamily="18" charset="0"/>
              </a:rPr>
              <a:t> without adequate blood supply – Prone to AVN. </a:t>
            </a:r>
          </a:p>
          <a:p>
            <a:pPr algn="just">
              <a:buFontTx/>
              <a:buNone/>
            </a:pPr>
            <a:r>
              <a:rPr lang="en-US" sz="2400" b="1">
                <a:solidFill>
                  <a:srgbClr val="00FFFF"/>
                </a:solidFill>
                <a:latin typeface="Arial" charset="0"/>
                <a:cs typeface="Times New Roman" pitchFamily="18" charset="0"/>
              </a:rPr>
              <a:t>Age Group</a:t>
            </a:r>
            <a:r>
              <a:rPr lang="en-US" sz="2400">
                <a:solidFill>
                  <a:schemeClr val="bg1"/>
                </a:solidFill>
                <a:latin typeface="Arial" charset="0"/>
                <a:cs typeface="Times New Roman" pitchFamily="18" charset="0"/>
              </a:rPr>
              <a:t>: Young adults. </a:t>
            </a:r>
          </a:p>
          <a:p>
            <a:pPr algn="just">
              <a:buFontTx/>
              <a:buNone/>
            </a:pPr>
            <a:r>
              <a:rPr lang="en-US" sz="2400" b="1">
                <a:solidFill>
                  <a:srgbClr val="00FFFF"/>
                </a:solidFill>
                <a:latin typeface="Arial" charset="0"/>
                <a:cs typeface="Times New Roman" pitchFamily="18" charset="0"/>
              </a:rPr>
              <a:t>Mode of Injury</a:t>
            </a:r>
            <a:r>
              <a:rPr lang="en-US" sz="2400">
                <a:solidFill>
                  <a:srgbClr val="00FFFF"/>
                </a:solidFill>
                <a:latin typeface="Arial" charset="0"/>
                <a:cs typeface="Times New Roman" pitchFamily="18" charset="0"/>
              </a:rPr>
              <a:t>:</a:t>
            </a:r>
            <a:r>
              <a:rPr lang="en-US" sz="2400">
                <a:solidFill>
                  <a:schemeClr val="bg1"/>
                </a:solidFill>
                <a:latin typeface="Arial" charset="0"/>
                <a:cs typeface="Times New Roman" pitchFamily="18" charset="0"/>
              </a:rPr>
              <a:t> Fall on outstretched hand with hyper-extension and slight radial deviation at wrist.</a:t>
            </a:r>
          </a:p>
          <a:p>
            <a:pPr algn="just">
              <a:buFontTx/>
              <a:buNone/>
            </a:pPr>
            <a:endParaRPr lang="en-US" sz="2400">
              <a:solidFill>
                <a:schemeClr val="bg1"/>
              </a:solidFill>
              <a:latin typeface="Arial" charset="0"/>
              <a:cs typeface="Times New Roman" pitchFamily="18" charset="0"/>
            </a:endParaRPr>
          </a:p>
        </p:txBody>
      </p:sp>
      <p:sp>
        <p:nvSpPr>
          <p:cNvPr id="130053" name="Rectangle 5"/>
          <p:cNvSpPr>
            <a:spLocks noChangeArrowheads="1"/>
          </p:cNvSpPr>
          <p:nvPr/>
        </p:nvSpPr>
        <p:spPr bwMode="auto">
          <a:xfrm>
            <a:off x="1038225" y="0"/>
            <a:ext cx="7315200" cy="1143000"/>
          </a:xfrm>
          <a:prstGeom prst="rect">
            <a:avLst/>
          </a:prstGeom>
          <a:noFill/>
          <a:ln w="9525">
            <a:noFill/>
            <a:miter lim="800000"/>
            <a:headEnd/>
            <a:tailEnd/>
          </a:ln>
          <a:effectLst/>
        </p:spPr>
        <p:txBody>
          <a:bodyPr anchor="ctr"/>
          <a:lstStyle/>
          <a:p>
            <a:pPr algn="ctr"/>
            <a:r>
              <a:rPr lang="en-US" sz="4400" u="none">
                <a:solidFill>
                  <a:srgbClr val="FFFF66"/>
                </a:solidFill>
                <a:effectLst>
                  <a:outerShdw blurRad="38100" dist="38100" dir="2700000" algn="tl">
                    <a:srgbClr val="000000"/>
                  </a:outerShdw>
                </a:effectLst>
                <a:latin typeface="Impact" pitchFamily="34" charset="0"/>
                <a:cs typeface="Times New Roman" pitchFamily="18" charset="0"/>
              </a:rPr>
              <a:t>SCAPHOID FRACTURE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sz="3600" dirty="0"/>
              <a:t>Hand Anatomy</a:t>
            </a:r>
          </a:p>
        </p:txBody>
      </p:sp>
      <p:sp>
        <p:nvSpPr>
          <p:cNvPr id="6147" name="Rectangle 3"/>
          <p:cNvSpPr>
            <a:spLocks noGrp="1" noChangeArrowheads="1"/>
          </p:cNvSpPr>
          <p:nvPr>
            <p:ph idx="1"/>
          </p:nvPr>
        </p:nvSpPr>
        <p:spPr/>
        <p:txBody>
          <a:bodyPr/>
          <a:lstStyle/>
          <a:p>
            <a:r>
              <a:rPr lang="en-US" sz="2400" dirty="0"/>
              <a:t>Extensor Tendons:</a:t>
            </a:r>
          </a:p>
          <a:p>
            <a:pPr lvl="1"/>
            <a:r>
              <a:rPr lang="en-US" sz="2400" dirty="0"/>
              <a:t>Courses over the dorsal side of the forearm, wrist and hand.</a:t>
            </a:r>
          </a:p>
          <a:p>
            <a:pPr lvl="1"/>
            <a:r>
              <a:rPr lang="en-US" sz="2400" dirty="0"/>
              <a:t>9 extensor tendons pass under the extensor </a:t>
            </a:r>
            <a:r>
              <a:rPr lang="en-US" sz="2400" dirty="0" err="1"/>
              <a:t>retinaculum</a:t>
            </a:r>
            <a:r>
              <a:rPr lang="en-US" sz="2400" dirty="0"/>
              <a:t> and separate into 6 compartments</a:t>
            </a:r>
          </a:p>
          <a:p>
            <a:pPr lvl="1">
              <a:buFont typeface="Wingdings" pitchFamily="2" charset="2"/>
              <a:buNone/>
            </a:pPr>
            <a:endParaRPr lang="en-US" dirty="0"/>
          </a:p>
        </p:txBody>
      </p:sp>
      <p:sp>
        <p:nvSpPr>
          <p:cNvPr id="4" name="TextBox 3"/>
          <p:cNvSpPr txBox="1"/>
          <p:nvPr/>
        </p:nvSpPr>
        <p:spPr>
          <a:xfrm>
            <a:off x="1285852" y="5929330"/>
            <a:ext cx="7683450" cy="523220"/>
          </a:xfrm>
          <a:prstGeom prst="rect">
            <a:avLst/>
          </a:prstGeom>
          <a:noFill/>
        </p:spPr>
        <p:txBody>
          <a:bodyPr wrap="none" rtlCol="0">
            <a:spAutoFit/>
          </a:bodyPr>
          <a:lstStyle/>
          <a:p>
            <a:r>
              <a:rPr lang="en-IN" sz="1400" dirty="0" smtClean="0"/>
              <a:t>Schmidt, Hans-Martin; </a:t>
            </a:r>
            <a:r>
              <a:rPr lang="en-IN" sz="1400" dirty="0" err="1" smtClean="0"/>
              <a:t>Lanz</a:t>
            </a:r>
            <a:r>
              <a:rPr lang="en-IN" sz="1400" dirty="0" smtClean="0"/>
              <a:t>, Ulrich (2003). </a:t>
            </a:r>
            <a:r>
              <a:rPr lang="en-IN" sz="1400" i="1" dirty="0" smtClean="0"/>
              <a:t>Surgical Anatomy of the Hand.</a:t>
            </a:r>
            <a:r>
              <a:rPr lang="en-IN" sz="1400" dirty="0" smtClean="0"/>
              <a:t> </a:t>
            </a:r>
            <a:r>
              <a:rPr lang="en-IN" sz="1400" dirty="0" err="1" smtClean="0"/>
              <a:t>Thieme</a:t>
            </a:r>
            <a:r>
              <a:rPr lang="en-IN" sz="1400" dirty="0" smtClean="0"/>
              <a:t>. ISBN 1-58890-007X. </a:t>
            </a:r>
          </a:p>
          <a:p>
            <a:endParaRPr lang="en-IN" sz="1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1028"/>
          <p:cNvSpPr>
            <a:spLocks noGrp="1" noChangeArrowheads="1"/>
          </p:cNvSpPr>
          <p:nvPr>
            <p:ph idx="1"/>
          </p:nvPr>
        </p:nvSpPr>
        <p:spPr>
          <a:xfrm>
            <a:off x="393700" y="300038"/>
            <a:ext cx="8513763" cy="6100762"/>
          </a:xfrm>
          <a:noFill/>
          <a:ln/>
        </p:spPr>
        <p:txBody>
          <a:bodyPr/>
          <a:lstStyle/>
          <a:p>
            <a:pPr algn="just">
              <a:buFontTx/>
              <a:buNone/>
            </a:pPr>
            <a:r>
              <a:rPr lang="en-US" sz="2400" b="1">
                <a:solidFill>
                  <a:srgbClr val="00FFFF"/>
                </a:solidFill>
                <a:latin typeface="Arial" charset="0"/>
                <a:cs typeface="Times New Roman" pitchFamily="18" charset="0"/>
              </a:rPr>
              <a:t>Anatomical classification</a:t>
            </a:r>
            <a:r>
              <a:rPr lang="en-US" sz="2400">
                <a:solidFill>
                  <a:srgbClr val="00FFFF"/>
                </a:solidFill>
                <a:latin typeface="Arial" charset="0"/>
                <a:cs typeface="Times New Roman" pitchFamily="18" charset="0"/>
              </a:rPr>
              <a:t>: </a:t>
            </a:r>
          </a:p>
          <a:p>
            <a:pPr algn="just">
              <a:buFontTx/>
              <a:buNone/>
            </a:pPr>
            <a:r>
              <a:rPr lang="en-US" sz="2400">
                <a:solidFill>
                  <a:schemeClr val="bg1"/>
                </a:solidFill>
                <a:latin typeface="Arial" charset="0"/>
                <a:cs typeface="Times New Roman" pitchFamily="18" charset="0"/>
              </a:rPr>
              <a:t>		Waist fracture		-	m.c. 70%</a:t>
            </a:r>
          </a:p>
          <a:p>
            <a:pPr algn="just">
              <a:buFontTx/>
              <a:buNone/>
            </a:pPr>
            <a:r>
              <a:rPr lang="en-US" sz="2400">
                <a:solidFill>
                  <a:schemeClr val="bg1"/>
                </a:solidFill>
                <a:latin typeface="Arial" charset="0"/>
                <a:cs typeface="Times New Roman" pitchFamily="18" charset="0"/>
              </a:rPr>
              <a:t>		Proximal pole fracture	-	20%</a:t>
            </a:r>
          </a:p>
          <a:p>
            <a:pPr algn="just">
              <a:buFontTx/>
              <a:buNone/>
            </a:pPr>
            <a:r>
              <a:rPr lang="en-US" sz="2400">
                <a:solidFill>
                  <a:schemeClr val="bg1"/>
                </a:solidFill>
                <a:latin typeface="Arial" charset="0"/>
                <a:cs typeface="Times New Roman" pitchFamily="18" charset="0"/>
              </a:rPr>
              <a:t>		Distal body fracture		-	</a:t>
            </a:r>
          </a:p>
          <a:p>
            <a:pPr algn="just">
              <a:buFontTx/>
              <a:buNone/>
            </a:pPr>
            <a:r>
              <a:rPr lang="en-US" sz="2400">
                <a:solidFill>
                  <a:schemeClr val="bg1"/>
                </a:solidFill>
                <a:latin typeface="Arial" charset="0"/>
                <a:cs typeface="Times New Roman" pitchFamily="18" charset="0"/>
              </a:rPr>
              <a:t>		Tuberosity fracture		- </a:t>
            </a:r>
          </a:p>
          <a:p>
            <a:pPr algn="just">
              <a:buFontTx/>
              <a:buNone/>
            </a:pPr>
            <a:r>
              <a:rPr lang="en-US" sz="2400" b="1">
                <a:solidFill>
                  <a:srgbClr val="00FFFF"/>
                </a:solidFill>
                <a:latin typeface="Arial" charset="0"/>
                <a:cs typeface="Times New Roman" pitchFamily="18" charset="0"/>
              </a:rPr>
              <a:t>Clinical Feature</a:t>
            </a:r>
            <a:r>
              <a:rPr lang="en-US" sz="2400">
                <a:solidFill>
                  <a:srgbClr val="00FFFF"/>
                </a:solidFill>
                <a:latin typeface="Arial" charset="0"/>
                <a:cs typeface="Times New Roman" pitchFamily="18" charset="0"/>
              </a:rPr>
              <a:t>: </a:t>
            </a:r>
            <a:r>
              <a:rPr lang="en-US" sz="2400">
                <a:solidFill>
                  <a:schemeClr val="bg1"/>
                </a:solidFill>
                <a:latin typeface="Arial" charset="0"/>
                <a:cs typeface="Times New Roman" pitchFamily="18" charset="0"/>
              </a:rPr>
              <a:t>Pain, swelling over wrist, inability/difficulty to use wrist.</a:t>
            </a:r>
          </a:p>
          <a:p>
            <a:pPr algn="just"/>
            <a:r>
              <a:rPr lang="en-US" sz="2400">
                <a:solidFill>
                  <a:schemeClr val="bg1"/>
                </a:solidFill>
                <a:latin typeface="Arial" charset="0"/>
                <a:cs typeface="Times New Roman" pitchFamily="18" charset="0"/>
              </a:rPr>
              <a:t>Tenderness present in </a:t>
            </a:r>
            <a:r>
              <a:rPr lang="en-US" sz="2400" b="1">
                <a:solidFill>
                  <a:srgbClr val="00FFFF"/>
                </a:solidFill>
                <a:latin typeface="Arial" charset="0"/>
                <a:cs typeface="Times New Roman" pitchFamily="18" charset="0"/>
              </a:rPr>
              <a:t>Anatomical snuff box</a:t>
            </a:r>
            <a:r>
              <a:rPr lang="en-US" sz="2400">
                <a:solidFill>
                  <a:srgbClr val="00FFFF"/>
                </a:solidFill>
                <a:latin typeface="Arial" charset="0"/>
                <a:cs typeface="Times New Roman" pitchFamily="18" charset="0"/>
              </a:rPr>
              <a:t>.</a:t>
            </a:r>
            <a:r>
              <a:rPr lang="en-US" sz="2400" b="1">
                <a:solidFill>
                  <a:schemeClr val="bg1"/>
                </a:solidFill>
                <a:latin typeface="Arial" charset="0"/>
                <a:cs typeface="Times New Roman" pitchFamily="18" charset="0"/>
              </a:rPr>
              <a:t> </a:t>
            </a:r>
            <a:endParaRPr lang="en-US" sz="2400">
              <a:solidFill>
                <a:schemeClr val="bg1"/>
              </a:solidFill>
              <a:latin typeface="Arial" charset="0"/>
              <a:cs typeface="Times New Roman" pitchFamily="18" charset="0"/>
            </a:endParaRPr>
          </a:p>
          <a:p>
            <a:pPr algn="just">
              <a:buFontTx/>
              <a:buNone/>
            </a:pPr>
            <a:r>
              <a:rPr lang="en-US" sz="2400" b="1">
                <a:solidFill>
                  <a:srgbClr val="00FFFF"/>
                </a:solidFill>
                <a:latin typeface="Arial" charset="0"/>
                <a:cs typeface="Times New Roman" pitchFamily="18" charset="0"/>
              </a:rPr>
              <a:t>Radiologically</a:t>
            </a:r>
            <a:r>
              <a:rPr lang="en-US" sz="2400">
                <a:solidFill>
                  <a:srgbClr val="00FFFF"/>
                </a:solidFill>
                <a:latin typeface="Arial" charset="0"/>
                <a:cs typeface="Times New Roman" pitchFamily="18" charset="0"/>
              </a:rPr>
              <a:t>:	</a:t>
            </a:r>
            <a:r>
              <a:rPr lang="en-US" sz="2400">
                <a:solidFill>
                  <a:schemeClr val="bg1"/>
                </a:solidFill>
                <a:latin typeface="Arial" charset="0"/>
                <a:cs typeface="Times New Roman" pitchFamily="18" charset="0"/>
              </a:rPr>
              <a:t>AP</a:t>
            </a:r>
          </a:p>
          <a:p>
            <a:pPr algn="just">
              <a:buFontTx/>
              <a:buNone/>
            </a:pPr>
            <a:r>
              <a:rPr lang="en-US" sz="2400">
                <a:solidFill>
                  <a:schemeClr val="bg1"/>
                </a:solidFill>
                <a:latin typeface="Arial" charset="0"/>
                <a:cs typeface="Times New Roman" pitchFamily="18" charset="0"/>
              </a:rPr>
              <a:t>				Lat</a:t>
            </a:r>
          </a:p>
          <a:p>
            <a:pPr algn="just">
              <a:buFontTx/>
              <a:buNone/>
            </a:pPr>
            <a:r>
              <a:rPr lang="en-US" sz="2400">
                <a:solidFill>
                  <a:schemeClr val="bg1"/>
                </a:solidFill>
                <a:latin typeface="Arial" charset="0"/>
                <a:cs typeface="Times New Roman" pitchFamily="18" charset="0"/>
              </a:rPr>
              <a:t>				Oblique view </a:t>
            </a:r>
          </a:p>
          <a:p>
            <a:pPr algn="just"/>
            <a:r>
              <a:rPr lang="en-US" sz="2400">
                <a:solidFill>
                  <a:schemeClr val="bg1"/>
                </a:solidFill>
                <a:latin typeface="Arial" charset="0"/>
                <a:cs typeface="Times New Roman" pitchFamily="18" charset="0"/>
              </a:rPr>
              <a:t>Radiographs should be repeated at 10-14 days (local decalcification after such an interval may reveal previously hidden fractures).</a:t>
            </a:r>
          </a:p>
          <a:p>
            <a:pPr algn="just">
              <a:buFontTx/>
              <a:buNone/>
            </a:pPr>
            <a:endParaRPr lang="en-US" sz="2400">
              <a:solidFill>
                <a:schemeClr val="bg1"/>
              </a:solidFill>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idx="1"/>
          </p:nvPr>
        </p:nvSpPr>
        <p:spPr>
          <a:xfrm>
            <a:off x="393700" y="300038"/>
            <a:ext cx="8513763" cy="6100762"/>
          </a:xfrm>
          <a:noFill/>
          <a:ln/>
        </p:spPr>
        <p:txBody>
          <a:bodyPr/>
          <a:lstStyle/>
          <a:p>
            <a:pPr algn="just">
              <a:buFontTx/>
              <a:buNone/>
            </a:pPr>
            <a:r>
              <a:rPr lang="en-US" b="1">
                <a:solidFill>
                  <a:srgbClr val="00FFFF"/>
                </a:solidFill>
                <a:latin typeface="Arial" charset="0"/>
                <a:cs typeface="Times New Roman" pitchFamily="18" charset="0"/>
              </a:rPr>
              <a:t>Treatment</a:t>
            </a:r>
          </a:p>
          <a:p>
            <a:pPr algn="just">
              <a:buFontTx/>
              <a:buNone/>
            </a:pPr>
            <a:r>
              <a:rPr lang="en-US" sz="2400" b="1">
                <a:solidFill>
                  <a:srgbClr val="00FFFF"/>
                </a:solidFill>
                <a:latin typeface="Arial" charset="0"/>
                <a:cs typeface="Times New Roman" pitchFamily="18" charset="0"/>
              </a:rPr>
              <a:t>(a) Conservative</a:t>
            </a:r>
            <a:r>
              <a:rPr lang="en-US" sz="2400">
                <a:solidFill>
                  <a:srgbClr val="00FFFF"/>
                </a:solidFill>
                <a:latin typeface="Arial" charset="0"/>
                <a:cs typeface="Times New Roman" pitchFamily="18" charset="0"/>
              </a:rPr>
              <a:t>:</a:t>
            </a:r>
            <a:r>
              <a:rPr lang="en-US" sz="2400">
                <a:solidFill>
                  <a:schemeClr val="bg1"/>
                </a:solidFill>
                <a:latin typeface="Arial" charset="0"/>
                <a:cs typeface="Times New Roman" pitchFamily="18" charset="0"/>
              </a:rPr>
              <a:t>	Indication – undisplaced scaphoid</a:t>
            </a:r>
          </a:p>
          <a:p>
            <a:pPr algn="just">
              <a:buFontTx/>
              <a:buNone/>
            </a:pPr>
            <a:r>
              <a:rPr lang="en-US" sz="2400">
                <a:solidFill>
                  <a:schemeClr val="bg1"/>
                </a:solidFill>
                <a:latin typeface="Arial" charset="0"/>
                <a:cs typeface="Times New Roman" pitchFamily="18" charset="0"/>
              </a:rPr>
              <a:t>&lt; 1 mm displacement</a:t>
            </a:r>
          </a:p>
          <a:p>
            <a:pPr algn="just">
              <a:buFontTx/>
              <a:buNone/>
            </a:pPr>
            <a:r>
              <a:rPr lang="en-US" sz="2400">
                <a:solidFill>
                  <a:schemeClr val="bg1"/>
                </a:solidFill>
                <a:latin typeface="Arial" charset="0"/>
                <a:cs typeface="Times New Roman" pitchFamily="18" charset="0"/>
              </a:rPr>
              <a:t>&lt;15</a:t>
            </a:r>
            <a:r>
              <a:rPr lang="en-US" sz="2400" baseline="30000">
                <a:solidFill>
                  <a:schemeClr val="bg1"/>
                </a:solidFill>
                <a:latin typeface="Arial" charset="0"/>
                <a:cs typeface="Times New Roman" pitchFamily="18" charset="0"/>
              </a:rPr>
              <a:t>o</a:t>
            </a:r>
            <a:r>
              <a:rPr lang="en-US" sz="2400">
                <a:solidFill>
                  <a:schemeClr val="bg1"/>
                </a:solidFill>
                <a:latin typeface="Arial" charset="0"/>
                <a:cs typeface="Times New Roman" pitchFamily="18" charset="0"/>
              </a:rPr>
              <a:t> angulation</a:t>
            </a:r>
          </a:p>
          <a:p>
            <a:pPr algn="just">
              <a:buFontTx/>
              <a:buNone/>
            </a:pPr>
            <a:r>
              <a:rPr lang="en-US" sz="2400" b="1">
                <a:solidFill>
                  <a:srgbClr val="00FFFF"/>
                </a:solidFill>
                <a:latin typeface="Arial" charset="0"/>
                <a:cs typeface="Times New Roman" pitchFamily="18" charset="0"/>
              </a:rPr>
              <a:t>Scaphoid cast </a:t>
            </a:r>
            <a:r>
              <a:rPr lang="en-US" sz="2400">
                <a:solidFill>
                  <a:srgbClr val="00FFFF"/>
                </a:solidFill>
                <a:latin typeface="Arial" charset="0"/>
                <a:cs typeface="Times New Roman" pitchFamily="18" charset="0"/>
              </a:rPr>
              <a:t>(for 6 weeks) – </a:t>
            </a:r>
            <a:r>
              <a:rPr lang="en-US" sz="2400">
                <a:solidFill>
                  <a:schemeClr val="bg1"/>
                </a:solidFill>
                <a:latin typeface="Arial" charset="0"/>
                <a:cs typeface="Times New Roman" pitchFamily="18" charset="0"/>
              </a:rPr>
              <a:t>Below elbow cast with</a:t>
            </a:r>
          </a:p>
          <a:p>
            <a:pPr algn="just">
              <a:buFontTx/>
              <a:buNone/>
            </a:pPr>
            <a:r>
              <a:rPr lang="en-US" sz="2400">
                <a:solidFill>
                  <a:schemeClr val="bg1"/>
                </a:solidFill>
                <a:latin typeface="Arial" charset="0"/>
                <a:cs typeface="Times New Roman" pitchFamily="18" charset="0"/>
              </a:rPr>
              <a:t>	(i)</a:t>
            </a:r>
            <a:r>
              <a:rPr lang="en-US" sz="2400">
                <a:solidFill>
                  <a:schemeClr val="bg1"/>
                </a:solidFill>
                <a:latin typeface="Arial"/>
                <a:cs typeface="Times New Roman" pitchFamily="18" charset="0"/>
              </a:rPr>
              <a:t>   </a:t>
            </a:r>
            <a:r>
              <a:rPr lang="en-US" sz="2400">
                <a:solidFill>
                  <a:schemeClr val="bg1"/>
                </a:solidFill>
                <a:latin typeface="Arial" charset="0"/>
                <a:cs typeface="Times New Roman" pitchFamily="18" charset="0"/>
              </a:rPr>
              <a:t>Wrist in pronation</a:t>
            </a:r>
          </a:p>
          <a:p>
            <a:pPr algn="just">
              <a:buFontTx/>
              <a:buNone/>
            </a:pPr>
            <a:r>
              <a:rPr lang="en-US" sz="2400">
                <a:solidFill>
                  <a:schemeClr val="bg1"/>
                </a:solidFill>
                <a:latin typeface="Arial" charset="0"/>
                <a:cs typeface="Times New Roman" pitchFamily="18" charset="0"/>
              </a:rPr>
              <a:t>	(ii)</a:t>
            </a:r>
            <a:r>
              <a:rPr lang="en-US" sz="2400">
                <a:solidFill>
                  <a:schemeClr val="bg1"/>
                </a:solidFill>
                <a:latin typeface="Arial"/>
                <a:cs typeface="Times New Roman" pitchFamily="18" charset="0"/>
              </a:rPr>
              <a:t>  </a:t>
            </a:r>
            <a:r>
              <a:rPr lang="en-US" sz="2400">
                <a:solidFill>
                  <a:schemeClr val="bg1"/>
                </a:solidFill>
                <a:latin typeface="Arial" charset="0"/>
                <a:cs typeface="Times New Roman" pitchFamily="18" charset="0"/>
              </a:rPr>
              <a:t>Radial deviation</a:t>
            </a:r>
          </a:p>
          <a:p>
            <a:pPr algn="just">
              <a:buFontTx/>
              <a:buNone/>
            </a:pPr>
            <a:r>
              <a:rPr lang="en-US" sz="2400">
                <a:solidFill>
                  <a:schemeClr val="bg1"/>
                </a:solidFill>
                <a:latin typeface="Arial" charset="0"/>
                <a:cs typeface="Times New Roman" pitchFamily="18" charset="0"/>
              </a:rPr>
              <a:t>	(iii)</a:t>
            </a:r>
            <a:r>
              <a:rPr lang="en-US" sz="2400">
                <a:solidFill>
                  <a:schemeClr val="bg1"/>
                </a:solidFill>
                <a:cs typeface="Times New Roman" pitchFamily="18" charset="0"/>
              </a:rPr>
              <a:t> </a:t>
            </a:r>
            <a:r>
              <a:rPr lang="en-US" sz="2400">
                <a:solidFill>
                  <a:schemeClr val="bg1"/>
                </a:solidFill>
                <a:latin typeface="Arial" charset="0"/>
                <a:cs typeface="Times New Roman" pitchFamily="18" charset="0"/>
              </a:rPr>
              <a:t>Moderate dorsiflexion</a:t>
            </a:r>
          </a:p>
          <a:p>
            <a:pPr algn="just">
              <a:buFontTx/>
              <a:buNone/>
            </a:pPr>
            <a:r>
              <a:rPr lang="en-US" sz="2400">
                <a:solidFill>
                  <a:schemeClr val="bg1"/>
                </a:solidFill>
                <a:latin typeface="Arial" charset="0"/>
                <a:cs typeface="Times New Roman" pitchFamily="18" charset="0"/>
              </a:rPr>
              <a:t>	(iv)</a:t>
            </a:r>
            <a:r>
              <a:rPr lang="en-US" sz="2400">
                <a:solidFill>
                  <a:schemeClr val="bg1"/>
                </a:solidFill>
                <a:cs typeface="Times New Roman" pitchFamily="18" charset="0"/>
              </a:rPr>
              <a:t> </a:t>
            </a:r>
            <a:r>
              <a:rPr lang="en-US" sz="2400">
                <a:solidFill>
                  <a:schemeClr val="bg1"/>
                </a:solidFill>
                <a:latin typeface="Arial" charset="0"/>
                <a:cs typeface="Times New Roman" pitchFamily="18" charset="0"/>
              </a:rPr>
              <a:t>Thumb in mid elevation.</a:t>
            </a:r>
          </a:p>
          <a:p>
            <a:pPr algn="just"/>
            <a:r>
              <a:rPr lang="en-US" sz="2400">
                <a:solidFill>
                  <a:schemeClr val="bg1"/>
                </a:solidFill>
                <a:latin typeface="Arial" charset="0"/>
                <a:cs typeface="Times New Roman" pitchFamily="18" charset="0"/>
              </a:rPr>
              <a:t>95% cases unite within 10-12 weeks.</a:t>
            </a:r>
          </a:p>
          <a:p>
            <a:pPr algn="just">
              <a:buFontTx/>
              <a:buNone/>
            </a:pPr>
            <a:r>
              <a:rPr lang="en-US" sz="2400" b="1">
                <a:solidFill>
                  <a:srgbClr val="00FFFF"/>
                </a:solidFill>
                <a:latin typeface="Arial" charset="0"/>
                <a:cs typeface="Times New Roman" pitchFamily="18" charset="0"/>
              </a:rPr>
              <a:t>(b) Surgical</a:t>
            </a:r>
            <a:r>
              <a:rPr lang="en-US" sz="2400">
                <a:solidFill>
                  <a:srgbClr val="00FFFF"/>
                </a:solidFill>
                <a:latin typeface="Arial" charset="0"/>
                <a:cs typeface="Times New Roman" pitchFamily="18" charset="0"/>
              </a:rPr>
              <a:t>: </a:t>
            </a:r>
            <a:r>
              <a:rPr lang="en-US" sz="2400">
                <a:solidFill>
                  <a:schemeClr val="bg1"/>
                </a:solidFill>
                <a:latin typeface="Arial" charset="0"/>
                <a:cs typeface="Times New Roman" pitchFamily="18" charset="0"/>
              </a:rPr>
              <a:t>OR and PF with or without bone grafting by K-wire or corticocancellous screws (Herbert screw).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ChangeArrowheads="1"/>
          </p:cNvSpPr>
          <p:nvPr/>
        </p:nvSpPr>
        <p:spPr bwMode="auto">
          <a:xfrm>
            <a:off x="3038475" y="2281238"/>
            <a:ext cx="9144000" cy="0"/>
          </a:xfrm>
          <a:prstGeom prst="rect">
            <a:avLst/>
          </a:prstGeom>
          <a:noFill/>
          <a:ln w="9525">
            <a:noFill/>
            <a:miter lim="800000"/>
            <a:headEnd/>
            <a:tailEnd/>
          </a:ln>
          <a:effectLst/>
        </p:spPr>
        <p:txBody>
          <a:bodyPr>
            <a:spAutoFit/>
          </a:bodyPr>
          <a:lstStyle/>
          <a:p>
            <a:endParaRPr lang="en-IN"/>
          </a:p>
        </p:txBody>
      </p:sp>
      <p:pic>
        <p:nvPicPr>
          <p:cNvPr id="132100" name="Picture 4" descr="DSC00264"/>
          <p:cNvPicPr>
            <a:picLocks noChangeAspect="1" noChangeArrowheads="1"/>
          </p:cNvPicPr>
          <p:nvPr/>
        </p:nvPicPr>
        <p:blipFill>
          <a:blip r:embed="rId2" cstate="print"/>
          <a:srcRect/>
          <a:stretch>
            <a:fillRect/>
          </a:stretch>
        </p:blipFill>
        <p:spPr bwMode="auto">
          <a:xfrm>
            <a:off x="0" y="0"/>
            <a:ext cx="4600575" cy="3443288"/>
          </a:xfrm>
          <a:prstGeom prst="rect">
            <a:avLst/>
          </a:prstGeom>
          <a:noFill/>
        </p:spPr>
      </p:pic>
      <p:sp>
        <p:nvSpPr>
          <p:cNvPr id="132103" name="Rectangle 7"/>
          <p:cNvSpPr>
            <a:spLocks noChangeArrowheads="1"/>
          </p:cNvSpPr>
          <p:nvPr/>
        </p:nvSpPr>
        <p:spPr bwMode="auto">
          <a:xfrm>
            <a:off x="3038475" y="2281238"/>
            <a:ext cx="9144000" cy="0"/>
          </a:xfrm>
          <a:prstGeom prst="rect">
            <a:avLst/>
          </a:prstGeom>
          <a:noFill/>
          <a:ln w="9525">
            <a:noFill/>
            <a:miter lim="800000"/>
            <a:headEnd/>
            <a:tailEnd/>
          </a:ln>
          <a:effectLst/>
        </p:spPr>
        <p:txBody>
          <a:bodyPr>
            <a:spAutoFit/>
          </a:bodyPr>
          <a:lstStyle/>
          <a:p>
            <a:endParaRPr lang="en-IN"/>
          </a:p>
        </p:txBody>
      </p:sp>
      <p:pic>
        <p:nvPicPr>
          <p:cNvPr id="132102" name="Picture 6" descr="DSC00268"/>
          <p:cNvPicPr>
            <a:picLocks noChangeAspect="1" noChangeArrowheads="1"/>
          </p:cNvPicPr>
          <p:nvPr/>
        </p:nvPicPr>
        <p:blipFill>
          <a:blip r:embed="rId3" cstate="print"/>
          <a:srcRect/>
          <a:stretch>
            <a:fillRect/>
          </a:stretch>
        </p:blipFill>
        <p:spPr bwMode="auto">
          <a:xfrm>
            <a:off x="4597400" y="0"/>
            <a:ext cx="4622800" cy="3459163"/>
          </a:xfrm>
          <a:prstGeom prst="rect">
            <a:avLst/>
          </a:prstGeom>
          <a:noFill/>
        </p:spPr>
      </p:pic>
      <p:sp>
        <p:nvSpPr>
          <p:cNvPr id="132105" name="Rectangle 9"/>
          <p:cNvSpPr>
            <a:spLocks noChangeArrowheads="1"/>
          </p:cNvSpPr>
          <p:nvPr/>
        </p:nvSpPr>
        <p:spPr bwMode="auto">
          <a:xfrm>
            <a:off x="2400300" y="1800225"/>
            <a:ext cx="9144000" cy="0"/>
          </a:xfrm>
          <a:prstGeom prst="rect">
            <a:avLst/>
          </a:prstGeom>
          <a:noFill/>
          <a:ln w="9525">
            <a:noFill/>
            <a:miter lim="800000"/>
            <a:headEnd/>
            <a:tailEnd/>
          </a:ln>
          <a:effectLst/>
        </p:spPr>
        <p:txBody>
          <a:bodyPr>
            <a:spAutoFit/>
          </a:bodyPr>
          <a:lstStyle/>
          <a:p>
            <a:endParaRPr lang="en-IN"/>
          </a:p>
        </p:txBody>
      </p:sp>
      <p:pic>
        <p:nvPicPr>
          <p:cNvPr id="132104" name="Picture 8" descr="DSC00279"/>
          <p:cNvPicPr>
            <a:picLocks noChangeAspect="1" noChangeArrowheads="1"/>
          </p:cNvPicPr>
          <p:nvPr/>
        </p:nvPicPr>
        <p:blipFill>
          <a:blip r:embed="rId4" cstate="print"/>
          <a:srcRect l="10799" b="6654"/>
          <a:stretch>
            <a:fillRect/>
          </a:stretch>
        </p:blipFill>
        <p:spPr bwMode="auto">
          <a:xfrm>
            <a:off x="2400300" y="3355975"/>
            <a:ext cx="4457700" cy="349885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Grp="1" noChangeArrowheads="1"/>
          </p:cNvSpPr>
          <p:nvPr>
            <p:ph idx="1"/>
          </p:nvPr>
        </p:nvSpPr>
        <p:spPr>
          <a:xfrm>
            <a:off x="393700" y="904875"/>
            <a:ext cx="8513763" cy="5867400"/>
          </a:xfrm>
          <a:noFill/>
          <a:ln/>
        </p:spPr>
        <p:txBody>
          <a:bodyPr/>
          <a:lstStyle/>
          <a:p>
            <a:pPr algn="just">
              <a:buFontTx/>
              <a:buNone/>
            </a:pPr>
            <a:r>
              <a:rPr lang="en-US" sz="2400" b="1">
                <a:solidFill>
                  <a:srgbClr val="00FFFF"/>
                </a:solidFill>
                <a:latin typeface="Arial" charset="0"/>
                <a:cs typeface="Times New Roman" pitchFamily="18" charset="0"/>
              </a:rPr>
              <a:t>Complication</a:t>
            </a:r>
            <a:endParaRPr lang="en-US" sz="2400">
              <a:solidFill>
                <a:schemeClr val="bg1"/>
              </a:solidFill>
              <a:latin typeface="Arial" charset="0"/>
              <a:cs typeface="Times New Roman" pitchFamily="18" charset="0"/>
            </a:endParaRPr>
          </a:p>
          <a:p>
            <a:pPr algn="just"/>
            <a:r>
              <a:rPr lang="en-US" sz="2400" b="1">
                <a:solidFill>
                  <a:srgbClr val="00FFFF"/>
                </a:solidFill>
                <a:latin typeface="Arial" charset="0"/>
                <a:cs typeface="Times New Roman" pitchFamily="18" charset="0"/>
              </a:rPr>
              <a:t>Avascular necrosis</a:t>
            </a:r>
            <a:r>
              <a:rPr lang="en-US" sz="2400">
                <a:solidFill>
                  <a:schemeClr val="bg1"/>
                </a:solidFill>
                <a:latin typeface="Arial" charset="0"/>
                <a:cs typeface="Times New Roman" pitchFamily="18" charset="0"/>
              </a:rPr>
              <a:t>: Proximal fragment is most prone radiologically. One may find at 12 weeks non-union of fracture with sclerosis and crushing of proximal pole.</a:t>
            </a:r>
          </a:p>
          <a:p>
            <a:pPr algn="just"/>
            <a:r>
              <a:rPr lang="en-US" sz="2400" b="1">
                <a:solidFill>
                  <a:srgbClr val="00FFFF"/>
                </a:solidFill>
                <a:latin typeface="Arial" charset="0"/>
                <a:cs typeface="Times New Roman" pitchFamily="18" charset="0"/>
              </a:rPr>
              <a:t>Delayed or Non-union</a:t>
            </a:r>
            <a:r>
              <a:rPr lang="en-US" sz="2400">
                <a:solidFill>
                  <a:schemeClr val="bg1"/>
                </a:solidFill>
                <a:latin typeface="Arial" charset="0"/>
                <a:cs typeface="Times New Roman" pitchFamily="18" charset="0"/>
              </a:rPr>
              <a:t>: Causes </a:t>
            </a:r>
          </a:p>
          <a:p>
            <a:pPr algn="just">
              <a:buFontTx/>
              <a:buNone/>
            </a:pPr>
            <a:r>
              <a:rPr lang="en-US" sz="2400">
                <a:solidFill>
                  <a:schemeClr val="bg1"/>
                </a:solidFill>
                <a:latin typeface="Arial" charset="0"/>
                <a:cs typeface="Times New Roman" pitchFamily="18" charset="0"/>
              </a:rPr>
              <a:t>		– Imperfect immobilization</a:t>
            </a:r>
          </a:p>
          <a:p>
            <a:pPr algn="just">
              <a:buFontTx/>
              <a:buNone/>
            </a:pPr>
            <a:r>
              <a:rPr lang="en-US" sz="2400">
                <a:solidFill>
                  <a:schemeClr val="bg1"/>
                </a:solidFill>
                <a:latin typeface="Arial" charset="0"/>
                <a:cs typeface="Times New Roman" pitchFamily="18" charset="0"/>
              </a:rPr>
              <a:t>		</a:t>
            </a:r>
            <a:r>
              <a:rPr lang="en-US" sz="2400" b="1">
                <a:solidFill>
                  <a:schemeClr val="bg1"/>
                </a:solidFill>
                <a:latin typeface="Arial" charset="0"/>
                <a:cs typeface="Times New Roman" pitchFamily="18" charset="0"/>
              </a:rPr>
              <a:t>– </a:t>
            </a:r>
            <a:r>
              <a:rPr lang="en-US" sz="2400">
                <a:solidFill>
                  <a:schemeClr val="bg1"/>
                </a:solidFill>
                <a:latin typeface="Arial" charset="0"/>
                <a:cs typeface="Times New Roman" pitchFamily="18" charset="0"/>
              </a:rPr>
              <a:t>AVN </a:t>
            </a:r>
          </a:p>
          <a:p>
            <a:pPr algn="just">
              <a:buFontTx/>
              <a:buNone/>
            </a:pPr>
            <a:r>
              <a:rPr lang="en-US" sz="2400">
                <a:solidFill>
                  <a:schemeClr val="bg1"/>
                </a:solidFill>
                <a:latin typeface="Arial" charset="0"/>
                <a:cs typeface="Times New Roman" pitchFamily="18" charset="0"/>
              </a:rPr>
              <a:t>		– Synovial fluid hindering formation of fibrinous bridge. </a:t>
            </a:r>
          </a:p>
          <a:p>
            <a:pPr algn="just">
              <a:buFontTx/>
              <a:buNone/>
            </a:pPr>
            <a:r>
              <a:rPr lang="en-US" sz="2400" b="1">
                <a:solidFill>
                  <a:schemeClr val="bg1"/>
                </a:solidFill>
                <a:latin typeface="Arial" charset="0"/>
                <a:cs typeface="Times New Roman" pitchFamily="18" charset="0"/>
              </a:rPr>
              <a:t>	</a:t>
            </a:r>
            <a:r>
              <a:rPr lang="en-US" sz="2400" b="1">
                <a:solidFill>
                  <a:srgbClr val="00FFFF"/>
                </a:solidFill>
                <a:latin typeface="Arial" charset="0"/>
                <a:cs typeface="Times New Roman" pitchFamily="18" charset="0"/>
              </a:rPr>
              <a:t>Treatment</a:t>
            </a:r>
            <a:r>
              <a:rPr lang="en-US" sz="2400">
                <a:solidFill>
                  <a:schemeClr val="bg1"/>
                </a:solidFill>
                <a:latin typeface="Arial" charset="0"/>
                <a:cs typeface="Times New Roman" pitchFamily="18" charset="0"/>
              </a:rPr>
              <a:t>: Internal fixation and bone grafting. </a:t>
            </a:r>
          </a:p>
          <a:p>
            <a:pPr algn="just"/>
            <a:r>
              <a:rPr lang="en-US" sz="2400" b="1">
                <a:solidFill>
                  <a:srgbClr val="00FFFF"/>
                </a:solidFill>
                <a:latin typeface="Arial" charset="0"/>
                <a:cs typeface="Times New Roman" pitchFamily="18" charset="0"/>
              </a:rPr>
              <a:t>Wrist osteoarthritis</a:t>
            </a:r>
            <a:r>
              <a:rPr lang="en-US" sz="2400">
                <a:solidFill>
                  <a:schemeClr val="bg1"/>
                </a:solidFill>
                <a:latin typeface="Arial" charset="0"/>
                <a:cs typeface="Times New Roman" pitchFamily="18" charset="0"/>
              </a:rPr>
              <a:t>: Treatment physiotherapy.</a:t>
            </a:r>
          </a:p>
          <a:p>
            <a:pPr algn="just"/>
            <a:r>
              <a:rPr lang="en-US" sz="2400" b="1">
                <a:solidFill>
                  <a:srgbClr val="00FFFF"/>
                </a:solidFill>
                <a:latin typeface="Arial" charset="0"/>
                <a:cs typeface="Times New Roman" pitchFamily="18" charset="0"/>
              </a:rPr>
              <a:t>Sudeck's atrophy</a:t>
            </a:r>
            <a:r>
              <a:rPr lang="en-US" sz="2400" b="1">
                <a:solidFill>
                  <a:schemeClr val="bg1"/>
                </a:solidFill>
                <a:latin typeface="Arial" charset="0"/>
                <a:cs typeface="Times New Roman" pitchFamily="18" charset="0"/>
              </a:rPr>
              <a:t>.</a:t>
            </a:r>
            <a:r>
              <a:rPr lang="en-US" sz="2400">
                <a:solidFill>
                  <a:schemeClr val="bg1"/>
                </a:solidFill>
                <a:latin typeface="Arial" charset="0"/>
                <a:cs typeface="Times New Roman" pitchFamily="18" charset="0"/>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cstate="print"/>
          <a:stretch>
            <a:fillRect/>
          </a:stretch>
        </p:blipFill>
        <p:spPr bwMode="auto">
          <a:xfrm>
            <a:off x="2514600" y="1897062"/>
            <a:ext cx="4114800" cy="4114800"/>
          </a:xfrm>
          <a:prstGeom prst="rect">
            <a:avLst/>
          </a:prstGeom>
          <a:noFill/>
          <a:ln w="9525">
            <a:noFill/>
            <a:miter lim="800000"/>
            <a:headEnd/>
            <a:tailEnd/>
          </a:ln>
          <a:effectLst/>
        </p:spPr>
      </p:pic>
      <p:sp>
        <p:nvSpPr>
          <p:cNvPr id="5" name="Rectangle 4"/>
          <p:cNvSpPr/>
          <p:nvPr/>
        </p:nvSpPr>
        <p:spPr>
          <a:xfrm>
            <a:off x="3214678" y="5643578"/>
            <a:ext cx="3214710" cy="769441"/>
          </a:xfrm>
          <a:prstGeom prst="rect">
            <a:avLst/>
          </a:prstGeom>
        </p:spPr>
        <p:txBody>
          <a:bodyPr wrap="square">
            <a:spAutoFit/>
          </a:bodyPr>
          <a:lstStyle/>
          <a:p>
            <a:pPr algn="ctr"/>
            <a:r>
              <a:rPr lang="en-US" sz="4400" b="1" dirty="0" smtClean="0">
                <a:solidFill>
                  <a:schemeClr val="tx2"/>
                </a:solidFill>
              </a:rPr>
              <a:t>Thank You</a:t>
            </a:r>
            <a:endParaRPr lang="en-IN" sz="4400" b="1" dirty="0">
              <a:solidFill>
                <a:schemeClr val="tx2"/>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1. When performing a replant of an amputated finger, which of the following is the correct order of surgery?</a:t>
            </a:r>
          </a:p>
          <a:p>
            <a:r>
              <a:rPr lang="en-IN" dirty="0" smtClean="0"/>
              <a:t> a. Bone, Artery, Extensor, Flexor, Nerve, Vein. </a:t>
            </a:r>
          </a:p>
          <a:p>
            <a:r>
              <a:rPr lang="en-IN" dirty="0" smtClean="0"/>
              <a:t>b. Artery, Bone, Vein, Extensor, Flexor, Nerve.</a:t>
            </a:r>
          </a:p>
          <a:p>
            <a:r>
              <a:rPr lang="en-IN" dirty="0" smtClean="0"/>
              <a:t> c. Artery, Bone, Extensor, Flexor, Vein, Nerve. </a:t>
            </a:r>
          </a:p>
          <a:p>
            <a:r>
              <a:rPr lang="en-IN" dirty="0" smtClean="0"/>
              <a:t>d. Bone, Extensor, Flexor, Artery, Nerve, Vein. </a:t>
            </a:r>
          </a:p>
          <a:p>
            <a:r>
              <a:rPr lang="en-IN" dirty="0" smtClean="0"/>
              <a:t>e. Bone, Extensor, Flexor, Artery, Vein, Nerve.</a:t>
            </a:r>
          </a:p>
          <a:p>
            <a:endParaRPr lang="en-IN"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smtClean="0"/>
              <a:t>a. Bone, Artery, Extensor, Flexor, Nerve, Vein. </a:t>
            </a:r>
          </a:p>
          <a:p>
            <a:r>
              <a:rPr lang="en-IN" dirty="0" smtClean="0"/>
              <a:t>b. Artery, Bone, Vein, Extensor, Flexor, Nerve.</a:t>
            </a:r>
          </a:p>
          <a:p>
            <a:r>
              <a:rPr lang="en-IN" dirty="0" smtClean="0"/>
              <a:t> c. Artery, Bone, Extensor, Flexor, Vein, Nerve. </a:t>
            </a:r>
          </a:p>
          <a:p>
            <a:r>
              <a:rPr lang="en-IN" dirty="0" smtClean="0"/>
              <a:t>d. Bone, Extensor, Flexor, Artery, Nerve, Vein. </a:t>
            </a:r>
          </a:p>
          <a:p>
            <a:r>
              <a:rPr lang="en-IN" dirty="0" smtClean="0"/>
              <a:t>e. Bone, Extensor, Flexor, Artery, Vein, Nerve.</a:t>
            </a:r>
          </a:p>
          <a:p>
            <a:r>
              <a:rPr lang="en-IN" b="1" dirty="0" smtClean="0"/>
              <a:t>2. d. Bone, Extensor, Flexor, Artery, Nerve, Vein. This is a well-known order. A useful way of remembering it is BE a FAN of V. A stable platform is needed for reconstruction. Then the deep structures must be repaired before the delicate arterial and nerve repairs.</a:t>
            </a:r>
          </a:p>
          <a:p>
            <a:endParaRPr lang="en-IN" dirty="0" smtClean="0"/>
          </a:p>
          <a:p>
            <a:endParaRPr lang="en-IN"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2. When reducing a Smith’s or </a:t>
            </a:r>
            <a:r>
              <a:rPr lang="en-IN" dirty="0" err="1" smtClean="0"/>
              <a:t>volar</a:t>
            </a:r>
            <a:r>
              <a:rPr lang="en-IN" dirty="0" smtClean="0"/>
              <a:t> Barton’s fracture, the reduction manoeuvre should include? </a:t>
            </a:r>
          </a:p>
          <a:p>
            <a:r>
              <a:rPr lang="en-IN" dirty="0" smtClean="0"/>
              <a:t>a. </a:t>
            </a:r>
            <a:r>
              <a:rPr lang="en-IN" dirty="0" err="1" smtClean="0"/>
              <a:t>Supination</a:t>
            </a:r>
            <a:r>
              <a:rPr lang="en-IN" dirty="0" smtClean="0"/>
              <a:t> only.</a:t>
            </a:r>
          </a:p>
          <a:p>
            <a:r>
              <a:rPr lang="en-IN" dirty="0" smtClean="0"/>
              <a:t> b. Extension only. </a:t>
            </a:r>
          </a:p>
          <a:p>
            <a:r>
              <a:rPr lang="en-IN" dirty="0" smtClean="0"/>
              <a:t>c. Extension and </a:t>
            </a:r>
            <a:r>
              <a:rPr lang="en-IN" dirty="0" err="1" smtClean="0"/>
              <a:t>supination</a:t>
            </a:r>
            <a:r>
              <a:rPr lang="en-IN" dirty="0" smtClean="0"/>
              <a:t>. </a:t>
            </a:r>
          </a:p>
          <a:p>
            <a:r>
              <a:rPr lang="en-IN" dirty="0" smtClean="0"/>
              <a:t>d. Extension and </a:t>
            </a:r>
            <a:r>
              <a:rPr lang="en-IN" dirty="0" err="1" smtClean="0"/>
              <a:t>pronation</a:t>
            </a:r>
            <a:r>
              <a:rPr lang="en-IN" dirty="0" smtClean="0"/>
              <a:t>.</a:t>
            </a:r>
          </a:p>
          <a:p>
            <a:r>
              <a:rPr lang="en-IN" dirty="0" smtClean="0"/>
              <a:t> e. Flexion and </a:t>
            </a:r>
            <a:r>
              <a:rPr lang="en-IN" dirty="0" err="1" smtClean="0"/>
              <a:t>supination</a:t>
            </a:r>
            <a:r>
              <a:rPr lang="en-IN" dirty="0" smtClean="0"/>
              <a:t>.</a:t>
            </a:r>
          </a:p>
          <a:p>
            <a:endParaRPr lang="en-I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dirty="0" smtClean="0"/>
              <a:t>2. When reducing a Smith’s or </a:t>
            </a:r>
            <a:r>
              <a:rPr lang="en-IN" dirty="0" err="1" smtClean="0"/>
              <a:t>volar</a:t>
            </a:r>
            <a:r>
              <a:rPr lang="en-IN" dirty="0" smtClean="0"/>
              <a:t> Barton’s fracture, the reduction manoeuvre should include? </a:t>
            </a:r>
          </a:p>
          <a:p>
            <a:r>
              <a:rPr lang="en-IN" dirty="0" smtClean="0"/>
              <a:t>a. </a:t>
            </a:r>
            <a:r>
              <a:rPr lang="en-IN" dirty="0" err="1" smtClean="0"/>
              <a:t>Supination</a:t>
            </a:r>
            <a:r>
              <a:rPr lang="en-IN" dirty="0" smtClean="0"/>
              <a:t> only.</a:t>
            </a:r>
          </a:p>
          <a:p>
            <a:r>
              <a:rPr lang="en-IN" dirty="0" smtClean="0"/>
              <a:t> b. Extension only. </a:t>
            </a:r>
          </a:p>
          <a:p>
            <a:r>
              <a:rPr lang="en-IN" dirty="0" smtClean="0"/>
              <a:t>c. Extension and </a:t>
            </a:r>
            <a:r>
              <a:rPr lang="en-IN" dirty="0" err="1" smtClean="0"/>
              <a:t>supination</a:t>
            </a:r>
            <a:r>
              <a:rPr lang="en-IN" dirty="0" smtClean="0"/>
              <a:t>. </a:t>
            </a:r>
          </a:p>
          <a:p>
            <a:r>
              <a:rPr lang="en-IN" dirty="0" smtClean="0"/>
              <a:t>d. Extension and </a:t>
            </a:r>
            <a:r>
              <a:rPr lang="en-IN" dirty="0" err="1" smtClean="0"/>
              <a:t>pronation</a:t>
            </a:r>
            <a:r>
              <a:rPr lang="en-IN" dirty="0" smtClean="0"/>
              <a:t>.</a:t>
            </a:r>
          </a:p>
          <a:p>
            <a:r>
              <a:rPr lang="en-IN" dirty="0" smtClean="0"/>
              <a:t> e. Flexion and </a:t>
            </a:r>
            <a:r>
              <a:rPr lang="en-IN" dirty="0" err="1" smtClean="0"/>
              <a:t>supination</a:t>
            </a:r>
            <a:r>
              <a:rPr lang="en-IN" dirty="0" smtClean="0"/>
              <a:t>.</a:t>
            </a:r>
          </a:p>
          <a:p>
            <a:r>
              <a:rPr lang="en-IN" b="1" dirty="0" smtClean="0"/>
              <a:t>6. c. Extension and </a:t>
            </a:r>
            <a:r>
              <a:rPr lang="en-IN" b="1" dirty="0" err="1" smtClean="0"/>
              <a:t>supination</a:t>
            </a:r>
            <a:r>
              <a:rPr lang="en-IN" b="1" dirty="0" smtClean="0"/>
              <a:t>. This question tests the understanding of the deforming forces of a fracture. Extension and </a:t>
            </a:r>
            <a:r>
              <a:rPr lang="en-IN" b="1" dirty="0" err="1" smtClean="0"/>
              <a:t>supination</a:t>
            </a:r>
            <a:r>
              <a:rPr lang="en-IN" b="1" dirty="0" smtClean="0"/>
              <a:t> are necessary to overcome the </a:t>
            </a:r>
            <a:r>
              <a:rPr lang="en-IN" b="1" dirty="0" err="1" smtClean="0"/>
              <a:t>pronation</a:t>
            </a:r>
            <a:r>
              <a:rPr lang="en-IN" b="1" dirty="0" smtClean="0"/>
              <a:t> </a:t>
            </a:r>
            <a:r>
              <a:rPr lang="en-IN" b="1" dirty="0" err="1" smtClean="0"/>
              <a:t>rotatory</a:t>
            </a:r>
            <a:r>
              <a:rPr lang="en-IN" b="1" dirty="0" smtClean="0"/>
              <a:t> deformity that the </a:t>
            </a:r>
            <a:r>
              <a:rPr lang="en-IN" b="1" dirty="0" err="1" smtClean="0"/>
              <a:t>volar</a:t>
            </a:r>
            <a:r>
              <a:rPr lang="en-IN" b="1" dirty="0" smtClean="0"/>
              <a:t> displaced fragment undergoes.</a:t>
            </a:r>
          </a:p>
          <a:p>
            <a:endParaRPr lang="en-IN" dirty="0" smtClean="0"/>
          </a:p>
          <a:p>
            <a:endParaRPr lang="en-IN"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428604"/>
            <a:ext cx="8153400" cy="5667396"/>
          </a:xfrm>
        </p:spPr>
        <p:txBody>
          <a:bodyPr>
            <a:normAutofit/>
          </a:bodyPr>
          <a:lstStyle/>
          <a:p>
            <a:r>
              <a:rPr lang="en-IN" dirty="0" smtClean="0"/>
              <a:t>3. A 22-year-old medical student was slightly intoxicated and fell onto his extended wrist while his forearm was </a:t>
            </a:r>
            <a:r>
              <a:rPr lang="en-IN" dirty="0" err="1" smtClean="0"/>
              <a:t>pronated</a:t>
            </a:r>
            <a:r>
              <a:rPr lang="en-IN" dirty="0" smtClean="0"/>
              <a:t>. He has pain and a clicking sensation on the </a:t>
            </a:r>
            <a:r>
              <a:rPr lang="en-IN" dirty="0" err="1" smtClean="0"/>
              <a:t>ulnar</a:t>
            </a:r>
            <a:r>
              <a:rPr lang="en-IN" dirty="0" smtClean="0"/>
              <a:t> side of his wrist. X-rays and nerve conduction studies are normal. The most likely diagnosis is? </a:t>
            </a:r>
          </a:p>
          <a:p>
            <a:r>
              <a:rPr lang="en-IN" dirty="0" smtClean="0"/>
              <a:t>a. </a:t>
            </a:r>
            <a:r>
              <a:rPr lang="en-IN" dirty="0" err="1" smtClean="0"/>
              <a:t>Scapholunate</a:t>
            </a:r>
            <a:r>
              <a:rPr lang="en-IN" dirty="0" smtClean="0"/>
              <a:t> dissociation.</a:t>
            </a:r>
          </a:p>
          <a:p>
            <a:r>
              <a:rPr lang="en-IN" dirty="0" smtClean="0"/>
              <a:t> b. Hook of </a:t>
            </a:r>
            <a:r>
              <a:rPr lang="en-IN" dirty="0" err="1" smtClean="0"/>
              <a:t>hamate</a:t>
            </a:r>
            <a:r>
              <a:rPr lang="en-IN" dirty="0" smtClean="0"/>
              <a:t> fracture.</a:t>
            </a:r>
          </a:p>
          <a:p>
            <a:r>
              <a:rPr lang="en-IN" dirty="0" smtClean="0"/>
              <a:t> c. Triangular </a:t>
            </a:r>
            <a:r>
              <a:rPr lang="en-IN" dirty="0" err="1" smtClean="0"/>
              <a:t>fibrocartilage</a:t>
            </a:r>
            <a:r>
              <a:rPr lang="en-IN" dirty="0" smtClean="0"/>
              <a:t> complex (TFCC) tear.</a:t>
            </a:r>
          </a:p>
          <a:p>
            <a:r>
              <a:rPr lang="en-IN" dirty="0" smtClean="0"/>
              <a:t> d. </a:t>
            </a:r>
            <a:r>
              <a:rPr lang="en-IN" dirty="0" err="1" smtClean="0"/>
              <a:t>Piso-triquetral</a:t>
            </a:r>
            <a:r>
              <a:rPr lang="en-IN" dirty="0" smtClean="0"/>
              <a:t> </a:t>
            </a:r>
            <a:r>
              <a:rPr lang="en-IN" dirty="0" err="1" smtClean="0"/>
              <a:t>subluxation</a:t>
            </a:r>
            <a:r>
              <a:rPr lang="en-IN" dirty="0" smtClean="0"/>
              <a:t>.</a:t>
            </a:r>
          </a:p>
          <a:p>
            <a:r>
              <a:rPr lang="en-IN" dirty="0" smtClean="0"/>
              <a:t> e. Extensor </a:t>
            </a:r>
            <a:r>
              <a:rPr lang="en-IN" dirty="0" err="1" smtClean="0"/>
              <a:t>carpi</a:t>
            </a:r>
            <a:r>
              <a:rPr lang="en-IN" dirty="0" smtClean="0"/>
              <a:t> </a:t>
            </a:r>
            <a:r>
              <a:rPr lang="en-IN" dirty="0" err="1" smtClean="0"/>
              <a:t>ulnaris</a:t>
            </a:r>
            <a:r>
              <a:rPr lang="en-IN" dirty="0" smtClean="0"/>
              <a:t> (ECU) </a:t>
            </a:r>
            <a:r>
              <a:rPr lang="en-IN" dirty="0" err="1" smtClean="0"/>
              <a:t>subluxation</a:t>
            </a:r>
            <a:r>
              <a:rPr lang="en-IN" dirty="0" smtClean="0"/>
              <a:t>.</a:t>
            </a: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p:cNvSpPr>
            <a:spLocks noGrp="1" noChangeArrowheads="1"/>
          </p:cNvSpPr>
          <p:nvPr>
            <p:ph type="title"/>
          </p:nvPr>
        </p:nvSpPr>
        <p:spPr/>
        <p:txBody>
          <a:bodyPr/>
          <a:lstStyle/>
          <a:p>
            <a:r>
              <a:rPr lang="en-US" b="1">
                <a:solidFill>
                  <a:schemeClr val="tx1"/>
                </a:solidFill>
                <a:effectLst/>
              </a:rPr>
              <a:t>Surface anatomy of the hand.</a:t>
            </a:r>
          </a:p>
        </p:txBody>
      </p:sp>
      <p:pic>
        <p:nvPicPr>
          <p:cNvPr id="93189" name="Picture 5" descr="0040F654A9250865B367010800006BA5v1"/>
          <p:cNvPicPr>
            <a:picLocks noGrp="1" noChangeAspect="1" noChangeArrowheads="1"/>
          </p:cNvPicPr>
          <p:nvPr>
            <p:ph idx="1"/>
          </p:nvPr>
        </p:nvPicPr>
        <p:blipFill>
          <a:blip r:embed="rId2" cstate="print"/>
          <a:stretch>
            <a:fillRect/>
          </a:stretch>
        </p:blipFill>
        <p:spPr>
          <a:xfrm>
            <a:off x="1739804" y="1600200"/>
            <a:ext cx="5664391" cy="4708525"/>
          </a:xfrm>
          <a:noFill/>
          <a:ln/>
        </p:spPr>
      </p:pic>
      <p:sp>
        <p:nvSpPr>
          <p:cNvPr id="93192" name="Rectangle 8"/>
          <p:cNvSpPr>
            <a:spLocks noChangeArrowheads="1"/>
          </p:cNvSpPr>
          <p:nvPr/>
        </p:nvSpPr>
        <p:spPr bwMode="auto">
          <a:xfrm>
            <a:off x="0" y="2422525"/>
            <a:ext cx="3657600" cy="1384995"/>
          </a:xfrm>
          <a:prstGeom prst="rect">
            <a:avLst/>
          </a:prstGeom>
          <a:noFill/>
          <a:ln w="9525">
            <a:noFill/>
            <a:miter lim="800000"/>
            <a:headEnd/>
            <a:tailEnd/>
          </a:ln>
          <a:effectLst/>
        </p:spPr>
        <p:txBody>
          <a:bodyPr anchor="ctr">
            <a:spAutoFit/>
          </a:bodyPr>
          <a:lstStyle/>
          <a:p>
            <a:pPr eaLnBrk="1" hangingPunct="1"/>
            <a:r>
              <a:rPr lang="en-US" sz="2000" b="1" dirty="0"/>
              <a:t>The tendons that are palpated with </a:t>
            </a:r>
            <a:r>
              <a:rPr lang="en-US" sz="2400" b="1" dirty="0"/>
              <a:t>thumb</a:t>
            </a:r>
            <a:r>
              <a:rPr lang="en-US" sz="2000" b="1" dirty="0"/>
              <a:t> abducted and extended form an anatomic snuff-box.</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428604"/>
            <a:ext cx="8153400" cy="5667396"/>
          </a:xfrm>
        </p:spPr>
        <p:txBody>
          <a:bodyPr>
            <a:noAutofit/>
          </a:bodyPr>
          <a:lstStyle/>
          <a:p>
            <a:r>
              <a:rPr lang="en-IN" sz="1600" dirty="0" smtClean="0"/>
              <a:t>3. A 22-year-old medical student was slightly intoxicated and fell onto his extended wrist while his forearm was </a:t>
            </a:r>
            <a:r>
              <a:rPr lang="en-IN" sz="1600" dirty="0" err="1" smtClean="0"/>
              <a:t>pronated</a:t>
            </a:r>
            <a:r>
              <a:rPr lang="en-IN" sz="1600" dirty="0" smtClean="0"/>
              <a:t>. He has pain and a clicking sensation on the </a:t>
            </a:r>
            <a:r>
              <a:rPr lang="en-IN" sz="1600" dirty="0" err="1" smtClean="0"/>
              <a:t>ulnar</a:t>
            </a:r>
            <a:r>
              <a:rPr lang="en-IN" sz="1600" dirty="0" smtClean="0"/>
              <a:t> side of his wrist. X-rays and nerve conduction studies are normal. The most likely diagnosis is? </a:t>
            </a:r>
          </a:p>
          <a:p>
            <a:r>
              <a:rPr lang="en-IN" sz="1600" dirty="0" smtClean="0"/>
              <a:t>a. </a:t>
            </a:r>
            <a:r>
              <a:rPr lang="en-IN" sz="1600" dirty="0" err="1" smtClean="0"/>
              <a:t>Scapholunate</a:t>
            </a:r>
            <a:r>
              <a:rPr lang="en-IN" sz="1600" dirty="0" smtClean="0"/>
              <a:t> dissociation.</a:t>
            </a:r>
          </a:p>
          <a:p>
            <a:r>
              <a:rPr lang="en-IN" sz="1600" dirty="0" smtClean="0"/>
              <a:t> b. Hook of </a:t>
            </a:r>
            <a:r>
              <a:rPr lang="en-IN" sz="1600" dirty="0" err="1" smtClean="0"/>
              <a:t>hamate</a:t>
            </a:r>
            <a:r>
              <a:rPr lang="en-IN" sz="1600" dirty="0" smtClean="0"/>
              <a:t> fracture.</a:t>
            </a:r>
          </a:p>
          <a:p>
            <a:r>
              <a:rPr lang="en-IN" sz="1600" dirty="0" smtClean="0"/>
              <a:t> c. Triangular </a:t>
            </a:r>
            <a:r>
              <a:rPr lang="en-IN" sz="1600" dirty="0" err="1" smtClean="0"/>
              <a:t>fibrocartilage</a:t>
            </a:r>
            <a:r>
              <a:rPr lang="en-IN" sz="1600" dirty="0" smtClean="0"/>
              <a:t> complex (TFCC) tear.</a:t>
            </a:r>
          </a:p>
          <a:p>
            <a:r>
              <a:rPr lang="en-IN" sz="1600" dirty="0" smtClean="0"/>
              <a:t> d. </a:t>
            </a:r>
            <a:r>
              <a:rPr lang="en-IN" sz="1600" dirty="0" err="1" smtClean="0"/>
              <a:t>Piso-triquetral</a:t>
            </a:r>
            <a:r>
              <a:rPr lang="en-IN" sz="1600" dirty="0" smtClean="0"/>
              <a:t> </a:t>
            </a:r>
            <a:r>
              <a:rPr lang="en-IN" sz="1600" dirty="0" err="1" smtClean="0"/>
              <a:t>subluxation</a:t>
            </a:r>
            <a:r>
              <a:rPr lang="en-IN" sz="1600" dirty="0" smtClean="0"/>
              <a:t>.</a:t>
            </a:r>
          </a:p>
          <a:p>
            <a:r>
              <a:rPr lang="en-IN" sz="1600" dirty="0" smtClean="0"/>
              <a:t> e. Extensor </a:t>
            </a:r>
            <a:r>
              <a:rPr lang="en-IN" sz="1600" dirty="0" err="1" smtClean="0"/>
              <a:t>carpi</a:t>
            </a:r>
            <a:r>
              <a:rPr lang="en-IN" sz="1600" dirty="0" smtClean="0"/>
              <a:t> </a:t>
            </a:r>
            <a:r>
              <a:rPr lang="en-IN" sz="1600" dirty="0" err="1" smtClean="0"/>
              <a:t>ulnaris</a:t>
            </a:r>
            <a:r>
              <a:rPr lang="en-IN" sz="1600" dirty="0" smtClean="0"/>
              <a:t> (ECU) </a:t>
            </a:r>
            <a:r>
              <a:rPr lang="en-IN" sz="1600" dirty="0" err="1" smtClean="0"/>
              <a:t>subluxation</a:t>
            </a:r>
            <a:r>
              <a:rPr lang="en-IN" sz="1600" dirty="0" smtClean="0"/>
              <a:t>.</a:t>
            </a:r>
          </a:p>
          <a:p>
            <a:r>
              <a:rPr lang="en-IN" sz="1600" b="1" dirty="0" smtClean="0"/>
              <a:t>7. c. Triangular </a:t>
            </a:r>
            <a:r>
              <a:rPr lang="en-IN" sz="1600" b="1" dirty="0" err="1" smtClean="0"/>
              <a:t>fibrocartilage</a:t>
            </a:r>
            <a:r>
              <a:rPr lang="en-IN" sz="1600" b="1" dirty="0" smtClean="0"/>
              <a:t> complex (TFCC) tear. Once again mechanism of injury and mechanics are key to understanding the injury. Wrist pain must always be divided into radial, dorsal and ulna. Then according to the anatomy of the region, specific signs and limited special investigations a diagnosis can be made. TFCC tears are either acute or chronic and have been classified by Palmer: Class 1 – Traumatic A – central perforation or tear B – </a:t>
            </a:r>
            <a:r>
              <a:rPr lang="en-IN" sz="1600" b="1" dirty="0" err="1" smtClean="0"/>
              <a:t>ulnar</a:t>
            </a:r>
            <a:r>
              <a:rPr lang="en-IN" sz="1600" b="1" dirty="0" smtClean="0"/>
              <a:t> avulsion with or without </a:t>
            </a:r>
            <a:r>
              <a:rPr lang="en-IN" sz="1600" b="1" dirty="0" err="1" smtClean="0"/>
              <a:t>ulnar</a:t>
            </a:r>
            <a:r>
              <a:rPr lang="en-IN" sz="1600" b="1" dirty="0" smtClean="0"/>
              <a:t> </a:t>
            </a:r>
            <a:r>
              <a:rPr lang="en-IN" sz="1600" b="1" dirty="0" err="1" smtClean="0"/>
              <a:t>styloid</a:t>
            </a:r>
            <a:r>
              <a:rPr lang="en-IN" sz="1600" b="1" dirty="0" smtClean="0"/>
              <a:t> fracture C – distal avulsion D – radial avulsion with or without sigmoid notch fracture Class 2 – Degenerative stage A – TFCC wear B – TFCC wear with </a:t>
            </a:r>
            <a:r>
              <a:rPr lang="en-IN" sz="1600" b="1" dirty="0" err="1" smtClean="0"/>
              <a:t>lunate</a:t>
            </a:r>
            <a:r>
              <a:rPr lang="en-IN" sz="1600" b="1" dirty="0" smtClean="0"/>
              <a:t> and/or </a:t>
            </a:r>
            <a:r>
              <a:rPr lang="en-IN" sz="1600" b="1" dirty="0" err="1" smtClean="0"/>
              <a:t>ulnar</a:t>
            </a:r>
            <a:r>
              <a:rPr lang="en-IN" sz="1600" b="1" dirty="0" smtClean="0"/>
              <a:t> </a:t>
            </a:r>
            <a:r>
              <a:rPr lang="en-IN" sz="1600" b="1" dirty="0" err="1" smtClean="0"/>
              <a:t>chondromalacia</a:t>
            </a:r>
            <a:r>
              <a:rPr lang="en-IN" sz="1600" b="1" dirty="0" smtClean="0"/>
              <a:t> C – TFCC perforation with </a:t>
            </a:r>
            <a:r>
              <a:rPr lang="en-IN" sz="1600" b="1" dirty="0" err="1" smtClean="0"/>
              <a:t>lunate</a:t>
            </a:r>
            <a:r>
              <a:rPr lang="en-IN" sz="1600" b="1" dirty="0" smtClean="0"/>
              <a:t> and/or </a:t>
            </a:r>
            <a:r>
              <a:rPr lang="en-IN" sz="1600" b="1" dirty="0" err="1" smtClean="0"/>
              <a:t>ulnar</a:t>
            </a:r>
            <a:r>
              <a:rPr lang="en-IN" sz="1600" b="1" dirty="0" smtClean="0"/>
              <a:t> </a:t>
            </a:r>
            <a:r>
              <a:rPr lang="en-IN" sz="1600" b="1" dirty="0" err="1" smtClean="0"/>
              <a:t>chondromalacia</a:t>
            </a:r>
            <a:r>
              <a:rPr lang="en-IN" sz="1600" b="1" dirty="0" smtClean="0"/>
              <a:t> D – TFCC perforation with </a:t>
            </a:r>
            <a:r>
              <a:rPr lang="en-IN" sz="1600" b="1" dirty="0" err="1" smtClean="0"/>
              <a:t>lunate</a:t>
            </a:r>
            <a:r>
              <a:rPr lang="en-IN" sz="1600" b="1" dirty="0" smtClean="0"/>
              <a:t> and/or </a:t>
            </a:r>
            <a:r>
              <a:rPr lang="en-IN" sz="1600" b="1" dirty="0" err="1" smtClean="0"/>
              <a:t>ulnar</a:t>
            </a:r>
            <a:r>
              <a:rPr lang="en-IN" sz="1600" b="1" dirty="0" smtClean="0"/>
              <a:t> </a:t>
            </a:r>
            <a:r>
              <a:rPr lang="en-IN" sz="1600" b="1" dirty="0" err="1" smtClean="0"/>
              <a:t>chondromalacia</a:t>
            </a:r>
            <a:r>
              <a:rPr lang="en-IN" sz="1600" b="1" dirty="0" smtClean="0"/>
              <a:t> and </a:t>
            </a:r>
            <a:r>
              <a:rPr lang="en-IN" sz="1600" b="1" dirty="0" err="1" smtClean="0"/>
              <a:t>lunotriquetral</a:t>
            </a:r>
            <a:r>
              <a:rPr lang="en-IN" sz="1600" b="1" dirty="0" smtClean="0"/>
              <a:t> (LT) ligament perforation E – TFCC perforation with </a:t>
            </a:r>
            <a:r>
              <a:rPr lang="en-IN" sz="1600" b="1" dirty="0" err="1" smtClean="0"/>
              <a:t>lunate</a:t>
            </a:r>
            <a:r>
              <a:rPr lang="en-IN" sz="1600" b="1" dirty="0" smtClean="0"/>
              <a:t> and/or </a:t>
            </a:r>
            <a:r>
              <a:rPr lang="en-IN" sz="1600" b="1" dirty="0" err="1" smtClean="0"/>
              <a:t>ulnar</a:t>
            </a:r>
            <a:r>
              <a:rPr lang="en-IN" sz="1600" b="1" dirty="0" smtClean="0"/>
              <a:t> </a:t>
            </a:r>
            <a:r>
              <a:rPr lang="en-IN" sz="1600" b="1" dirty="0" err="1" smtClean="0"/>
              <a:t>chondromalacia</a:t>
            </a:r>
            <a:r>
              <a:rPr lang="en-IN" sz="1600" b="1" dirty="0" smtClean="0"/>
              <a:t>, LT ligament perforation, and </a:t>
            </a:r>
            <a:r>
              <a:rPr lang="en-IN" sz="1600" b="1" dirty="0" err="1" smtClean="0"/>
              <a:t>ulnocarpal</a:t>
            </a:r>
            <a:r>
              <a:rPr lang="en-IN" sz="1600" b="1" dirty="0" smtClean="0"/>
              <a:t> arthritis</a:t>
            </a:r>
          </a:p>
          <a:p>
            <a:endParaRPr lang="en-IN" sz="1600" dirty="0" smtClean="0"/>
          </a:p>
          <a:p>
            <a:endParaRPr lang="en-IN" sz="16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4.The following are all good prognosis after nerve injury except?</a:t>
            </a:r>
          </a:p>
          <a:p>
            <a:r>
              <a:rPr lang="en-IN" dirty="0" smtClean="0"/>
              <a:t> a. Young age. </a:t>
            </a:r>
          </a:p>
          <a:p>
            <a:r>
              <a:rPr lang="en-IN" dirty="0" smtClean="0"/>
              <a:t>b. Low velocity injury. </a:t>
            </a:r>
          </a:p>
          <a:p>
            <a:r>
              <a:rPr lang="en-IN" dirty="0" smtClean="0"/>
              <a:t>c. Sharp (knife) injury. </a:t>
            </a:r>
          </a:p>
          <a:p>
            <a:r>
              <a:rPr lang="en-IN" dirty="0" smtClean="0"/>
              <a:t>d. Proximal injury. </a:t>
            </a:r>
          </a:p>
          <a:p>
            <a:r>
              <a:rPr lang="en-IN" dirty="0" smtClean="0"/>
              <a:t>e. Early exploration.</a:t>
            </a:r>
          </a:p>
          <a:p>
            <a:endParaRPr lang="en-I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a:bodyPr>
          <a:lstStyle/>
          <a:p>
            <a:r>
              <a:rPr lang="en-IN" dirty="0" smtClean="0"/>
              <a:t>4.The following are all good prognosis after nerve injury except?</a:t>
            </a:r>
          </a:p>
          <a:p>
            <a:r>
              <a:rPr lang="en-IN" dirty="0" smtClean="0"/>
              <a:t> a. Young age. b. Low velocity injury. c. Sharp (knife) injury. d. Proximal injury. e. Early exploration.</a:t>
            </a:r>
          </a:p>
          <a:p>
            <a:r>
              <a:rPr lang="en-IN" b="1" dirty="0" smtClean="0"/>
              <a:t>12.d. Proximal injury. A more distal low velocity injury with a sharp object will have a better potential for healing. The long distance to the motor endplate from a proximal injury may preclude recovery. Younger patients have far higher potential for full recovery than adults.</a:t>
            </a:r>
          </a:p>
          <a:p>
            <a:endParaRPr lang="en-IN" dirty="0" smtClean="0"/>
          </a:p>
          <a:p>
            <a:endParaRPr lang="en-IN"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5.Which of the following is a rule of tendon transfer? </a:t>
            </a:r>
          </a:p>
          <a:p>
            <a:r>
              <a:rPr lang="en-IN" dirty="0" smtClean="0"/>
              <a:t>a. The donor muscle must be at least MRC grade 3. b. Joints can have 50% maximum contracture.</a:t>
            </a:r>
          </a:p>
          <a:p>
            <a:r>
              <a:rPr lang="en-IN" dirty="0" smtClean="0"/>
              <a:t> c. Tendon pull must be synergistic. </a:t>
            </a:r>
          </a:p>
          <a:p>
            <a:r>
              <a:rPr lang="en-IN" dirty="0" smtClean="0"/>
              <a:t>d. Line of pull should be orthogonal. </a:t>
            </a:r>
          </a:p>
          <a:p>
            <a:r>
              <a:rPr lang="en-IN" dirty="0" smtClean="0"/>
              <a:t>e. Tendon excursions of the finger extensors is longer than the flexors.</a:t>
            </a:r>
          </a:p>
          <a:p>
            <a:endParaRPr lang="en-IN"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10000"/>
          </a:bodyPr>
          <a:lstStyle/>
          <a:p>
            <a:r>
              <a:rPr lang="en-IN" dirty="0" smtClean="0"/>
              <a:t>5.Which of the following is a rule of tendon transfer? </a:t>
            </a:r>
          </a:p>
          <a:p>
            <a:r>
              <a:rPr lang="en-IN" dirty="0" smtClean="0"/>
              <a:t>a. The donor muscle must be at least MRC grade 3. b. Joints can have 50% maximum contracture. c. Tendon pull must be synergistic. d. Line of pull should be orthogonal. e. Tendon excursions of the finger extensors is longer than the flexors.</a:t>
            </a:r>
          </a:p>
          <a:p>
            <a:r>
              <a:rPr lang="en-IN" b="1" dirty="0" smtClean="0"/>
              <a:t>15.c. Tendon pull must be synergistic. These rules must be appreciated and short cuts will only lead to disaster. Donor muscles must be expendable and have adequate power, ideally MRC grade 5. Joints must be mobile with no contracture.</a:t>
            </a:r>
          </a:p>
          <a:p>
            <a:endParaRPr lang="en-IN" dirty="0" smtClean="0"/>
          </a:p>
          <a:p>
            <a:endParaRPr lang="en-I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6.A 23-year-old was intoxicated at a wedding and fell through a glass window. He presents to the emergency department with a radial wrist laceration with arterial bleeding. With regards to the timing of surgery the major blood supply to the hand is provided by which of the following?</a:t>
            </a:r>
          </a:p>
          <a:p>
            <a:r>
              <a:rPr lang="en-IN" dirty="0" smtClean="0"/>
              <a:t> a. Deep branch of the radial artery. b. Radial artery. c. Deep </a:t>
            </a:r>
            <a:r>
              <a:rPr lang="en-IN" dirty="0" err="1" smtClean="0"/>
              <a:t>palmar</a:t>
            </a:r>
            <a:r>
              <a:rPr lang="en-IN" dirty="0" smtClean="0"/>
              <a:t> arch. d. Superficial </a:t>
            </a:r>
            <a:r>
              <a:rPr lang="en-IN" dirty="0" err="1" smtClean="0"/>
              <a:t>palmar</a:t>
            </a:r>
            <a:r>
              <a:rPr lang="en-IN" dirty="0" smtClean="0"/>
              <a:t> arch. e. </a:t>
            </a:r>
            <a:r>
              <a:rPr lang="en-IN" dirty="0" err="1" smtClean="0"/>
              <a:t>Interosseous</a:t>
            </a:r>
            <a:r>
              <a:rPr lang="en-IN" dirty="0" smtClean="0"/>
              <a:t> artery.</a:t>
            </a:r>
          </a:p>
          <a:p>
            <a:endParaRPr lang="en-IN"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answer</a:t>
            </a:r>
            <a:endParaRPr lang="en-IN" dirty="0"/>
          </a:p>
        </p:txBody>
      </p:sp>
      <p:sp>
        <p:nvSpPr>
          <p:cNvPr id="3" name="Content Placeholder 2"/>
          <p:cNvSpPr>
            <a:spLocks noGrp="1"/>
          </p:cNvSpPr>
          <p:nvPr>
            <p:ph idx="1"/>
          </p:nvPr>
        </p:nvSpPr>
        <p:spPr/>
        <p:txBody>
          <a:bodyPr/>
          <a:lstStyle/>
          <a:p>
            <a:r>
              <a:rPr lang="en-IN" dirty="0" smtClean="0"/>
              <a:t>d. Superficial </a:t>
            </a:r>
            <a:r>
              <a:rPr lang="en-IN" dirty="0" err="1" smtClean="0"/>
              <a:t>palmar</a:t>
            </a:r>
            <a:r>
              <a:rPr lang="en-IN" dirty="0" smtClean="0"/>
              <a:t> arch. The superficial </a:t>
            </a:r>
            <a:r>
              <a:rPr lang="en-IN" dirty="0" err="1" smtClean="0"/>
              <a:t>palmar</a:t>
            </a:r>
            <a:r>
              <a:rPr lang="en-IN" dirty="0" smtClean="0"/>
              <a:t> arch is a continuation of the ulna artery. In the majority of patients (78%) this arch </a:t>
            </a:r>
            <a:r>
              <a:rPr lang="en-IN" dirty="0" err="1" smtClean="0"/>
              <a:t>iscompletedbybranches</a:t>
            </a:r>
            <a:r>
              <a:rPr lang="en-IN" dirty="0" smtClean="0"/>
              <a:t> from </a:t>
            </a:r>
            <a:r>
              <a:rPr lang="en-IN" dirty="0" err="1" smtClean="0"/>
              <a:t>thedeep</a:t>
            </a:r>
            <a:r>
              <a:rPr lang="en-IN" dirty="0" smtClean="0"/>
              <a:t> </a:t>
            </a:r>
            <a:r>
              <a:rPr lang="en-IN" dirty="0" err="1" smtClean="0"/>
              <a:t>palmar,radialormedianarteries</a:t>
            </a:r>
            <a:r>
              <a:rPr lang="en-IN" dirty="0" smtClean="0"/>
              <a:t>. This explains why even with significant lacerations to the ulna artery a hand can be well </a:t>
            </a:r>
            <a:r>
              <a:rPr lang="en-IN" dirty="0" err="1" smtClean="0"/>
              <a:t>perfused</a:t>
            </a:r>
            <a:r>
              <a:rPr lang="en-IN" dirty="0" smtClean="0"/>
              <a:t>.</a:t>
            </a:r>
          </a:p>
          <a:p>
            <a:endParaRPr lang="en-IN"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Ques</a:t>
            </a:r>
            <a:r>
              <a:rPr lang="en-IN" dirty="0" smtClean="0"/>
              <a:t> – </a:t>
            </a:r>
            <a:r>
              <a:rPr lang="en-IN" dirty="0" err="1" smtClean="0"/>
              <a:t>bennets</a:t>
            </a:r>
            <a:r>
              <a:rPr lang="en-IN" dirty="0" smtClean="0"/>
              <a:t> fracture is a fracture dislocation of base  of ---- metacarpal?</a:t>
            </a:r>
          </a:p>
          <a:p>
            <a:r>
              <a:rPr lang="en-IN" dirty="0" smtClean="0"/>
              <a:t>A-1</a:t>
            </a:r>
          </a:p>
          <a:p>
            <a:r>
              <a:rPr lang="en-IN" dirty="0" smtClean="0"/>
              <a:t>B-2</a:t>
            </a:r>
          </a:p>
          <a:p>
            <a:r>
              <a:rPr lang="en-IN" dirty="0" smtClean="0"/>
              <a:t>C-3</a:t>
            </a:r>
          </a:p>
          <a:p>
            <a:r>
              <a:rPr lang="en-IN" dirty="0" smtClean="0"/>
              <a:t>D-4</a:t>
            </a:r>
          </a:p>
          <a:p>
            <a:pPr>
              <a:buNone/>
            </a:pPr>
            <a:endParaRPr lang="en-IN"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err="1" smtClean="0"/>
              <a:t>Ques</a:t>
            </a:r>
            <a:r>
              <a:rPr lang="en-IN" dirty="0" smtClean="0"/>
              <a:t> – </a:t>
            </a:r>
            <a:r>
              <a:rPr lang="en-IN" dirty="0" err="1" smtClean="0"/>
              <a:t>bennets</a:t>
            </a:r>
            <a:r>
              <a:rPr lang="en-IN" dirty="0" smtClean="0"/>
              <a:t> fracture is a fracture dislocation of base  of ---- metacarpal?</a:t>
            </a:r>
          </a:p>
          <a:p>
            <a:r>
              <a:rPr lang="en-IN" b="1" dirty="0" smtClean="0"/>
              <a:t>A-1</a:t>
            </a:r>
          </a:p>
          <a:p>
            <a:r>
              <a:rPr lang="en-IN" dirty="0" smtClean="0"/>
              <a:t>B-2</a:t>
            </a:r>
          </a:p>
          <a:p>
            <a:r>
              <a:rPr lang="en-IN" dirty="0" smtClean="0"/>
              <a:t>C-3</a:t>
            </a:r>
          </a:p>
          <a:p>
            <a:r>
              <a:rPr lang="en-IN" dirty="0" smtClean="0"/>
              <a:t>D-4</a:t>
            </a:r>
          </a:p>
          <a:p>
            <a:r>
              <a:rPr lang="en-IN" dirty="0" smtClean="0"/>
              <a:t>Answer –1st</a:t>
            </a:r>
          </a:p>
          <a:p>
            <a:pPr>
              <a:buNone/>
            </a:pPr>
            <a:endParaRPr lang="en-IN"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Which carpal bone fracture cause median nerve involvement</a:t>
            </a:r>
          </a:p>
          <a:p>
            <a:r>
              <a:rPr lang="en-IN" dirty="0" smtClean="0"/>
              <a:t>A-</a:t>
            </a:r>
            <a:r>
              <a:rPr lang="en-IN" dirty="0" err="1" smtClean="0"/>
              <a:t>scaphoid</a:t>
            </a:r>
            <a:endParaRPr lang="en-IN" dirty="0" smtClean="0"/>
          </a:p>
          <a:p>
            <a:r>
              <a:rPr lang="en-IN" dirty="0" smtClean="0"/>
              <a:t>B-</a:t>
            </a:r>
            <a:r>
              <a:rPr lang="en-IN" dirty="0" err="1" smtClean="0"/>
              <a:t>lunate</a:t>
            </a:r>
            <a:endParaRPr lang="en-IN" dirty="0" smtClean="0"/>
          </a:p>
          <a:p>
            <a:r>
              <a:rPr lang="en-IN" dirty="0" smtClean="0"/>
              <a:t>C-</a:t>
            </a:r>
            <a:r>
              <a:rPr lang="en-IN" dirty="0" err="1" smtClean="0"/>
              <a:t>triquetral</a:t>
            </a:r>
            <a:endParaRPr lang="en-IN" dirty="0" smtClean="0"/>
          </a:p>
          <a:p>
            <a:r>
              <a:rPr lang="en-IN" dirty="0" smtClean="0"/>
              <a:t>D-</a:t>
            </a:r>
            <a:r>
              <a:rPr lang="en-IN" dirty="0" err="1" smtClean="0"/>
              <a:t>hamate</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sz="3600" dirty="0"/>
              <a:t>Hand Anatomy</a:t>
            </a:r>
          </a:p>
        </p:txBody>
      </p:sp>
      <p:sp>
        <p:nvSpPr>
          <p:cNvPr id="8195" name="Rectangle 3"/>
          <p:cNvSpPr>
            <a:spLocks noGrp="1" noChangeArrowheads="1"/>
          </p:cNvSpPr>
          <p:nvPr>
            <p:ph idx="1"/>
          </p:nvPr>
        </p:nvSpPr>
        <p:spPr/>
        <p:txBody>
          <a:bodyPr>
            <a:normAutofit/>
          </a:bodyPr>
          <a:lstStyle/>
          <a:p>
            <a:pPr algn="just"/>
            <a:r>
              <a:rPr lang="en-US" sz="2400" dirty="0"/>
              <a:t>Flexor Tendons:</a:t>
            </a:r>
          </a:p>
          <a:p>
            <a:pPr lvl="2" algn="just"/>
            <a:r>
              <a:rPr lang="en-US" sz="2400" dirty="0"/>
              <a:t>Courses over the </a:t>
            </a:r>
            <a:r>
              <a:rPr lang="en-US" sz="2400" dirty="0" err="1"/>
              <a:t>volar</a:t>
            </a:r>
            <a:r>
              <a:rPr lang="en-US" sz="2400" dirty="0"/>
              <a:t> side of the forearm, wrist, and hand.</a:t>
            </a:r>
          </a:p>
          <a:p>
            <a:pPr lvl="2" algn="just">
              <a:buFont typeface="Wingdings" pitchFamily="2" charset="2"/>
              <a:buNone/>
            </a:pPr>
            <a:endParaRPr lang="en-US" sz="2400" dirty="0"/>
          </a:p>
          <a:p>
            <a:pPr lvl="2" algn="just"/>
            <a:r>
              <a:rPr lang="en-US" sz="2400" dirty="0"/>
              <a:t>Unlike the extensor tendons, the flexor tendons are enclosed in synovial sheaths making them prone to deep space infections.</a:t>
            </a:r>
          </a:p>
        </p:txBody>
      </p:sp>
      <p:sp>
        <p:nvSpPr>
          <p:cNvPr id="6" name="TextBox 5"/>
          <p:cNvSpPr txBox="1"/>
          <p:nvPr/>
        </p:nvSpPr>
        <p:spPr>
          <a:xfrm>
            <a:off x="1500166" y="6072206"/>
            <a:ext cx="7697877" cy="646331"/>
          </a:xfrm>
          <a:prstGeom prst="rect">
            <a:avLst/>
          </a:prstGeom>
          <a:noFill/>
        </p:spPr>
        <p:txBody>
          <a:bodyPr wrap="square" rtlCol="0">
            <a:spAutoFit/>
          </a:bodyPr>
          <a:lstStyle/>
          <a:p>
            <a:r>
              <a:rPr lang="en-IN" sz="1400" dirty="0" smtClean="0"/>
              <a:t>Schmidt, Hans-Martin; </a:t>
            </a:r>
            <a:r>
              <a:rPr lang="en-IN" sz="1400" dirty="0" err="1" smtClean="0"/>
              <a:t>Lanz</a:t>
            </a:r>
            <a:r>
              <a:rPr lang="en-IN" sz="1400" dirty="0" smtClean="0"/>
              <a:t>, Ulrich (2003). </a:t>
            </a:r>
            <a:r>
              <a:rPr lang="en-IN" sz="1400" i="1" dirty="0" smtClean="0"/>
              <a:t>Surgical Anatomy of the Hand</a:t>
            </a:r>
            <a:r>
              <a:rPr lang="en-IN" sz="1400" dirty="0" smtClean="0"/>
              <a:t>. </a:t>
            </a:r>
            <a:r>
              <a:rPr lang="en-IN" sz="1400" dirty="0" err="1" smtClean="0"/>
              <a:t>Thieme</a:t>
            </a:r>
            <a:r>
              <a:rPr lang="en-IN" sz="1400" dirty="0" smtClean="0"/>
              <a:t>. ISBN 1-58890-007-X.</a:t>
            </a:r>
            <a:r>
              <a:rPr lang="en-IN" dirty="0" smtClean="0"/>
              <a:t> </a:t>
            </a:r>
          </a:p>
          <a:p>
            <a:endParaRPr lang="en-IN"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Which carpal bone fracture cause median nerve involvement</a:t>
            </a:r>
          </a:p>
          <a:p>
            <a:r>
              <a:rPr lang="en-IN" dirty="0" smtClean="0"/>
              <a:t>A-</a:t>
            </a:r>
            <a:r>
              <a:rPr lang="en-IN" dirty="0" err="1" smtClean="0"/>
              <a:t>scaphoid</a:t>
            </a:r>
            <a:endParaRPr lang="en-IN" dirty="0" smtClean="0"/>
          </a:p>
          <a:p>
            <a:r>
              <a:rPr lang="en-IN" dirty="0" smtClean="0"/>
              <a:t>B-</a:t>
            </a:r>
            <a:r>
              <a:rPr lang="en-IN" dirty="0" err="1" smtClean="0"/>
              <a:t>lunate</a:t>
            </a:r>
            <a:endParaRPr lang="en-IN" dirty="0" smtClean="0"/>
          </a:p>
          <a:p>
            <a:r>
              <a:rPr lang="en-IN" dirty="0" smtClean="0"/>
              <a:t>C-</a:t>
            </a:r>
            <a:r>
              <a:rPr lang="en-IN" dirty="0" err="1" smtClean="0"/>
              <a:t>triquetral</a:t>
            </a:r>
            <a:endParaRPr lang="en-IN" dirty="0" smtClean="0"/>
          </a:p>
          <a:p>
            <a:r>
              <a:rPr lang="en-IN" dirty="0" smtClean="0"/>
              <a:t>D-</a:t>
            </a:r>
            <a:r>
              <a:rPr lang="en-IN" dirty="0" err="1" smtClean="0"/>
              <a:t>hamate</a:t>
            </a:r>
            <a:endParaRPr lang="en-IN" dirty="0" smtClean="0"/>
          </a:p>
          <a:p>
            <a:r>
              <a:rPr lang="en-IN" dirty="0" smtClean="0"/>
              <a:t>Answer—b</a:t>
            </a:r>
            <a:endParaRPr lang="en-IN"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Most common site of </a:t>
            </a:r>
            <a:r>
              <a:rPr lang="en-IN" dirty="0" err="1" smtClean="0"/>
              <a:t>scaphoid</a:t>
            </a:r>
            <a:r>
              <a:rPr lang="en-IN" dirty="0" smtClean="0"/>
              <a:t> fracture</a:t>
            </a:r>
          </a:p>
          <a:p>
            <a:r>
              <a:rPr lang="en-IN" dirty="0" smtClean="0"/>
              <a:t>A-neck</a:t>
            </a:r>
          </a:p>
          <a:p>
            <a:r>
              <a:rPr lang="en-IN" dirty="0" smtClean="0"/>
              <a:t>B-waist</a:t>
            </a:r>
          </a:p>
          <a:p>
            <a:r>
              <a:rPr lang="en-IN" dirty="0" smtClean="0"/>
              <a:t>C-proximal </a:t>
            </a:r>
            <a:r>
              <a:rPr lang="en-IN" dirty="0" err="1" smtClean="0"/>
              <a:t>fragent</a:t>
            </a:r>
            <a:endParaRPr lang="en-IN" dirty="0" smtClean="0"/>
          </a:p>
          <a:p>
            <a:r>
              <a:rPr lang="en-IN" dirty="0" smtClean="0"/>
              <a:t>D-distal fragment</a:t>
            </a:r>
          </a:p>
          <a:p>
            <a:pPr>
              <a:buNone/>
            </a:pPr>
            <a:endParaRPr lang="en-IN"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Most common site of </a:t>
            </a:r>
            <a:r>
              <a:rPr lang="en-IN" dirty="0" err="1" smtClean="0"/>
              <a:t>scaphoid</a:t>
            </a:r>
            <a:r>
              <a:rPr lang="en-IN" dirty="0" smtClean="0"/>
              <a:t> fracture</a:t>
            </a:r>
          </a:p>
          <a:p>
            <a:r>
              <a:rPr lang="en-IN" dirty="0" smtClean="0"/>
              <a:t>A-neck</a:t>
            </a:r>
          </a:p>
          <a:p>
            <a:r>
              <a:rPr lang="en-IN" dirty="0" smtClean="0"/>
              <a:t>B-waist</a:t>
            </a:r>
          </a:p>
          <a:p>
            <a:r>
              <a:rPr lang="en-IN" dirty="0" smtClean="0"/>
              <a:t>C-proximal </a:t>
            </a:r>
            <a:r>
              <a:rPr lang="en-IN" dirty="0" err="1" smtClean="0"/>
              <a:t>fragent</a:t>
            </a:r>
            <a:endParaRPr lang="en-IN" dirty="0" smtClean="0"/>
          </a:p>
          <a:p>
            <a:r>
              <a:rPr lang="en-IN" dirty="0" smtClean="0"/>
              <a:t>D-distal fragment</a:t>
            </a:r>
          </a:p>
          <a:p>
            <a:r>
              <a:rPr lang="en-IN" dirty="0" smtClean="0"/>
              <a:t>Answer-b</a:t>
            </a:r>
          </a:p>
          <a:p>
            <a:pPr>
              <a:buNone/>
            </a:pPr>
            <a:endParaRPr lang="en-IN"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Most common complication of </a:t>
            </a:r>
            <a:r>
              <a:rPr lang="en-IN" dirty="0" err="1" smtClean="0"/>
              <a:t>colles</a:t>
            </a:r>
            <a:r>
              <a:rPr lang="en-IN" dirty="0" smtClean="0"/>
              <a:t> fracture</a:t>
            </a:r>
          </a:p>
          <a:p>
            <a:r>
              <a:rPr lang="en-IN" dirty="0" smtClean="0"/>
              <a:t>A-</a:t>
            </a:r>
            <a:r>
              <a:rPr lang="en-IN" dirty="0" err="1" smtClean="0"/>
              <a:t>malunion</a:t>
            </a:r>
            <a:endParaRPr lang="en-IN" dirty="0" smtClean="0"/>
          </a:p>
          <a:p>
            <a:r>
              <a:rPr lang="en-IN" dirty="0" smtClean="0"/>
              <a:t>B-</a:t>
            </a:r>
            <a:r>
              <a:rPr lang="en-IN" dirty="0" err="1" smtClean="0"/>
              <a:t>avn</a:t>
            </a:r>
            <a:endParaRPr lang="en-IN" dirty="0" smtClean="0"/>
          </a:p>
          <a:p>
            <a:r>
              <a:rPr lang="en-IN" dirty="0" smtClean="0"/>
              <a:t>C-stiffness of finger</a:t>
            </a:r>
          </a:p>
          <a:p>
            <a:r>
              <a:rPr lang="en-IN" dirty="0" smtClean="0"/>
              <a:t>D-rupture of </a:t>
            </a:r>
            <a:r>
              <a:rPr lang="en-IN" dirty="0" err="1" smtClean="0"/>
              <a:t>epl</a:t>
            </a:r>
            <a:r>
              <a:rPr lang="en-IN" dirty="0" smtClean="0"/>
              <a:t> tendon</a:t>
            </a:r>
            <a:endParaRPr lang="en-IN"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Most common complication of </a:t>
            </a:r>
            <a:r>
              <a:rPr lang="en-IN" dirty="0" err="1" smtClean="0"/>
              <a:t>colles</a:t>
            </a:r>
            <a:r>
              <a:rPr lang="en-IN" dirty="0" smtClean="0"/>
              <a:t> fracture</a:t>
            </a:r>
          </a:p>
          <a:p>
            <a:r>
              <a:rPr lang="en-IN" dirty="0" smtClean="0"/>
              <a:t>A-</a:t>
            </a:r>
            <a:r>
              <a:rPr lang="en-IN" dirty="0" err="1" smtClean="0"/>
              <a:t>malunion</a:t>
            </a:r>
            <a:endParaRPr lang="en-IN" dirty="0" smtClean="0"/>
          </a:p>
          <a:p>
            <a:r>
              <a:rPr lang="en-IN" dirty="0" smtClean="0"/>
              <a:t>B-</a:t>
            </a:r>
            <a:r>
              <a:rPr lang="en-IN" dirty="0" err="1" smtClean="0"/>
              <a:t>avn</a:t>
            </a:r>
            <a:endParaRPr lang="en-IN" dirty="0" smtClean="0"/>
          </a:p>
          <a:p>
            <a:r>
              <a:rPr lang="en-IN" dirty="0" smtClean="0"/>
              <a:t>C-stiffness of finger</a:t>
            </a:r>
          </a:p>
          <a:p>
            <a:r>
              <a:rPr lang="en-IN" dirty="0" smtClean="0"/>
              <a:t>D-rupture of </a:t>
            </a:r>
            <a:r>
              <a:rPr lang="en-IN" dirty="0" err="1" smtClean="0"/>
              <a:t>epl</a:t>
            </a:r>
            <a:r>
              <a:rPr lang="en-IN" dirty="0" smtClean="0"/>
              <a:t> tendon</a:t>
            </a:r>
          </a:p>
          <a:p>
            <a:endParaRPr lang="en-IN" dirty="0" smtClean="0"/>
          </a:p>
          <a:p>
            <a:r>
              <a:rPr lang="en-IN" dirty="0" smtClean="0"/>
              <a:t>Answer-c</a:t>
            </a:r>
            <a:endParaRPr lang="en-IN"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All are injuries of lower end radius except</a:t>
            </a:r>
          </a:p>
          <a:p>
            <a:r>
              <a:rPr lang="en-IN" dirty="0" smtClean="0"/>
              <a:t>A-smith</a:t>
            </a:r>
          </a:p>
          <a:p>
            <a:r>
              <a:rPr lang="en-IN" dirty="0" smtClean="0"/>
              <a:t>B-</a:t>
            </a:r>
            <a:r>
              <a:rPr lang="en-IN" dirty="0" err="1" smtClean="0"/>
              <a:t>colles</a:t>
            </a:r>
            <a:endParaRPr lang="en-IN" dirty="0" smtClean="0"/>
          </a:p>
          <a:p>
            <a:r>
              <a:rPr lang="en-IN" dirty="0" smtClean="0"/>
              <a:t>C-night stick</a:t>
            </a:r>
          </a:p>
          <a:p>
            <a:r>
              <a:rPr lang="en-IN" dirty="0" smtClean="0"/>
              <a:t>D-</a:t>
            </a:r>
            <a:r>
              <a:rPr lang="en-IN" dirty="0" err="1" smtClean="0"/>
              <a:t>barton</a:t>
            </a:r>
            <a:endParaRPr lang="en-IN"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All are injuries of lower end radius except</a:t>
            </a:r>
          </a:p>
          <a:p>
            <a:r>
              <a:rPr lang="en-IN" dirty="0" smtClean="0"/>
              <a:t>A-smith</a:t>
            </a:r>
          </a:p>
          <a:p>
            <a:r>
              <a:rPr lang="en-IN" dirty="0" smtClean="0"/>
              <a:t>B-</a:t>
            </a:r>
            <a:r>
              <a:rPr lang="en-IN" dirty="0" err="1" smtClean="0"/>
              <a:t>colles</a:t>
            </a:r>
            <a:endParaRPr lang="en-IN" dirty="0" smtClean="0"/>
          </a:p>
          <a:p>
            <a:r>
              <a:rPr lang="en-IN" dirty="0" smtClean="0"/>
              <a:t>C-night stick</a:t>
            </a:r>
          </a:p>
          <a:p>
            <a:r>
              <a:rPr lang="en-IN" dirty="0" smtClean="0"/>
              <a:t>D-</a:t>
            </a:r>
            <a:r>
              <a:rPr lang="en-IN" dirty="0" err="1" smtClean="0"/>
              <a:t>barton</a:t>
            </a:r>
            <a:endParaRPr lang="en-IN" dirty="0" smtClean="0"/>
          </a:p>
          <a:p>
            <a:endParaRPr lang="en-IN" dirty="0" smtClean="0"/>
          </a:p>
          <a:p>
            <a:r>
              <a:rPr lang="en-IN" dirty="0" smtClean="0"/>
              <a:t>Answer-c</a:t>
            </a:r>
          </a:p>
          <a:p>
            <a:endParaRPr lang="en-IN"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5613" y="273050"/>
            <a:ext cx="8226425" cy="565150"/>
          </a:xfrm>
        </p:spPr>
        <p:txBody>
          <a:bodyPr>
            <a:normAutofit fontScale="90000"/>
          </a:bodyPr>
          <a:lstStyle/>
          <a:p>
            <a:r>
              <a:rPr lang="en-US" sz="4000" dirty="0"/>
              <a:t>Hand Anatomy</a:t>
            </a:r>
          </a:p>
        </p:txBody>
      </p:sp>
      <p:sp>
        <p:nvSpPr>
          <p:cNvPr id="95236" name="Rectangle 4"/>
          <p:cNvSpPr>
            <a:spLocks noGrp="1" noChangeArrowheads="1"/>
          </p:cNvSpPr>
          <p:nvPr>
            <p:ph type="body" sz="half" idx="1"/>
          </p:nvPr>
        </p:nvSpPr>
        <p:spPr>
          <a:xfrm>
            <a:off x="455613" y="1598613"/>
            <a:ext cx="3125787" cy="4497387"/>
          </a:xfrm>
        </p:spPr>
        <p:txBody>
          <a:bodyPr/>
          <a:lstStyle/>
          <a:p>
            <a:r>
              <a:rPr lang="en-US" sz="2400" dirty="0"/>
              <a:t>Flexor Tendons:</a:t>
            </a:r>
          </a:p>
          <a:p>
            <a:pPr lvl="1" algn="just"/>
            <a:r>
              <a:rPr lang="en-US" sz="2400" dirty="0"/>
              <a:t>Flexor </a:t>
            </a:r>
            <a:r>
              <a:rPr lang="en-US" sz="2400" dirty="0" err="1"/>
              <a:t>carpi</a:t>
            </a:r>
            <a:r>
              <a:rPr lang="en-US" sz="2400" dirty="0"/>
              <a:t> </a:t>
            </a:r>
            <a:r>
              <a:rPr lang="en-US" sz="2400" dirty="0" err="1"/>
              <a:t>radialis</a:t>
            </a:r>
            <a:r>
              <a:rPr lang="en-US" sz="2400" dirty="0"/>
              <a:t>, flexor </a:t>
            </a:r>
            <a:r>
              <a:rPr lang="en-US" sz="2400" dirty="0" err="1"/>
              <a:t>carpi</a:t>
            </a:r>
            <a:r>
              <a:rPr lang="en-US" sz="2400" dirty="0"/>
              <a:t> </a:t>
            </a:r>
            <a:r>
              <a:rPr lang="en-US" sz="2400" dirty="0" err="1"/>
              <a:t>ulnaris</a:t>
            </a:r>
            <a:r>
              <a:rPr lang="en-US" sz="2400" dirty="0"/>
              <a:t>, and </a:t>
            </a:r>
            <a:r>
              <a:rPr lang="en-US" sz="2400" dirty="0" err="1"/>
              <a:t>palmaris</a:t>
            </a:r>
            <a:r>
              <a:rPr lang="en-US" sz="2400" dirty="0"/>
              <a:t> </a:t>
            </a:r>
            <a:r>
              <a:rPr lang="en-US" sz="2400" dirty="0" err="1"/>
              <a:t>longus</a:t>
            </a:r>
            <a:r>
              <a:rPr lang="en-US" sz="2400" dirty="0"/>
              <a:t> primarily flex the wrist</a:t>
            </a:r>
          </a:p>
          <a:p>
            <a:pPr algn="just"/>
            <a:endParaRPr lang="en-US" sz="2800" dirty="0"/>
          </a:p>
        </p:txBody>
      </p:sp>
      <p:pic>
        <p:nvPicPr>
          <p:cNvPr id="95239" name="Picture 7" descr="0040F654A9250865B368010800006BA8v1"/>
          <p:cNvPicPr>
            <a:picLocks noGrp="1" noChangeAspect="1" noChangeArrowheads="1"/>
          </p:cNvPicPr>
          <p:nvPr>
            <p:ph sz="half" idx="2"/>
          </p:nvPr>
        </p:nvPicPr>
        <p:blipFill>
          <a:blip r:embed="rId2" cstate="print"/>
          <a:srcRect/>
          <a:stretch>
            <a:fillRect/>
          </a:stretch>
        </p:blipFill>
        <p:spPr>
          <a:xfrm>
            <a:off x="3733800" y="1447800"/>
            <a:ext cx="5181600" cy="4957763"/>
          </a:xfrm>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1164</TotalTime>
  <Words>3869</Words>
  <Application>Microsoft Office PowerPoint</Application>
  <PresentationFormat>On-screen Show (4:3)</PresentationFormat>
  <Paragraphs>551</Paragraphs>
  <Slides>87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87</vt:i4>
      </vt:variant>
    </vt:vector>
  </HeadingPairs>
  <TitlesOfParts>
    <vt:vector size="100" baseType="lpstr">
      <vt:lpstr>Arial</vt:lpstr>
      <vt:lpstr>Arial Narrow</vt:lpstr>
      <vt:lpstr>Book Antiqua</vt:lpstr>
      <vt:lpstr>Calibri</vt:lpstr>
      <vt:lpstr>Impact</vt:lpstr>
      <vt:lpstr>Lucida Sans</vt:lpstr>
      <vt:lpstr>Symbol</vt:lpstr>
      <vt:lpstr>Times New Roman</vt:lpstr>
      <vt:lpstr>Verdana</vt:lpstr>
      <vt:lpstr>Wingdings</vt:lpstr>
      <vt:lpstr>Wingdings 2</vt:lpstr>
      <vt:lpstr>Wingdings 3</vt:lpstr>
      <vt:lpstr>Apex</vt:lpstr>
      <vt:lpstr>Injuries of the hand</vt:lpstr>
      <vt:lpstr>Contents</vt:lpstr>
      <vt:lpstr>INTRODUCTION</vt:lpstr>
      <vt:lpstr>Hand Anatomy</vt:lpstr>
      <vt:lpstr>Hand Anatomy</vt:lpstr>
      <vt:lpstr>Hand Anatomy</vt:lpstr>
      <vt:lpstr>Surface anatomy of the hand.</vt:lpstr>
      <vt:lpstr>Hand Anatomy</vt:lpstr>
      <vt:lpstr>Hand Anatomy</vt:lpstr>
      <vt:lpstr>Hand Anatomy</vt:lpstr>
      <vt:lpstr>Hand Anatomy</vt:lpstr>
      <vt:lpstr>Hand Anatomy</vt:lpstr>
      <vt:lpstr>Ligament and Dislocation injuries</vt:lpstr>
      <vt:lpstr>Ligament and Dislocation injuries</vt:lpstr>
      <vt:lpstr>Ligament and Dislocation injuries</vt:lpstr>
      <vt:lpstr>Ligament and Dislocation injuries</vt:lpstr>
      <vt:lpstr>Ligament and Dislocation injuries</vt:lpstr>
      <vt:lpstr>Ligament and Dislocation injuries</vt:lpstr>
      <vt:lpstr>Ligament and Dislocation injuries</vt:lpstr>
      <vt:lpstr>Ligament and Dislocation injuries</vt:lpstr>
      <vt:lpstr>Ligament and Dislocation injuries</vt:lpstr>
      <vt:lpstr>Ligament and Dislocation injuries</vt:lpstr>
      <vt:lpstr>PowerPoint Presentation</vt:lpstr>
      <vt:lpstr>Fractures</vt:lpstr>
      <vt:lpstr>Fractures</vt:lpstr>
      <vt:lpstr>Fractures</vt:lpstr>
      <vt:lpstr>Fractures</vt:lpstr>
      <vt:lpstr>Fractures</vt:lpstr>
      <vt:lpstr>Fractures</vt:lpstr>
      <vt:lpstr>Fractures</vt:lpstr>
      <vt:lpstr>Fractures</vt:lpstr>
      <vt:lpstr>Fractures</vt:lpstr>
      <vt:lpstr>Fractures</vt:lpstr>
      <vt:lpstr>Fractures</vt:lpstr>
      <vt:lpstr>Fractures</vt:lpstr>
      <vt:lpstr>COMPARTMENT SYNDROME</vt:lpstr>
      <vt:lpstr>COMPARTMENT SYNDROME</vt:lpstr>
      <vt:lpstr>COMPARTMENT SYNDROME</vt:lpstr>
      <vt:lpstr>Nerve Injuries</vt:lpstr>
      <vt:lpstr>Arterial Injuries</vt:lpstr>
      <vt:lpstr>POP SLABS FOR HAND INJURIES </vt:lpstr>
      <vt:lpstr>POP SLABS FOR HAND INJURIES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RADIOGRAPHIC CRITERIA FOR ACCEPTABLE HEALING OF A DISTAL RADIAL FRACTURE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dc:creator>
  <cp:lastModifiedBy>VINEET KUMAR</cp:lastModifiedBy>
  <cp:revision>148</cp:revision>
  <dcterms:created xsi:type="dcterms:W3CDTF">2006-08-16T00:00:00Z</dcterms:created>
  <dcterms:modified xsi:type="dcterms:W3CDTF">2015-08-25T04:14:04Z</dcterms:modified>
</cp:coreProperties>
</file>