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9"/>
  </p:notesMasterIdLst>
  <p:sldIdLst>
    <p:sldId id="256" r:id="rId2"/>
    <p:sldId id="345" r:id="rId3"/>
    <p:sldId id="258" r:id="rId4"/>
    <p:sldId id="333" r:id="rId5"/>
    <p:sldId id="334" r:id="rId6"/>
    <p:sldId id="259" r:id="rId7"/>
    <p:sldId id="388" r:id="rId8"/>
    <p:sldId id="389" r:id="rId9"/>
    <p:sldId id="390" r:id="rId10"/>
    <p:sldId id="365" r:id="rId11"/>
    <p:sldId id="261" r:id="rId12"/>
    <p:sldId id="262" r:id="rId13"/>
    <p:sldId id="263" r:id="rId14"/>
    <p:sldId id="274" r:id="rId15"/>
    <p:sldId id="289" r:id="rId16"/>
    <p:sldId id="264" r:id="rId17"/>
    <p:sldId id="265" r:id="rId18"/>
    <p:sldId id="266" r:id="rId19"/>
    <p:sldId id="268" r:id="rId20"/>
    <p:sldId id="269" r:id="rId21"/>
    <p:sldId id="270" r:id="rId22"/>
    <p:sldId id="271" r:id="rId23"/>
    <p:sldId id="272" r:id="rId24"/>
    <p:sldId id="275" r:id="rId25"/>
    <p:sldId id="276" r:id="rId26"/>
    <p:sldId id="279" r:id="rId27"/>
    <p:sldId id="366" r:id="rId28"/>
    <p:sldId id="367" r:id="rId29"/>
    <p:sldId id="287" r:id="rId30"/>
    <p:sldId id="288" r:id="rId31"/>
    <p:sldId id="277" r:id="rId32"/>
    <p:sldId id="280" r:id="rId33"/>
    <p:sldId id="281" r:id="rId34"/>
    <p:sldId id="283" r:id="rId35"/>
    <p:sldId id="284" r:id="rId36"/>
    <p:sldId id="364" r:id="rId37"/>
    <p:sldId id="286" r:id="rId38"/>
    <p:sldId id="328" r:id="rId39"/>
    <p:sldId id="370" r:id="rId40"/>
    <p:sldId id="298" r:id="rId41"/>
    <p:sldId id="368" r:id="rId42"/>
    <p:sldId id="371" r:id="rId43"/>
    <p:sldId id="372" r:id="rId44"/>
    <p:sldId id="373" r:id="rId45"/>
    <p:sldId id="374" r:id="rId46"/>
    <p:sldId id="375" r:id="rId47"/>
    <p:sldId id="376" r:id="rId48"/>
    <p:sldId id="377" r:id="rId49"/>
    <p:sldId id="378" r:id="rId50"/>
    <p:sldId id="379" r:id="rId51"/>
    <p:sldId id="380" r:id="rId52"/>
    <p:sldId id="381" r:id="rId53"/>
    <p:sldId id="382" r:id="rId54"/>
    <p:sldId id="383" r:id="rId55"/>
    <p:sldId id="384" r:id="rId56"/>
    <p:sldId id="385" r:id="rId57"/>
    <p:sldId id="386" r:id="rId58"/>
    <p:sldId id="299" r:id="rId59"/>
    <p:sldId id="329" r:id="rId60"/>
    <p:sldId id="300" r:id="rId61"/>
    <p:sldId id="327" r:id="rId62"/>
    <p:sldId id="330" r:id="rId63"/>
    <p:sldId id="331" r:id="rId64"/>
    <p:sldId id="296" r:id="rId65"/>
    <p:sldId id="301" r:id="rId66"/>
    <p:sldId id="302" r:id="rId67"/>
    <p:sldId id="303" r:id="rId68"/>
    <p:sldId id="304" r:id="rId69"/>
    <p:sldId id="305" r:id="rId70"/>
    <p:sldId id="306" r:id="rId71"/>
    <p:sldId id="346" r:id="rId72"/>
    <p:sldId id="347" r:id="rId73"/>
    <p:sldId id="348" r:id="rId74"/>
    <p:sldId id="349" r:id="rId75"/>
    <p:sldId id="350" r:id="rId76"/>
    <p:sldId id="351" r:id="rId77"/>
    <p:sldId id="352" r:id="rId78"/>
    <p:sldId id="353" r:id="rId79"/>
    <p:sldId id="354" r:id="rId80"/>
    <p:sldId id="355" r:id="rId81"/>
    <p:sldId id="356" r:id="rId82"/>
    <p:sldId id="357" r:id="rId83"/>
    <p:sldId id="358" r:id="rId84"/>
    <p:sldId id="359" r:id="rId85"/>
    <p:sldId id="360" r:id="rId86"/>
    <p:sldId id="361" r:id="rId87"/>
    <p:sldId id="362"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1" autoAdjust="0"/>
    <p:restoredTop sz="94711" autoAdjust="0"/>
  </p:normalViewPr>
  <p:slideViewPr>
    <p:cSldViewPr>
      <p:cViewPr varScale="1">
        <p:scale>
          <a:sx n="87" d="100"/>
          <a:sy n="87" d="100"/>
        </p:scale>
        <p:origin x="1476" y="90"/>
      </p:cViewPr>
      <p:guideLst>
        <p:guide orient="horz" pos="2160"/>
        <p:guide pos="2880"/>
      </p:guideLst>
    </p:cSldViewPr>
  </p:slideViewPr>
  <p:outlineViewPr>
    <p:cViewPr>
      <p:scale>
        <a:sx n="33" d="100"/>
        <a:sy n="33" d="100"/>
      </p:scale>
      <p:origin x="0" y="5163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0581D2-5676-4988-87BB-65D86A0D7599}" type="datetimeFigureOut">
              <a:rPr lang="en-US" smtClean="0"/>
              <a:t>8/25/2015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3DD3DA-2E18-454F-9FD5-0C1D592B3027}" type="slidenum">
              <a:rPr lang="en-US" smtClean="0"/>
              <a:t>‹#›</a:t>
            </a:fld>
            <a:endParaRPr lang="en-US"/>
          </a:p>
        </p:txBody>
      </p:sp>
    </p:spTree>
    <p:extLst>
      <p:ext uri="{BB962C8B-B14F-4D97-AF65-F5344CB8AC3E}">
        <p14:creationId xmlns:p14="http://schemas.microsoft.com/office/powerpoint/2010/main" val="1828440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3DD3DA-2E18-454F-9FD5-0C1D592B3027}" type="slidenum">
              <a:rPr lang="en-US" smtClean="0"/>
              <a:t>1</a:t>
            </a:fld>
            <a:endParaRPr lang="en-US"/>
          </a:p>
        </p:txBody>
      </p:sp>
    </p:spTree>
    <p:extLst>
      <p:ext uri="{BB962C8B-B14F-4D97-AF65-F5344CB8AC3E}">
        <p14:creationId xmlns:p14="http://schemas.microsoft.com/office/powerpoint/2010/main" val="1182324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3DD3DA-2E18-454F-9FD5-0C1D592B3027}" type="slidenum">
              <a:rPr lang="en-US" smtClean="0"/>
              <a:t>14</a:t>
            </a:fld>
            <a:endParaRPr lang="en-US"/>
          </a:p>
        </p:txBody>
      </p:sp>
    </p:spTree>
    <p:extLst>
      <p:ext uri="{BB962C8B-B14F-4D97-AF65-F5344CB8AC3E}">
        <p14:creationId xmlns:p14="http://schemas.microsoft.com/office/powerpoint/2010/main" val="1346876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3DD3DA-2E18-454F-9FD5-0C1D592B3027}" type="slidenum">
              <a:rPr lang="en-US" smtClean="0"/>
              <a:t>15</a:t>
            </a:fld>
            <a:endParaRPr lang="en-US"/>
          </a:p>
        </p:txBody>
      </p:sp>
    </p:spTree>
    <p:extLst>
      <p:ext uri="{BB962C8B-B14F-4D97-AF65-F5344CB8AC3E}">
        <p14:creationId xmlns:p14="http://schemas.microsoft.com/office/powerpoint/2010/main" val="1346876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3DD3DA-2E18-454F-9FD5-0C1D592B3027}" type="slidenum">
              <a:rPr lang="en-US" smtClean="0"/>
              <a:t>16</a:t>
            </a:fld>
            <a:endParaRPr lang="en-US"/>
          </a:p>
        </p:txBody>
      </p:sp>
    </p:spTree>
    <p:extLst>
      <p:ext uri="{BB962C8B-B14F-4D97-AF65-F5344CB8AC3E}">
        <p14:creationId xmlns:p14="http://schemas.microsoft.com/office/powerpoint/2010/main" val="2117703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3DD3DA-2E18-454F-9FD5-0C1D592B3027}" type="slidenum">
              <a:rPr lang="en-US" smtClean="0"/>
              <a:t>17</a:t>
            </a:fld>
            <a:endParaRPr lang="en-US"/>
          </a:p>
        </p:txBody>
      </p:sp>
    </p:spTree>
    <p:extLst>
      <p:ext uri="{BB962C8B-B14F-4D97-AF65-F5344CB8AC3E}">
        <p14:creationId xmlns:p14="http://schemas.microsoft.com/office/powerpoint/2010/main" val="2430876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3DD3DA-2E18-454F-9FD5-0C1D592B3027}" type="slidenum">
              <a:rPr lang="en-US" smtClean="0"/>
              <a:t>18</a:t>
            </a:fld>
            <a:endParaRPr lang="en-US"/>
          </a:p>
        </p:txBody>
      </p:sp>
    </p:spTree>
    <p:extLst>
      <p:ext uri="{BB962C8B-B14F-4D97-AF65-F5344CB8AC3E}">
        <p14:creationId xmlns:p14="http://schemas.microsoft.com/office/powerpoint/2010/main" val="2430876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3DD3DA-2E18-454F-9FD5-0C1D592B3027}" type="slidenum">
              <a:rPr lang="en-US" smtClean="0"/>
              <a:t>19</a:t>
            </a:fld>
            <a:endParaRPr lang="en-US"/>
          </a:p>
        </p:txBody>
      </p:sp>
    </p:spTree>
    <p:extLst>
      <p:ext uri="{BB962C8B-B14F-4D97-AF65-F5344CB8AC3E}">
        <p14:creationId xmlns:p14="http://schemas.microsoft.com/office/powerpoint/2010/main" val="1188000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3DD3DA-2E18-454F-9FD5-0C1D592B3027}" type="slidenum">
              <a:rPr lang="en-US" smtClean="0"/>
              <a:t>20</a:t>
            </a:fld>
            <a:endParaRPr lang="en-US"/>
          </a:p>
        </p:txBody>
      </p:sp>
    </p:spTree>
    <p:extLst>
      <p:ext uri="{BB962C8B-B14F-4D97-AF65-F5344CB8AC3E}">
        <p14:creationId xmlns:p14="http://schemas.microsoft.com/office/powerpoint/2010/main" val="2117703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3DD3DA-2E18-454F-9FD5-0C1D592B3027}" type="slidenum">
              <a:rPr lang="en-US" smtClean="0"/>
              <a:t>21</a:t>
            </a:fld>
            <a:endParaRPr lang="en-US"/>
          </a:p>
        </p:txBody>
      </p:sp>
    </p:spTree>
    <p:extLst>
      <p:ext uri="{BB962C8B-B14F-4D97-AF65-F5344CB8AC3E}">
        <p14:creationId xmlns:p14="http://schemas.microsoft.com/office/powerpoint/2010/main" val="691939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3DD3DA-2E18-454F-9FD5-0C1D592B3027}" type="slidenum">
              <a:rPr lang="en-US" smtClean="0"/>
              <a:t>22</a:t>
            </a:fld>
            <a:endParaRPr lang="en-US"/>
          </a:p>
        </p:txBody>
      </p:sp>
    </p:spTree>
    <p:extLst>
      <p:ext uri="{BB962C8B-B14F-4D97-AF65-F5344CB8AC3E}">
        <p14:creationId xmlns:p14="http://schemas.microsoft.com/office/powerpoint/2010/main" val="1188000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3DD3DA-2E18-454F-9FD5-0C1D592B3027}" type="slidenum">
              <a:rPr lang="en-US" smtClean="0"/>
              <a:t>23</a:t>
            </a:fld>
            <a:endParaRPr lang="en-US"/>
          </a:p>
        </p:txBody>
      </p:sp>
    </p:spTree>
    <p:extLst>
      <p:ext uri="{BB962C8B-B14F-4D97-AF65-F5344CB8AC3E}">
        <p14:creationId xmlns:p14="http://schemas.microsoft.com/office/powerpoint/2010/main" val="1188000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3DD3DA-2E18-454F-9FD5-0C1D592B3027}" type="slidenum">
              <a:rPr lang="en-US" smtClean="0"/>
              <a:t>3</a:t>
            </a:fld>
            <a:endParaRPr lang="en-US"/>
          </a:p>
        </p:txBody>
      </p:sp>
    </p:spTree>
    <p:extLst>
      <p:ext uri="{BB962C8B-B14F-4D97-AF65-F5344CB8AC3E}">
        <p14:creationId xmlns:p14="http://schemas.microsoft.com/office/powerpoint/2010/main" val="3954623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3DD3DA-2E18-454F-9FD5-0C1D592B3027}" type="slidenum">
              <a:rPr lang="en-US" smtClean="0"/>
              <a:t>24</a:t>
            </a:fld>
            <a:endParaRPr lang="en-US"/>
          </a:p>
        </p:txBody>
      </p:sp>
    </p:spTree>
    <p:extLst>
      <p:ext uri="{BB962C8B-B14F-4D97-AF65-F5344CB8AC3E}">
        <p14:creationId xmlns:p14="http://schemas.microsoft.com/office/powerpoint/2010/main" val="25598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3DD3DA-2E18-454F-9FD5-0C1D592B3027}" type="slidenum">
              <a:rPr lang="en-US" smtClean="0"/>
              <a:t>25</a:t>
            </a:fld>
            <a:endParaRPr lang="en-US"/>
          </a:p>
        </p:txBody>
      </p:sp>
    </p:spTree>
    <p:extLst>
      <p:ext uri="{BB962C8B-B14F-4D97-AF65-F5344CB8AC3E}">
        <p14:creationId xmlns:p14="http://schemas.microsoft.com/office/powerpoint/2010/main" val="2513729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CBA8ED-EEA0-4BDC-AFD3-48AAAB0AA683}" type="slidenum">
              <a:rPr lang="en-US"/>
              <a:pPr/>
              <a:t>26</a:t>
            </a:fld>
            <a:endParaRPr lang="en-US"/>
          </a:p>
        </p:txBody>
      </p:sp>
      <p:sp>
        <p:nvSpPr>
          <p:cNvPr id="1569794" name="Rectangle 2"/>
          <p:cNvSpPr>
            <a:spLocks noGrp="1" noRot="1" noChangeAspect="1" noChangeArrowheads="1" noTextEdit="1"/>
          </p:cNvSpPr>
          <p:nvPr>
            <p:ph type="sldImg"/>
          </p:nvPr>
        </p:nvSpPr>
        <p:spPr>
          <a:xfrm>
            <a:off x="1300163" y="801688"/>
            <a:ext cx="4257675" cy="3194050"/>
          </a:xfrm>
          <a:ln w="12699" cap="flat">
            <a:solidFill>
              <a:schemeClr val="tx1"/>
            </a:solidFill>
          </a:ln>
        </p:spPr>
      </p:sp>
      <p:sp>
        <p:nvSpPr>
          <p:cNvPr id="1569795" name="Rectangle 3"/>
          <p:cNvSpPr>
            <a:spLocks noGrp="1" noChangeArrowheads="1"/>
          </p:cNvSpPr>
          <p:nvPr>
            <p:ph type="body" idx="1"/>
          </p:nvPr>
        </p:nvSpPr>
        <p:spPr>
          <a:xfrm>
            <a:off x="914400" y="4344988"/>
            <a:ext cx="5029200" cy="3849687"/>
          </a:xfrm>
          <a:ln/>
        </p:spPr>
        <p:txBody>
          <a:bodyPr lIns="92075" tIns="46038" rIns="92075" bIns="46038"/>
          <a:lstStyle/>
          <a:p>
            <a:endParaRPr lang="en-US"/>
          </a:p>
        </p:txBody>
      </p:sp>
    </p:spTree>
    <p:extLst>
      <p:ext uri="{BB962C8B-B14F-4D97-AF65-F5344CB8AC3E}">
        <p14:creationId xmlns:p14="http://schemas.microsoft.com/office/powerpoint/2010/main" val="3514252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024C6D-CC5D-490E-9381-FD34CBCB7A3C}" type="slidenum">
              <a:rPr lang="en-US" smtClean="0"/>
              <a:pPr/>
              <a:t>29</a:t>
            </a:fld>
            <a:endParaRPr lang="en-US"/>
          </a:p>
        </p:txBody>
      </p:sp>
    </p:spTree>
    <p:extLst>
      <p:ext uri="{BB962C8B-B14F-4D97-AF65-F5344CB8AC3E}">
        <p14:creationId xmlns:p14="http://schemas.microsoft.com/office/powerpoint/2010/main" val="17679904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3DD3DA-2E18-454F-9FD5-0C1D592B3027}" type="slidenum">
              <a:rPr lang="en-US" smtClean="0"/>
              <a:t>30</a:t>
            </a:fld>
            <a:endParaRPr lang="en-US"/>
          </a:p>
        </p:txBody>
      </p:sp>
    </p:spTree>
    <p:extLst>
      <p:ext uri="{BB962C8B-B14F-4D97-AF65-F5344CB8AC3E}">
        <p14:creationId xmlns:p14="http://schemas.microsoft.com/office/powerpoint/2010/main" val="2967983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3DD3DA-2E18-454F-9FD5-0C1D592B3027}" type="slidenum">
              <a:rPr lang="en-US" smtClean="0"/>
              <a:t>31</a:t>
            </a:fld>
            <a:endParaRPr lang="en-US"/>
          </a:p>
        </p:txBody>
      </p:sp>
    </p:spTree>
    <p:extLst>
      <p:ext uri="{BB962C8B-B14F-4D97-AF65-F5344CB8AC3E}">
        <p14:creationId xmlns:p14="http://schemas.microsoft.com/office/powerpoint/2010/main" val="28347969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3DD3DA-2E18-454F-9FD5-0C1D592B3027}" type="slidenum">
              <a:rPr lang="en-US" smtClean="0"/>
              <a:t>32</a:t>
            </a:fld>
            <a:endParaRPr lang="en-US"/>
          </a:p>
        </p:txBody>
      </p:sp>
    </p:spTree>
    <p:extLst>
      <p:ext uri="{BB962C8B-B14F-4D97-AF65-F5344CB8AC3E}">
        <p14:creationId xmlns:p14="http://schemas.microsoft.com/office/powerpoint/2010/main" val="32173175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3DD3DA-2E18-454F-9FD5-0C1D592B3027}" type="slidenum">
              <a:rPr lang="en-US" smtClean="0"/>
              <a:t>33</a:t>
            </a:fld>
            <a:endParaRPr lang="en-US"/>
          </a:p>
        </p:txBody>
      </p:sp>
    </p:spTree>
    <p:extLst>
      <p:ext uri="{BB962C8B-B14F-4D97-AF65-F5344CB8AC3E}">
        <p14:creationId xmlns:p14="http://schemas.microsoft.com/office/powerpoint/2010/main" val="32173175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3DD3DA-2E18-454F-9FD5-0C1D592B3027}" type="slidenum">
              <a:rPr lang="en-US" smtClean="0"/>
              <a:t>34</a:t>
            </a:fld>
            <a:endParaRPr lang="en-US"/>
          </a:p>
        </p:txBody>
      </p:sp>
    </p:spTree>
    <p:extLst>
      <p:ext uri="{BB962C8B-B14F-4D97-AF65-F5344CB8AC3E}">
        <p14:creationId xmlns:p14="http://schemas.microsoft.com/office/powerpoint/2010/main" val="32173175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3DD3DA-2E18-454F-9FD5-0C1D592B3027}" type="slidenum">
              <a:rPr lang="en-US" smtClean="0"/>
              <a:t>35</a:t>
            </a:fld>
            <a:endParaRPr lang="en-US"/>
          </a:p>
        </p:txBody>
      </p:sp>
    </p:spTree>
    <p:extLst>
      <p:ext uri="{BB962C8B-B14F-4D97-AF65-F5344CB8AC3E}">
        <p14:creationId xmlns:p14="http://schemas.microsoft.com/office/powerpoint/2010/main" val="3217317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3DD3DA-2E18-454F-9FD5-0C1D592B3027}" type="slidenum">
              <a:rPr lang="en-US" smtClean="0"/>
              <a:t>4</a:t>
            </a:fld>
            <a:endParaRPr lang="en-US"/>
          </a:p>
        </p:txBody>
      </p:sp>
    </p:spTree>
    <p:extLst>
      <p:ext uri="{BB962C8B-B14F-4D97-AF65-F5344CB8AC3E}">
        <p14:creationId xmlns:p14="http://schemas.microsoft.com/office/powerpoint/2010/main" val="30005157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3DD3DA-2E18-454F-9FD5-0C1D592B3027}" type="slidenum">
              <a:rPr lang="en-US" smtClean="0"/>
              <a:t>37</a:t>
            </a:fld>
            <a:endParaRPr lang="en-US"/>
          </a:p>
        </p:txBody>
      </p:sp>
    </p:spTree>
    <p:extLst>
      <p:ext uri="{BB962C8B-B14F-4D97-AF65-F5344CB8AC3E}">
        <p14:creationId xmlns:p14="http://schemas.microsoft.com/office/powerpoint/2010/main" val="32173175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3DD3DA-2E18-454F-9FD5-0C1D592B3027}" type="slidenum">
              <a:rPr lang="en-US" smtClean="0"/>
              <a:t>38</a:t>
            </a:fld>
            <a:endParaRPr lang="en-US"/>
          </a:p>
        </p:txBody>
      </p:sp>
    </p:spTree>
    <p:extLst>
      <p:ext uri="{BB962C8B-B14F-4D97-AF65-F5344CB8AC3E}">
        <p14:creationId xmlns:p14="http://schemas.microsoft.com/office/powerpoint/2010/main" val="29755081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024C6D-CC5D-490E-9381-FD34CBCB7A3C}" type="slidenum">
              <a:rPr lang="en-US" smtClean="0"/>
              <a:pPr/>
              <a:t>40</a:t>
            </a:fld>
            <a:endParaRPr lang="en-US"/>
          </a:p>
        </p:txBody>
      </p:sp>
    </p:spTree>
    <p:extLst>
      <p:ext uri="{BB962C8B-B14F-4D97-AF65-F5344CB8AC3E}">
        <p14:creationId xmlns:p14="http://schemas.microsoft.com/office/powerpoint/2010/main" val="41862979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024C6D-CC5D-490E-9381-FD34CBCB7A3C}" type="slidenum">
              <a:rPr lang="en-US" smtClean="0"/>
              <a:pPr/>
              <a:t>58</a:t>
            </a:fld>
            <a:endParaRPr lang="en-US"/>
          </a:p>
        </p:txBody>
      </p:sp>
    </p:spTree>
    <p:extLst>
      <p:ext uri="{BB962C8B-B14F-4D97-AF65-F5344CB8AC3E}">
        <p14:creationId xmlns:p14="http://schemas.microsoft.com/office/powerpoint/2010/main" val="32855678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024C6D-CC5D-490E-9381-FD34CBCB7A3C}" type="slidenum">
              <a:rPr lang="en-US" smtClean="0"/>
              <a:pPr/>
              <a:t>59</a:t>
            </a:fld>
            <a:endParaRPr lang="en-US"/>
          </a:p>
        </p:txBody>
      </p:sp>
    </p:spTree>
    <p:extLst>
      <p:ext uri="{BB962C8B-B14F-4D97-AF65-F5344CB8AC3E}">
        <p14:creationId xmlns:p14="http://schemas.microsoft.com/office/powerpoint/2010/main" val="39287319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024C6D-CC5D-490E-9381-FD34CBCB7A3C}" type="slidenum">
              <a:rPr lang="en-US" smtClean="0"/>
              <a:pPr/>
              <a:t>60</a:t>
            </a:fld>
            <a:endParaRPr lang="en-US"/>
          </a:p>
        </p:txBody>
      </p:sp>
    </p:spTree>
    <p:extLst>
      <p:ext uri="{BB962C8B-B14F-4D97-AF65-F5344CB8AC3E}">
        <p14:creationId xmlns:p14="http://schemas.microsoft.com/office/powerpoint/2010/main" val="17538240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024C6D-CC5D-490E-9381-FD34CBCB7A3C}" type="slidenum">
              <a:rPr lang="en-US" smtClean="0"/>
              <a:pPr/>
              <a:t>61</a:t>
            </a:fld>
            <a:endParaRPr lang="en-US"/>
          </a:p>
        </p:txBody>
      </p:sp>
    </p:spTree>
    <p:extLst>
      <p:ext uri="{BB962C8B-B14F-4D97-AF65-F5344CB8AC3E}">
        <p14:creationId xmlns:p14="http://schemas.microsoft.com/office/powerpoint/2010/main" val="11946585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024C6D-CC5D-490E-9381-FD34CBCB7A3C}" type="slidenum">
              <a:rPr lang="en-US" smtClean="0"/>
              <a:pPr/>
              <a:t>62</a:t>
            </a:fld>
            <a:endParaRPr lang="en-US"/>
          </a:p>
        </p:txBody>
      </p:sp>
    </p:spTree>
    <p:extLst>
      <p:ext uri="{BB962C8B-B14F-4D97-AF65-F5344CB8AC3E}">
        <p14:creationId xmlns:p14="http://schemas.microsoft.com/office/powerpoint/2010/main" val="12313446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024C6D-CC5D-490E-9381-FD34CBCB7A3C}" type="slidenum">
              <a:rPr lang="en-US" smtClean="0"/>
              <a:pPr/>
              <a:t>63</a:t>
            </a:fld>
            <a:endParaRPr lang="en-US"/>
          </a:p>
        </p:txBody>
      </p:sp>
    </p:spTree>
    <p:extLst>
      <p:ext uri="{BB962C8B-B14F-4D97-AF65-F5344CB8AC3E}">
        <p14:creationId xmlns:p14="http://schemas.microsoft.com/office/powerpoint/2010/main" val="42490637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024C6D-CC5D-490E-9381-FD34CBCB7A3C}" type="slidenum">
              <a:rPr lang="en-US" smtClean="0"/>
              <a:pPr/>
              <a:t>64</a:t>
            </a:fld>
            <a:endParaRPr lang="en-US"/>
          </a:p>
        </p:txBody>
      </p:sp>
    </p:spTree>
    <p:extLst>
      <p:ext uri="{BB962C8B-B14F-4D97-AF65-F5344CB8AC3E}">
        <p14:creationId xmlns:p14="http://schemas.microsoft.com/office/powerpoint/2010/main" val="2306026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3DD3DA-2E18-454F-9FD5-0C1D592B3027}" type="slidenum">
              <a:rPr lang="en-US" smtClean="0"/>
              <a:t>5</a:t>
            </a:fld>
            <a:endParaRPr lang="en-US"/>
          </a:p>
        </p:txBody>
      </p:sp>
    </p:spTree>
    <p:extLst>
      <p:ext uri="{BB962C8B-B14F-4D97-AF65-F5344CB8AC3E}">
        <p14:creationId xmlns:p14="http://schemas.microsoft.com/office/powerpoint/2010/main" val="22337075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024C6D-CC5D-490E-9381-FD34CBCB7A3C}" type="slidenum">
              <a:rPr lang="en-US" smtClean="0"/>
              <a:pPr/>
              <a:t>65</a:t>
            </a:fld>
            <a:endParaRPr lang="en-US"/>
          </a:p>
        </p:txBody>
      </p:sp>
    </p:spTree>
    <p:extLst>
      <p:ext uri="{BB962C8B-B14F-4D97-AF65-F5344CB8AC3E}">
        <p14:creationId xmlns:p14="http://schemas.microsoft.com/office/powerpoint/2010/main" val="14622062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024C6D-CC5D-490E-9381-FD34CBCB7A3C}" type="slidenum">
              <a:rPr lang="en-US" smtClean="0"/>
              <a:pPr/>
              <a:t>66</a:t>
            </a:fld>
            <a:endParaRPr lang="en-US"/>
          </a:p>
        </p:txBody>
      </p:sp>
    </p:spTree>
    <p:extLst>
      <p:ext uri="{BB962C8B-B14F-4D97-AF65-F5344CB8AC3E}">
        <p14:creationId xmlns:p14="http://schemas.microsoft.com/office/powerpoint/2010/main" val="5737541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024C6D-CC5D-490E-9381-FD34CBCB7A3C}" type="slidenum">
              <a:rPr lang="en-US" smtClean="0"/>
              <a:pPr/>
              <a:t>67</a:t>
            </a:fld>
            <a:endParaRPr lang="en-US"/>
          </a:p>
        </p:txBody>
      </p:sp>
    </p:spTree>
    <p:extLst>
      <p:ext uri="{BB962C8B-B14F-4D97-AF65-F5344CB8AC3E}">
        <p14:creationId xmlns:p14="http://schemas.microsoft.com/office/powerpoint/2010/main" val="29513622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024C6D-CC5D-490E-9381-FD34CBCB7A3C}" type="slidenum">
              <a:rPr lang="en-US" smtClean="0"/>
              <a:pPr/>
              <a:t>68</a:t>
            </a:fld>
            <a:endParaRPr lang="en-US"/>
          </a:p>
        </p:txBody>
      </p:sp>
    </p:spTree>
    <p:extLst>
      <p:ext uri="{BB962C8B-B14F-4D97-AF65-F5344CB8AC3E}">
        <p14:creationId xmlns:p14="http://schemas.microsoft.com/office/powerpoint/2010/main" val="26598476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024C6D-CC5D-490E-9381-FD34CBCB7A3C}" type="slidenum">
              <a:rPr lang="en-US" smtClean="0"/>
              <a:pPr/>
              <a:t>69</a:t>
            </a:fld>
            <a:endParaRPr lang="en-US"/>
          </a:p>
        </p:txBody>
      </p:sp>
    </p:spTree>
    <p:extLst>
      <p:ext uri="{BB962C8B-B14F-4D97-AF65-F5344CB8AC3E}">
        <p14:creationId xmlns:p14="http://schemas.microsoft.com/office/powerpoint/2010/main" val="28726225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024C6D-CC5D-490E-9381-FD34CBCB7A3C}" type="slidenum">
              <a:rPr lang="en-US" smtClean="0"/>
              <a:pPr/>
              <a:t>70</a:t>
            </a:fld>
            <a:endParaRPr lang="en-US"/>
          </a:p>
        </p:txBody>
      </p:sp>
    </p:spTree>
    <p:extLst>
      <p:ext uri="{BB962C8B-B14F-4D97-AF65-F5344CB8AC3E}">
        <p14:creationId xmlns:p14="http://schemas.microsoft.com/office/powerpoint/2010/main" val="1722137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3DD3DA-2E18-454F-9FD5-0C1D592B3027}" type="slidenum">
              <a:rPr lang="en-US" smtClean="0"/>
              <a:t>6</a:t>
            </a:fld>
            <a:endParaRPr lang="en-US"/>
          </a:p>
        </p:txBody>
      </p:sp>
    </p:spTree>
    <p:extLst>
      <p:ext uri="{BB962C8B-B14F-4D97-AF65-F5344CB8AC3E}">
        <p14:creationId xmlns:p14="http://schemas.microsoft.com/office/powerpoint/2010/main" val="3296363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D2D60CC4-C35B-4A14-B8D3-7959A1534A66}" type="slidenum">
              <a:rPr lang="en-US" smtClean="0"/>
              <a:pPr/>
              <a:t>8</a:t>
            </a:fld>
            <a:endParaRPr lang="en-US" smtClean="0"/>
          </a:p>
        </p:txBody>
      </p:sp>
      <p:sp>
        <p:nvSpPr>
          <p:cNvPr id="58371" name="Slide Image Placeholder 1"/>
          <p:cNvSpPr>
            <a:spLocks noGrp="1" noRot="1" noChangeAspect="1" noTextEdit="1"/>
          </p:cNvSpPr>
          <p:nvPr>
            <p:ph type="sldImg"/>
          </p:nvPr>
        </p:nvSpPr>
        <p:spPr>
          <a:ln/>
        </p:spPr>
      </p:sp>
      <p:sp>
        <p:nvSpPr>
          <p:cNvPr id="58372" name="Notes Placeholder 2"/>
          <p:cNvSpPr>
            <a:spLocks noGrp="1"/>
          </p:cNvSpPr>
          <p:nvPr>
            <p:ph type="body" idx="1"/>
          </p:nvPr>
        </p:nvSpPr>
        <p:spPr>
          <a:noFill/>
          <a:ln/>
        </p:spPr>
        <p:txBody>
          <a:bodyPr/>
          <a:lstStyle/>
          <a:p>
            <a:pPr eaLnBrk="1" hangingPunct="1"/>
            <a:endParaRPr lang="en-US" smtClean="0"/>
          </a:p>
        </p:txBody>
      </p:sp>
      <p:sp>
        <p:nvSpPr>
          <p:cNvPr id="5837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AC85D39-0A2B-4CE6-9ED0-34F9F497C157}" type="slidenum">
              <a:rPr lang="ar-SA" sz="1200"/>
              <a:pPr algn="r"/>
              <a:t>8</a:t>
            </a:fld>
            <a:endParaRPr lang="en-US" sz="1200">
              <a:cs typeface="Arial" charset="0"/>
            </a:endParaRPr>
          </a:p>
        </p:txBody>
      </p:sp>
    </p:spTree>
    <p:extLst>
      <p:ext uri="{BB962C8B-B14F-4D97-AF65-F5344CB8AC3E}">
        <p14:creationId xmlns:p14="http://schemas.microsoft.com/office/powerpoint/2010/main" val="2706405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3DD3DA-2E18-454F-9FD5-0C1D592B3027}" type="slidenum">
              <a:rPr lang="en-US" smtClean="0"/>
              <a:t>11</a:t>
            </a:fld>
            <a:endParaRPr lang="en-US"/>
          </a:p>
        </p:txBody>
      </p:sp>
    </p:spTree>
    <p:extLst>
      <p:ext uri="{BB962C8B-B14F-4D97-AF65-F5344CB8AC3E}">
        <p14:creationId xmlns:p14="http://schemas.microsoft.com/office/powerpoint/2010/main" val="483282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3DD3DA-2E18-454F-9FD5-0C1D592B3027}" type="slidenum">
              <a:rPr lang="en-US" smtClean="0"/>
              <a:t>12</a:t>
            </a:fld>
            <a:endParaRPr lang="en-US"/>
          </a:p>
        </p:txBody>
      </p:sp>
    </p:spTree>
    <p:extLst>
      <p:ext uri="{BB962C8B-B14F-4D97-AF65-F5344CB8AC3E}">
        <p14:creationId xmlns:p14="http://schemas.microsoft.com/office/powerpoint/2010/main" val="2193307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3DD3DA-2E18-454F-9FD5-0C1D592B3027}" type="slidenum">
              <a:rPr lang="en-US" smtClean="0"/>
              <a:t>13</a:t>
            </a:fld>
            <a:endParaRPr lang="en-US"/>
          </a:p>
        </p:txBody>
      </p:sp>
    </p:spTree>
    <p:extLst>
      <p:ext uri="{BB962C8B-B14F-4D97-AF65-F5344CB8AC3E}">
        <p14:creationId xmlns:p14="http://schemas.microsoft.com/office/powerpoint/2010/main" val="21933070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896F018-71ED-43A3-9C14-F07C5465F2FE}" type="datetimeFigureOut">
              <a:rPr lang="en-US" smtClean="0"/>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1DE39-37E7-40F7-A197-9ABCA0F4668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p:sndAc>
          <p:stSnd>
            <p:snd r:embed="rId1" name="chimes.wav"/>
          </p:stSnd>
        </p:sndAc>
      </p:transition>
    </mc:Choice>
    <mc:Fallback xmlns="">
      <p:transition>
        <p:sndAc>
          <p:stSnd>
            <p:snd r:embed="rId3" name="chimes.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96F018-71ED-43A3-9C14-F07C5465F2FE}" type="datetimeFigureOut">
              <a:rPr lang="en-US" smtClean="0"/>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1DE39-37E7-40F7-A197-9ABCA0F4668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p:sndAc>
          <p:stSnd>
            <p:snd r:embed="rId1" name="chimes.wav"/>
          </p:stSnd>
        </p:sndAc>
      </p:transition>
    </mc:Choice>
    <mc:Fallback xmlns="">
      <p:transition>
        <p:sndAc>
          <p:stSnd>
            <p:snd r:embed="rId3" name="chimes.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96F018-71ED-43A3-9C14-F07C5465F2FE}" type="datetimeFigureOut">
              <a:rPr lang="en-US" smtClean="0"/>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1DE39-37E7-40F7-A197-9ABCA0F4668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p:sndAc>
          <p:stSnd>
            <p:snd r:embed="rId1" name="chimes.wav"/>
          </p:stSnd>
        </p:sndAc>
      </p:transition>
    </mc:Choice>
    <mc:Fallback xmlns="">
      <p:transition>
        <p:sndAc>
          <p:stSnd>
            <p:snd r:embed="rId3" name="chimes.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96F018-71ED-43A3-9C14-F07C5465F2FE}" type="datetimeFigureOut">
              <a:rPr lang="en-US" smtClean="0"/>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1DE39-37E7-40F7-A197-9ABCA0F4668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p:sndAc>
          <p:stSnd>
            <p:snd r:embed="rId1" name="chimes.wav"/>
          </p:stSnd>
        </p:sndAc>
      </p:transition>
    </mc:Choice>
    <mc:Fallback xmlns="">
      <p:transition>
        <p:sndAc>
          <p:stSnd>
            <p:snd r:embed="rId3" name="chimes.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96F018-71ED-43A3-9C14-F07C5465F2FE}" type="datetimeFigureOut">
              <a:rPr lang="en-US" smtClean="0"/>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1DE39-37E7-40F7-A197-9ABCA0F4668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p:sndAc>
          <p:stSnd>
            <p:snd r:embed="rId1" name="chimes.wav"/>
          </p:stSnd>
        </p:sndAc>
      </p:transition>
    </mc:Choice>
    <mc:Fallback xmlns="">
      <p:transition>
        <p:sndAc>
          <p:stSnd>
            <p:snd r:embed="rId3" name="chimes.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96F018-71ED-43A3-9C14-F07C5465F2FE}" type="datetimeFigureOut">
              <a:rPr lang="en-US" smtClean="0"/>
              <a:t>8/25/2015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1DE39-37E7-40F7-A197-9ABCA0F4668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p:sndAc>
          <p:stSnd>
            <p:snd r:embed="rId1" name="chimes.wav"/>
          </p:stSnd>
        </p:sndAc>
      </p:transition>
    </mc:Choice>
    <mc:Fallback xmlns="">
      <p:transition>
        <p:sndAc>
          <p:stSnd>
            <p:snd r:embed="rId3" name="chimes.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96F018-71ED-43A3-9C14-F07C5465F2FE}" type="datetimeFigureOut">
              <a:rPr lang="en-US" smtClean="0"/>
              <a:t>8/25/2015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71DE39-37E7-40F7-A197-9ABCA0F4668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p:sndAc>
          <p:stSnd>
            <p:snd r:embed="rId1" name="chimes.wav"/>
          </p:stSnd>
        </p:sndAc>
      </p:transition>
    </mc:Choice>
    <mc:Fallback xmlns="">
      <p:transition>
        <p:sndAc>
          <p:stSnd>
            <p:snd r:embed="rId3" name="chimes.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896F018-71ED-43A3-9C14-F07C5465F2FE}" type="datetimeFigureOut">
              <a:rPr lang="en-US" smtClean="0"/>
              <a:t>8/25/2015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71DE39-37E7-40F7-A197-9ABCA0F4668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p:sndAc>
          <p:stSnd>
            <p:snd r:embed="rId1" name="chimes.wav"/>
          </p:stSnd>
        </p:sndAc>
      </p:transition>
    </mc:Choice>
    <mc:Fallback xmlns="">
      <p:transition>
        <p:sndAc>
          <p:stSnd>
            <p:snd r:embed="rId3" name="chimes.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96F018-71ED-43A3-9C14-F07C5465F2FE}" type="datetimeFigureOut">
              <a:rPr lang="en-US" smtClean="0"/>
              <a:t>8/25/2015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71DE39-37E7-40F7-A197-9ABCA0F4668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p:sndAc>
          <p:stSnd>
            <p:snd r:embed="rId1" name="chimes.wav"/>
          </p:stSnd>
        </p:sndAc>
      </p:transition>
    </mc:Choice>
    <mc:Fallback xmlns="">
      <p:transition>
        <p:sndAc>
          <p:stSnd>
            <p:snd r:embed="rId3" name="chimes.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96F018-71ED-43A3-9C14-F07C5465F2FE}" type="datetimeFigureOut">
              <a:rPr lang="en-US" smtClean="0"/>
              <a:t>8/25/2015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1DE39-37E7-40F7-A197-9ABCA0F4668C}"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p:sndAc>
          <p:stSnd>
            <p:snd r:embed="rId1" name="chimes.wav"/>
          </p:stSnd>
        </p:sndAc>
      </p:transition>
    </mc:Choice>
    <mc:Fallback xmlns="">
      <p:transition>
        <p:sndAc>
          <p:stSnd>
            <p:snd r:embed="rId3" name="chimes.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96F018-71ED-43A3-9C14-F07C5465F2FE}" type="datetimeFigureOut">
              <a:rPr lang="en-US" smtClean="0"/>
              <a:t>8/25/2015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1DE39-37E7-40F7-A197-9ABCA0F4668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p:sndAc>
          <p:stSnd>
            <p:snd r:embed="rId1" name="chimes.wav"/>
          </p:stSnd>
        </p:sndAc>
      </p:transition>
    </mc:Choice>
    <mc:Fallback xmlns="">
      <p:transition>
        <p:sndAc>
          <p:stSnd>
            <p:snd r:embed="rId3" name="chimes.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A896F018-71ED-43A3-9C14-F07C5465F2FE}" type="datetimeFigureOut">
              <a:rPr lang="en-US" smtClean="0"/>
              <a:t>8/25/2015</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6E71DE39-37E7-40F7-A197-9ABCA0F4668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0">
        <p:sndAc>
          <p:stSnd>
            <p:snd r:embed="rId13" name="chimes.wav"/>
          </p:stSnd>
        </p:sndAc>
      </p:transition>
    </mc:Choice>
    <mc:Fallback xmlns="">
      <p:transition>
        <p:sndAc>
          <p:stSnd>
            <p:snd r:embed="rId14" name="chimes.wav"/>
          </p:stSnd>
        </p:sndAc>
      </p:transition>
    </mc:Fallback>
  </mc:AlternateConten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4.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audio" Target="../media/audio1.wav"/><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audio" Target="../media/audio1.wav"/><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audio" Target="../media/audio1.wav"/><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audio" Target="../media/audio1.wav"/><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audio" Target="../media/audio1.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audio" Target="../media/audio1.wav"/></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audio" Target="../media/audio1.wav"/></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0.gif"/></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audio" Target="../media/audio1.wav"/></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3.gif"/></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4.jpeg"/></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5.png"/><Relationship Id="rId4"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audio" Target="../media/audio1.wav"/></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audio" Target="../media/audio1.wav"/></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8.png"/><Relationship Id="rId5" Type="http://schemas.openxmlformats.org/officeDocument/2006/relationships/image" Target="../media/image19.jpeg"/><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8.png"/><Relationship Id="rId5" Type="http://schemas.openxmlformats.org/officeDocument/2006/relationships/image" Target="../media/image19.jpeg"/><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8.png"/><Relationship Id="rId5" Type="http://schemas.openxmlformats.org/officeDocument/2006/relationships/image" Target="../media/image19.jpeg"/><Relationship Id="rId4" Type="http://schemas.openxmlformats.org/officeDocument/2006/relationships/image" Target="../media/image17.png"/></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8.png"/><Relationship Id="rId5" Type="http://schemas.openxmlformats.org/officeDocument/2006/relationships/image" Target="../media/image19.jpeg"/><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8.png"/><Relationship Id="rId5" Type="http://schemas.openxmlformats.org/officeDocument/2006/relationships/image" Target="../media/image19.jpe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8.png"/><Relationship Id="rId5" Type="http://schemas.openxmlformats.org/officeDocument/2006/relationships/image" Target="../media/image19.jpeg"/><Relationship Id="rId4" Type="http://schemas.openxmlformats.org/officeDocument/2006/relationships/image" Target="../media/image17.png"/></Relationships>
</file>

<file path=ppt/slides/_rels/slide5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8.png"/><Relationship Id="rId5" Type="http://schemas.openxmlformats.org/officeDocument/2006/relationships/image" Target="../media/image19.jpeg"/><Relationship Id="rId4" Type="http://schemas.openxmlformats.org/officeDocument/2006/relationships/image" Target="../media/image17.png"/></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19.jpeg"/><Relationship Id="rId4" Type="http://schemas.openxmlformats.org/officeDocument/2006/relationships/image" Target="../media/image18.png"/></Relationships>
</file>

<file path=ppt/slides/_rels/slide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5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audio" Target="../media/audio1.wav"/></Relationships>
</file>

<file path=ppt/slides/_rels/slide6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6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6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6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6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audio" Target="../media/audio1.wav"/></Relationships>
</file>

<file path=ppt/slides/_rels/slide6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6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6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6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6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7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8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762000"/>
            <a:ext cx="7543800" cy="1524000"/>
          </a:xfrm>
        </p:spPr>
        <p:txBody>
          <a:bodyPr/>
          <a:lstStyle/>
          <a:p>
            <a:r>
              <a:rPr lang="en-US" sz="7200" dirty="0" smtClean="0">
                <a:solidFill>
                  <a:schemeClr val="bg1"/>
                </a:solidFill>
              </a:rPr>
              <a:t>Spinal Cord Injury</a:t>
            </a:r>
            <a:endParaRPr lang="en-US" sz="7200" dirty="0">
              <a:solidFill>
                <a:schemeClr val="bg1"/>
              </a:solidFill>
            </a:endParaRPr>
          </a:p>
        </p:txBody>
      </p:sp>
      <p:sp>
        <p:nvSpPr>
          <p:cNvPr id="4" name="Subtitle 3"/>
          <p:cNvSpPr>
            <a:spLocks noGrp="1"/>
          </p:cNvSpPr>
          <p:nvPr>
            <p:ph type="subTitle" idx="1"/>
          </p:nvPr>
        </p:nvSpPr>
        <p:spPr>
          <a:xfrm>
            <a:off x="1371600" y="3657600"/>
            <a:ext cx="6858000" cy="990600"/>
          </a:xfrm>
        </p:spPr>
        <p:txBody>
          <a:bodyPr>
            <a:noAutofit/>
          </a:bodyPr>
          <a:lstStyle/>
          <a:p>
            <a:pPr algn="r"/>
            <a:endParaRPr lang="en-IN" sz="2400" b="1" dirty="0"/>
          </a:p>
        </p:txBody>
      </p:sp>
    </p:spTree>
    <p:extLst>
      <p:ext uri="{BB962C8B-B14F-4D97-AF65-F5344CB8AC3E}">
        <p14:creationId xmlns:p14="http://schemas.microsoft.com/office/powerpoint/2010/main" val="1568028775"/>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4" name="chimes.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Autofit/>
          </a:bodyPr>
          <a:lstStyle/>
          <a:p>
            <a:pPr eaLnBrk="1" fontAlgn="auto" hangingPunct="1">
              <a:spcAft>
                <a:spcPts val="0"/>
              </a:spcAft>
              <a:defRPr/>
            </a:pPr>
            <a:r>
              <a:rPr lang="en-US" sz="3600" dirty="0" smtClean="0">
                <a:solidFill>
                  <a:srgbClr val="FF0000"/>
                </a:solidFill>
                <a:effectLst/>
                <a:latin typeface="Times New Roman" pitchFamily="18" charset="0"/>
                <a:cs typeface="Times New Roman" pitchFamily="18" charset="0"/>
              </a:rPr>
              <a:t>PATHOPHYSIOLOGY OF SPINAL CORD INJURY</a:t>
            </a:r>
            <a:endParaRPr lang="en-US" sz="3600" dirty="0">
              <a:solidFill>
                <a:srgbClr val="FF0000"/>
              </a:solidFill>
              <a:effectLst/>
              <a:latin typeface="Times New Roman" pitchFamily="18" charset="0"/>
              <a:cs typeface="Times New Roman" pitchFamily="18" charset="0"/>
            </a:endParaRPr>
          </a:p>
        </p:txBody>
      </p:sp>
      <p:sp>
        <p:nvSpPr>
          <p:cNvPr id="5" name="TextBox 4"/>
          <p:cNvSpPr txBox="1"/>
          <p:nvPr/>
        </p:nvSpPr>
        <p:spPr>
          <a:xfrm>
            <a:off x="533400" y="1752600"/>
            <a:ext cx="8382000" cy="4524375"/>
          </a:xfrm>
          <a:prstGeom prst="rect">
            <a:avLst/>
          </a:prstGeom>
          <a:noFill/>
        </p:spPr>
        <p:txBody>
          <a:bodyPr>
            <a:spAutoFit/>
          </a:bodyPr>
          <a:lstStyle/>
          <a:p>
            <a:pPr>
              <a:defRPr/>
            </a:pPr>
            <a:r>
              <a:rPr lang="en-US" sz="3600" dirty="0">
                <a:solidFill>
                  <a:schemeClr val="bg2">
                    <a:lumMod val="40000"/>
                    <a:lumOff val="60000"/>
                  </a:schemeClr>
                </a:solidFill>
                <a:latin typeface="Times New Roman" pitchFamily="18" charset="0"/>
                <a:cs typeface="Times New Roman" pitchFamily="18" charset="0"/>
              </a:rPr>
              <a:t>Neural tissue injuries</a:t>
            </a:r>
          </a:p>
          <a:p>
            <a:pPr lvl="1">
              <a:buFont typeface="Arial" pitchFamily="34" charset="0"/>
              <a:buChar char="•"/>
              <a:defRPr/>
            </a:pPr>
            <a:r>
              <a:rPr lang="en-US" sz="3600" dirty="0">
                <a:latin typeface="Times New Roman" pitchFamily="18" charset="0"/>
                <a:cs typeface="Times New Roman" pitchFamily="18" charset="0"/>
              </a:rPr>
              <a:t>  </a:t>
            </a:r>
            <a:r>
              <a:rPr lang="en-US" sz="3600" i="1" dirty="0">
                <a:solidFill>
                  <a:srgbClr val="FF0000"/>
                </a:solidFill>
                <a:latin typeface="Times New Roman" pitchFamily="18" charset="0"/>
                <a:cs typeface="Times New Roman" pitchFamily="18" charset="0"/>
              </a:rPr>
              <a:t>Primary injury </a:t>
            </a:r>
            <a:r>
              <a:rPr lang="en-US" sz="3600" dirty="0">
                <a:latin typeface="Times New Roman" pitchFamily="18" charset="0"/>
                <a:cs typeface="Times New Roman" pitchFamily="18" charset="0"/>
              </a:rPr>
              <a:t>– refers to physical tissue disruption caused by mechanical forces</a:t>
            </a:r>
          </a:p>
          <a:p>
            <a:pPr lvl="1">
              <a:buFont typeface="Arial" pitchFamily="34" charset="0"/>
              <a:buChar char="•"/>
              <a:defRPr/>
            </a:pPr>
            <a:r>
              <a:rPr lang="en-US" sz="3600" dirty="0">
                <a:latin typeface="Times New Roman" pitchFamily="18" charset="0"/>
                <a:cs typeface="Times New Roman" pitchFamily="18" charset="0"/>
              </a:rPr>
              <a:t>  </a:t>
            </a:r>
            <a:r>
              <a:rPr lang="en-US" sz="3600" i="1" dirty="0">
                <a:solidFill>
                  <a:srgbClr val="FF0000"/>
                </a:solidFill>
                <a:latin typeface="Times New Roman" pitchFamily="18" charset="0"/>
                <a:cs typeface="Times New Roman" pitchFamily="18" charset="0"/>
              </a:rPr>
              <a:t>Secondary injury </a:t>
            </a:r>
            <a:r>
              <a:rPr lang="en-US" sz="3600" dirty="0">
                <a:latin typeface="Times New Roman" pitchFamily="18" charset="0"/>
                <a:cs typeface="Times New Roman" pitchFamily="18" charset="0"/>
              </a:rPr>
              <a:t>– refers to additional neural tissue damage resulting from the biological response initiated by the physical tissue disruption e.g. edema</a:t>
            </a:r>
            <a:r>
              <a:rPr lang="en-US" sz="2400" dirty="0">
                <a:latin typeface="Arial" charset="0"/>
              </a:rPr>
              <a:t>	</a:t>
            </a:r>
          </a:p>
        </p:txBody>
      </p:sp>
    </p:spTree>
    <p:extLst>
      <p:ext uri="{BB962C8B-B14F-4D97-AF65-F5344CB8AC3E}">
        <p14:creationId xmlns:p14="http://schemas.microsoft.com/office/powerpoint/2010/main" val="1292977136"/>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3" name="chimes.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Anatomy of the spinal cord</a:t>
            </a:r>
            <a:endParaRPr lang="en-US" dirty="0"/>
          </a:p>
        </p:txBody>
      </p:sp>
      <p:sp>
        <p:nvSpPr>
          <p:cNvPr id="3" name="Text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65231203"/>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4" name="chimes.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543800" cy="5334000"/>
          </a:xfrm>
        </p:spPr>
        <p:txBody>
          <a:bodyPr>
            <a:normAutofit lnSpcReduction="10000"/>
          </a:bodyPr>
          <a:lstStyle/>
          <a:p>
            <a:r>
              <a:rPr lang="en-US" dirty="0" smtClean="0"/>
              <a:t>Gross Anatomy</a:t>
            </a:r>
          </a:p>
          <a:p>
            <a:pPr lvl="1"/>
            <a:r>
              <a:rPr lang="en-US" dirty="0" smtClean="0"/>
              <a:t>Sagittal Diameter: 7-12 mm</a:t>
            </a:r>
          </a:p>
          <a:p>
            <a:pPr lvl="1"/>
            <a:r>
              <a:rPr lang="en-US" dirty="0" smtClean="0"/>
              <a:t>Cervical Enlargement: C3-T2 level</a:t>
            </a:r>
          </a:p>
          <a:p>
            <a:pPr lvl="1"/>
            <a:r>
              <a:rPr lang="en-US" dirty="0" smtClean="0"/>
              <a:t>Lumbar Enlargement: T10-T12 level</a:t>
            </a:r>
          </a:p>
          <a:p>
            <a:pPr lvl="1"/>
            <a:r>
              <a:rPr lang="en-US" dirty="0" smtClean="0"/>
              <a:t>Length: approximately 45cm. From foramen magnum to L1-L2 vertebrae</a:t>
            </a:r>
          </a:p>
          <a:p>
            <a:r>
              <a:rPr lang="en-US" dirty="0" smtClean="0"/>
              <a:t>Vascular Supply</a:t>
            </a:r>
          </a:p>
          <a:p>
            <a:pPr lvl="1"/>
            <a:r>
              <a:rPr lang="en-US" dirty="0" smtClean="0"/>
              <a:t>1 anterior spinal artery which supplies the anterior 2/3 of the cord</a:t>
            </a:r>
          </a:p>
          <a:p>
            <a:pPr lvl="1"/>
            <a:r>
              <a:rPr lang="en-US" dirty="0" smtClean="0"/>
              <a:t>2 posterior spinal arteries which supply the posterior 1/3 of the cord</a:t>
            </a:r>
          </a:p>
          <a:p>
            <a:pPr lvl="1"/>
            <a:r>
              <a:rPr lang="en-US" dirty="0" smtClean="0"/>
              <a:t>Both anterior and posterior arteries receive reinforcement from the Radicular Artery</a:t>
            </a:r>
          </a:p>
          <a:p>
            <a:pPr lvl="1"/>
            <a:r>
              <a:rPr lang="en-US" dirty="0" smtClean="0"/>
              <a:t>Spinal vertebral venous plexus to the </a:t>
            </a:r>
            <a:r>
              <a:rPr lang="en-US" dirty="0" err="1" smtClean="0"/>
              <a:t>azygous</a:t>
            </a:r>
            <a:r>
              <a:rPr lang="en-US" dirty="0" smtClean="0"/>
              <a:t> vein </a:t>
            </a:r>
          </a:p>
          <a:p>
            <a:pPr lvl="1"/>
            <a:endParaRPr lang="en-US" dirty="0"/>
          </a:p>
          <a:p>
            <a:endParaRPr lang="en-US" dirty="0"/>
          </a:p>
        </p:txBody>
      </p:sp>
    </p:spTree>
    <p:extLst>
      <p:ext uri="{BB962C8B-B14F-4D97-AF65-F5344CB8AC3E}">
        <p14:creationId xmlns:p14="http://schemas.microsoft.com/office/powerpoint/2010/main" val="1547251317"/>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4" name="chimes.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543800" cy="5334000"/>
          </a:xfrm>
        </p:spPr>
        <p:txBody>
          <a:bodyPr>
            <a:normAutofit/>
          </a:bodyPr>
          <a:lstStyle/>
          <a:p>
            <a:r>
              <a:rPr lang="en-US" sz="3200" dirty="0" smtClean="0"/>
              <a:t>Internal Anatomy</a:t>
            </a:r>
          </a:p>
          <a:p>
            <a:pPr lvl="1"/>
            <a:r>
              <a:rPr lang="en-US" sz="2800" dirty="0" smtClean="0"/>
              <a:t>Gray Matter – neuronal cell bodies &amp; synapses</a:t>
            </a:r>
          </a:p>
          <a:p>
            <a:pPr lvl="2"/>
            <a:r>
              <a:rPr lang="en-US" sz="2800" dirty="0" smtClean="0"/>
              <a:t>Anterior Horn – motor neurons</a:t>
            </a:r>
          </a:p>
          <a:p>
            <a:pPr lvl="2"/>
            <a:r>
              <a:rPr lang="en-US" sz="2800" dirty="0" smtClean="0"/>
              <a:t>Posterior Horn – sensory neurons</a:t>
            </a:r>
          </a:p>
          <a:p>
            <a:pPr lvl="1"/>
            <a:r>
              <a:rPr lang="en-US" sz="2800" dirty="0" smtClean="0"/>
              <a:t>White Matter – ascending &amp; descending fiber pathways</a:t>
            </a:r>
          </a:p>
          <a:p>
            <a:pPr lvl="2"/>
            <a:r>
              <a:rPr lang="en-US" sz="2800" dirty="0" smtClean="0"/>
              <a:t>Ascending – relays sensory information to the brain</a:t>
            </a:r>
          </a:p>
          <a:p>
            <a:pPr lvl="2"/>
            <a:r>
              <a:rPr lang="en-US" sz="2800" dirty="0" smtClean="0"/>
              <a:t>Descending – relays motor information down to the cord</a:t>
            </a:r>
            <a:endParaRPr lang="en-US" sz="2800" dirty="0"/>
          </a:p>
        </p:txBody>
      </p:sp>
    </p:spTree>
    <p:extLst>
      <p:ext uri="{BB962C8B-B14F-4D97-AF65-F5344CB8AC3E}">
        <p14:creationId xmlns:p14="http://schemas.microsoft.com/office/powerpoint/2010/main" val="4008908070"/>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4" name="chimes.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p:txBody>
      </p:sp>
      <p:pic>
        <p:nvPicPr>
          <p:cNvPr id="4" name="Content Placeholder 3" descr="dermatomes-netter2.jpg"/>
          <p:cNvPicPr>
            <a:picLocks noChangeAspect="1"/>
          </p:cNvPicPr>
          <p:nvPr/>
        </p:nvPicPr>
        <p:blipFill>
          <a:blip r:embed="rId4" cstate="print"/>
          <a:stretch>
            <a:fillRect/>
          </a:stretch>
        </p:blipFill>
        <p:spPr>
          <a:xfrm>
            <a:off x="4394200" y="0"/>
            <a:ext cx="4724400" cy="6858000"/>
          </a:xfrm>
          <a:prstGeom prst="rect">
            <a:avLst/>
          </a:prstGeom>
        </p:spPr>
      </p:pic>
      <p:pic>
        <p:nvPicPr>
          <p:cNvPr id="5" name="Picture 2" descr="dermatomes"/>
          <p:cNvPicPr>
            <a:picLocks noChangeAspect="1" noChangeArrowheads="1"/>
          </p:cNvPicPr>
          <p:nvPr/>
        </p:nvPicPr>
        <p:blipFill>
          <a:blip r:embed="rId5" cstate="print"/>
          <a:srcRect/>
          <a:stretch>
            <a:fillRect/>
          </a:stretch>
        </p:blipFill>
        <p:spPr>
          <a:xfrm>
            <a:off x="0" y="0"/>
            <a:ext cx="4572000" cy="6858000"/>
          </a:xfrm>
          <a:prstGeom prst="rect">
            <a:avLst/>
          </a:prstGeom>
          <a:noFill/>
          <a:ln/>
        </p:spPr>
      </p:pic>
    </p:spTree>
    <p:extLst>
      <p:ext uri="{BB962C8B-B14F-4D97-AF65-F5344CB8AC3E}">
        <p14:creationId xmlns:p14="http://schemas.microsoft.com/office/powerpoint/2010/main" val="1353618562"/>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6" name="chimes.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p:txBody>
      </p:sp>
      <p:pic>
        <p:nvPicPr>
          <p:cNvPr id="7" name="Content Placeholder 3" descr="myotomes.jpg"/>
          <p:cNvPicPr>
            <a:picLocks noChangeAspect="1"/>
          </p:cNvPicPr>
          <p:nvPr/>
        </p:nvPicPr>
        <p:blipFill>
          <a:blip r:embed="rId4" cstate="print"/>
          <a:stretch>
            <a:fillRect/>
          </a:stretch>
        </p:blipFill>
        <p:spPr>
          <a:xfrm>
            <a:off x="0" y="0"/>
            <a:ext cx="9144000" cy="6858000"/>
          </a:xfrm>
          <a:prstGeom prst="rect">
            <a:avLst/>
          </a:prstGeom>
        </p:spPr>
      </p:pic>
      <p:sp>
        <p:nvSpPr>
          <p:cNvPr id="2" name="Rectangle 1"/>
          <p:cNvSpPr/>
          <p:nvPr/>
        </p:nvSpPr>
        <p:spPr>
          <a:xfrm>
            <a:off x="3124200" y="4343400"/>
            <a:ext cx="3262433" cy="923330"/>
          </a:xfrm>
          <a:prstGeom prst="rect">
            <a:avLst/>
          </a:prstGeom>
          <a:noFill/>
        </p:spPr>
        <p:txBody>
          <a:bodyPr wrap="none" lIns="91440" tIns="45720" rIns="91440" bIns="45720">
            <a:spAutoFit/>
          </a:bodyPr>
          <a:lstStyle/>
          <a:p>
            <a:pPr algn="ctr"/>
            <a:r>
              <a:rPr lang="en-US" sz="5400" b="1" cap="none" spc="0"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Myotomes</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extLst>
      <p:ext uri="{BB962C8B-B14F-4D97-AF65-F5344CB8AC3E}">
        <p14:creationId xmlns:p14="http://schemas.microsoft.com/office/powerpoint/2010/main" val="1998022687"/>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5" name="chimes.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Ascending tracts</a:t>
            </a:r>
            <a:endParaRPr lang="en-US" dirty="0"/>
          </a:p>
        </p:txBody>
      </p:sp>
      <p:sp>
        <p:nvSpPr>
          <p:cNvPr id="3" name="Text Placeholder 2"/>
          <p:cNvSpPr>
            <a:spLocks noGrp="1"/>
          </p:cNvSpPr>
          <p:nvPr>
            <p:ph type="body" idx="1"/>
          </p:nvPr>
        </p:nvSpPr>
        <p:spPr/>
        <p:txBody>
          <a:bodyPr>
            <a:normAutofit fontScale="92500"/>
          </a:bodyPr>
          <a:lstStyle/>
          <a:p>
            <a:r>
              <a:rPr lang="en-US" dirty="0" smtClean="0"/>
              <a:t>Consists of axons that conduct action potentials or impulses towards the brain (afferent)</a:t>
            </a:r>
            <a:endParaRPr lang="en-US" dirty="0"/>
          </a:p>
        </p:txBody>
      </p:sp>
      <p:pic>
        <p:nvPicPr>
          <p:cNvPr id="4" name="Picture 2" descr="img004"/>
          <p:cNvPicPr>
            <a:picLocks noChangeAspect="1" noChangeArrowheads="1"/>
          </p:cNvPicPr>
          <p:nvPr/>
        </p:nvPicPr>
        <p:blipFill>
          <a:blip r:embed="rId4" cstate="print"/>
          <a:srcRect/>
          <a:stretch>
            <a:fillRect/>
          </a:stretch>
        </p:blipFill>
        <p:spPr bwMode="auto">
          <a:xfrm>
            <a:off x="914400" y="0"/>
            <a:ext cx="7239000" cy="4116678"/>
          </a:xfrm>
          <a:prstGeom prst="rect">
            <a:avLst/>
          </a:prstGeom>
          <a:noFill/>
          <a:ln w="57150">
            <a:solidFill>
              <a:srgbClr val="00FF99"/>
            </a:solidFill>
            <a:miter lim="800000"/>
            <a:headEnd/>
            <a:tailEnd/>
          </a:ln>
        </p:spPr>
      </p:pic>
    </p:spTree>
    <p:extLst>
      <p:ext uri="{BB962C8B-B14F-4D97-AF65-F5344CB8AC3E}">
        <p14:creationId xmlns:p14="http://schemas.microsoft.com/office/powerpoint/2010/main" val="149496892"/>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5" name="chimes.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0" y="381000"/>
            <a:ext cx="4419600" cy="6248400"/>
          </a:xfrm>
        </p:spPr>
        <p:txBody>
          <a:bodyPr>
            <a:normAutofit/>
          </a:bodyPr>
          <a:lstStyle/>
          <a:p>
            <a:pPr marL="342900" indent="-342900">
              <a:buFont typeface="Arial" pitchFamily="34" charset="0"/>
              <a:buChar char="•"/>
            </a:pPr>
            <a:r>
              <a:rPr lang="en-US" sz="3600" dirty="0" smtClean="0"/>
              <a:t>Pain and Temperature</a:t>
            </a:r>
          </a:p>
          <a:p>
            <a:pPr marL="800100" lvl="1" indent="-342900">
              <a:buFont typeface="Arial" pitchFamily="34" charset="0"/>
              <a:buChar char="•"/>
            </a:pPr>
            <a:r>
              <a:rPr lang="en-US" sz="2000" dirty="0" smtClean="0"/>
              <a:t>Lateral </a:t>
            </a:r>
            <a:r>
              <a:rPr lang="en-US" sz="2000" dirty="0" err="1" smtClean="0"/>
              <a:t>Spinothalamic</a:t>
            </a:r>
            <a:r>
              <a:rPr lang="en-US" sz="2000" dirty="0" smtClean="0"/>
              <a:t> Tract – Main Pathway</a:t>
            </a:r>
          </a:p>
          <a:p>
            <a:pPr marL="800100" lvl="1" indent="-342900">
              <a:buFont typeface="Arial" pitchFamily="34" charset="0"/>
              <a:buChar char="•"/>
            </a:pPr>
            <a:r>
              <a:rPr lang="en-US" sz="2000" dirty="0" smtClean="0"/>
              <a:t>Ventral </a:t>
            </a:r>
            <a:r>
              <a:rPr lang="en-US" sz="2000" dirty="0" err="1" smtClean="0"/>
              <a:t>Spinothalamic</a:t>
            </a:r>
            <a:r>
              <a:rPr lang="en-US" sz="2000" dirty="0" smtClean="0"/>
              <a:t> Tract</a:t>
            </a:r>
          </a:p>
          <a:p>
            <a:pPr marL="800100" lvl="1" indent="-342900">
              <a:buFont typeface="Arial" pitchFamily="34" charset="0"/>
              <a:buChar char="•"/>
            </a:pPr>
            <a:r>
              <a:rPr lang="en-US" sz="2000" dirty="0" smtClean="0"/>
              <a:t>Both tracts cross to the contralateral side of the cord about 2-3 cord levels above as it travels up the cerebral cortex (Area 3,1,2)</a:t>
            </a:r>
          </a:p>
          <a:p>
            <a:pPr marL="800100" lvl="1" indent="-342900">
              <a:buFont typeface="Arial" pitchFamily="34" charset="0"/>
              <a:buChar char="•"/>
            </a:pPr>
            <a:r>
              <a:rPr lang="en-US" sz="2000" dirty="0" smtClean="0"/>
              <a:t>Lesion of this tract presents with loss of contralateral pain &amp; temperature below the level of injury</a:t>
            </a:r>
            <a:endParaRPr lang="en-US" sz="2000" dirty="0"/>
          </a:p>
        </p:txBody>
      </p:sp>
      <p:pic>
        <p:nvPicPr>
          <p:cNvPr id="5" name="Content Placeholder 4" descr="ch10f3.jpg"/>
          <p:cNvPicPr>
            <a:picLocks noGrp="1" noChangeAspect="1"/>
          </p:cNvPicPr>
          <p:nvPr>
            <p:ph idx="1"/>
          </p:nvPr>
        </p:nvPicPr>
        <p:blipFill>
          <a:blip r:embed="rId4" cstate="print"/>
          <a:srcRect r="42788" b="-7173"/>
          <a:stretch>
            <a:fillRect/>
          </a:stretch>
        </p:blipFill>
        <p:spPr>
          <a:xfrm>
            <a:off x="4495800" y="76199"/>
            <a:ext cx="4572000" cy="7173197"/>
          </a:xfrm>
        </p:spPr>
      </p:pic>
    </p:spTree>
    <p:extLst>
      <p:ext uri="{BB962C8B-B14F-4D97-AF65-F5344CB8AC3E}">
        <p14:creationId xmlns:p14="http://schemas.microsoft.com/office/powerpoint/2010/main" val="3727237233"/>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5" name="chimes.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0" y="381000"/>
            <a:ext cx="4419600" cy="6248400"/>
          </a:xfrm>
        </p:spPr>
        <p:txBody>
          <a:bodyPr>
            <a:normAutofit/>
          </a:bodyPr>
          <a:lstStyle/>
          <a:p>
            <a:pPr marL="342900" indent="-342900">
              <a:buFont typeface="Arial" pitchFamily="34" charset="0"/>
              <a:buChar char="•"/>
            </a:pPr>
            <a:r>
              <a:rPr lang="en-US" sz="3600" dirty="0" smtClean="0"/>
              <a:t>Proprioception and </a:t>
            </a:r>
            <a:r>
              <a:rPr lang="en-US" sz="3600" dirty="0" err="1" smtClean="0"/>
              <a:t>Stereognosis</a:t>
            </a:r>
            <a:endParaRPr lang="en-US" sz="3600" dirty="0" smtClean="0"/>
          </a:p>
          <a:p>
            <a:pPr marL="800100" lvl="1" indent="-342900">
              <a:buFont typeface="Arial" pitchFamily="34" charset="0"/>
              <a:buChar char="•"/>
            </a:pPr>
            <a:r>
              <a:rPr lang="en-US" sz="2000" dirty="0" smtClean="0"/>
              <a:t>Posterior Column – ascends up the spinal cord and crosses to the contralateral side at the level of the medulla to the cerebral cortex (Area 3,1,2)</a:t>
            </a:r>
          </a:p>
          <a:p>
            <a:pPr marL="1257300" lvl="2" indent="-342900">
              <a:buFont typeface="Arial" pitchFamily="34" charset="0"/>
              <a:buChar char="•"/>
            </a:pPr>
            <a:r>
              <a:rPr lang="en-US" sz="1800" dirty="0" smtClean="0"/>
              <a:t>Fasciculus </a:t>
            </a:r>
            <a:r>
              <a:rPr lang="en-US" sz="1800" dirty="0" err="1" smtClean="0"/>
              <a:t>Cuneatus</a:t>
            </a:r>
            <a:r>
              <a:rPr lang="en-US" sz="1800" dirty="0" smtClean="0"/>
              <a:t> – laterally located; UE proprioception</a:t>
            </a:r>
          </a:p>
          <a:p>
            <a:pPr marL="1257300" lvl="2" indent="-342900">
              <a:buFont typeface="Arial" pitchFamily="34" charset="0"/>
              <a:buChar char="•"/>
            </a:pPr>
            <a:r>
              <a:rPr lang="en-US" sz="1800" dirty="0" smtClean="0"/>
              <a:t>Fasciculus </a:t>
            </a:r>
            <a:r>
              <a:rPr lang="en-US" sz="1800" dirty="0" err="1" smtClean="0"/>
              <a:t>Gracilis</a:t>
            </a:r>
            <a:r>
              <a:rPr lang="en-US" sz="1800" dirty="0" smtClean="0"/>
              <a:t> – medially located; LE proprioception</a:t>
            </a:r>
          </a:p>
          <a:p>
            <a:pPr marL="800100" lvl="1" indent="-342900">
              <a:buFont typeface="Arial" pitchFamily="34" charset="0"/>
              <a:buChar char="•"/>
            </a:pPr>
            <a:r>
              <a:rPr lang="en-US" sz="2000" dirty="0" smtClean="0"/>
              <a:t>Lesion of Posterior Column: Loss of </a:t>
            </a:r>
            <a:r>
              <a:rPr lang="en-US" sz="2000" dirty="0" err="1" smtClean="0"/>
              <a:t>ipsilateral</a:t>
            </a:r>
            <a:r>
              <a:rPr lang="en-US" sz="2000" dirty="0" smtClean="0"/>
              <a:t> proprioception &amp; </a:t>
            </a:r>
            <a:r>
              <a:rPr lang="en-US" sz="2000" dirty="0" err="1" smtClean="0"/>
              <a:t>stereognosis</a:t>
            </a:r>
            <a:r>
              <a:rPr lang="en-US" sz="2000" dirty="0" smtClean="0"/>
              <a:t> below the level of injury</a:t>
            </a:r>
          </a:p>
          <a:p>
            <a:pPr marL="800100" lvl="1" indent="-342900">
              <a:buFont typeface="Arial" pitchFamily="34" charset="0"/>
              <a:buChar char="•"/>
            </a:pPr>
            <a:endParaRPr lang="en-US" sz="20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82563"/>
            <a:ext cx="4648200" cy="651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154812"/>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5" name="chimes.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Summary Ascending Tracts</a:t>
            </a:r>
          </a:p>
        </p:txBody>
      </p:sp>
      <p:sp>
        <p:nvSpPr>
          <p:cNvPr id="3" name="Content Placeholder 2"/>
          <p:cNvSpPr>
            <a:spLocks noGrp="1"/>
          </p:cNvSpPr>
          <p:nvPr>
            <p:ph idx="1"/>
          </p:nvPr>
        </p:nvSpPr>
        <p:spPr>
          <a:xfrm>
            <a:off x="762000" y="990600"/>
            <a:ext cx="7620000" cy="5105400"/>
          </a:xfrm>
        </p:spPr>
        <p:txBody>
          <a:bodyPr>
            <a:normAutofit/>
          </a:bodyPr>
          <a:lstStyle/>
          <a:p>
            <a:r>
              <a:rPr lang="en-US" sz="2800" dirty="0"/>
              <a:t>Lateral &amp; Anterior </a:t>
            </a:r>
            <a:r>
              <a:rPr lang="en-US" sz="2800" dirty="0" err="1"/>
              <a:t>Spinothalamic</a:t>
            </a:r>
            <a:r>
              <a:rPr lang="en-US" sz="2800" dirty="0"/>
              <a:t> Tracts</a:t>
            </a:r>
          </a:p>
          <a:p>
            <a:pPr lvl="1"/>
            <a:r>
              <a:rPr lang="en-US" sz="2400" dirty="0"/>
              <a:t>Pain &amp; temperature sensation and crude touch</a:t>
            </a:r>
          </a:p>
          <a:p>
            <a:r>
              <a:rPr lang="en-US" sz="2800" dirty="0"/>
              <a:t>Dorsal Column</a:t>
            </a:r>
          </a:p>
          <a:p>
            <a:pPr lvl="1"/>
            <a:r>
              <a:rPr lang="en-US" sz="2400" dirty="0"/>
              <a:t>Fine touch, proprioception, two-point discrimination</a:t>
            </a:r>
          </a:p>
          <a:p>
            <a:r>
              <a:rPr lang="en-US" sz="2800" dirty="0"/>
              <a:t>Dorsal &amp; Ventral </a:t>
            </a:r>
            <a:r>
              <a:rPr lang="en-US" sz="2800" dirty="0" err="1"/>
              <a:t>Spinocerebellar</a:t>
            </a:r>
            <a:r>
              <a:rPr lang="en-US" sz="2800" dirty="0"/>
              <a:t> Tracts</a:t>
            </a:r>
          </a:p>
          <a:p>
            <a:pPr lvl="1"/>
            <a:r>
              <a:rPr lang="en-US" sz="2400" dirty="0"/>
              <a:t>Proprioceptive and </a:t>
            </a:r>
            <a:r>
              <a:rPr lang="en-US" sz="2400" dirty="0" err="1"/>
              <a:t>exteroceptive</a:t>
            </a:r>
            <a:r>
              <a:rPr lang="en-US" sz="2400" dirty="0"/>
              <a:t> stimuli for movement and position sense</a:t>
            </a:r>
          </a:p>
          <a:p>
            <a:r>
              <a:rPr lang="en-US" sz="2800" dirty="0" err="1"/>
              <a:t>Spinoreticular</a:t>
            </a:r>
            <a:r>
              <a:rPr lang="en-US" sz="2800" dirty="0"/>
              <a:t> Tract</a:t>
            </a:r>
          </a:p>
          <a:p>
            <a:pPr lvl="1"/>
            <a:r>
              <a:rPr lang="en-US" sz="2400" dirty="0"/>
              <a:t>Deep and chronic pain</a:t>
            </a:r>
          </a:p>
          <a:p>
            <a:endParaRPr lang="en-US" sz="2800" dirty="0"/>
          </a:p>
          <a:p>
            <a:endParaRPr lang="en-US" sz="2800" dirty="0"/>
          </a:p>
          <a:p>
            <a:endParaRPr lang="en-US" sz="2800" dirty="0"/>
          </a:p>
        </p:txBody>
      </p:sp>
    </p:spTree>
    <p:extLst>
      <p:ext uri="{BB962C8B-B14F-4D97-AF65-F5344CB8AC3E}">
        <p14:creationId xmlns:p14="http://schemas.microsoft.com/office/powerpoint/2010/main" val="1325538614"/>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4" name="chimes.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609600" y="1828800"/>
            <a:ext cx="7848600" cy="2057400"/>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algn="just"/>
            <a:r>
              <a:rPr lang="en-US" sz="3200" smtClean="0"/>
              <a:t>Partial or complete disruption of spinal cord resulting in paralysis, sensory loss, altered autonomic and reflex activities.</a:t>
            </a:r>
          </a:p>
          <a:p>
            <a:pPr algn="just"/>
            <a:endParaRPr lang="en-US" sz="3200" smtClean="0"/>
          </a:p>
          <a:p>
            <a:endParaRPr lang="en-US" sz="3200" dirty="0"/>
          </a:p>
        </p:txBody>
      </p:sp>
    </p:spTree>
    <p:extLst>
      <p:ext uri="{BB962C8B-B14F-4D97-AF65-F5344CB8AC3E}">
        <p14:creationId xmlns:p14="http://schemas.microsoft.com/office/powerpoint/2010/main" val="3065801774"/>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3" name="chimes.wav"/>
          </p:stSnd>
        </p:sndAc>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Descending tracts</a:t>
            </a:r>
            <a:endParaRPr lang="en-US" dirty="0"/>
          </a:p>
        </p:txBody>
      </p:sp>
      <p:sp>
        <p:nvSpPr>
          <p:cNvPr id="3" name="Text Placeholder 2"/>
          <p:cNvSpPr>
            <a:spLocks noGrp="1"/>
          </p:cNvSpPr>
          <p:nvPr>
            <p:ph type="body" idx="1"/>
          </p:nvPr>
        </p:nvSpPr>
        <p:spPr/>
        <p:txBody>
          <a:bodyPr>
            <a:normAutofit fontScale="92500"/>
          </a:bodyPr>
          <a:lstStyle/>
          <a:p>
            <a:r>
              <a:rPr lang="en-US" dirty="0" smtClean="0"/>
              <a:t>Consists of axons that conduct action potentials or impulses away from the brain (efferent)</a:t>
            </a:r>
            <a:endParaRPr lang="en-US" dirty="0"/>
          </a:p>
        </p:txBody>
      </p:sp>
      <p:pic>
        <p:nvPicPr>
          <p:cNvPr id="4" name="Picture 3" descr="img007"/>
          <p:cNvPicPr>
            <a:picLocks noChangeAspect="1" noChangeArrowheads="1"/>
          </p:cNvPicPr>
          <p:nvPr/>
        </p:nvPicPr>
        <p:blipFill>
          <a:blip r:embed="rId4" cstate="print"/>
          <a:srcRect/>
          <a:stretch>
            <a:fillRect/>
          </a:stretch>
        </p:blipFill>
        <p:spPr bwMode="auto">
          <a:xfrm>
            <a:off x="965200" y="127000"/>
            <a:ext cx="7192297" cy="3911600"/>
          </a:xfrm>
          <a:prstGeom prst="rect">
            <a:avLst/>
          </a:prstGeom>
          <a:noFill/>
          <a:ln w="57150">
            <a:solidFill>
              <a:srgbClr val="00FF99"/>
            </a:solidFill>
            <a:miter lim="800000"/>
            <a:headEnd/>
            <a:tailEnd/>
          </a:ln>
        </p:spPr>
      </p:pic>
    </p:spTree>
    <p:extLst>
      <p:ext uri="{BB962C8B-B14F-4D97-AF65-F5344CB8AC3E}">
        <p14:creationId xmlns:p14="http://schemas.microsoft.com/office/powerpoint/2010/main" val="960362142"/>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5" name="chimes.wav"/>
          </p:stSnd>
        </p:sndAc>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Motor Pathway</a:t>
            </a:r>
            <a:endParaRPr lang="en-US" dirty="0"/>
          </a:p>
        </p:txBody>
      </p:sp>
      <p:sp>
        <p:nvSpPr>
          <p:cNvPr id="3" name="Content Placeholder 2"/>
          <p:cNvSpPr>
            <a:spLocks noGrp="1"/>
          </p:cNvSpPr>
          <p:nvPr>
            <p:ph idx="1"/>
          </p:nvPr>
        </p:nvSpPr>
        <p:spPr/>
        <p:txBody>
          <a:bodyPr/>
          <a:lstStyle/>
          <a:p>
            <a:r>
              <a:rPr lang="en-US" dirty="0" smtClean="0"/>
              <a:t>Lateral </a:t>
            </a:r>
            <a:r>
              <a:rPr lang="en-US" dirty="0" err="1" smtClean="0"/>
              <a:t>Corticospinal</a:t>
            </a:r>
            <a:r>
              <a:rPr lang="en-US" dirty="0" smtClean="0"/>
              <a:t> Tract – main pathway</a:t>
            </a:r>
          </a:p>
          <a:p>
            <a:r>
              <a:rPr lang="en-US" dirty="0" smtClean="0"/>
              <a:t>Ventral </a:t>
            </a:r>
            <a:r>
              <a:rPr lang="en-US" dirty="0" err="1" smtClean="0"/>
              <a:t>Corticospinal</a:t>
            </a:r>
            <a:r>
              <a:rPr lang="en-US" dirty="0" smtClean="0"/>
              <a:t> Tract </a:t>
            </a:r>
          </a:p>
          <a:p>
            <a:pPr lvl="1"/>
            <a:r>
              <a:rPr lang="en-US" dirty="0" smtClean="0"/>
              <a:t>Both tracts decussate from the cerebral cortex (area 4,6) at the level of the medulla as it descends to the cord </a:t>
            </a:r>
            <a:r>
              <a:rPr lang="en-US" dirty="0" err="1" smtClean="0"/>
              <a:t>ipsilaterally</a:t>
            </a:r>
            <a:endParaRPr lang="en-US" dirty="0" smtClean="0"/>
          </a:p>
          <a:p>
            <a:pPr lvl="1"/>
            <a:r>
              <a:rPr lang="en-US" dirty="0" smtClean="0"/>
              <a:t>Lesion of </a:t>
            </a:r>
            <a:r>
              <a:rPr lang="en-US" dirty="0" err="1" smtClean="0"/>
              <a:t>corticospinal</a:t>
            </a:r>
            <a:r>
              <a:rPr lang="en-US" dirty="0" smtClean="0"/>
              <a:t> tract: loss of </a:t>
            </a:r>
            <a:r>
              <a:rPr lang="en-US" dirty="0" err="1" smtClean="0"/>
              <a:t>ipsilateral</a:t>
            </a:r>
            <a:r>
              <a:rPr lang="en-US" dirty="0" smtClean="0"/>
              <a:t> motor function below the level of injury</a:t>
            </a:r>
            <a:endParaRPr lang="en-US" dirty="0"/>
          </a:p>
        </p:txBody>
      </p:sp>
    </p:spTree>
    <p:extLst>
      <p:ext uri="{BB962C8B-B14F-4D97-AF65-F5344CB8AC3E}">
        <p14:creationId xmlns:p14="http://schemas.microsoft.com/office/powerpoint/2010/main" val="2860075224"/>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4" name="chimes.wav"/>
          </p:stSnd>
        </p:sndAc>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Summary </a:t>
            </a:r>
            <a:r>
              <a:rPr lang="en-US" sz="4400" dirty="0" smtClean="0"/>
              <a:t>Descending </a:t>
            </a:r>
            <a:r>
              <a:rPr lang="en-US" sz="4400" dirty="0"/>
              <a:t>Tracts</a:t>
            </a:r>
          </a:p>
        </p:txBody>
      </p:sp>
      <p:sp>
        <p:nvSpPr>
          <p:cNvPr id="3" name="Content Placeholder 2"/>
          <p:cNvSpPr>
            <a:spLocks noGrp="1"/>
          </p:cNvSpPr>
          <p:nvPr>
            <p:ph idx="1"/>
          </p:nvPr>
        </p:nvSpPr>
        <p:spPr>
          <a:xfrm>
            <a:off x="762000" y="838200"/>
            <a:ext cx="7543800" cy="5105400"/>
          </a:xfrm>
        </p:spPr>
        <p:txBody>
          <a:bodyPr>
            <a:normAutofit fontScale="92500"/>
          </a:bodyPr>
          <a:lstStyle/>
          <a:p>
            <a:pPr>
              <a:lnSpc>
                <a:spcPct val="90000"/>
              </a:lnSpc>
            </a:pPr>
            <a:r>
              <a:rPr lang="en-US" sz="2800" dirty="0" err="1"/>
              <a:t>Rubrospinal</a:t>
            </a:r>
            <a:r>
              <a:rPr lang="en-US" sz="2800" dirty="0"/>
              <a:t> Tract</a:t>
            </a:r>
          </a:p>
          <a:p>
            <a:pPr lvl="1">
              <a:lnSpc>
                <a:spcPct val="90000"/>
              </a:lnSpc>
            </a:pPr>
            <a:r>
              <a:rPr lang="en-US" sz="2400" dirty="0"/>
              <a:t>Serves as motor junction</a:t>
            </a:r>
          </a:p>
          <a:p>
            <a:pPr lvl="1">
              <a:lnSpc>
                <a:spcPct val="90000"/>
              </a:lnSpc>
            </a:pPr>
            <a:r>
              <a:rPr lang="en-US" sz="2400" dirty="0"/>
              <a:t>For large muscle movement &amp; fine motor control</a:t>
            </a:r>
          </a:p>
          <a:p>
            <a:pPr lvl="1">
              <a:lnSpc>
                <a:spcPct val="90000"/>
              </a:lnSpc>
            </a:pPr>
            <a:r>
              <a:rPr lang="en-US" sz="2400" dirty="0"/>
              <a:t>Facilitates flexion &amp; inhibits extension of upper extremities</a:t>
            </a:r>
          </a:p>
          <a:p>
            <a:pPr>
              <a:lnSpc>
                <a:spcPct val="90000"/>
              </a:lnSpc>
            </a:pPr>
            <a:r>
              <a:rPr lang="en-US" sz="2800" dirty="0" err="1"/>
              <a:t>Reticulospinal</a:t>
            </a:r>
            <a:r>
              <a:rPr lang="en-US" sz="2800" dirty="0"/>
              <a:t> Tract</a:t>
            </a:r>
          </a:p>
          <a:p>
            <a:pPr lvl="1">
              <a:lnSpc>
                <a:spcPct val="90000"/>
              </a:lnSpc>
            </a:pPr>
            <a:r>
              <a:rPr lang="en-US" sz="2400" dirty="0"/>
              <a:t>For modulation of sensory transmission esp. pain; spinal reflexes</a:t>
            </a:r>
          </a:p>
          <a:p>
            <a:pPr>
              <a:lnSpc>
                <a:spcPct val="90000"/>
              </a:lnSpc>
            </a:pPr>
            <a:r>
              <a:rPr lang="en-US" sz="2800" dirty="0" err="1"/>
              <a:t>Tectospinal</a:t>
            </a:r>
            <a:r>
              <a:rPr lang="en-US" sz="2800" dirty="0"/>
              <a:t> Tract</a:t>
            </a:r>
          </a:p>
          <a:p>
            <a:pPr lvl="1">
              <a:lnSpc>
                <a:spcPct val="90000"/>
              </a:lnSpc>
            </a:pPr>
            <a:r>
              <a:rPr lang="en-US" sz="2400" dirty="0"/>
              <a:t>For reflex head turning</a:t>
            </a:r>
          </a:p>
          <a:p>
            <a:pPr lvl="1">
              <a:lnSpc>
                <a:spcPct val="90000"/>
              </a:lnSpc>
            </a:pPr>
            <a:r>
              <a:rPr lang="en-US" sz="2400" dirty="0"/>
              <a:t>Mediate reflex postural movements of the head in response to visual &amp; auditory stimuli</a:t>
            </a:r>
          </a:p>
          <a:p>
            <a:pPr>
              <a:lnSpc>
                <a:spcPct val="90000"/>
              </a:lnSpc>
            </a:pPr>
            <a:r>
              <a:rPr lang="en-US" sz="2800" dirty="0"/>
              <a:t>Medial Longitudinal Fissure</a:t>
            </a:r>
          </a:p>
          <a:p>
            <a:pPr lvl="1">
              <a:lnSpc>
                <a:spcPct val="90000"/>
              </a:lnSpc>
            </a:pPr>
            <a:r>
              <a:rPr lang="en-US" sz="2400" dirty="0"/>
              <a:t>For coordination of head and eye movements</a:t>
            </a:r>
          </a:p>
          <a:p>
            <a:pPr>
              <a:lnSpc>
                <a:spcPct val="90000"/>
              </a:lnSpc>
            </a:pPr>
            <a:endParaRPr lang="en-US" sz="2800" dirty="0"/>
          </a:p>
          <a:p>
            <a:endParaRPr lang="en-US" dirty="0"/>
          </a:p>
        </p:txBody>
      </p:sp>
    </p:spTree>
    <p:extLst>
      <p:ext uri="{BB962C8B-B14F-4D97-AF65-F5344CB8AC3E}">
        <p14:creationId xmlns:p14="http://schemas.microsoft.com/office/powerpoint/2010/main" val="550297788"/>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4" name="chimes.wav"/>
          </p:stSnd>
        </p:sndAc>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Summary </a:t>
            </a:r>
            <a:r>
              <a:rPr lang="en-US" sz="4400" dirty="0" smtClean="0"/>
              <a:t>Descending </a:t>
            </a:r>
            <a:r>
              <a:rPr lang="en-US" sz="4400" dirty="0"/>
              <a:t>Tracts</a:t>
            </a:r>
          </a:p>
        </p:txBody>
      </p:sp>
      <p:sp>
        <p:nvSpPr>
          <p:cNvPr id="3" name="Content Placeholder 2"/>
          <p:cNvSpPr>
            <a:spLocks noGrp="1"/>
          </p:cNvSpPr>
          <p:nvPr>
            <p:ph idx="1"/>
          </p:nvPr>
        </p:nvSpPr>
        <p:spPr>
          <a:xfrm>
            <a:off x="762000" y="685800"/>
            <a:ext cx="7543800" cy="5181600"/>
          </a:xfrm>
        </p:spPr>
        <p:txBody>
          <a:bodyPr>
            <a:normAutofit lnSpcReduction="10000"/>
          </a:bodyPr>
          <a:lstStyle/>
          <a:p>
            <a:pPr>
              <a:lnSpc>
                <a:spcPct val="90000"/>
              </a:lnSpc>
            </a:pPr>
            <a:r>
              <a:rPr lang="en-US" sz="2800" dirty="0"/>
              <a:t>Anterior </a:t>
            </a:r>
            <a:r>
              <a:rPr lang="en-US" sz="2800" dirty="0" err="1"/>
              <a:t>Corticospinal</a:t>
            </a:r>
            <a:r>
              <a:rPr lang="en-US" sz="2800" dirty="0"/>
              <a:t> (Direct Pyramidal Tract)</a:t>
            </a:r>
          </a:p>
          <a:p>
            <a:pPr lvl="1">
              <a:lnSpc>
                <a:spcPct val="90000"/>
              </a:lnSpc>
            </a:pPr>
            <a:r>
              <a:rPr lang="en-US" sz="2400" dirty="0"/>
              <a:t>Pathway for control of voluntary motion</a:t>
            </a:r>
          </a:p>
          <a:p>
            <a:pPr lvl="1">
              <a:lnSpc>
                <a:spcPct val="90000"/>
              </a:lnSpc>
            </a:pPr>
            <a:r>
              <a:rPr lang="en-US" sz="2400" dirty="0"/>
              <a:t>Conduct voluntary motor impulses from the </a:t>
            </a:r>
            <a:r>
              <a:rPr lang="en-US" sz="2400" dirty="0" err="1"/>
              <a:t>precentral</a:t>
            </a:r>
            <a:r>
              <a:rPr lang="en-US" sz="2400" dirty="0"/>
              <a:t> </a:t>
            </a:r>
            <a:r>
              <a:rPr lang="en-US" sz="2400" dirty="0" err="1"/>
              <a:t>gyrus</a:t>
            </a:r>
            <a:r>
              <a:rPr lang="en-US" sz="2400" dirty="0"/>
              <a:t> to the motor centers of the cord.</a:t>
            </a:r>
          </a:p>
          <a:p>
            <a:pPr>
              <a:lnSpc>
                <a:spcPct val="90000"/>
              </a:lnSpc>
            </a:pPr>
            <a:r>
              <a:rPr lang="en-US" sz="2800" dirty="0"/>
              <a:t>Lateral </a:t>
            </a:r>
            <a:r>
              <a:rPr lang="en-US" sz="2800" dirty="0" err="1"/>
              <a:t>Corticospinal</a:t>
            </a:r>
            <a:r>
              <a:rPr lang="en-US" sz="2800" dirty="0"/>
              <a:t> (Crossed Pyramidal Tract)</a:t>
            </a:r>
          </a:p>
          <a:p>
            <a:pPr lvl="1">
              <a:lnSpc>
                <a:spcPct val="90000"/>
              </a:lnSpc>
            </a:pPr>
            <a:r>
              <a:rPr lang="en-US" sz="2400" dirty="0"/>
              <a:t>Pathway for control of voluntary motion</a:t>
            </a:r>
          </a:p>
          <a:p>
            <a:pPr lvl="1">
              <a:lnSpc>
                <a:spcPct val="90000"/>
              </a:lnSpc>
            </a:pPr>
            <a:r>
              <a:rPr lang="en-US" sz="2400" dirty="0"/>
              <a:t>Provides fine motor control of limbs and digits</a:t>
            </a:r>
          </a:p>
          <a:p>
            <a:pPr>
              <a:lnSpc>
                <a:spcPct val="90000"/>
              </a:lnSpc>
            </a:pPr>
            <a:r>
              <a:rPr lang="en-US" sz="2800" dirty="0" err="1"/>
              <a:t>Vestibulospinal</a:t>
            </a:r>
            <a:r>
              <a:rPr lang="en-US" sz="2800" dirty="0"/>
              <a:t> Tract</a:t>
            </a:r>
          </a:p>
          <a:p>
            <a:pPr lvl="1">
              <a:lnSpc>
                <a:spcPct val="90000"/>
              </a:lnSpc>
            </a:pPr>
            <a:r>
              <a:rPr lang="en-US" sz="2400" dirty="0"/>
              <a:t>For postural reflexes</a:t>
            </a:r>
          </a:p>
          <a:p>
            <a:pPr lvl="1">
              <a:lnSpc>
                <a:spcPct val="90000"/>
              </a:lnSpc>
            </a:pPr>
            <a:r>
              <a:rPr lang="en-US" sz="2400" dirty="0"/>
              <a:t>Facilitates extensor muscle tone &amp; equilibrium</a:t>
            </a:r>
          </a:p>
          <a:p>
            <a:pPr>
              <a:lnSpc>
                <a:spcPct val="90000"/>
              </a:lnSpc>
            </a:pPr>
            <a:r>
              <a:rPr lang="en-US" sz="2800" dirty="0" err="1"/>
              <a:t>Spino-olivary</a:t>
            </a:r>
            <a:r>
              <a:rPr lang="en-US" sz="2800" dirty="0"/>
              <a:t> Tract</a:t>
            </a:r>
          </a:p>
          <a:p>
            <a:pPr lvl="1">
              <a:lnSpc>
                <a:spcPct val="90000"/>
              </a:lnSpc>
            </a:pPr>
            <a:r>
              <a:rPr lang="en-US" sz="2400" dirty="0"/>
              <a:t>Proprioception from muscles &amp; tendons and cutaneous impulses to the </a:t>
            </a:r>
            <a:r>
              <a:rPr lang="en-US" sz="2400" dirty="0" err="1"/>
              <a:t>olivary</a:t>
            </a:r>
            <a:r>
              <a:rPr lang="en-US" sz="2400" dirty="0"/>
              <a:t> nucleus</a:t>
            </a:r>
          </a:p>
          <a:p>
            <a:pPr>
              <a:lnSpc>
                <a:spcPct val="90000"/>
              </a:lnSpc>
            </a:pPr>
            <a:endParaRPr lang="en-US" dirty="0"/>
          </a:p>
          <a:p>
            <a:endParaRPr lang="en-US" dirty="0"/>
          </a:p>
        </p:txBody>
      </p:sp>
    </p:spTree>
    <p:extLst>
      <p:ext uri="{BB962C8B-B14F-4D97-AF65-F5344CB8AC3E}">
        <p14:creationId xmlns:p14="http://schemas.microsoft.com/office/powerpoint/2010/main" val="3717715768"/>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4" name="chimes.wav"/>
          </p:stSnd>
        </p:sndAc>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79767595"/>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4" name="chimes.wav"/>
          </p:stSnd>
        </p:sndAc>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UMN Injury</a:t>
            </a:r>
            <a:endParaRPr lang="en-US" dirty="0"/>
          </a:p>
        </p:txBody>
      </p:sp>
      <p:sp>
        <p:nvSpPr>
          <p:cNvPr id="3" name="Content Placeholder 2"/>
          <p:cNvSpPr>
            <a:spLocks noGrp="1"/>
          </p:cNvSpPr>
          <p:nvPr>
            <p:ph idx="1"/>
          </p:nvPr>
        </p:nvSpPr>
        <p:spPr>
          <a:xfrm>
            <a:off x="762000" y="533400"/>
            <a:ext cx="7543800" cy="4800600"/>
          </a:xfrm>
        </p:spPr>
        <p:txBody>
          <a:bodyPr>
            <a:normAutofit/>
          </a:bodyPr>
          <a:lstStyle/>
          <a:p>
            <a:r>
              <a:rPr lang="en-US" sz="2800" dirty="0" smtClean="0"/>
              <a:t>Lesion level indicates most distal uninvolved nerve root segment with normal function; muscles must have a grade of at least 3+/5 or fair + function</a:t>
            </a:r>
          </a:p>
          <a:p>
            <a:r>
              <a:rPr lang="en-US" sz="2800" dirty="0" err="1" smtClean="0"/>
              <a:t>Tertraplegia</a:t>
            </a:r>
            <a:r>
              <a:rPr lang="en-US" sz="2800" dirty="0" smtClean="0"/>
              <a:t> (</a:t>
            </a:r>
            <a:r>
              <a:rPr lang="en-US" sz="2800" dirty="0" err="1" smtClean="0"/>
              <a:t>quadreplegia</a:t>
            </a:r>
            <a:r>
              <a:rPr lang="en-US" sz="2800" dirty="0" smtClean="0"/>
              <a:t>): injury occurs between C1 and C8, involves all extremities and trunk</a:t>
            </a:r>
          </a:p>
          <a:p>
            <a:r>
              <a:rPr lang="en-US" sz="2800" dirty="0" smtClean="0"/>
              <a:t>Paraplegia: injury occurs between T1 and T12-L1; involves both lower extremities and trunk (varying levels)</a:t>
            </a:r>
            <a:endParaRPr lang="en-US" sz="2800" dirty="0"/>
          </a:p>
        </p:txBody>
      </p:sp>
    </p:spTree>
    <p:extLst>
      <p:ext uri="{BB962C8B-B14F-4D97-AF65-F5344CB8AC3E}">
        <p14:creationId xmlns:p14="http://schemas.microsoft.com/office/powerpoint/2010/main" val="3070126566"/>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4" name="chimes.wav"/>
          </p:stSnd>
        </p:sndAc>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8770" name="Rectangle 2"/>
          <p:cNvSpPr>
            <a:spLocks noChangeArrowheads="1"/>
          </p:cNvSpPr>
          <p:nvPr/>
        </p:nvSpPr>
        <p:spPr bwMode="auto">
          <a:xfrm>
            <a:off x="152400" y="609600"/>
            <a:ext cx="8743637" cy="400752"/>
          </a:xfrm>
          <a:prstGeom prst="rect">
            <a:avLst/>
          </a:prstGeom>
          <a:noFill/>
          <a:ln w="9525">
            <a:noFill/>
            <a:miter lim="800000"/>
            <a:headEnd/>
            <a:tailEnd/>
          </a:ln>
          <a:effectLst/>
        </p:spPr>
        <p:txBody>
          <a:bodyPr wrap="square" lIns="92075" tIns="46038" rIns="92075" bIns="46038">
            <a:spAutoFit/>
          </a:bodyPr>
          <a:lstStyle/>
          <a:p>
            <a:pPr algn="ctr"/>
            <a:r>
              <a:rPr kumimoji="1" lang="en-US" altLang="ko-KR" sz="2000" dirty="0">
                <a:latin typeface="+mj-lt"/>
                <a:ea typeface="Dotum" pitchFamily="34" charset="-127"/>
              </a:rPr>
              <a:t>Upper Motor Neuron (UMN) vs. Lower Motor Neuron (LMN) Syndrome</a:t>
            </a:r>
          </a:p>
        </p:txBody>
      </p:sp>
      <p:sp>
        <p:nvSpPr>
          <p:cNvPr id="1568771" name="Line 3"/>
          <p:cNvSpPr>
            <a:spLocks noChangeShapeType="1"/>
          </p:cNvSpPr>
          <p:nvPr/>
        </p:nvSpPr>
        <p:spPr bwMode="auto">
          <a:xfrm>
            <a:off x="642938" y="1219200"/>
            <a:ext cx="7586662" cy="0"/>
          </a:xfrm>
          <a:prstGeom prst="line">
            <a:avLst/>
          </a:prstGeom>
          <a:noFill/>
          <a:ln w="25399">
            <a:solidFill>
              <a:schemeClr val="tx1"/>
            </a:solidFill>
            <a:round/>
            <a:headEnd type="none" w="sm" len="sm"/>
            <a:tailEnd type="none" w="sm" len="sm"/>
          </a:ln>
          <a:effectLst/>
        </p:spPr>
        <p:txBody>
          <a:bodyPr wrap="none" anchor="ctr"/>
          <a:lstStyle/>
          <a:p>
            <a:endParaRPr lang="en-US"/>
          </a:p>
        </p:txBody>
      </p:sp>
      <p:sp>
        <p:nvSpPr>
          <p:cNvPr id="1568772" name="Line 4"/>
          <p:cNvSpPr>
            <a:spLocks noChangeShapeType="1"/>
          </p:cNvSpPr>
          <p:nvPr/>
        </p:nvSpPr>
        <p:spPr bwMode="auto">
          <a:xfrm>
            <a:off x="642938" y="1905000"/>
            <a:ext cx="7586662" cy="0"/>
          </a:xfrm>
          <a:prstGeom prst="line">
            <a:avLst/>
          </a:prstGeom>
          <a:noFill/>
          <a:ln w="25399">
            <a:solidFill>
              <a:schemeClr val="tx1"/>
            </a:solidFill>
            <a:round/>
            <a:headEnd type="none" w="sm" len="sm"/>
            <a:tailEnd type="none" w="sm" len="sm"/>
          </a:ln>
          <a:effectLst/>
        </p:spPr>
        <p:txBody>
          <a:bodyPr wrap="none" anchor="ctr"/>
          <a:lstStyle/>
          <a:p>
            <a:endParaRPr lang="en-US"/>
          </a:p>
        </p:txBody>
      </p:sp>
      <p:sp>
        <p:nvSpPr>
          <p:cNvPr id="1568773" name="Line 5"/>
          <p:cNvSpPr>
            <a:spLocks noChangeShapeType="1"/>
          </p:cNvSpPr>
          <p:nvPr/>
        </p:nvSpPr>
        <p:spPr bwMode="auto">
          <a:xfrm>
            <a:off x="642938" y="6172200"/>
            <a:ext cx="7654925" cy="0"/>
          </a:xfrm>
          <a:prstGeom prst="line">
            <a:avLst/>
          </a:prstGeom>
          <a:noFill/>
          <a:ln w="25399">
            <a:solidFill>
              <a:schemeClr val="tx1"/>
            </a:solidFill>
            <a:round/>
            <a:headEnd type="none" w="sm" len="sm"/>
            <a:tailEnd type="none" w="sm" len="sm"/>
          </a:ln>
          <a:effectLst/>
        </p:spPr>
        <p:txBody>
          <a:bodyPr wrap="none" anchor="ctr"/>
          <a:lstStyle/>
          <a:p>
            <a:endParaRPr lang="en-US"/>
          </a:p>
        </p:txBody>
      </p:sp>
      <p:sp>
        <p:nvSpPr>
          <p:cNvPr id="1568774" name="Rectangle 6"/>
          <p:cNvSpPr>
            <a:spLocks noChangeArrowheads="1"/>
          </p:cNvSpPr>
          <p:nvPr/>
        </p:nvSpPr>
        <p:spPr bwMode="auto">
          <a:xfrm>
            <a:off x="3200400" y="1371600"/>
            <a:ext cx="5029200" cy="400752"/>
          </a:xfrm>
          <a:prstGeom prst="rect">
            <a:avLst/>
          </a:prstGeom>
          <a:noFill/>
          <a:ln w="9525">
            <a:noFill/>
            <a:miter lim="800000"/>
            <a:headEnd/>
            <a:tailEnd/>
          </a:ln>
          <a:effectLst/>
        </p:spPr>
        <p:txBody>
          <a:bodyPr wrap="square" lIns="92075" tIns="46038" rIns="92075" bIns="46038">
            <a:spAutoFit/>
          </a:bodyPr>
          <a:lstStyle/>
          <a:p>
            <a:r>
              <a:rPr kumimoji="1" lang="en-US" altLang="ko-KR" sz="2000" dirty="0">
                <a:latin typeface="+mj-lt"/>
                <a:ea typeface="Dotum" pitchFamily="34" charset="-127"/>
              </a:rPr>
              <a:t>UMN syndrome               </a:t>
            </a:r>
            <a:r>
              <a:rPr kumimoji="1" lang="en-US" altLang="ko-KR" sz="2000" dirty="0" smtClean="0">
                <a:latin typeface="+mj-lt"/>
                <a:ea typeface="Dotum" pitchFamily="34" charset="-127"/>
              </a:rPr>
              <a:t>	        LMN </a:t>
            </a:r>
            <a:r>
              <a:rPr kumimoji="1" lang="en-US" altLang="ko-KR" sz="2000" dirty="0">
                <a:latin typeface="+mj-lt"/>
                <a:ea typeface="Dotum" pitchFamily="34" charset="-127"/>
              </a:rPr>
              <a:t>Syndrome</a:t>
            </a:r>
          </a:p>
        </p:txBody>
      </p:sp>
      <p:sp>
        <p:nvSpPr>
          <p:cNvPr id="1568775" name="Rectangle 7"/>
          <p:cNvSpPr>
            <a:spLocks noChangeArrowheads="1"/>
          </p:cNvSpPr>
          <p:nvPr/>
        </p:nvSpPr>
        <p:spPr bwMode="auto">
          <a:xfrm>
            <a:off x="228600" y="1943100"/>
            <a:ext cx="8667437" cy="4094070"/>
          </a:xfrm>
          <a:prstGeom prst="rect">
            <a:avLst/>
          </a:prstGeom>
          <a:noFill/>
          <a:ln w="9525">
            <a:noFill/>
            <a:miter lim="800000"/>
            <a:headEnd/>
            <a:tailEnd/>
          </a:ln>
          <a:effectLst/>
        </p:spPr>
        <p:txBody>
          <a:bodyPr wrap="none" lIns="92075" tIns="46038" rIns="92075" bIns="46038">
            <a:spAutoFit/>
          </a:bodyPr>
          <a:lstStyle/>
          <a:p>
            <a:pPr algn="just" defTabSz="1012825"/>
            <a:r>
              <a:rPr kumimoji="1" lang="en-US" altLang="ko-KR" sz="2000" dirty="0">
                <a:latin typeface="+mj-lt"/>
                <a:ea typeface="Dotum" pitchFamily="34" charset="-127"/>
              </a:rPr>
              <a:t>Type of Paralysis     	</a:t>
            </a:r>
            <a:r>
              <a:rPr kumimoji="1" lang="en-US" altLang="ko-KR" sz="2000" dirty="0" smtClean="0">
                <a:latin typeface="+mj-lt"/>
                <a:ea typeface="Dotum" pitchFamily="34" charset="-127"/>
              </a:rPr>
              <a:t>	Spastic </a:t>
            </a:r>
            <a:r>
              <a:rPr kumimoji="1" lang="en-US" altLang="ko-KR" sz="2000" dirty="0">
                <a:latin typeface="+mj-lt"/>
                <a:ea typeface="Dotum" pitchFamily="34" charset="-127"/>
              </a:rPr>
              <a:t>Paresis         	</a:t>
            </a:r>
            <a:r>
              <a:rPr kumimoji="1" lang="en-US" altLang="ko-KR" sz="2000" dirty="0" smtClean="0">
                <a:latin typeface="+mj-lt"/>
                <a:ea typeface="Dotum" pitchFamily="34" charset="-127"/>
              </a:rPr>
              <a:t>	Flaccid </a:t>
            </a:r>
            <a:r>
              <a:rPr kumimoji="1" lang="en-US" altLang="ko-KR" sz="2000" dirty="0">
                <a:latin typeface="+mj-lt"/>
                <a:ea typeface="Dotum" pitchFamily="34" charset="-127"/>
              </a:rPr>
              <a:t>Paralysis</a:t>
            </a:r>
          </a:p>
          <a:p>
            <a:pPr algn="just" defTabSz="1012825"/>
            <a:endParaRPr kumimoji="1" lang="en-US" altLang="ko-KR" sz="2000" dirty="0">
              <a:latin typeface="+mj-lt"/>
              <a:ea typeface="Dotum" pitchFamily="34" charset="-127"/>
            </a:endParaRPr>
          </a:p>
          <a:p>
            <a:pPr algn="just" defTabSz="1012825"/>
            <a:r>
              <a:rPr kumimoji="1" lang="en-US" altLang="ko-KR" sz="2000" dirty="0">
                <a:latin typeface="+mj-lt"/>
                <a:ea typeface="Dotum" pitchFamily="34" charset="-127"/>
              </a:rPr>
              <a:t>Atrophy                    	</a:t>
            </a:r>
            <a:r>
              <a:rPr kumimoji="1" lang="en-US" altLang="ko-KR" sz="2000" dirty="0" smtClean="0">
                <a:latin typeface="+mj-lt"/>
                <a:ea typeface="Dotum" pitchFamily="34" charset="-127"/>
              </a:rPr>
              <a:t>                   	 No </a:t>
            </a:r>
            <a:r>
              <a:rPr kumimoji="1" lang="en-US" altLang="ko-KR" sz="2000" dirty="0">
                <a:latin typeface="+mj-lt"/>
                <a:ea typeface="Dotum" pitchFamily="34" charset="-127"/>
              </a:rPr>
              <a:t>(Disuse) Atrophy 	</a:t>
            </a:r>
            <a:r>
              <a:rPr kumimoji="1" lang="en-US" altLang="ko-KR" sz="2000" dirty="0" smtClean="0">
                <a:latin typeface="+mj-lt"/>
                <a:ea typeface="Dotum" pitchFamily="34" charset="-127"/>
              </a:rPr>
              <a:t>Severe </a:t>
            </a:r>
            <a:r>
              <a:rPr kumimoji="1" lang="en-US" altLang="ko-KR" sz="2000" dirty="0">
                <a:latin typeface="+mj-lt"/>
                <a:ea typeface="Dotum" pitchFamily="34" charset="-127"/>
              </a:rPr>
              <a:t>Atrophy</a:t>
            </a:r>
          </a:p>
          <a:p>
            <a:pPr algn="just" defTabSz="1012825"/>
            <a:endParaRPr kumimoji="1" lang="en-US" altLang="ko-KR" sz="2000" dirty="0">
              <a:latin typeface="+mj-lt"/>
              <a:ea typeface="Dotum" pitchFamily="34" charset="-127"/>
            </a:endParaRPr>
          </a:p>
          <a:p>
            <a:pPr algn="just" defTabSz="1012825"/>
            <a:r>
              <a:rPr kumimoji="1" lang="en-US" altLang="ko-KR" sz="2000" dirty="0">
                <a:latin typeface="+mj-lt"/>
                <a:ea typeface="Dotum" pitchFamily="34" charset="-127"/>
              </a:rPr>
              <a:t>Deep Tendon Reflex      	Increase                   	</a:t>
            </a:r>
            <a:r>
              <a:rPr kumimoji="1" lang="en-US" altLang="ko-KR" sz="2000" dirty="0" smtClean="0">
                <a:latin typeface="+mj-lt"/>
                <a:ea typeface="Dotum" pitchFamily="34" charset="-127"/>
              </a:rPr>
              <a:t>	Absent </a:t>
            </a:r>
            <a:r>
              <a:rPr kumimoji="1" lang="en-US" altLang="ko-KR" sz="2000" dirty="0">
                <a:latin typeface="+mj-lt"/>
                <a:ea typeface="Dotum" pitchFamily="34" charset="-127"/>
              </a:rPr>
              <a:t>DTR</a:t>
            </a:r>
          </a:p>
          <a:p>
            <a:pPr algn="just" defTabSz="1012825"/>
            <a:endParaRPr kumimoji="1" lang="en-US" altLang="ko-KR" sz="2000" dirty="0">
              <a:latin typeface="+mj-lt"/>
              <a:ea typeface="Dotum" pitchFamily="34" charset="-127"/>
            </a:endParaRPr>
          </a:p>
          <a:p>
            <a:pPr algn="just" defTabSz="1012825"/>
            <a:r>
              <a:rPr kumimoji="1" lang="en-US" altLang="ko-KR" sz="2000" dirty="0">
                <a:latin typeface="+mj-lt"/>
                <a:ea typeface="Dotum" pitchFamily="34" charset="-127"/>
              </a:rPr>
              <a:t>Pathological Reflex 	</a:t>
            </a:r>
            <a:r>
              <a:rPr kumimoji="1" lang="en-US" altLang="ko-KR" sz="2000" dirty="0" smtClean="0">
                <a:latin typeface="+mj-lt"/>
                <a:ea typeface="Dotum" pitchFamily="34" charset="-127"/>
              </a:rPr>
              <a:t>Positive			 Babinski </a:t>
            </a:r>
            <a:r>
              <a:rPr kumimoji="1" lang="en-US" altLang="ko-KR" sz="2000" dirty="0">
                <a:latin typeface="+mj-lt"/>
                <a:ea typeface="Dotum" pitchFamily="34" charset="-127"/>
              </a:rPr>
              <a:t>Sign   </a:t>
            </a:r>
            <a:r>
              <a:rPr kumimoji="1" lang="en-US" altLang="ko-KR" sz="2000" dirty="0" smtClean="0">
                <a:latin typeface="+mj-lt"/>
                <a:ea typeface="Dotum" pitchFamily="34" charset="-127"/>
              </a:rPr>
              <a:t>Absent</a:t>
            </a:r>
          </a:p>
          <a:p>
            <a:pPr algn="just" defTabSz="1012825"/>
            <a:endParaRPr kumimoji="1" lang="en-US" altLang="ko-KR" sz="2000" dirty="0">
              <a:latin typeface="+mj-lt"/>
              <a:ea typeface="Dotum" pitchFamily="34" charset="-127"/>
            </a:endParaRPr>
          </a:p>
          <a:p>
            <a:pPr algn="just" defTabSz="1012825"/>
            <a:r>
              <a:rPr kumimoji="1" lang="en-US" altLang="ko-KR" sz="2000" dirty="0" smtClean="0">
                <a:latin typeface="+mj-lt"/>
                <a:ea typeface="Dotum" pitchFamily="34" charset="-127"/>
              </a:rPr>
              <a:t>Superficial Reflex   		Absent                     		Present</a:t>
            </a:r>
          </a:p>
          <a:p>
            <a:pPr algn="just" defTabSz="1012825"/>
            <a:endParaRPr kumimoji="1" lang="en-US" altLang="ko-KR" sz="2000" dirty="0" smtClean="0">
              <a:latin typeface="+mj-lt"/>
              <a:ea typeface="Dotum" pitchFamily="34" charset="-127"/>
            </a:endParaRPr>
          </a:p>
          <a:p>
            <a:pPr algn="just" defTabSz="1012825"/>
            <a:r>
              <a:rPr kumimoji="1" lang="en-US" altLang="ko-KR" sz="2000" dirty="0" smtClean="0">
                <a:latin typeface="+mj-lt"/>
                <a:ea typeface="Dotum" pitchFamily="34" charset="-127"/>
              </a:rPr>
              <a:t>Fasciculation </a:t>
            </a:r>
            <a:r>
              <a:rPr kumimoji="1" lang="en-US" altLang="ko-KR" sz="2000" dirty="0">
                <a:latin typeface="+mj-lt"/>
                <a:ea typeface="Dotum" pitchFamily="34" charset="-127"/>
              </a:rPr>
              <a:t>and     	Absent                      </a:t>
            </a:r>
            <a:r>
              <a:rPr kumimoji="1" lang="en-US" altLang="ko-KR" sz="2000" dirty="0" smtClean="0">
                <a:latin typeface="+mj-lt"/>
                <a:ea typeface="Dotum" pitchFamily="34" charset="-127"/>
              </a:rPr>
              <a:t>	</a:t>
            </a:r>
            <a:r>
              <a:rPr kumimoji="1" lang="en-US" altLang="ko-KR" sz="2000" dirty="0">
                <a:latin typeface="+mj-lt"/>
                <a:ea typeface="Dotum" pitchFamily="34" charset="-127"/>
              </a:rPr>
              <a:t>	Could be </a:t>
            </a:r>
          </a:p>
          <a:p>
            <a:pPr algn="just" defTabSz="1012825"/>
            <a:r>
              <a:rPr kumimoji="1" lang="en-US" altLang="ko-KR" sz="2000" dirty="0">
                <a:latin typeface="+mj-lt"/>
                <a:ea typeface="Dotum" pitchFamily="34" charset="-127"/>
              </a:rPr>
              <a:t>Fibrillation                                                                      </a:t>
            </a:r>
            <a:r>
              <a:rPr kumimoji="1" lang="en-US" altLang="ko-KR" sz="2000" dirty="0" smtClean="0">
                <a:latin typeface="+mj-lt"/>
                <a:ea typeface="Dotum" pitchFamily="34" charset="-127"/>
              </a:rPr>
              <a:t>		 </a:t>
            </a:r>
            <a:r>
              <a:rPr kumimoji="1" lang="en-US" altLang="ko-KR" sz="2000" dirty="0">
                <a:latin typeface="+mj-lt"/>
                <a:ea typeface="Dotum" pitchFamily="34" charset="-127"/>
              </a:rPr>
              <a:t>Present</a:t>
            </a:r>
          </a:p>
          <a:p>
            <a:pPr algn="just" defTabSz="1012825"/>
            <a:endParaRPr kumimoji="1" lang="en-US" altLang="ko-KR" sz="2000" dirty="0">
              <a:latin typeface="+mj-lt"/>
              <a:ea typeface="Dotum" pitchFamily="34" charset="-127"/>
            </a:endParaRPr>
          </a:p>
        </p:txBody>
      </p:sp>
    </p:spTree>
    <p:extLst>
      <p:ext uri="{BB962C8B-B14F-4D97-AF65-F5344CB8AC3E}">
        <p14:creationId xmlns:p14="http://schemas.microsoft.com/office/powerpoint/2010/main" val="1310765455"/>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4" name="chimes.wav"/>
          </p:stSnd>
        </p:sndAc>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Box 3"/>
          <p:cNvSpPr txBox="1">
            <a:spLocks noChangeArrowheads="1"/>
          </p:cNvSpPr>
          <p:nvPr/>
        </p:nvSpPr>
        <p:spPr bwMode="auto">
          <a:xfrm>
            <a:off x="4191000" y="2482850"/>
            <a:ext cx="5105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buFont typeface="Arial" panose="020B0604020202020204" pitchFamily="34" charset="0"/>
              <a:buChar char="•"/>
            </a:pPr>
            <a:r>
              <a:rPr lang="en-US" sz="3200" dirty="0">
                <a:solidFill>
                  <a:srgbClr val="FF0000"/>
                </a:solidFill>
                <a:latin typeface="Times New Roman" panose="02020603050405020304" pitchFamily="18" charset="0"/>
                <a:cs typeface="Times New Roman" panose="02020603050405020304" pitchFamily="18" charset="0"/>
              </a:rPr>
              <a:t>Anterior cord syndrome</a:t>
            </a:r>
          </a:p>
          <a:p>
            <a:pPr lvl="1" eaLnBrk="1" hangingPunct="1">
              <a:buFont typeface="Arial" panose="020B0604020202020204" pitchFamily="34" charset="0"/>
              <a:buChar char="•"/>
            </a:pPr>
            <a:r>
              <a:rPr lang="en-US" sz="3200" dirty="0">
                <a:solidFill>
                  <a:srgbClr val="FF0000"/>
                </a:solidFill>
                <a:latin typeface="Times New Roman" panose="02020603050405020304" pitchFamily="18" charset="0"/>
                <a:cs typeface="Times New Roman" panose="02020603050405020304" pitchFamily="18" charset="0"/>
              </a:rPr>
              <a:t>Central cord syndrome</a:t>
            </a:r>
          </a:p>
          <a:p>
            <a:pPr lvl="1" eaLnBrk="1" hangingPunct="1">
              <a:buFont typeface="Arial" panose="020B0604020202020204" pitchFamily="34" charset="0"/>
              <a:buChar char="•"/>
            </a:pPr>
            <a:r>
              <a:rPr lang="en-US" sz="3200" dirty="0">
                <a:solidFill>
                  <a:srgbClr val="FF0000"/>
                </a:solidFill>
                <a:latin typeface="Times New Roman" panose="02020603050405020304" pitchFamily="18" charset="0"/>
                <a:cs typeface="Times New Roman" panose="02020603050405020304" pitchFamily="18" charset="0"/>
              </a:rPr>
              <a:t>Brown-</a:t>
            </a:r>
            <a:r>
              <a:rPr lang="en-US" sz="3200" dirty="0" err="1">
                <a:solidFill>
                  <a:srgbClr val="FF0000"/>
                </a:solidFill>
                <a:latin typeface="Times New Roman" panose="02020603050405020304" pitchFamily="18" charset="0"/>
                <a:cs typeface="Times New Roman" panose="02020603050405020304" pitchFamily="18" charset="0"/>
              </a:rPr>
              <a:t>Sequard</a:t>
            </a:r>
            <a:r>
              <a:rPr lang="en-US" sz="3200" dirty="0">
                <a:solidFill>
                  <a:srgbClr val="FF0000"/>
                </a:solidFill>
                <a:latin typeface="Times New Roman" panose="02020603050405020304" pitchFamily="18" charset="0"/>
                <a:cs typeface="Times New Roman" panose="02020603050405020304" pitchFamily="18" charset="0"/>
              </a:rPr>
              <a:t> syndrome</a:t>
            </a:r>
          </a:p>
        </p:txBody>
      </p:sp>
      <p:sp>
        <p:nvSpPr>
          <p:cNvPr id="12292" name="TextBox 5"/>
          <p:cNvSpPr txBox="1">
            <a:spLocks noChangeArrowheads="1"/>
          </p:cNvSpPr>
          <p:nvPr/>
        </p:nvSpPr>
        <p:spPr bwMode="auto">
          <a:xfrm>
            <a:off x="4953000" y="4876800"/>
            <a:ext cx="4191000" cy="1384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solidFill>
                  <a:srgbClr val="FF0000"/>
                </a:solidFill>
                <a:latin typeface="Times New Roman" panose="02020603050405020304" pitchFamily="18" charset="0"/>
                <a:cs typeface="Times New Roman" panose="02020603050405020304" pitchFamily="18" charset="0"/>
              </a:rPr>
              <a:t>Pattern of neurological dysfunction observed during clinical evaluation</a:t>
            </a:r>
          </a:p>
        </p:txBody>
      </p:sp>
      <p:sp>
        <p:nvSpPr>
          <p:cNvPr id="6" name="Rectangle 5"/>
          <p:cNvSpPr/>
          <p:nvPr/>
        </p:nvSpPr>
        <p:spPr>
          <a:xfrm>
            <a:off x="0" y="352425"/>
            <a:ext cx="8382000" cy="4400550"/>
          </a:xfrm>
          <a:prstGeom prst="rect">
            <a:avLst/>
          </a:prstGeom>
        </p:spPr>
        <p:txBody>
          <a:bodyPr>
            <a:spAutoFit/>
          </a:bodyPr>
          <a:lstStyle/>
          <a:p>
            <a:pPr>
              <a:defRPr/>
            </a:pPr>
            <a:r>
              <a:rPr lang="en-US" sz="4000" dirty="0">
                <a:solidFill>
                  <a:schemeClr val="accent5">
                    <a:lumMod val="60000"/>
                    <a:lumOff val="40000"/>
                  </a:schemeClr>
                </a:solidFill>
                <a:latin typeface="Times New Roman" pitchFamily="18" charset="0"/>
                <a:cs typeface="Times New Roman" pitchFamily="18" charset="0"/>
              </a:rPr>
              <a:t>Functional consequences of spinal cord injury</a:t>
            </a:r>
          </a:p>
          <a:p>
            <a:pPr>
              <a:defRPr/>
            </a:pPr>
            <a:endParaRPr lang="en-US" sz="4000" dirty="0">
              <a:latin typeface="Times New Roman" pitchFamily="18" charset="0"/>
              <a:cs typeface="Times New Roman" pitchFamily="18" charset="0"/>
            </a:endParaRPr>
          </a:p>
          <a:p>
            <a:pPr>
              <a:buFont typeface="Arial" pitchFamily="34" charset="0"/>
              <a:buChar char="•"/>
              <a:defRPr/>
            </a:pPr>
            <a:r>
              <a:rPr lang="en-US" sz="4000" dirty="0">
                <a:latin typeface="Times New Roman" pitchFamily="18" charset="0"/>
                <a:cs typeface="Times New Roman" pitchFamily="18" charset="0"/>
              </a:rPr>
              <a:t>  </a:t>
            </a:r>
            <a:r>
              <a:rPr lang="en-US" sz="4000" dirty="0">
                <a:solidFill>
                  <a:srgbClr val="FF0000"/>
                </a:solidFill>
                <a:latin typeface="Times New Roman" pitchFamily="18" charset="0"/>
                <a:cs typeface="Times New Roman" pitchFamily="18" charset="0"/>
              </a:rPr>
              <a:t>Complete injury</a:t>
            </a:r>
          </a:p>
          <a:p>
            <a:pPr>
              <a:buFont typeface="Arial" pitchFamily="34" charset="0"/>
              <a:buChar char="•"/>
              <a:defRPr/>
            </a:pPr>
            <a:r>
              <a:rPr lang="en-US" sz="4000" dirty="0">
                <a:solidFill>
                  <a:srgbClr val="FF0000"/>
                </a:solidFill>
                <a:latin typeface="Times New Roman" pitchFamily="18" charset="0"/>
                <a:cs typeface="Times New Roman" pitchFamily="18" charset="0"/>
              </a:rPr>
              <a:t>  Incomplete injury</a:t>
            </a:r>
          </a:p>
          <a:p>
            <a:pPr>
              <a:buFont typeface="Arial" pitchFamily="34" charset="0"/>
              <a:buChar char="•"/>
              <a:defRPr/>
            </a:pPr>
            <a:r>
              <a:rPr lang="en-US" sz="4000" dirty="0">
                <a:solidFill>
                  <a:srgbClr val="FF0000"/>
                </a:solidFill>
                <a:latin typeface="Times New Roman" pitchFamily="18" charset="0"/>
                <a:cs typeface="Times New Roman" pitchFamily="18" charset="0"/>
              </a:rPr>
              <a:t>  Transient spinal </a:t>
            </a:r>
          </a:p>
          <a:p>
            <a:pPr lvl="1">
              <a:defRPr/>
            </a:pPr>
            <a:r>
              <a:rPr lang="en-US" sz="4000" dirty="0">
                <a:solidFill>
                  <a:srgbClr val="FF0000"/>
                </a:solidFill>
                <a:latin typeface="Times New Roman" pitchFamily="18" charset="0"/>
                <a:cs typeface="Times New Roman" pitchFamily="18" charset="0"/>
              </a:rPr>
              <a:t>cord dysfunction </a:t>
            </a:r>
            <a:endParaRPr lang="en-US" sz="2400" dirty="0">
              <a:solidFill>
                <a:srgbClr val="FF0000"/>
              </a:solidFill>
              <a:latin typeface="Arial" charset="0"/>
            </a:endParaRPr>
          </a:p>
        </p:txBody>
      </p:sp>
      <p:cxnSp>
        <p:nvCxnSpPr>
          <p:cNvPr id="8" name="Straight Arrow Connector 7"/>
          <p:cNvCxnSpPr/>
          <p:nvPr/>
        </p:nvCxnSpPr>
        <p:spPr>
          <a:xfrm rot="5400000" flipH="1" flipV="1">
            <a:off x="4495800" y="2743200"/>
            <a:ext cx="381000" cy="3810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9" name="Straight Arrow Connector 8"/>
          <p:cNvCxnSpPr/>
          <p:nvPr/>
        </p:nvCxnSpPr>
        <p:spPr>
          <a:xfrm>
            <a:off x="4495800" y="3124200"/>
            <a:ext cx="304800"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1" name="Straight Arrow Connector 10"/>
          <p:cNvCxnSpPr/>
          <p:nvPr/>
        </p:nvCxnSpPr>
        <p:spPr>
          <a:xfrm rot="16200000" flipH="1">
            <a:off x="4419600" y="3200400"/>
            <a:ext cx="457200" cy="3048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5" name="Straight Arrow Connector 14"/>
          <p:cNvCxnSpPr/>
          <p:nvPr/>
        </p:nvCxnSpPr>
        <p:spPr>
          <a:xfrm rot="5400000">
            <a:off x="6630194" y="4495006"/>
            <a:ext cx="762000"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6" name="TextBox 15"/>
          <p:cNvSpPr txBox="1">
            <a:spLocks noChangeArrowheads="1"/>
          </p:cNvSpPr>
          <p:nvPr/>
        </p:nvSpPr>
        <p:spPr bwMode="auto">
          <a:xfrm>
            <a:off x="381000" y="5410200"/>
            <a:ext cx="3810000" cy="10779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200" b="1">
                <a:solidFill>
                  <a:srgbClr val="FF0000"/>
                </a:solidFill>
                <a:latin typeface="Times New Roman" panose="02020603050405020304" pitchFamily="18" charset="0"/>
                <a:cs typeface="Times New Roman" panose="02020603050405020304" pitchFamily="18" charset="0"/>
              </a:rPr>
              <a:t>Grades of severity of neurological injury</a:t>
            </a:r>
          </a:p>
        </p:txBody>
      </p:sp>
      <p:cxnSp>
        <p:nvCxnSpPr>
          <p:cNvPr id="17" name="Straight Arrow Connector 16"/>
          <p:cNvCxnSpPr/>
          <p:nvPr/>
        </p:nvCxnSpPr>
        <p:spPr>
          <a:xfrm rot="5400000">
            <a:off x="1905794" y="5028406"/>
            <a:ext cx="762000"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custDataLst>
      <p:tags r:id="rId1"/>
    </p:custDataLst>
    <p:extLst>
      <p:ext uri="{BB962C8B-B14F-4D97-AF65-F5344CB8AC3E}">
        <p14:creationId xmlns:p14="http://schemas.microsoft.com/office/powerpoint/2010/main" val="2821425055"/>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29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2292"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457200" y="304800"/>
            <a:ext cx="8229600" cy="1447800"/>
          </a:xfrm>
        </p:spPr>
        <p:txBody>
          <a:bodyPr>
            <a:normAutofit fontScale="90000"/>
          </a:bodyPr>
          <a:lstStyle/>
          <a:p>
            <a:pPr eaLnBrk="1" fontAlgn="auto" hangingPunct="1">
              <a:spcAft>
                <a:spcPts val="0"/>
              </a:spcAft>
              <a:defRPr/>
            </a:pPr>
            <a:r>
              <a:rPr lang="en-US" dirty="0" smtClean="0">
                <a:solidFill>
                  <a:srgbClr val="FF0000"/>
                </a:solidFill>
                <a:effectLst/>
                <a:latin typeface="Times New Roman" pitchFamily="18" charset="0"/>
                <a:cs typeface="Times New Roman" pitchFamily="18" charset="0"/>
              </a:rPr>
              <a:t>Assessment</a:t>
            </a:r>
            <a:r>
              <a:rPr lang="en-US"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of spinal cord injury</a:t>
            </a:r>
            <a:endParaRPr lang="en-IN"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267" name="Content Placeholder 2"/>
          <p:cNvSpPr>
            <a:spLocks noGrp="1"/>
          </p:cNvSpPr>
          <p:nvPr>
            <p:ph idx="4294967295"/>
          </p:nvPr>
        </p:nvSpPr>
        <p:spPr>
          <a:xfrm>
            <a:off x="609600" y="1493838"/>
            <a:ext cx="8534400" cy="4525962"/>
          </a:xfrm>
        </p:spPr>
        <p:txBody>
          <a:bodyPr/>
          <a:lstStyle/>
          <a:p>
            <a:pPr eaLnBrk="1" hangingPunct="1"/>
            <a:r>
              <a:rPr lang="en-US" sz="4800" smtClean="0">
                <a:latin typeface="Times New Roman" panose="02020603050405020304" pitchFamily="18" charset="0"/>
                <a:cs typeface="Times New Roman" panose="02020603050405020304" pitchFamily="18" charset="0"/>
              </a:rPr>
              <a:t>Level of  cord injury</a:t>
            </a:r>
          </a:p>
          <a:p>
            <a:pPr eaLnBrk="1" hangingPunct="1"/>
            <a:r>
              <a:rPr lang="en-US" sz="4800" smtClean="0">
                <a:latin typeface="Times New Roman" panose="02020603050405020304" pitchFamily="18" charset="0"/>
                <a:cs typeface="Times New Roman" panose="02020603050405020304" pitchFamily="18" charset="0"/>
              </a:rPr>
              <a:t>Spinal shock is over or not</a:t>
            </a:r>
          </a:p>
          <a:p>
            <a:pPr eaLnBrk="1" hangingPunct="1"/>
            <a:r>
              <a:rPr lang="en-US" sz="4800" smtClean="0">
                <a:latin typeface="Times New Roman" panose="02020603050405020304" pitchFamily="18" charset="0"/>
                <a:cs typeface="Times New Roman" panose="02020603050405020304" pitchFamily="18" charset="0"/>
              </a:rPr>
              <a:t>Injury is complete or incomplete</a:t>
            </a:r>
          </a:p>
          <a:p>
            <a:pPr eaLnBrk="1" hangingPunct="1">
              <a:buFont typeface="Wingdings 2" panose="05020102010507070707" pitchFamily="18" charset="2"/>
              <a:buNone/>
            </a:pPr>
            <a:endParaRPr lang="en-IN" sz="480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7052923"/>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3" name="chimes.wav"/>
          </p:stSnd>
        </p:sndAc>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0"/>
            <a:ext cx="8077200" cy="1600200"/>
          </a:xfrm>
        </p:spPr>
        <p:txBody>
          <a:bodyPr>
            <a:normAutofit/>
          </a:bodyPr>
          <a:lstStyle/>
          <a:p>
            <a:pPr algn="ctr"/>
            <a:r>
              <a:rPr lang="en-US" sz="4000" dirty="0" smtClean="0"/>
              <a:t>American Spinal Injury Association</a:t>
            </a:r>
            <a:endParaRPr lang="en-US" sz="4000" dirty="0"/>
          </a:p>
        </p:txBody>
      </p:sp>
      <p:sp>
        <p:nvSpPr>
          <p:cNvPr id="3" name="Content Placeholder 2"/>
          <p:cNvSpPr>
            <a:spLocks noGrp="1"/>
          </p:cNvSpPr>
          <p:nvPr>
            <p:ph idx="1"/>
          </p:nvPr>
        </p:nvSpPr>
        <p:spPr>
          <a:xfrm>
            <a:off x="0" y="-152400"/>
            <a:ext cx="9144000" cy="5410199"/>
          </a:xfrm>
        </p:spPr>
        <p:txBody>
          <a:bodyPr>
            <a:normAutofit/>
          </a:bodyPr>
          <a:lstStyle/>
          <a:p>
            <a:r>
              <a:rPr lang="en-US" dirty="0" smtClean="0"/>
              <a:t>A= complete: no motor or sensory function is preserved in the sacral segments S4-S5</a:t>
            </a:r>
          </a:p>
          <a:p>
            <a:r>
              <a:rPr lang="en-US" dirty="0" smtClean="0"/>
              <a:t>B= incomplete: sensory but not motor function is preserved below the neurological level  and includes the sacral segments S4-S5</a:t>
            </a:r>
          </a:p>
          <a:p>
            <a:r>
              <a:rPr lang="en-US" dirty="0" smtClean="0"/>
              <a:t>C= incomplete: motor functional is preserved below the neurological level, and most key muscles below the neurological level have a muscle grade &lt;3</a:t>
            </a:r>
          </a:p>
          <a:p>
            <a:r>
              <a:rPr lang="en-US" dirty="0" smtClean="0"/>
              <a:t>D= incomplete: motor function is preserved below the neurological level, and most key muscles below the neurological level have a muscle grade of ≤3</a:t>
            </a:r>
          </a:p>
          <a:p>
            <a:r>
              <a:rPr lang="en-US" dirty="0" smtClean="0"/>
              <a:t>E= normal: motor and sensory function in normal</a:t>
            </a:r>
            <a:endParaRPr lang="en-US" dirty="0"/>
          </a:p>
        </p:txBody>
      </p:sp>
    </p:spTree>
    <p:extLst>
      <p:ext uri="{BB962C8B-B14F-4D97-AF65-F5344CB8AC3E}">
        <p14:creationId xmlns:p14="http://schemas.microsoft.com/office/powerpoint/2010/main" val="840961163"/>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4" name="chimes.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 :</a:t>
            </a:r>
            <a:br>
              <a:rPr lang="en-US" dirty="0" smtClean="0"/>
            </a:br>
            <a:r>
              <a:rPr lang="en-US" dirty="0" smtClean="0"/>
              <a:t>2 General Classifications</a:t>
            </a:r>
            <a:endParaRPr lang="en-US" dirty="0"/>
          </a:p>
        </p:txBody>
      </p:sp>
      <p:sp>
        <p:nvSpPr>
          <p:cNvPr id="3" name="Text Placeholder 2"/>
          <p:cNvSpPr>
            <a:spLocks noGrp="1"/>
          </p:cNvSpPr>
          <p:nvPr>
            <p:ph type="body" idx="1"/>
          </p:nvPr>
        </p:nvSpPr>
        <p:spPr/>
        <p:txBody>
          <a:bodyPr/>
          <a:lstStyle/>
          <a:p>
            <a:r>
              <a:rPr lang="en-US" dirty="0" smtClean="0"/>
              <a:t>Complete Lesion	</a:t>
            </a:r>
          </a:p>
        </p:txBody>
      </p:sp>
      <p:sp>
        <p:nvSpPr>
          <p:cNvPr id="4" name="Content Placeholder 3"/>
          <p:cNvSpPr>
            <a:spLocks noGrp="1"/>
          </p:cNvSpPr>
          <p:nvPr>
            <p:ph sz="half" idx="2"/>
          </p:nvPr>
        </p:nvSpPr>
        <p:spPr/>
        <p:txBody>
          <a:bodyPr/>
          <a:lstStyle/>
          <a:p>
            <a:r>
              <a:rPr lang="en-US" dirty="0" smtClean="0"/>
              <a:t>A lesion to the spinal cord where there is no preserved motor or sensory function below the level of lesion</a:t>
            </a:r>
            <a:endParaRPr lang="en-US" dirty="0"/>
          </a:p>
        </p:txBody>
      </p:sp>
      <p:sp>
        <p:nvSpPr>
          <p:cNvPr id="5" name="Text Placeholder 4"/>
          <p:cNvSpPr>
            <a:spLocks noGrp="1"/>
          </p:cNvSpPr>
          <p:nvPr>
            <p:ph type="body" sz="quarter" idx="3"/>
          </p:nvPr>
        </p:nvSpPr>
        <p:spPr/>
        <p:txBody>
          <a:bodyPr/>
          <a:lstStyle/>
          <a:p>
            <a:r>
              <a:rPr lang="en-US" dirty="0" smtClean="0"/>
              <a:t>Incomplete Lesion</a:t>
            </a:r>
            <a:endParaRPr lang="en-US" dirty="0"/>
          </a:p>
        </p:txBody>
      </p:sp>
      <p:sp>
        <p:nvSpPr>
          <p:cNvPr id="6" name="Content Placeholder 5"/>
          <p:cNvSpPr>
            <a:spLocks noGrp="1"/>
          </p:cNvSpPr>
          <p:nvPr>
            <p:ph sz="quarter" idx="4"/>
          </p:nvPr>
        </p:nvSpPr>
        <p:spPr/>
        <p:txBody>
          <a:bodyPr/>
          <a:lstStyle/>
          <a:p>
            <a:r>
              <a:rPr lang="en-US" dirty="0" smtClean="0"/>
              <a:t>A lesion to the spinal cord with incomplete damage to the cord. There may be scattered motor function, sensory function or both below the level of lesion</a:t>
            </a:r>
            <a:endParaRPr lang="en-US" dirty="0"/>
          </a:p>
        </p:txBody>
      </p:sp>
    </p:spTree>
    <p:extLst>
      <p:ext uri="{BB962C8B-B14F-4D97-AF65-F5344CB8AC3E}">
        <p14:creationId xmlns:p14="http://schemas.microsoft.com/office/powerpoint/2010/main" val="2927518501"/>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4" name="chimes.wav"/>
          </p:stSnd>
        </p:sndAc>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S5a. ASIA system for spinal cord injury.gif"/>
          <p:cNvPicPr>
            <a:picLocks noGrp="1" noChangeAspect="1"/>
          </p:cNvPicPr>
          <p:nvPr>
            <p:ph idx="1"/>
          </p:nvPr>
        </p:nvPicPr>
        <p:blipFill>
          <a:blip r:embed="rId4" cstate="print"/>
          <a:stretch>
            <a:fillRect/>
          </a:stretch>
        </p:blipFill>
        <p:spPr>
          <a:xfrm>
            <a:off x="0" y="0"/>
            <a:ext cx="9143999" cy="6858000"/>
          </a:xfrm>
        </p:spPr>
      </p:pic>
    </p:spTree>
    <p:extLst>
      <p:ext uri="{BB962C8B-B14F-4D97-AF65-F5344CB8AC3E}">
        <p14:creationId xmlns:p14="http://schemas.microsoft.com/office/powerpoint/2010/main" val="3367635162"/>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5" name="chimes.wav"/>
          </p:stSnd>
        </p:sndAc>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Specific Incomplete lesions</a:t>
            </a:r>
            <a:endParaRPr lang="en-US" sz="4800"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96876778"/>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4" name="chimes.wav"/>
          </p:stSnd>
        </p:sndAc>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Anterior </a:t>
            </a:r>
            <a:r>
              <a:rPr lang="en-US" dirty="0" smtClean="0"/>
              <a:t>Cord Syndrome</a:t>
            </a:r>
            <a:endParaRPr lang="en-US" dirty="0"/>
          </a:p>
        </p:txBody>
      </p:sp>
      <p:sp>
        <p:nvSpPr>
          <p:cNvPr id="3" name="Content Placeholder 2"/>
          <p:cNvSpPr>
            <a:spLocks noGrp="1"/>
          </p:cNvSpPr>
          <p:nvPr>
            <p:ph idx="1"/>
          </p:nvPr>
        </p:nvSpPr>
        <p:spPr>
          <a:xfrm>
            <a:off x="0" y="-76200"/>
            <a:ext cx="9144000" cy="4114800"/>
          </a:xfrm>
        </p:spPr>
        <p:txBody>
          <a:bodyPr>
            <a:normAutofit/>
          </a:bodyPr>
          <a:lstStyle/>
          <a:p>
            <a:r>
              <a:rPr lang="en-US" sz="2800" dirty="0" smtClean="0"/>
              <a:t>An incomplete lesion that results from compression and damage to the anterior part of the spinal cord or anterior spinal artery. The mechanism of injury is usually cervical flexion. There is loss of motor function and pain and temperature sense below the lesion due to damage of the </a:t>
            </a:r>
            <a:r>
              <a:rPr lang="en-US" sz="2800" dirty="0" err="1" smtClean="0"/>
              <a:t>corticospinal</a:t>
            </a:r>
            <a:r>
              <a:rPr lang="en-US" sz="2800" dirty="0" smtClean="0"/>
              <a:t> and </a:t>
            </a:r>
            <a:r>
              <a:rPr lang="en-US" sz="2800" dirty="0" err="1" smtClean="0"/>
              <a:t>spinothalamic</a:t>
            </a:r>
            <a:r>
              <a:rPr lang="en-US" sz="2800" dirty="0" smtClean="0"/>
              <a:t> tracts</a:t>
            </a:r>
            <a:endParaRPr lang="en-US" sz="2800" dirty="0"/>
          </a:p>
          <a:p>
            <a:endParaRPr lang="en-US" sz="2800" dirty="0"/>
          </a:p>
        </p:txBody>
      </p:sp>
      <p:pic>
        <p:nvPicPr>
          <p:cNvPr id="4" name="Picture 3" descr="thb_cns017.jpg"/>
          <p:cNvPicPr>
            <a:picLocks noChangeAspect="1"/>
          </p:cNvPicPr>
          <p:nvPr/>
        </p:nvPicPr>
        <p:blipFill>
          <a:blip r:embed="rId4" cstate="print"/>
          <a:stretch>
            <a:fillRect/>
          </a:stretch>
        </p:blipFill>
        <p:spPr>
          <a:xfrm>
            <a:off x="838200" y="3048000"/>
            <a:ext cx="7162800" cy="2286000"/>
          </a:xfrm>
          <a:prstGeom prst="rect">
            <a:avLst/>
          </a:prstGeom>
        </p:spPr>
      </p:pic>
    </p:spTree>
    <p:extLst>
      <p:ext uri="{BB962C8B-B14F-4D97-AF65-F5344CB8AC3E}">
        <p14:creationId xmlns:p14="http://schemas.microsoft.com/office/powerpoint/2010/main" val="3540356339"/>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5" name="chimes.wav"/>
          </p:stSnd>
        </p:sndAc>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Posterior Cord Syndrome</a:t>
            </a:r>
            <a:endParaRPr lang="en-US" dirty="0"/>
          </a:p>
        </p:txBody>
      </p:sp>
      <p:sp>
        <p:nvSpPr>
          <p:cNvPr id="3" name="Content Placeholder 2"/>
          <p:cNvSpPr>
            <a:spLocks noGrp="1"/>
          </p:cNvSpPr>
          <p:nvPr>
            <p:ph idx="1"/>
          </p:nvPr>
        </p:nvSpPr>
        <p:spPr>
          <a:xfrm>
            <a:off x="-38100" y="-685800"/>
            <a:ext cx="9144000" cy="4114800"/>
          </a:xfrm>
        </p:spPr>
        <p:txBody>
          <a:bodyPr>
            <a:normAutofit/>
          </a:bodyPr>
          <a:lstStyle/>
          <a:p>
            <a:r>
              <a:rPr lang="en-US" sz="2800" dirty="0" smtClean="0"/>
              <a:t>A relatively rare syndrome that is caused by compression of the posterior spinal artery and is characterized by loss of pain perception, proprioception, two point discrimination, and </a:t>
            </a:r>
            <a:r>
              <a:rPr lang="en-US" sz="2800" dirty="0" err="1" smtClean="0"/>
              <a:t>stereognosis</a:t>
            </a:r>
            <a:r>
              <a:rPr lang="en-US" sz="2800" dirty="0" smtClean="0"/>
              <a:t>. Motor function is preserved.</a:t>
            </a:r>
            <a:endParaRPr lang="en-US" sz="2800" dirty="0"/>
          </a:p>
        </p:txBody>
      </p:sp>
      <p:pic>
        <p:nvPicPr>
          <p:cNvPr id="5" name="Picture 4" descr="thb_cns017.jpg"/>
          <p:cNvPicPr>
            <a:picLocks noChangeAspect="1"/>
          </p:cNvPicPr>
          <p:nvPr/>
        </p:nvPicPr>
        <p:blipFill>
          <a:blip r:embed="rId4" cstate="print"/>
          <a:stretch>
            <a:fillRect/>
          </a:stretch>
        </p:blipFill>
        <p:spPr>
          <a:xfrm>
            <a:off x="1676400" y="2514600"/>
            <a:ext cx="5715000" cy="2819400"/>
          </a:xfrm>
          <a:prstGeom prst="rect">
            <a:avLst/>
          </a:prstGeom>
        </p:spPr>
      </p:pic>
    </p:spTree>
    <p:extLst>
      <p:ext uri="{BB962C8B-B14F-4D97-AF65-F5344CB8AC3E}">
        <p14:creationId xmlns:p14="http://schemas.microsoft.com/office/powerpoint/2010/main" val="1870411811"/>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5" name="chimes.wav"/>
          </p:stSnd>
        </p:sndAc>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Brown </a:t>
            </a:r>
            <a:r>
              <a:rPr lang="en-US" dirty="0" err="1" smtClean="0"/>
              <a:t>Sequard</a:t>
            </a:r>
            <a:r>
              <a:rPr lang="en-US" dirty="0" smtClean="0"/>
              <a:t> Syndrome</a:t>
            </a:r>
            <a:endParaRPr lang="en-US" dirty="0"/>
          </a:p>
        </p:txBody>
      </p:sp>
      <p:sp>
        <p:nvSpPr>
          <p:cNvPr id="3" name="Content Placeholder 2"/>
          <p:cNvSpPr>
            <a:spLocks noGrp="1"/>
          </p:cNvSpPr>
          <p:nvPr>
            <p:ph idx="1"/>
          </p:nvPr>
        </p:nvSpPr>
        <p:spPr>
          <a:xfrm>
            <a:off x="-38100" y="-685800"/>
            <a:ext cx="9144000" cy="4114800"/>
          </a:xfrm>
        </p:spPr>
        <p:txBody>
          <a:bodyPr>
            <a:normAutofit/>
          </a:bodyPr>
          <a:lstStyle/>
          <a:p>
            <a:endParaRPr lang="en-US" sz="2800" dirty="0" smtClean="0"/>
          </a:p>
          <a:p>
            <a:r>
              <a:rPr lang="en-US" sz="2800" dirty="0" smtClean="0"/>
              <a:t>An incomplete lesion usually caused by a stab wound, which produces </a:t>
            </a:r>
            <a:r>
              <a:rPr lang="en-US" sz="2800" dirty="0" err="1" smtClean="0"/>
              <a:t>hemisection</a:t>
            </a:r>
            <a:r>
              <a:rPr lang="en-US" sz="2800" dirty="0" smtClean="0"/>
              <a:t> of the spinal cord. There is paralysis and loss of vibratory and position sense on the same side as the lesion due to the damage to the CST and dorsal columns. There is a loss of pain and temp sense on the opposite side of the lesion from damage to the lateral </a:t>
            </a:r>
            <a:r>
              <a:rPr lang="en-US" sz="2800" dirty="0" err="1" smtClean="0"/>
              <a:t>spinothalamic</a:t>
            </a:r>
            <a:r>
              <a:rPr lang="en-US" sz="2800" dirty="0" smtClean="0"/>
              <a:t> tract.</a:t>
            </a:r>
            <a:endParaRPr lang="en-US" sz="2800" dirty="0"/>
          </a:p>
        </p:txBody>
      </p:sp>
      <p:pic>
        <p:nvPicPr>
          <p:cNvPr id="6" name="Picture 5" descr="brownseq.gif"/>
          <p:cNvPicPr>
            <a:picLocks noChangeAspect="1"/>
          </p:cNvPicPr>
          <p:nvPr/>
        </p:nvPicPr>
        <p:blipFill>
          <a:blip r:embed="rId4" cstate="print"/>
          <a:srcRect l="5919" t="8000" r="33909" b="40000"/>
          <a:stretch>
            <a:fillRect/>
          </a:stretch>
        </p:blipFill>
        <p:spPr>
          <a:xfrm>
            <a:off x="1600200" y="2896849"/>
            <a:ext cx="5943600" cy="2435902"/>
          </a:xfrm>
          <a:prstGeom prst="rect">
            <a:avLst/>
          </a:prstGeom>
        </p:spPr>
      </p:pic>
    </p:spTree>
    <p:extLst>
      <p:ext uri="{BB962C8B-B14F-4D97-AF65-F5344CB8AC3E}">
        <p14:creationId xmlns:p14="http://schemas.microsoft.com/office/powerpoint/2010/main" val="3945898695"/>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5" name="chimes.wav"/>
          </p:stSnd>
        </p:sndAc>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Central Cord Syndrome</a:t>
            </a:r>
            <a:endParaRPr lang="en-US" dirty="0"/>
          </a:p>
        </p:txBody>
      </p:sp>
      <p:sp>
        <p:nvSpPr>
          <p:cNvPr id="3" name="Content Placeholder 2"/>
          <p:cNvSpPr>
            <a:spLocks noGrp="1"/>
          </p:cNvSpPr>
          <p:nvPr>
            <p:ph idx="1"/>
          </p:nvPr>
        </p:nvSpPr>
        <p:spPr>
          <a:xfrm>
            <a:off x="-38100" y="-685800"/>
            <a:ext cx="9144000" cy="4114800"/>
          </a:xfrm>
        </p:spPr>
        <p:txBody>
          <a:bodyPr>
            <a:normAutofit/>
          </a:bodyPr>
          <a:lstStyle/>
          <a:p>
            <a:endParaRPr lang="en-US" sz="2800" dirty="0" smtClean="0"/>
          </a:p>
          <a:p>
            <a:endParaRPr lang="en-US" sz="2800" dirty="0" smtClean="0"/>
          </a:p>
          <a:p>
            <a:r>
              <a:rPr lang="en-US" sz="2800" dirty="0" smtClean="0"/>
              <a:t>An incomplete lesion that results from compression and damage to the central portion of the spinal cord. The mechanism of injury is usually cervical hyperextension that damages the </a:t>
            </a:r>
            <a:r>
              <a:rPr lang="en-US" sz="2800" dirty="0" err="1" smtClean="0"/>
              <a:t>spinothalamic</a:t>
            </a:r>
            <a:r>
              <a:rPr lang="en-US" sz="2800" dirty="0" smtClean="0"/>
              <a:t> tract, CST and dorsal columns. The upper extremities present with greater involvement than the lower extremities and greater motor deficits exist as compared to sensory deficits.</a:t>
            </a:r>
            <a:endParaRPr lang="en-US" sz="2800" dirty="0"/>
          </a:p>
        </p:txBody>
      </p:sp>
      <p:pic>
        <p:nvPicPr>
          <p:cNvPr id="5" name="Picture 4" descr="D15641-02.jpg"/>
          <p:cNvPicPr>
            <a:picLocks noChangeAspect="1"/>
          </p:cNvPicPr>
          <p:nvPr/>
        </p:nvPicPr>
        <p:blipFill>
          <a:blip r:embed="rId4" cstate="print"/>
          <a:srcRect l="44118" t="15130" r="4412" b="9220"/>
          <a:stretch>
            <a:fillRect/>
          </a:stretch>
        </p:blipFill>
        <p:spPr>
          <a:xfrm>
            <a:off x="4648200" y="3048000"/>
            <a:ext cx="3810000" cy="2274626"/>
          </a:xfrm>
          <a:prstGeom prst="rect">
            <a:avLst/>
          </a:prstGeom>
        </p:spPr>
      </p:pic>
    </p:spTree>
    <p:extLst>
      <p:ext uri="{BB962C8B-B14F-4D97-AF65-F5344CB8AC3E}">
        <p14:creationId xmlns:p14="http://schemas.microsoft.com/office/powerpoint/2010/main" val="23643824"/>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5" name="chimes.wav"/>
          </p:stSnd>
        </p:sndAc>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4294967295"/>
          </p:nvPr>
        </p:nvSpPr>
        <p:spPr>
          <a:xfrm>
            <a:off x="0" y="0"/>
            <a:ext cx="6019800" cy="3733800"/>
          </a:xfrm>
        </p:spPr>
        <p:txBody>
          <a:bodyPr rtlCol="0">
            <a:noAutofit/>
          </a:bodyPr>
          <a:lstStyle/>
          <a:p>
            <a:pPr marL="548640" indent="-411480" eaLnBrk="1" fontAlgn="auto" hangingPunct="1">
              <a:spcAft>
                <a:spcPts val="0"/>
              </a:spcAft>
              <a:buClr>
                <a:schemeClr val="tx1">
                  <a:shade val="95000"/>
                </a:schemeClr>
              </a:buClr>
              <a:buFont typeface="Wingdings 2" panose="05020102010507070707" pitchFamily="18" charset="2"/>
              <a:buNone/>
              <a:defRPr/>
            </a:pPr>
            <a:r>
              <a:rPr lang="en-US" b="1" dirty="0" smtClean="0">
                <a:solidFill>
                  <a:srgbClr val="FF0000"/>
                </a:solidFill>
                <a:latin typeface="Times New Roman" pitchFamily="18" charset="0"/>
                <a:cs typeface="Times New Roman" pitchFamily="18" charset="0"/>
              </a:rPr>
              <a:t>Conus Medullaris Syndrome-</a:t>
            </a:r>
            <a:endParaRPr lang="en-US" sz="2000" b="1" dirty="0" smtClean="0">
              <a:solidFill>
                <a:srgbClr val="FF0000"/>
              </a:solidFill>
              <a:latin typeface="Times New Roman" pitchFamily="18" charset="0"/>
              <a:cs typeface="Times New Roman" pitchFamily="18" charset="0"/>
            </a:endParaRPr>
          </a:p>
          <a:p>
            <a:pPr marL="273050" lvl="1" indent="-273050" eaLnBrk="1" fontAlgn="auto" hangingPunct="1">
              <a:spcAft>
                <a:spcPts val="0"/>
              </a:spcAft>
              <a:buClr>
                <a:srgbClr val="0BD0D9"/>
              </a:buClr>
              <a:buSzPct val="95000"/>
              <a:buFont typeface="Arial" pitchFamily="34" charset="0"/>
              <a:buChar char="–"/>
              <a:defRPr/>
            </a:pPr>
            <a:r>
              <a:rPr lang="en-US" dirty="0" smtClean="0">
                <a:latin typeface="Times New Roman" pitchFamily="18" charset="0"/>
                <a:cs typeface="Times New Roman" pitchFamily="18" charset="0"/>
              </a:rPr>
              <a:t>Most of these injuries occur b/w T11 and L2 vertebrae</a:t>
            </a:r>
            <a:endParaRPr lang="en-US" dirty="0">
              <a:latin typeface="Times New Roman" pitchFamily="18" charset="0"/>
              <a:cs typeface="Times New Roman" pitchFamily="18" charset="0"/>
            </a:endParaRPr>
          </a:p>
          <a:p>
            <a:pPr marL="548005" indent="-283464" eaLnBrk="1" fontAlgn="auto" hangingPunct="1">
              <a:spcAft>
                <a:spcPts val="0"/>
              </a:spcAft>
              <a:buFont typeface="Arial" pitchFamily="34" charset="0"/>
              <a:buChar char="–"/>
              <a:defRPr/>
            </a:pPr>
            <a:r>
              <a:rPr lang="en-US" sz="2400" dirty="0" smtClean="0">
                <a:latin typeface="Times New Roman" pitchFamily="18" charset="0"/>
                <a:cs typeface="Times New Roman" pitchFamily="18" charset="0"/>
              </a:rPr>
              <a:t>Sphincter </a:t>
            </a:r>
            <a:r>
              <a:rPr lang="en-US" sz="2400" dirty="0">
                <a:latin typeface="Times New Roman" pitchFamily="18" charset="0"/>
                <a:cs typeface="Times New Roman" pitchFamily="18" charset="0"/>
              </a:rPr>
              <a:t>disturbances</a:t>
            </a:r>
          </a:p>
          <a:p>
            <a:pPr marL="548005" indent="-283464" eaLnBrk="1" fontAlgn="auto" hangingPunct="1">
              <a:spcAft>
                <a:spcPts val="0"/>
              </a:spcAft>
              <a:buFont typeface="Arial" pitchFamily="34" charset="0"/>
              <a:buChar char="–"/>
              <a:defRPr/>
            </a:pPr>
            <a:r>
              <a:rPr lang="en-US" sz="2400" dirty="0">
                <a:latin typeface="Times New Roman" pitchFamily="18" charset="0"/>
                <a:cs typeface="Times New Roman" pitchFamily="18" charset="0"/>
              </a:rPr>
              <a:t>Saddle anesthesia(S3-S5)</a:t>
            </a:r>
          </a:p>
          <a:p>
            <a:pPr marL="548005" indent="-283464" eaLnBrk="1" fontAlgn="auto" hangingPunct="1">
              <a:spcAft>
                <a:spcPts val="0"/>
              </a:spcAft>
              <a:buFont typeface="Arial" pitchFamily="34" charset="0"/>
              <a:buChar char="–"/>
              <a:defRPr/>
            </a:pPr>
            <a:r>
              <a:rPr lang="en-US" sz="2400" dirty="0" smtClean="0">
                <a:latin typeface="Times New Roman" pitchFamily="18" charset="0"/>
                <a:cs typeface="Times New Roman" pitchFamily="18" charset="0"/>
              </a:rPr>
              <a:t>Absence </a:t>
            </a:r>
            <a:r>
              <a:rPr lang="en-US" sz="2400" dirty="0">
                <a:latin typeface="Times New Roman" pitchFamily="18" charset="0"/>
                <a:cs typeface="Times New Roman" pitchFamily="18" charset="0"/>
              </a:rPr>
              <a:t>of lower extremity </a:t>
            </a:r>
            <a:r>
              <a:rPr lang="en-US" sz="2400" dirty="0" smtClean="0">
                <a:latin typeface="Times New Roman" pitchFamily="18" charset="0"/>
                <a:cs typeface="Times New Roman" pitchFamily="18" charset="0"/>
              </a:rPr>
              <a:t>reflexes</a:t>
            </a:r>
            <a:endParaRPr lang="en-US" sz="2400" dirty="0">
              <a:latin typeface="Times New Roman" pitchFamily="18" charset="0"/>
              <a:cs typeface="Times New Roman" pitchFamily="18" charset="0"/>
            </a:endParaRPr>
          </a:p>
          <a:p>
            <a:pPr marL="548005" indent="-283464" eaLnBrk="1" fontAlgn="auto" hangingPunct="1">
              <a:spcAft>
                <a:spcPts val="0"/>
              </a:spcAft>
              <a:buFont typeface="Arial" pitchFamily="34" charset="0"/>
              <a:buChar char="–"/>
              <a:defRPr/>
            </a:pPr>
            <a:r>
              <a:rPr lang="en-US" sz="2400" dirty="0">
                <a:latin typeface="Times New Roman" pitchFamily="18" charset="0"/>
                <a:cs typeface="Times New Roman" pitchFamily="18" charset="0"/>
              </a:rPr>
              <a:t>Usually it is </a:t>
            </a:r>
            <a:r>
              <a:rPr lang="en-US" sz="2400" dirty="0" smtClean="0">
                <a:latin typeface="Times New Roman" pitchFamily="18" charset="0"/>
                <a:cs typeface="Times New Roman" pitchFamily="18" charset="0"/>
              </a:rPr>
              <a:t>associated </a:t>
            </a:r>
            <a:r>
              <a:rPr lang="en-US" sz="2400" dirty="0">
                <a:latin typeface="Times New Roman" pitchFamily="18" charset="0"/>
                <a:cs typeface="Times New Roman" pitchFamily="18" charset="0"/>
              </a:rPr>
              <a:t>With involvement of lumbar </a:t>
            </a:r>
            <a:r>
              <a:rPr lang="en-US" sz="2400" dirty="0" smtClean="0">
                <a:latin typeface="Times New Roman" pitchFamily="18" charset="0"/>
                <a:cs typeface="Times New Roman" pitchFamily="18" charset="0"/>
              </a:rPr>
              <a:t>roots</a:t>
            </a:r>
            <a:endParaRPr lang="en-US" sz="2400" dirty="0">
              <a:latin typeface="Times New Roman" pitchFamily="18" charset="0"/>
              <a:cs typeface="Times New Roman" pitchFamily="18" charset="0"/>
            </a:endParaRPr>
          </a:p>
        </p:txBody>
      </p:sp>
      <p:graphicFrame>
        <p:nvGraphicFramePr>
          <p:cNvPr id="1026" name="Object 2"/>
          <p:cNvGraphicFramePr>
            <a:graphicFrameLocks noChangeAspect="1"/>
          </p:cNvGraphicFramePr>
          <p:nvPr/>
        </p:nvGraphicFramePr>
        <p:xfrm>
          <a:off x="6096000" y="0"/>
          <a:ext cx="3048000" cy="3344863"/>
        </p:xfrm>
        <a:graphic>
          <a:graphicData uri="http://schemas.openxmlformats.org/presentationml/2006/ole">
            <mc:AlternateContent xmlns:mc="http://schemas.openxmlformats.org/markup-compatibility/2006">
              <mc:Choice xmlns:v="urn:schemas-microsoft-com:vml" Requires="v">
                <p:oleObj spid="_x0000_s1036" name="Bitmap Image" r:id="rId4" imgW="2534004" imgH="3495238" progId="Paint.Picture">
                  <p:embed/>
                </p:oleObj>
              </mc:Choice>
              <mc:Fallback>
                <p:oleObj name="Bitmap Image" r:id="rId4" imgW="2534004" imgH="3495238"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0"/>
                        <a:ext cx="3048000" cy="334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Minus 3"/>
          <p:cNvSpPr/>
          <p:nvPr/>
        </p:nvSpPr>
        <p:spPr>
          <a:xfrm>
            <a:off x="6477000" y="762000"/>
            <a:ext cx="2514600" cy="304800"/>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3"/>
          <p:cNvSpPr txBox="1">
            <a:spLocks noChangeArrowheads="1"/>
          </p:cNvSpPr>
          <p:nvPr/>
        </p:nvSpPr>
        <p:spPr bwMode="auto">
          <a:xfrm>
            <a:off x="0" y="3657600"/>
            <a:ext cx="5791200" cy="3200400"/>
          </a:xfrm>
          <a:prstGeom prst="rect">
            <a:avLst/>
          </a:prstGeom>
          <a:noFill/>
          <a:ln w="9525">
            <a:noFill/>
            <a:miter lim="800000"/>
            <a:headEnd/>
            <a:tailEnd/>
          </a:ln>
        </p:spPr>
        <p:txBody>
          <a:bodyPr/>
          <a:lstStyle/>
          <a:p>
            <a:pPr marL="547688" indent="-411163">
              <a:spcBef>
                <a:spcPct val="20000"/>
              </a:spcBef>
              <a:buClr>
                <a:srgbClr val="F9F9F9"/>
              </a:buClr>
              <a:buSzPct val="65000"/>
              <a:defRPr/>
            </a:pPr>
            <a:r>
              <a:rPr lang="en-US" sz="3200" b="1" dirty="0" err="1">
                <a:solidFill>
                  <a:srgbClr val="FF0000"/>
                </a:solidFill>
                <a:latin typeface="Times New Roman" pitchFamily="18" charset="0"/>
                <a:cs typeface="Times New Roman" pitchFamily="18" charset="0"/>
              </a:rPr>
              <a:t>Cauda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Equina</a:t>
            </a:r>
            <a:r>
              <a:rPr lang="en-US" sz="3200" b="1" dirty="0">
                <a:solidFill>
                  <a:srgbClr val="FF0000"/>
                </a:solidFill>
                <a:latin typeface="Times New Roman" pitchFamily="18" charset="0"/>
                <a:cs typeface="Times New Roman" pitchFamily="18" charset="0"/>
              </a:rPr>
              <a:t> Syndrome</a:t>
            </a:r>
          </a:p>
          <a:p>
            <a:pPr marL="411163" indent="-282575">
              <a:spcBef>
                <a:spcPct val="20000"/>
              </a:spcBef>
              <a:buClr>
                <a:schemeClr val="tx1"/>
              </a:buClr>
              <a:buSzPct val="80000"/>
              <a:buFont typeface="Wingdings 2" pitchFamily="18" charset="2"/>
              <a:buChar char=""/>
              <a:defRPr/>
            </a:pPr>
            <a:r>
              <a:rPr lang="en-US" sz="2400" dirty="0">
                <a:latin typeface="Times New Roman" pitchFamily="18" charset="0"/>
                <a:cs typeface="Times New Roman" pitchFamily="18" charset="0"/>
              </a:rPr>
              <a:t>It is bilateral involvement of multiple </a:t>
            </a:r>
            <a:r>
              <a:rPr lang="en-US" sz="2400" dirty="0" err="1">
                <a:latin typeface="Times New Roman" pitchFamily="18" charset="0"/>
                <a:cs typeface="Times New Roman" pitchFamily="18" charset="0"/>
              </a:rPr>
              <a:t>lumbosacral</a:t>
            </a:r>
            <a:r>
              <a:rPr lang="en-US" sz="2400" dirty="0">
                <a:latin typeface="Times New Roman" pitchFamily="18" charset="0"/>
                <a:cs typeface="Times New Roman" pitchFamily="18" charset="0"/>
              </a:rPr>
              <a:t> nerve roots with in the spinal canal, characterized by-</a:t>
            </a:r>
          </a:p>
          <a:p>
            <a:pPr marL="676275" lvl="1" indent="-228600">
              <a:spcBef>
                <a:spcPct val="20000"/>
              </a:spcBef>
              <a:buClr>
                <a:schemeClr val="tx1"/>
              </a:buClr>
              <a:buSzPct val="95000"/>
              <a:buFont typeface="Wingdings" pitchFamily="2" charset="2"/>
              <a:buChar char=""/>
              <a:defRPr/>
            </a:pPr>
            <a:r>
              <a:rPr lang="en-US" sz="2400" dirty="0">
                <a:latin typeface="Times New Roman" pitchFamily="18" charset="0"/>
                <a:cs typeface="Times New Roman" pitchFamily="18" charset="0"/>
              </a:rPr>
              <a:t>Absent reflexes in lower limbs</a:t>
            </a:r>
          </a:p>
          <a:p>
            <a:pPr marL="676275" lvl="1" indent="-228600">
              <a:spcBef>
                <a:spcPct val="20000"/>
              </a:spcBef>
              <a:buClr>
                <a:schemeClr val="tx1"/>
              </a:buClr>
              <a:buSzPct val="95000"/>
              <a:buFont typeface="Wingdings" pitchFamily="2" charset="2"/>
              <a:buChar char=""/>
              <a:defRPr/>
            </a:pPr>
            <a:r>
              <a:rPr lang="en-US" sz="2400" dirty="0">
                <a:latin typeface="Times New Roman" pitchFamily="18" charset="0"/>
                <a:cs typeface="Times New Roman" pitchFamily="18" charset="0"/>
              </a:rPr>
              <a:t>Bladder and bowel involvement</a:t>
            </a:r>
          </a:p>
          <a:p>
            <a:pPr marL="676275" lvl="1" indent="-228600">
              <a:spcBef>
                <a:spcPct val="20000"/>
              </a:spcBef>
              <a:buClr>
                <a:schemeClr val="tx1"/>
              </a:buClr>
              <a:buSzPct val="95000"/>
              <a:buFont typeface="Wingdings" pitchFamily="2" charset="2"/>
              <a:buChar char=""/>
              <a:defRPr/>
            </a:pPr>
            <a:r>
              <a:rPr lang="en-US" sz="2400" dirty="0">
                <a:latin typeface="Times New Roman" pitchFamily="18" charset="0"/>
                <a:cs typeface="Times New Roman" pitchFamily="18" charset="0"/>
              </a:rPr>
              <a:t>Loss of </a:t>
            </a:r>
            <a:r>
              <a:rPr lang="en-US" sz="2400" dirty="0" err="1">
                <a:latin typeface="Times New Roman" pitchFamily="18" charset="0"/>
                <a:cs typeface="Times New Roman" pitchFamily="18" charset="0"/>
              </a:rPr>
              <a:t>perineal</a:t>
            </a:r>
            <a:r>
              <a:rPr lang="en-US" sz="2400" dirty="0">
                <a:latin typeface="Times New Roman" pitchFamily="18" charset="0"/>
                <a:cs typeface="Times New Roman" pitchFamily="18" charset="0"/>
              </a:rPr>
              <a:t> sensation</a:t>
            </a:r>
          </a:p>
        </p:txBody>
      </p:sp>
      <p:graphicFrame>
        <p:nvGraphicFramePr>
          <p:cNvPr id="1029" name="Object 2"/>
          <p:cNvGraphicFramePr>
            <a:graphicFrameLocks noChangeAspect="1"/>
          </p:cNvGraphicFramePr>
          <p:nvPr/>
        </p:nvGraphicFramePr>
        <p:xfrm>
          <a:off x="6103938" y="3581400"/>
          <a:ext cx="3040062" cy="3335338"/>
        </p:xfrm>
        <a:graphic>
          <a:graphicData uri="http://schemas.openxmlformats.org/presentationml/2006/ole">
            <mc:AlternateContent xmlns:mc="http://schemas.openxmlformats.org/markup-compatibility/2006">
              <mc:Choice xmlns:v="urn:schemas-microsoft-com:vml" Requires="v">
                <p:oleObj spid="_x0000_s1037" name="Bitmap Image" r:id="rId6" imgW="2534004" imgH="3495238" progId="Paint.Picture">
                  <p:embed/>
                </p:oleObj>
              </mc:Choice>
              <mc:Fallback>
                <p:oleObj name="Bitmap Image" r:id="rId6" imgW="2534004" imgH="3495238"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3938" y="3581400"/>
                        <a:ext cx="3040062" cy="333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Minus 6"/>
          <p:cNvSpPr/>
          <p:nvPr/>
        </p:nvSpPr>
        <p:spPr>
          <a:xfrm>
            <a:off x="6324600" y="4724400"/>
            <a:ext cx="2514600" cy="304800"/>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041594542"/>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54" presetClass="entr" presetSubtype="0" accel="100000" fill="hold" nodeType="withEffect">
                                  <p:stCondLst>
                                    <p:cond delay="0"/>
                                  </p:stCondLst>
                                  <p:childTnLst>
                                    <p:set>
                                      <p:cBhvr>
                                        <p:cTn id="8" dur="1" fill="hold">
                                          <p:stCondLst>
                                            <p:cond delay="0"/>
                                          </p:stCondLst>
                                        </p:cTn>
                                        <p:tgtEl>
                                          <p:spTgt spid="1029"/>
                                        </p:tgtEl>
                                        <p:attrNameLst>
                                          <p:attrName>style.visibility</p:attrName>
                                        </p:attrNameLst>
                                      </p:cBhvr>
                                      <p:to>
                                        <p:strVal val="visible"/>
                                      </p:to>
                                    </p:set>
                                    <p:anim calcmode="lin" valueType="num">
                                      <p:cBhvr>
                                        <p:cTn id="9" dur="500" fill="hold"/>
                                        <p:tgtEl>
                                          <p:spTgt spid="1029"/>
                                        </p:tgtEl>
                                        <p:attrNameLst>
                                          <p:attrName>ppt_w</p:attrName>
                                        </p:attrNameLst>
                                      </p:cBhvr>
                                      <p:tavLst>
                                        <p:tav tm="0">
                                          <p:val>
                                            <p:strVal val="#ppt_w*0.05"/>
                                          </p:val>
                                        </p:tav>
                                        <p:tav tm="100000">
                                          <p:val>
                                            <p:strVal val="#ppt_w"/>
                                          </p:val>
                                        </p:tav>
                                      </p:tavLst>
                                    </p:anim>
                                    <p:anim calcmode="lin" valueType="num">
                                      <p:cBhvr>
                                        <p:cTn id="10" dur="500" fill="hold"/>
                                        <p:tgtEl>
                                          <p:spTgt spid="1029"/>
                                        </p:tgtEl>
                                        <p:attrNameLst>
                                          <p:attrName>ppt_h</p:attrName>
                                        </p:attrNameLst>
                                      </p:cBhvr>
                                      <p:tavLst>
                                        <p:tav tm="0">
                                          <p:val>
                                            <p:strVal val="#ppt_h"/>
                                          </p:val>
                                        </p:tav>
                                        <p:tav tm="100000">
                                          <p:val>
                                            <p:strVal val="#ppt_h"/>
                                          </p:val>
                                        </p:tav>
                                      </p:tavLst>
                                    </p:anim>
                                    <p:anim calcmode="lin" valueType="num">
                                      <p:cBhvr>
                                        <p:cTn id="11" dur="500" fill="hold"/>
                                        <p:tgtEl>
                                          <p:spTgt spid="1029"/>
                                        </p:tgtEl>
                                        <p:attrNameLst>
                                          <p:attrName>ppt_x</p:attrName>
                                        </p:attrNameLst>
                                      </p:cBhvr>
                                      <p:tavLst>
                                        <p:tav tm="0">
                                          <p:val>
                                            <p:strVal val="#ppt_x-.2"/>
                                          </p:val>
                                        </p:tav>
                                        <p:tav tm="100000">
                                          <p:val>
                                            <p:strVal val="#ppt_x"/>
                                          </p:val>
                                        </p:tav>
                                      </p:tavLst>
                                    </p:anim>
                                    <p:anim calcmode="lin" valueType="num">
                                      <p:cBhvr>
                                        <p:cTn id="12" dur="500" fill="hold"/>
                                        <p:tgtEl>
                                          <p:spTgt spid="1029"/>
                                        </p:tgtEl>
                                        <p:attrNameLst>
                                          <p:attrName>ppt_y</p:attrName>
                                        </p:attrNameLst>
                                      </p:cBhvr>
                                      <p:tavLst>
                                        <p:tav tm="0">
                                          <p:val>
                                            <p:strVal val="#ppt_y"/>
                                          </p:val>
                                        </p:tav>
                                        <p:tav tm="100000">
                                          <p:val>
                                            <p:strVal val="#ppt_y"/>
                                          </p:val>
                                        </p:tav>
                                      </p:tavLst>
                                    </p:anim>
                                    <p:animEffect transition="in" filter="fade">
                                      <p:cBhvr>
                                        <p:cTn id="13" dur="500"/>
                                        <p:tgtEl>
                                          <p:spTgt spid="1029"/>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Sacral Sparing</a:t>
            </a:r>
            <a:endParaRPr lang="en-US" dirty="0"/>
          </a:p>
        </p:txBody>
      </p:sp>
      <p:sp>
        <p:nvSpPr>
          <p:cNvPr id="3" name="Content Placeholder 2"/>
          <p:cNvSpPr>
            <a:spLocks noGrp="1"/>
          </p:cNvSpPr>
          <p:nvPr>
            <p:ph idx="1"/>
          </p:nvPr>
        </p:nvSpPr>
        <p:spPr>
          <a:xfrm>
            <a:off x="0" y="-533400"/>
            <a:ext cx="9144000" cy="4114800"/>
          </a:xfrm>
        </p:spPr>
        <p:txBody>
          <a:bodyPr>
            <a:normAutofit/>
          </a:bodyPr>
          <a:lstStyle/>
          <a:p>
            <a:r>
              <a:rPr lang="en-US" sz="3200" dirty="0"/>
              <a:t>sparing of tracts to sacral segments with preservation of perianal sensation, rectal sphincter tone or active toe </a:t>
            </a:r>
            <a:r>
              <a:rPr lang="en-US" sz="3200" dirty="0" smtClean="0"/>
              <a:t>flexion.</a:t>
            </a:r>
            <a:endParaRPr lang="en-US" sz="3200" dirty="0"/>
          </a:p>
        </p:txBody>
      </p:sp>
    </p:spTree>
    <p:extLst>
      <p:ext uri="{BB962C8B-B14F-4D97-AF65-F5344CB8AC3E}">
        <p14:creationId xmlns:p14="http://schemas.microsoft.com/office/powerpoint/2010/main" val="3689052764"/>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4" name="chimes.wav"/>
          </p:stSnd>
        </p:sndAc>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Common complications in SCI and their interventions</a:t>
            </a:r>
            <a:endParaRPr lang="en-US" sz="4800"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42300630"/>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4" name="chimes.wav"/>
          </p:stSnd>
        </p:sndAc>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p:cNvSpPr>
            <a:spLocks noGrp="1"/>
          </p:cNvSpPr>
          <p:nvPr>
            <p:ph idx="4294967295"/>
          </p:nvPr>
        </p:nvSpPr>
        <p:spPr>
          <a:xfrm>
            <a:off x="914400" y="1371600"/>
            <a:ext cx="8229600" cy="4525963"/>
          </a:xfrm>
        </p:spPr>
        <p:txBody>
          <a:bodyPr>
            <a:normAutofit fontScale="92500" lnSpcReduction="20000"/>
          </a:bodyPr>
          <a:lstStyle/>
          <a:p>
            <a:pPr eaLnBrk="1" hangingPunct="1"/>
            <a:r>
              <a:rPr lang="en-US" sz="4400" dirty="0" smtClean="0">
                <a:solidFill>
                  <a:schemeClr val="tx1"/>
                </a:solidFill>
                <a:latin typeface="Times New Roman" pitchFamily="18" charset="0"/>
                <a:cs typeface="Times New Roman" pitchFamily="18" charset="0"/>
              </a:rPr>
              <a:t>Spinal Shock</a:t>
            </a:r>
          </a:p>
          <a:p>
            <a:pPr eaLnBrk="1" hangingPunct="1"/>
            <a:r>
              <a:rPr lang="en-US" sz="4400" dirty="0" smtClean="0">
                <a:solidFill>
                  <a:schemeClr val="tx1"/>
                </a:solidFill>
                <a:latin typeface="Times New Roman" pitchFamily="18" charset="0"/>
                <a:cs typeface="Times New Roman" pitchFamily="18" charset="0"/>
              </a:rPr>
              <a:t>Respiratory complication</a:t>
            </a:r>
          </a:p>
          <a:p>
            <a:pPr eaLnBrk="1" hangingPunct="1"/>
            <a:r>
              <a:rPr lang="en-US" sz="4400" dirty="0" smtClean="0">
                <a:solidFill>
                  <a:schemeClr val="tx1"/>
                </a:solidFill>
                <a:latin typeface="Times New Roman" pitchFamily="18" charset="0"/>
                <a:cs typeface="Times New Roman" pitchFamily="18" charset="0"/>
              </a:rPr>
              <a:t>Cardiovascular complication</a:t>
            </a:r>
          </a:p>
          <a:p>
            <a:pPr eaLnBrk="1" hangingPunct="1"/>
            <a:r>
              <a:rPr lang="en-US" sz="4400" dirty="0" smtClean="0">
                <a:solidFill>
                  <a:schemeClr val="tx1"/>
                </a:solidFill>
                <a:latin typeface="Times New Roman" pitchFamily="18" charset="0"/>
                <a:cs typeface="Times New Roman" pitchFamily="18" charset="0"/>
              </a:rPr>
              <a:t>Renal and Bladder complication</a:t>
            </a:r>
          </a:p>
          <a:p>
            <a:pPr eaLnBrk="1" hangingPunct="1"/>
            <a:r>
              <a:rPr lang="en-US" sz="4400" dirty="0" smtClean="0">
                <a:solidFill>
                  <a:schemeClr val="tx1"/>
                </a:solidFill>
                <a:latin typeface="Times New Roman" pitchFamily="18" charset="0"/>
                <a:cs typeface="Times New Roman" pitchFamily="18" charset="0"/>
              </a:rPr>
              <a:t>Bed sores</a:t>
            </a:r>
          </a:p>
          <a:p>
            <a:pPr eaLnBrk="1" hangingPunct="1"/>
            <a:r>
              <a:rPr lang="en-US" sz="4400" dirty="0" smtClean="0">
                <a:solidFill>
                  <a:schemeClr val="tx1"/>
                </a:solidFill>
                <a:latin typeface="Times New Roman" pitchFamily="18" charset="0"/>
                <a:cs typeface="Times New Roman" pitchFamily="18" charset="0"/>
              </a:rPr>
              <a:t>Deep vein thrombosis</a:t>
            </a:r>
          </a:p>
          <a:p>
            <a:pPr eaLnBrk="1" hangingPunct="1"/>
            <a:r>
              <a:rPr lang="en-US" sz="4400" dirty="0" smtClean="0">
                <a:solidFill>
                  <a:schemeClr val="tx1"/>
                </a:solidFill>
                <a:latin typeface="Times New Roman" pitchFamily="18" charset="0"/>
                <a:cs typeface="Times New Roman" pitchFamily="18" charset="0"/>
              </a:rPr>
              <a:t>Musculoskeletal complication</a:t>
            </a:r>
            <a:endParaRPr lang="en-IN" sz="4400" dirty="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326113921"/>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3" name="chimes.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SCI common terminology</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8515346"/>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4" name="chimes.wav"/>
          </p:stSnd>
        </p:sndAc>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56700" cy="5257800"/>
          </a:xfrm>
        </p:spPr>
        <p:txBody>
          <a:bodyPr>
            <a:normAutofit/>
          </a:bodyPr>
          <a:lstStyle/>
          <a:p>
            <a:r>
              <a:rPr lang="en-US" sz="3200" dirty="0" smtClean="0"/>
              <a:t>Spinal shock: A physiologic response that occurs between 30 and 60 minutes after trauma to the spinal cord and can last up to several weeks. Spinal shock presents with total flaccid paralysis and loss of all reflexes below the level of injury.</a:t>
            </a:r>
          </a:p>
        </p:txBody>
      </p:sp>
    </p:spTree>
    <p:extLst>
      <p:ext uri="{BB962C8B-B14F-4D97-AF65-F5344CB8AC3E}">
        <p14:creationId xmlns:p14="http://schemas.microsoft.com/office/powerpoint/2010/main" val="4286094844"/>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4" name="chimes.wav"/>
          </p:stSnd>
        </p:sndAc>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3"/>
          <p:cNvSpPr>
            <a:spLocks noGrp="1"/>
          </p:cNvSpPr>
          <p:nvPr>
            <p:ph idx="4294967295"/>
          </p:nvPr>
        </p:nvSpPr>
        <p:spPr>
          <a:xfrm>
            <a:off x="0" y="990600"/>
            <a:ext cx="8763000" cy="3124200"/>
          </a:xfrm>
        </p:spPr>
        <p:txBody>
          <a:bodyPr/>
          <a:lstStyle/>
          <a:p>
            <a:pPr eaLnBrk="1" hangingPunct="1">
              <a:buFont typeface="Wingdings 2" panose="05020102010507070707" pitchFamily="18" charset="2"/>
              <a:buNone/>
            </a:pPr>
            <a:r>
              <a:rPr lang="en-US" sz="4400" smtClean="0">
                <a:latin typeface="Times New Roman" panose="02020603050405020304" pitchFamily="18" charset="0"/>
                <a:cs typeface="Times New Roman" panose="02020603050405020304" pitchFamily="18" charset="0"/>
              </a:rPr>
              <a:t>Two reflexes are important in acute spinal cord injury assessment </a:t>
            </a:r>
          </a:p>
          <a:p>
            <a:pPr eaLnBrk="1" hangingPunct="1"/>
            <a:r>
              <a:rPr lang="en-US" sz="4400" smtClean="0">
                <a:latin typeface="Times New Roman" panose="02020603050405020304" pitchFamily="18" charset="0"/>
                <a:cs typeface="Times New Roman" panose="02020603050405020304" pitchFamily="18" charset="0"/>
              </a:rPr>
              <a:t>Anal wink reflex</a:t>
            </a:r>
            <a:endParaRPr lang="en-IN" sz="4400" smtClean="0">
              <a:latin typeface="Times New Roman" panose="02020603050405020304" pitchFamily="18" charset="0"/>
              <a:cs typeface="Times New Roman" panose="02020603050405020304" pitchFamily="18" charset="0"/>
            </a:endParaRPr>
          </a:p>
          <a:p>
            <a:pPr eaLnBrk="1" hangingPunct="1"/>
            <a:r>
              <a:rPr lang="en-US" sz="4400" smtClean="0">
                <a:latin typeface="Times New Roman" panose="02020603050405020304" pitchFamily="18" charset="0"/>
                <a:cs typeface="Times New Roman" panose="02020603050405020304" pitchFamily="18" charset="0"/>
              </a:rPr>
              <a:t>Bulbocavernous reflex</a:t>
            </a:r>
          </a:p>
        </p:txBody>
      </p:sp>
      <p:pic>
        <p:nvPicPr>
          <p:cNvPr id="15364" name="Picture 5" descr="BCR"/>
          <p:cNvPicPr>
            <a:picLocks noChangeAspect="1" noChangeArrowheads="1"/>
          </p:cNvPicPr>
          <p:nvPr/>
        </p:nvPicPr>
        <p:blipFill>
          <a:blip r:embed="rId3">
            <a:extLst>
              <a:ext uri="{28A0092B-C50C-407E-A947-70E740481C1C}">
                <a14:useLocalDpi xmlns:a14="http://schemas.microsoft.com/office/drawing/2010/main" val="0"/>
              </a:ext>
            </a:extLst>
          </a:blip>
          <a:srcRect r="8861" b="18083"/>
          <a:stretch>
            <a:fillRect/>
          </a:stretch>
        </p:blipFill>
        <p:spPr bwMode="auto">
          <a:xfrm>
            <a:off x="4876800" y="4071938"/>
            <a:ext cx="4267200"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4"/>
          <p:cNvSpPr>
            <a:spLocks noChangeArrowheads="1"/>
          </p:cNvSpPr>
          <p:nvPr/>
        </p:nvSpPr>
        <p:spPr bwMode="auto">
          <a:xfrm>
            <a:off x="228600" y="4648200"/>
            <a:ext cx="4572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200">
                <a:latin typeface="Times New Roman" panose="02020603050405020304" pitchFamily="18" charset="0"/>
                <a:cs typeface="Times New Roman" panose="02020603050405020304" pitchFamily="18" charset="0"/>
              </a:rPr>
              <a:t>Return of bulbocavernous reflex marks the end of spinal shock </a:t>
            </a:r>
          </a:p>
        </p:txBody>
      </p:sp>
    </p:spTree>
    <p:extLst>
      <p:ext uri="{BB962C8B-B14F-4D97-AF65-F5344CB8AC3E}">
        <p14:creationId xmlns:p14="http://schemas.microsoft.com/office/powerpoint/2010/main" val="975932942"/>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3000"/>
                                  </p:stCondLst>
                                  <p:childTnLst>
                                    <p:set>
                                      <p:cBhvr>
                                        <p:cTn id="6" dur="1" fill="hold">
                                          <p:stCondLst>
                                            <p:cond delay="0"/>
                                          </p:stCondLst>
                                        </p:cTn>
                                        <p:tgtEl>
                                          <p:spTgt spid="1638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457200"/>
            <a:ext cx="1262063"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4953000"/>
            <a:ext cx="1676400"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4" descr="C:\Users\newuser\Desktop\Picture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1219200"/>
            <a:ext cx="10826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0" y="533400"/>
            <a:ext cx="3810000" cy="2406650"/>
          </a:xfrm>
          <a:prstGeom prst="rect">
            <a:avLst/>
          </a:prstGeom>
          <a:noFill/>
        </p:spPr>
        <p:txBody>
          <a:bodyPr>
            <a:spAutoFit/>
          </a:bodyPr>
          <a:lstStyle/>
          <a:p>
            <a:pPr>
              <a:defRPr/>
            </a:pPr>
            <a:r>
              <a:rPr lang="en-US" sz="2800" b="1" dirty="0" err="1">
                <a:solidFill>
                  <a:schemeClr val="accent1"/>
                </a:solidFill>
                <a:latin typeface="Times New Roman" pitchFamily="18" charset="0"/>
                <a:cs typeface="Times New Roman" pitchFamily="18" charset="0"/>
              </a:rPr>
              <a:t>Sympethetic</a:t>
            </a:r>
            <a:r>
              <a:rPr lang="en-US" sz="2800" b="1" dirty="0">
                <a:solidFill>
                  <a:schemeClr val="accent1"/>
                </a:solidFill>
                <a:latin typeface="Times New Roman" pitchFamily="18" charset="0"/>
                <a:cs typeface="Times New Roman" pitchFamily="18" charset="0"/>
              </a:rPr>
              <a:t>, T</a:t>
            </a:r>
            <a:r>
              <a:rPr lang="en-US" sz="2800" b="1" baseline="-25000" dirty="0">
                <a:solidFill>
                  <a:schemeClr val="accent1"/>
                </a:solidFill>
                <a:latin typeface="Times New Roman" pitchFamily="18" charset="0"/>
                <a:cs typeface="Times New Roman" pitchFamily="18" charset="0"/>
              </a:rPr>
              <a:t>11</a:t>
            </a:r>
            <a:r>
              <a:rPr lang="en-US" sz="2800" b="1" dirty="0">
                <a:solidFill>
                  <a:schemeClr val="accent1"/>
                </a:solidFill>
                <a:latin typeface="Times New Roman" pitchFamily="18" charset="0"/>
                <a:cs typeface="Times New Roman" pitchFamily="18" charset="0"/>
              </a:rPr>
              <a:t>-L</a:t>
            </a:r>
            <a:r>
              <a:rPr lang="en-US" sz="2800" b="1" baseline="-25000" dirty="0">
                <a:solidFill>
                  <a:schemeClr val="accent1"/>
                </a:solidFill>
                <a:latin typeface="Times New Roman" pitchFamily="18" charset="0"/>
                <a:cs typeface="Times New Roman" pitchFamily="18" charset="0"/>
              </a:rPr>
              <a:t>2</a:t>
            </a:r>
          </a:p>
          <a:p>
            <a:pPr marL="547688" indent="-411163" algn="just" eaLnBrk="0" hangingPunct="0">
              <a:lnSpc>
                <a:spcPct val="90000"/>
              </a:lnSpc>
              <a:spcBef>
                <a:spcPct val="20000"/>
              </a:spcBef>
              <a:buClr>
                <a:srgbClr val="F9F9F9"/>
              </a:buClr>
              <a:buSzPct val="65000"/>
              <a:defRPr/>
            </a:pPr>
            <a:r>
              <a:rPr lang="en-US" b="1" dirty="0">
                <a:latin typeface="Times New Roman" pitchFamily="18" charset="0"/>
                <a:cs typeface="Times New Roman" pitchFamily="18" charset="0"/>
              </a:rPr>
              <a:t>Stimulates the internal urinary sphincter to remain tightly closed.</a:t>
            </a:r>
          </a:p>
          <a:p>
            <a:pPr marL="547688" indent="-411163" algn="just" eaLnBrk="0" hangingPunct="0">
              <a:lnSpc>
                <a:spcPct val="90000"/>
              </a:lnSpc>
              <a:spcBef>
                <a:spcPct val="20000"/>
              </a:spcBef>
              <a:buClr>
                <a:srgbClr val="F9F9F9"/>
              </a:buClr>
              <a:buSzPct val="65000"/>
              <a:defRPr/>
            </a:pPr>
            <a:r>
              <a:rPr lang="en-US" b="1" dirty="0">
                <a:latin typeface="Times New Roman" pitchFamily="18" charset="0"/>
                <a:cs typeface="Times New Roman" pitchFamily="18" charset="0"/>
              </a:rPr>
              <a:t>The sympathetic activity also inhibits parasympathetic stimulation. </a:t>
            </a:r>
          </a:p>
          <a:p>
            <a:pPr>
              <a:defRPr/>
            </a:pPr>
            <a:endParaRPr lang="en-US" b="1" dirty="0">
              <a:latin typeface="Times New Roman" pitchFamily="18" charset="0"/>
              <a:cs typeface="Times New Roman" pitchFamily="18" charset="0"/>
            </a:endParaRPr>
          </a:p>
        </p:txBody>
      </p:sp>
      <p:sp>
        <p:nvSpPr>
          <p:cNvPr id="8" name="TextBox 7"/>
          <p:cNvSpPr txBox="1">
            <a:spLocks noChangeArrowheads="1"/>
          </p:cNvSpPr>
          <p:nvPr/>
        </p:nvSpPr>
        <p:spPr bwMode="auto">
          <a:xfrm>
            <a:off x="0" y="3657600"/>
            <a:ext cx="274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dirty="0" err="1">
                <a:solidFill>
                  <a:schemeClr val="accent1"/>
                </a:solidFill>
                <a:latin typeface="Arial Black" panose="020B0A04020102020204" pitchFamily="34" charset="0"/>
                <a:cs typeface="Times New Roman" panose="02020603050405020304" pitchFamily="18" charset="0"/>
              </a:rPr>
              <a:t>Hypogastric</a:t>
            </a:r>
            <a:r>
              <a:rPr lang="en-US" b="1" dirty="0">
                <a:solidFill>
                  <a:schemeClr val="accent1"/>
                </a:solidFill>
                <a:latin typeface="Arial Black" panose="020B0A04020102020204" pitchFamily="34" charset="0"/>
                <a:cs typeface="Times New Roman" panose="02020603050405020304" pitchFamily="18" charset="0"/>
              </a:rPr>
              <a:t> nerve</a:t>
            </a:r>
          </a:p>
        </p:txBody>
      </p:sp>
      <p:sp>
        <p:nvSpPr>
          <p:cNvPr id="9" name="Curved Right Arrow 8"/>
          <p:cNvSpPr/>
          <p:nvPr/>
        </p:nvSpPr>
        <p:spPr>
          <a:xfrm>
            <a:off x="2743200" y="2514600"/>
            <a:ext cx="1600200" cy="3810000"/>
          </a:xfrm>
          <a:prstGeom prst="curv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0" name="Down Arrow 9"/>
          <p:cNvSpPr/>
          <p:nvPr/>
        </p:nvSpPr>
        <p:spPr>
          <a:xfrm>
            <a:off x="1143000" y="4038600"/>
            <a:ext cx="274638"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0"/>
          <p:cNvSpPr txBox="1">
            <a:spLocks noChangeArrowheads="1"/>
          </p:cNvSpPr>
          <p:nvPr/>
        </p:nvSpPr>
        <p:spPr bwMode="auto">
          <a:xfrm>
            <a:off x="228600" y="4648200"/>
            <a:ext cx="2209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dirty="0">
                <a:solidFill>
                  <a:schemeClr val="accent1"/>
                </a:solidFill>
              </a:rPr>
              <a:t>Pelvic Plexus</a:t>
            </a:r>
          </a:p>
        </p:txBody>
      </p:sp>
      <p:sp>
        <p:nvSpPr>
          <p:cNvPr id="12" name="Down Arrow 11"/>
          <p:cNvSpPr/>
          <p:nvPr/>
        </p:nvSpPr>
        <p:spPr>
          <a:xfrm>
            <a:off x="1219200" y="5105400"/>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a:spLocks noChangeArrowheads="1"/>
          </p:cNvSpPr>
          <p:nvPr/>
        </p:nvSpPr>
        <p:spPr bwMode="auto">
          <a:xfrm>
            <a:off x="0" y="5715000"/>
            <a:ext cx="3654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dirty="0">
                <a:solidFill>
                  <a:schemeClr val="accent1"/>
                </a:solidFill>
                <a:latin typeface="Times New Roman" panose="02020603050405020304" pitchFamily="18" charset="0"/>
                <a:cs typeface="Times New Roman" panose="02020603050405020304" pitchFamily="18" charset="0"/>
              </a:rPr>
              <a:t>Internal urinary sphincter</a:t>
            </a:r>
            <a:endParaRPr lang="en-US" sz="2400" dirty="0">
              <a:solidFill>
                <a:schemeClr val="accent1"/>
              </a:solidFill>
            </a:endParaRPr>
          </a:p>
        </p:txBody>
      </p:sp>
      <p:sp>
        <p:nvSpPr>
          <p:cNvPr id="15" name="Rectangle 14"/>
          <p:cNvSpPr>
            <a:spLocks noChangeArrowheads="1"/>
          </p:cNvSpPr>
          <p:nvPr/>
        </p:nvSpPr>
        <p:spPr bwMode="auto">
          <a:xfrm>
            <a:off x="5181600" y="381000"/>
            <a:ext cx="3962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200" dirty="0" err="1">
                <a:solidFill>
                  <a:schemeClr val="accent1"/>
                </a:solidFill>
                <a:latin typeface="Times New Roman" panose="02020603050405020304" pitchFamily="18" charset="0"/>
                <a:cs typeface="Times New Roman" panose="02020603050405020304" pitchFamily="18" charset="0"/>
              </a:rPr>
              <a:t>Parasympethetic</a:t>
            </a:r>
            <a:r>
              <a:rPr lang="en-US" sz="3200" dirty="0">
                <a:solidFill>
                  <a:schemeClr val="accent1"/>
                </a:solidFill>
                <a:latin typeface="Times New Roman" panose="02020603050405020304" pitchFamily="18" charset="0"/>
                <a:cs typeface="Times New Roman" panose="02020603050405020304" pitchFamily="18" charset="0"/>
              </a:rPr>
              <a:t>, S</a:t>
            </a:r>
            <a:r>
              <a:rPr lang="en-US" sz="3200" baseline="-25000" dirty="0">
                <a:solidFill>
                  <a:schemeClr val="accent1"/>
                </a:solidFill>
                <a:latin typeface="Times New Roman" panose="02020603050405020304" pitchFamily="18" charset="0"/>
                <a:cs typeface="Times New Roman" panose="02020603050405020304" pitchFamily="18" charset="0"/>
              </a:rPr>
              <a:t>2,3,4</a:t>
            </a:r>
            <a:endParaRPr lang="en-US" sz="3200" dirty="0">
              <a:solidFill>
                <a:schemeClr val="accent1"/>
              </a:solidFill>
              <a:latin typeface="Times New Roman" panose="02020603050405020304" pitchFamily="18" charset="0"/>
              <a:cs typeface="Times New Roman" panose="02020603050405020304" pitchFamily="18" charset="0"/>
            </a:endParaRPr>
          </a:p>
          <a:p>
            <a:pPr eaLnBrk="1" hangingPunct="1"/>
            <a:r>
              <a:rPr lang="en-US" sz="2000" dirty="0">
                <a:latin typeface="Times New Roman" panose="02020603050405020304" pitchFamily="18" charset="0"/>
                <a:cs typeface="Times New Roman" panose="02020603050405020304" pitchFamily="18" charset="0"/>
              </a:rPr>
              <a:t>The afferent fibers carry sensations from the bladder. </a:t>
            </a:r>
          </a:p>
          <a:p>
            <a:pPr eaLnBrk="1" hangingPunct="1"/>
            <a:r>
              <a:rPr lang="en-US" sz="2000" dirty="0">
                <a:latin typeface="Times New Roman" panose="02020603050405020304" pitchFamily="18" charset="0"/>
                <a:cs typeface="Times New Roman" panose="02020603050405020304" pitchFamily="18" charset="0"/>
              </a:rPr>
              <a:t>parasympathetic nerves stimulate the detrusor to contract</a:t>
            </a:r>
            <a:endParaRPr lang="en-US" sz="2000" dirty="0"/>
          </a:p>
        </p:txBody>
      </p:sp>
      <p:sp>
        <p:nvSpPr>
          <p:cNvPr id="16" name="Circular Arrow 15"/>
          <p:cNvSpPr/>
          <p:nvPr/>
        </p:nvSpPr>
        <p:spPr>
          <a:xfrm rot="5400000">
            <a:off x="3505200" y="2819400"/>
            <a:ext cx="2819400" cy="3124200"/>
          </a:xfrm>
          <a:prstGeom prst="circularArrow">
            <a:avLst>
              <a:gd name="adj1" fmla="val 4060"/>
              <a:gd name="adj2" fmla="val 1143241"/>
              <a:gd name="adj3" fmla="val 20430978"/>
              <a:gd name="adj4" fmla="val 10359028"/>
              <a:gd name="adj5" fmla="val 8475"/>
            </a:avLst>
          </a:prstGeom>
          <a:solidFill>
            <a:srgbClr val="23EB4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7" name="Circular Arrow 16"/>
          <p:cNvSpPr/>
          <p:nvPr/>
        </p:nvSpPr>
        <p:spPr>
          <a:xfrm rot="15958040" flipV="1">
            <a:off x="3655219" y="3144044"/>
            <a:ext cx="2506662" cy="2482850"/>
          </a:xfrm>
          <a:prstGeom prst="circularArrow">
            <a:avLst>
              <a:gd name="adj1" fmla="val 3352"/>
              <a:gd name="adj2" fmla="val 1142319"/>
              <a:gd name="adj3" fmla="val 20889287"/>
              <a:gd name="adj4" fmla="val 10518788"/>
              <a:gd name="adj5" fmla="val 125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9" name="TextBox 18"/>
          <p:cNvSpPr txBox="1">
            <a:spLocks noChangeArrowheads="1"/>
          </p:cNvSpPr>
          <p:nvPr/>
        </p:nvSpPr>
        <p:spPr bwMode="auto">
          <a:xfrm>
            <a:off x="5867400" y="2890837"/>
            <a:ext cx="304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200" dirty="0">
                <a:solidFill>
                  <a:schemeClr val="accent1"/>
                </a:solidFill>
                <a:latin typeface="Times New Roman" panose="02020603050405020304" pitchFamily="18" charset="0"/>
                <a:cs typeface="Times New Roman" panose="02020603050405020304" pitchFamily="18" charset="0"/>
              </a:rPr>
              <a:t>S</a:t>
            </a:r>
            <a:r>
              <a:rPr lang="en-US" sz="3200" baseline="-25000" dirty="0">
                <a:solidFill>
                  <a:schemeClr val="accent1"/>
                </a:solidFill>
                <a:latin typeface="Times New Roman" panose="02020603050405020304" pitchFamily="18" charset="0"/>
                <a:cs typeface="Times New Roman" panose="02020603050405020304" pitchFamily="18" charset="0"/>
              </a:rPr>
              <a:t>2,3,4</a:t>
            </a:r>
            <a:r>
              <a:rPr lang="en-US" sz="3200" dirty="0">
                <a:solidFill>
                  <a:schemeClr val="accent1"/>
                </a:solidFill>
                <a:latin typeface="Times New Roman" panose="02020603050405020304" pitchFamily="18" charset="0"/>
                <a:cs typeface="Times New Roman" panose="02020603050405020304" pitchFamily="18" charset="0"/>
              </a:rPr>
              <a:t> </a:t>
            </a:r>
            <a:r>
              <a:rPr lang="en-US" b="1" dirty="0">
                <a:solidFill>
                  <a:schemeClr val="accent1"/>
                </a:solidFill>
                <a:latin typeface="Times New Roman" panose="02020603050405020304" pitchFamily="18" charset="0"/>
                <a:cs typeface="Times New Roman" panose="02020603050405020304" pitchFamily="18" charset="0"/>
              </a:rPr>
              <a:t>Preganglionic fibers</a:t>
            </a:r>
            <a:endParaRPr lang="en-US" sz="1100" b="1" dirty="0">
              <a:solidFill>
                <a:schemeClr val="accent1"/>
              </a:solidFill>
            </a:endParaRPr>
          </a:p>
        </p:txBody>
      </p:sp>
      <p:sp>
        <p:nvSpPr>
          <p:cNvPr id="20" name="Down Arrow 19"/>
          <p:cNvSpPr/>
          <p:nvPr/>
        </p:nvSpPr>
        <p:spPr>
          <a:xfrm>
            <a:off x="7391400" y="3505200"/>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TextBox 20"/>
          <p:cNvSpPr txBox="1">
            <a:spLocks noChangeArrowheads="1"/>
          </p:cNvSpPr>
          <p:nvPr/>
        </p:nvSpPr>
        <p:spPr bwMode="auto">
          <a:xfrm>
            <a:off x="6781800" y="3962400"/>
            <a:ext cx="1600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dirty="0">
                <a:solidFill>
                  <a:schemeClr val="accent1"/>
                </a:solidFill>
              </a:rPr>
              <a:t>Pelvic Nerve</a:t>
            </a:r>
          </a:p>
        </p:txBody>
      </p:sp>
      <p:sp>
        <p:nvSpPr>
          <p:cNvPr id="23" name="TextBox 22"/>
          <p:cNvSpPr txBox="1">
            <a:spLocks noChangeArrowheads="1"/>
          </p:cNvSpPr>
          <p:nvPr/>
        </p:nvSpPr>
        <p:spPr bwMode="auto">
          <a:xfrm>
            <a:off x="5334000" y="548640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dirty="0">
                <a:solidFill>
                  <a:schemeClr val="accent1"/>
                </a:solidFill>
              </a:rPr>
              <a:t>Detrusor Muscle</a:t>
            </a:r>
          </a:p>
        </p:txBody>
      </p:sp>
      <p:sp>
        <p:nvSpPr>
          <p:cNvPr id="25" name="Bent Arrow 24"/>
          <p:cNvSpPr/>
          <p:nvPr/>
        </p:nvSpPr>
        <p:spPr>
          <a:xfrm rot="10800000">
            <a:off x="7315200" y="4267200"/>
            <a:ext cx="334963" cy="1438275"/>
          </a:xfrm>
          <a:prstGeom prst="bentArrow">
            <a:avLst>
              <a:gd name="adj1" fmla="val 29583"/>
              <a:gd name="adj2" fmla="val 25000"/>
              <a:gd name="adj3" fmla="val 21618"/>
              <a:gd name="adj4" fmla="val 5386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6" name="TextBox 25"/>
          <p:cNvSpPr txBox="1">
            <a:spLocks noChangeArrowheads="1"/>
          </p:cNvSpPr>
          <p:nvPr/>
        </p:nvSpPr>
        <p:spPr bwMode="auto">
          <a:xfrm>
            <a:off x="7620000" y="4572000"/>
            <a:ext cx="152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dirty="0">
                <a:solidFill>
                  <a:schemeClr val="accent1"/>
                </a:solidFill>
              </a:rPr>
              <a:t>Postganglionic fibers</a:t>
            </a:r>
          </a:p>
        </p:txBody>
      </p:sp>
      <p:sp>
        <p:nvSpPr>
          <p:cNvPr id="27" name="Rectangle 26"/>
          <p:cNvSpPr>
            <a:spLocks noChangeArrowheads="1"/>
          </p:cNvSpPr>
          <p:nvPr/>
        </p:nvSpPr>
        <p:spPr bwMode="auto">
          <a:xfrm>
            <a:off x="0" y="762000"/>
            <a:ext cx="3810000"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47688" indent="-41116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80000"/>
              </a:lnSpc>
              <a:spcBef>
                <a:spcPct val="20000"/>
              </a:spcBef>
              <a:buClr>
                <a:srgbClr val="F9F9F9"/>
              </a:buClr>
              <a:buSzPct val="65000"/>
              <a:buFont typeface="Wingdings" panose="05000000000000000000" pitchFamily="2" charset="2"/>
              <a:buNone/>
            </a:pPr>
            <a:r>
              <a:rPr lang="en-US" sz="3200" b="1" dirty="0">
                <a:solidFill>
                  <a:srgbClr val="00B0F0"/>
                </a:solidFill>
                <a:latin typeface="Times New Roman" panose="02020603050405020304" pitchFamily="18" charset="0"/>
                <a:cs typeface="Times New Roman" panose="02020603050405020304" pitchFamily="18" charset="0"/>
              </a:rPr>
              <a:t>Somatic </a:t>
            </a:r>
            <a:r>
              <a:rPr lang="en-US" sz="3200" dirty="0">
                <a:solidFill>
                  <a:srgbClr val="00B0F0"/>
                </a:solidFill>
                <a:latin typeface="Times New Roman" panose="02020603050405020304" pitchFamily="18" charset="0"/>
                <a:cs typeface="Times New Roman" panose="02020603050405020304" pitchFamily="18" charset="0"/>
              </a:rPr>
              <a:t>S</a:t>
            </a:r>
            <a:r>
              <a:rPr lang="en-US" sz="3200" baseline="-25000" dirty="0">
                <a:solidFill>
                  <a:srgbClr val="00B0F0"/>
                </a:solidFill>
                <a:latin typeface="Times New Roman" panose="02020603050405020304" pitchFamily="18" charset="0"/>
                <a:cs typeface="Times New Roman" panose="02020603050405020304" pitchFamily="18" charset="0"/>
              </a:rPr>
              <a:t>2,3,4</a:t>
            </a:r>
            <a:endParaRPr lang="en-US" sz="3200" dirty="0">
              <a:solidFill>
                <a:srgbClr val="00B0F0"/>
              </a:solidFill>
              <a:latin typeface="Times New Roman" panose="02020603050405020304" pitchFamily="18" charset="0"/>
              <a:cs typeface="Times New Roman" panose="02020603050405020304" pitchFamily="18" charset="0"/>
            </a:endParaRPr>
          </a:p>
          <a:p>
            <a:pPr algn="just">
              <a:lnSpc>
                <a:spcPct val="80000"/>
              </a:lnSpc>
              <a:spcBef>
                <a:spcPct val="20000"/>
              </a:spcBef>
              <a:buClr>
                <a:srgbClr val="F9F9F9"/>
              </a:buClr>
              <a:buSzPct val="65000"/>
            </a:pPr>
            <a:r>
              <a:rPr lang="en-US" sz="2000" dirty="0">
                <a:latin typeface="Times New Roman" panose="02020603050405020304" pitchFamily="18" charset="0"/>
                <a:cs typeface="Times New Roman" panose="02020603050405020304" pitchFamily="18" charset="0"/>
              </a:rPr>
              <a:t>The </a:t>
            </a:r>
            <a:r>
              <a:rPr lang="en-US" sz="2000" dirty="0" err="1">
                <a:latin typeface="Times New Roman" panose="02020603050405020304" pitchFamily="18" charset="0"/>
                <a:cs typeface="Times New Roman" panose="02020603050405020304" pitchFamily="18" charset="0"/>
              </a:rPr>
              <a:t>pudendal</a:t>
            </a:r>
            <a:r>
              <a:rPr lang="en-US" sz="2000" dirty="0">
                <a:latin typeface="Times New Roman" panose="02020603050405020304" pitchFamily="18" charset="0"/>
                <a:cs typeface="Times New Roman" panose="02020603050405020304" pitchFamily="18" charset="0"/>
              </a:rPr>
              <a:t> nerve originates from the </a:t>
            </a:r>
            <a:r>
              <a:rPr lang="en-US" sz="2000" b="1" dirty="0">
                <a:latin typeface="Times New Roman" panose="02020603050405020304" pitchFamily="18" charset="0"/>
                <a:cs typeface="Times New Roman" panose="02020603050405020304" pitchFamily="18" charset="0"/>
              </a:rPr>
              <a:t>nucleus of </a:t>
            </a:r>
            <a:r>
              <a:rPr lang="en-US" sz="2000" b="1" dirty="0" err="1">
                <a:latin typeface="Times New Roman" panose="02020603050405020304" pitchFamily="18" charset="0"/>
                <a:cs typeface="Times New Roman" panose="02020603050405020304" pitchFamily="18" charset="0"/>
              </a:rPr>
              <a:t>Onuf</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situated in the </a:t>
            </a:r>
            <a:r>
              <a:rPr lang="en-US" sz="2000" dirty="0" err="1">
                <a:latin typeface="Times New Roman" panose="02020603050405020304" pitchFamily="18" charset="0"/>
                <a:cs typeface="Times New Roman" panose="02020603050405020304" pitchFamily="18" charset="0"/>
              </a:rPr>
              <a:t>anteriolateral</a:t>
            </a:r>
            <a:r>
              <a:rPr lang="en-US" sz="2000" dirty="0">
                <a:latin typeface="Times New Roman" panose="02020603050405020304" pitchFamily="18" charset="0"/>
                <a:cs typeface="Times New Roman" panose="02020603050405020304" pitchFamily="18" charset="0"/>
              </a:rPr>
              <a:t> horns of the sacral segments 2, 3 and 4. </a:t>
            </a:r>
          </a:p>
          <a:p>
            <a:pPr algn="just">
              <a:lnSpc>
                <a:spcPct val="80000"/>
              </a:lnSpc>
              <a:spcBef>
                <a:spcPct val="20000"/>
              </a:spcBef>
              <a:buClr>
                <a:srgbClr val="F9F9F9"/>
              </a:buClr>
              <a:buSzPct val="65000"/>
            </a:pPr>
            <a:r>
              <a:rPr lang="en-US" sz="2000" dirty="0">
                <a:latin typeface="Times New Roman" panose="02020603050405020304" pitchFamily="18" charset="0"/>
                <a:cs typeface="Times New Roman" panose="02020603050405020304" pitchFamily="18" charset="0"/>
              </a:rPr>
              <a:t>It regulates the voluntary actions of the external urinary sphincter and the pelvic diaphragm. </a:t>
            </a:r>
          </a:p>
        </p:txBody>
      </p:sp>
      <p:sp>
        <p:nvSpPr>
          <p:cNvPr id="28" name="Curved Right Arrow 27"/>
          <p:cNvSpPr/>
          <p:nvPr/>
        </p:nvSpPr>
        <p:spPr>
          <a:xfrm rot="21402972">
            <a:off x="2908491" y="3221037"/>
            <a:ext cx="1524000" cy="3463925"/>
          </a:xfrm>
          <a:prstGeom prst="curvedRightArrow">
            <a:avLst>
              <a:gd name="adj1" fmla="val 7581"/>
              <a:gd name="adj2" fmla="val 50000"/>
              <a:gd name="adj3" fmla="val 17286"/>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9" name="TextBox 28"/>
          <p:cNvSpPr txBox="1">
            <a:spLocks noChangeArrowheads="1"/>
          </p:cNvSpPr>
          <p:nvPr/>
        </p:nvSpPr>
        <p:spPr bwMode="auto">
          <a:xfrm>
            <a:off x="685800" y="41148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a:solidFill>
                  <a:srgbClr val="00B0F0"/>
                </a:solidFill>
                <a:latin typeface="Times New Roman" panose="02020603050405020304" pitchFamily="18" charset="0"/>
                <a:cs typeface="Times New Roman" panose="02020603050405020304" pitchFamily="18" charset="0"/>
              </a:rPr>
              <a:t>Pudendal Nerve</a:t>
            </a:r>
          </a:p>
        </p:txBody>
      </p:sp>
      <p:sp>
        <p:nvSpPr>
          <p:cNvPr id="30" name="Rectangle 29"/>
          <p:cNvSpPr>
            <a:spLocks noChangeArrowheads="1"/>
          </p:cNvSpPr>
          <p:nvPr/>
        </p:nvSpPr>
        <p:spPr bwMode="auto">
          <a:xfrm>
            <a:off x="1219200" y="3352800"/>
            <a:ext cx="2028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b="1">
                <a:solidFill>
                  <a:srgbClr val="00B0F0"/>
                </a:solidFill>
                <a:latin typeface="Times New Roman" panose="02020603050405020304" pitchFamily="18" charset="0"/>
                <a:cs typeface="Times New Roman" panose="02020603050405020304" pitchFamily="18" charset="0"/>
              </a:rPr>
              <a:t>Nucleus of Onuf </a:t>
            </a:r>
            <a:endParaRPr lang="en-US" sz="2000">
              <a:solidFill>
                <a:srgbClr val="00B0F0"/>
              </a:solidFill>
            </a:endParaRPr>
          </a:p>
        </p:txBody>
      </p:sp>
      <p:sp>
        <p:nvSpPr>
          <p:cNvPr id="38937" name="Rectangle 32"/>
          <p:cNvSpPr>
            <a:spLocks noChangeArrowheads="1"/>
          </p:cNvSpPr>
          <p:nvPr/>
        </p:nvSpPr>
        <p:spPr bwMode="auto">
          <a:xfrm>
            <a:off x="4114800" y="3276600"/>
            <a:ext cx="7080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sz="900" b="1">
                <a:solidFill>
                  <a:srgbClr val="FF0000"/>
                </a:solidFill>
                <a:latin typeface="Times New Roman" panose="02020603050405020304" pitchFamily="18" charset="0"/>
                <a:cs typeface="Times New Roman" panose="02020603050405020304" pitchFamily="18" charset="0"/>
              </a:rPr>
              <a:t>Primitive voiding centre</a:t>
            </a:r>
            <a:endParaRPr lang="en-US" sz="900" b="1">
              <a:solidFill>
                <a:srgbClr val="FF0000"/>
              </a:solidFill>
            </a:endParaRPr>
          </a:p>
        </p:txBody>
      </p:sp>
      <p:sp>
        <p:nvSpPr>
          <p:cNvPr id="38938" name="Rectangle 33"/>
          <p:cNvSpPr>
            <a:spLocks noChangeArrowheads="1"/>
          </p:cNvSpPr>
          <p:nvPr/>
        </p:nvSpPr>
        <p:spPr bwMode="auto">
          <a:xfrm>
            <a:off x="2895600" y="0"/>
            <a:ext cx="279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solidFill>
                  <a:srgbClr val="FFFF00"/>
                </a:solidFill>
                <a:latin typeface="Times New Roman" panose="02020603050405020304" pitchFamily="18" charset="0"/>
                <a:cs typeface="Times New Roman" panose="02020603050405020304" pitchFamily="18" charset="0"/>
              </a:rPr>
              <a:t>Innervation of the bladder</a:t>
            </a:r>
            <a:endParaRPr lang="en-US">
              <a:solidFill>
                <a:srgbClr val="FFFF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225807879"/>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53"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par>
                                <p:cTn id="34" presetID="53"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53"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5" presetClass="entr" presetSubtype="0"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p:cTn id="62" dur="5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id="65" dur="1000" fill="hold"/>
                                        <p:tgtEl>
                                          <p:spTgt spid="26"/>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26"/>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26"/>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3" presetClass="exit" presetSubtype="10" fill="hold" grpId="1" nodeType="clickEffect">
                                  <p:stCondLst>
                                    <p:cond delay="0"/>
                                  </p:stCondLst>
                                  <p:childTnLst>
                                    <p:animEffect transition="out" filter="blinds(horizontal)">
                                      <p:cBhvr>
                                        <p:cTn id="73" dur="500"/>
                                        <p:tgtEl>
                                          <p:spTgt spid="7"/>
                                        </p:tgtEl>
                                      </p:cBhvr>
                                    </p:animEffect>
                                    <p:set>
                                      <p:cBhvr>
                                        <p:cTn id="74" dur="1" fill="hold">
                                          <p:stCondLst>
                                            <p:cond delay="499"/>
                                          </p:stCondLst>
                                        </p:cTn>
                                        <p:tgtEl>
                                          <p:spTgt spid="7"/>
                                        </p:tgtEl>
                                        <p:attrNameLst>
                                          <p:attrName>style.visibility</p:attrName>
                                        </p:attrNameLst>
                                      </p:cBhvr>
                                      <p:to>
                                        <p:strVal val="hidden"/>
                                      </p:to>
                                    </p:set>
                                  </p:childTnLst>
                                </p:cTn>
                              </p:par>
                              <p:par>
                                <p:cTn id="75" presetID="3" presetClass="exit" presetSubtype="10" fill="hold" grpId="1" nodeType="withEffect">
                                  <p:stCondLst>
                                    <p:cond delay="0"/>
                                  </p:stCondLst>
                                  <p:childTnLst>
                                    <p:animEffect transition="out" filter="blinds(horizontal)">
                                      <p:cBhvr>
                                        <p:cTn id="76" dur="500"/>
                                        <p:tgtEl>
                                          <p:spTgt spid="9"/>
                                        </p:tgtEl>
                                      </p:cBhvr>
                                    </p:animEffect>
                                    <p:set>
                                      <p:cBhvr>
                                        <p:cTn id="77" dur="1" fill="hold">
                                          <p:stCondLst>
                                            <p:cond delay="499"/>
                                          </p:stCondLst>
                                        </p:cTn>
                                        <p:tgtEl>
                                          <p:spTgt spid="9"/>
                                        </p:tgtEl>
                                        <p:attrNameLst>
                                          <p:attrName>style.visibility</p:attrName>
                                        </p:attrNameLst>
                                      </p:cBhvr>
                                      <p:to>
                                        <p:strVal val="hidden"/>
                                      </p:to>
                                    </p:set>
                                  </p:childTnLst>
                                </p:cTn>
                              </p:par>
                              <p:par>
                                <p:cTn id="78" presetID="3" presetClass="exit" presetSubtype="10" fill="hold" grpId="1" nodeType="withEffect">
                                  <p:stCondLst>
                                    <p:cond delay="0"/>
                                  </p:stCondLst>
                                  <p:childTnLst>
                                    <p:animEffect transition="out" filter="blinds(horizontal)">
                                      <p:cBhvr>
                                        <p:cTn id="79" dur="500"/>
                                        <p:tgtEl>
                                          <p:spTgt spid="8"/>
                                        </p:tgtEl>
                                      </p:cBhvr>
                                    </p:animEffect>
                                    <p:set>
                                      <p:cBhvr>
                                        <p:cTn id="80" dur="1" fill="hold">
                                          <p:stCondLst>
                                            <p:cond delay="499"/>
                                          </p:stCondLst>
                                        </p:cTn>
                                        <p:tgtEl>
                                          <p:spTgt spid="8"/>
                                        </p:tgtEl>
                                        <p:attrNameLst>
                                          <p:attrName>style.visibility</p:attrName>
                                        </p:attrNameLst>
                                      </p:cBhvr>
                                      <p:to>
                                        <p:strVal val="hidden"/>
                                      </p:to>
                                    </p:set>
                                  </p:childTnLst>
                                </p:cTn>
                              </p:par>
                              <p:par>
                                <p:cTn id="81" presetID="3" presetClass="exit" presetSubtype="10" fill="hold" grpId="1" nodeType="withEffect">
                                  <p:stCondLst>
                                    <p:cond delay="0"/>
                                  </p:stCondLst>
                                  <p:childTnLst>
                                    <p:animEffect transition="out" filter="blinds(horizontal)">
                                      <p:cBhvr>
                                        <p:cTn id="82" dur="500"/>
                                        <p:tgtEl>
                                          <p:spTgt spid="10"/>
                                        </p:tgtEl>
                                      </p:cBhvr>
                                    </p:animEffect>
                                    <p:set>
                                      <p:cBhvr>
                                        <p:cTn id="83" dur="1" fill="hold">
                                          <p:stCondLst>
                                            <p:cond delay="499"/>
                                          </p:stCondLst>
                                        </p:cTn>
                                        <p:tgtEl>
                                          <p:spTgt spid="10"/>
                                        </p:tgtEl>
                                        <p:attrNameLst>
                                          <p:attrName>style.visibility</p:attrName>
                                        </p:attrNameLst>
                                      </p:cBhvr>
                                      <p:to>
                                        <p:strVal val="hidden"/>
                                      </p:to>
                                    </p:set>
                                  </p:childTnLst>
                                </p:cTn>
                              </p:par>
                              <p:par>
                                <p:cTn id="84" presetID="3" presetClass="exit" presetSubtype="10" fill="hold" grpId="1" nodeType="withEffect">
                                  <p:stCondLst>
                                    <p:cond delay="0"/>
                                  </p:stCondLst>
                                  <p:childTnLst>
                                    <p:animEffect transition="out" filter="blinds(horizontal)">
                                      <p:cBhvr>
                                        <p:cTn id="85" dur="500"/>
                                        <p:tgtEl>
                                          <p:spTgt spid="11"/>
                                        </p:tgtEl>
                                      </p:cBhvr>
                                    </p:animEffect>
                                    <p:set>
                                      <p:cBhvr>
                                        <p:cTn id="86" dur="1" fill="hold">
                                          <p:stCondLst>
                                            <p:cond delay="499"/>
                                          </p:stCondLst>
                                        </p:cTn>
                                        <p:tgtEl>
                                          <p:spTgt spid="11"/>
                                        </p:tgtEl>
                                        <p:attrNameLst>
                                          <p:attrName>style.visibility</p:attrName>
                                        </p:attrNameLst>
                                      </p:cBhvr>
                                      <p:to>
                                        <p:strVal val="hidden"/>
                                      </p:to>
                                    </p:set>
                                  </p:childTnLst>
                                </p:cTn>
                              </p:par>
                              <p:par>
                                <p:cTn id="87" presetID="3" presetClass="exit" presetSubtype="10" fill="hold" grpId="1" nodeType="withEffect">
                                  <p:stCondLst>
                                    <p:cond delay="0"/>
                                  </p:stCondLst>
                                  <p:childTnLst>
                                    <p:animEffect transition="out" filter="blinds(horizontal)">
                                      <p:cBhvr>
                                        <p:cTn id="88" dur="500"/>
                                        <p:tgtEl>
                                          <p:spTgt spid="12"/>
                                        </p:tgtEl>
                                      </p:cBhvr>
                                    </p:animEffect>
                                    <p:set>
                                      <p:cBhvr>
                                        <p:cTn id="89" dur="1" fill="hold">
                                          <p:stCondLst>
                                            <p:cond delay="499"/>
                                          </p:stCondLst>
                                        </p:cTn>
                                        <p:tgtEl>
                                          <p:spTgt spid="12"/>
                                        </p:tgtEl>
                                        <p:attrNameLst>
                                          <p:attrName>style.visibility</p:attrName>
                                        </p:attrNameLst>
                                      </p:cBhvr>
                                      <p:to>
                                        <p:strVal val="hidden"/>
                                      </p:to>
                                    </p:set>
                                  </p:childTnLst>
                                </p:cTn>
                              </p:par>
                              <p:par>
                                <p:cTn id="90" presetID="3" presetClass="exit" presetSubtype="10" fill="hold" grpId="1" nodeType="withEffect">
                                  <p:stCondLst>
                                    <p:cond delay="0"/>
                                  </p:stCondLst>
                                  <p:childTnLst>
                                    <p:animEffect transition="out" filter="blinds(horizontal)">
                                      <p:cBhvr>
                                        <p:cTn id="91" dur="500"/>
                                        <p:tgtEl>
                                          <p:spTgt spid="14"/>
                                        </p:tgtEl>
                                      </p:cBhvr>
                                    </p:animEffect>
                                    <p:set>
                                      <p:cBhvr>
                                        <p:cTn id="92" dur="1" fill="hold">
                                          <p:stCondLst>
                                            <p:cond delay="499"/>
                                          </p:stCondLst>
                                        </p:cTn>
                                        <p:tgtEl>
                                          <p:spTgt spid="14"/>
                                        </p:tgtEl>
                                        <p:attrNameLst>
                                          <p:attrName>style.visibility</p:attrName>
                                        </p:attrNameLst>
                                      </p:cBhvr>
                                      <p:to>
                                        <p:strVal val="hidden"/>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8"/>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9"/>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0"/>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nodeType="clickEffect">
                                  <p:stCondLst>
                                    <p:cond delay="0"/>
                                  </p:stCondLst>
                                  <p:childTnLst>
                                    <p:set>
                                      <p:cBhvr>
                                        <p:cTn id="110" dur="1" fill="hold">
                                          <p:stCondLst>
                                            <p:cond delay="0"/>
                                          </p:stCondLst>
                                        </p:cTn>
                                        <p:tgtEl>
                                          <p:spTgt spid="27">
                                            <p:txEl>
                                              <p:pRg st="1" end="1"/>
                                            </p:txEl>
                                          </p:spTgt>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animBg="1"/>
      <p:bldP spid="9" grpId="1" animBg="1"/>
      <p:bldP spid="10" grpId="0" animBg="1"/>
      <p:bldP spid="10" grpId="1" animBg="1"/>
      <p:bldP spid="11" grpId="0"/>
      <p:bldP spid="11" grpId="1"/>
      <p:bldP spid="12" grpId="0" animBg="1"/>
      <p:bldP spid="12" grpId="1" animBg="1"/>
      <p:bldP spid="14" grpId="0"/>
      <p:bldP spid="14" grpId="1"/>
      <p:bldP spid="15" grpId="0"/>
      <p:bldP spid="16" grpId="0" animBg="1"/>
      <p:bldP spid="17" grpId="0" animBg="1"/>
      <p:bldP spid="19" grpId="0"/>
      <p:bldP spid="20" grpId="0" animBg="1"/>
      <p:bldP spid="21" grpId="0"/>
      <p:bldP spid="23" grpId="0"/>
      <p:bldP spid="25" grpId="0" animBg="1"/>
      <p:bldP spid="26" grpId="0"/>
      <p:bldP spid="28" grpId="0" animBg="1"/>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533400"/>
            <a:ext cx="1262063"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4" descr="C:\Users\newuser\Desktop\Picture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1371600"/>
            <a:ext cx="10826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4876800"/>
            <a:ext cx="1676400"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Box 4"/>
          <p:cNvSpPr txBox="1">
            <a:spLocks noChangeArrowheads="1"/>
          </p:cNvSpPr>
          <p:nvPr/>
        </p:nvSpPr>
        <p:spPr bwMode="auto">
          <a:xfrm>
            <a:off x="5638800" y="685800"/>
            <a:ext cx="1295400" cy="8302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600" b="1">
                <a:solidFill>
                  <a:srgbClr val="FFFF00"/>
                </a:solidFill>
                <a:latin typeface="Times New Roman" panose="02020603050405020304" pitchFamily="18" charset="0"/>
                <a:cs typeface="Times New Roman" panose="02020603050405020304" pitchFamily="18" charset="0"/>
              </a:rPr>
              <a:t>Pontine Micturation Centre</a:t>
            </a:r>
          </a:p>
        </p:txBody>
      </p:sp>
      <p:sp>
        <p:nvSpPr>
          <p:cNvPr id="39942" name="TextBox 5"/>
          <p:cNvSpPr txBox="1">
            <a:spLocks noChangeArrowheads="1"/>
          </p:cNvSpPr>
          <p:nvPr/>
        </p:nvSpPr>
        <p:spPr bwMode="auto">
          <a:xfrm>
            <a:off x="1600200" y="457200"/>
            <a:ext cx="1828800" cy="914400"/>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dirty="0">
                <a:solidFill>
                  <a:schemeClr val="accent1"/>
                </a:solidFill>
              </a:rPr>
              <a:t>Frontal Lobe, </a:t>
            </a:r>
            <a:r>
              <a:rPr lang="en-US" b="1" dirty="0" err="1">
                <a:solidFill>
                  <a:schemeClr val="accent1"/>
                </a:solidFill>
              </a:rPr>
              <a:t>Micturation</a:t>
            </a:r>
            <a:r>
              <a:rPr lang="en-US" b="1" dirty="0">
                <a:solidFill>
                  <a:schemeClr val="accent1"/>
                </a:solidFill>
              </a:rPr>
              <a:t> Centre</a:t>
            </a:r>
          </a:p>
        </p:txBody>
      </p:sp>
      <p:sp>
        <p:nvSpPr>
          <p:cNvPr id="7" name="Isosceles Triangle 6"/>
          <p:cNvSpPr/>
          <p:nvPr/>
        </p:nvSpPr>
        <p:spPr>
          <a:xfrm>
            <a:off x="3962400" y="685800"/>
            <a:ext cx="152400" cy="1524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4419600" y="1066800"/>
            <a:ext cx="2286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Straight Arrow Connector 9"/>
          <p:cNvCxnSpPr/>
          <p:nvPr/>
        </p:nvCxnSpPr>
        <p:spPr>
          <a:xfrm flipV="1">
            <a:off x="2971800" y="762000"/>
            <a:ext cx="762000" cy="762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2" name="Straight Arrow Connector 11"/>
          <p:cNvCxnSpPr/>
          <p:nvPr/>
        </p:nvCxnSpPr>
        <p:spPr>
          <a:xfrm rot="10800000" flipV="1">
            <a:off x="4800600" y="1143000"/>
            <a:ext cx="762000" cy="762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4" name="Straight Arrow Connector 13"/>
          <p:cNvCxnSpPr>
            <a:stCxn id="7" idx="3"/>
          </p:cNvCxnSpPr>
          <p:nvPr/>
        </p:nvCxnSpPr>
        <p:spPr>
          <a:xfrm rot="16200000" flipH="1">
            <a:off x="4076700" y="800100"/>
            <a:ext cx="228600" cy="3048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9" name="Multiply 18"/>
          <p:cNvSpPr/>
          <p:nvPr/>
        </p:nvSpPr>
        <p:spPr>
          <a:xfrm>
            <a:off x="4267200" y="685800"/>
            <a:ext cx="381000" cy="381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a:spLocks noChangeArrowheads="1"/>
          </p:cNvSpPr>
          <p:nvPr/>
        </p:nvSpPr>
        <p:spPr bwMode="auto">
          <a:xfrm>
            <a:off x="-457200" y="1524000"/>
            <a:ext cx="4267200"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lnSpc>
                <a:spcPct val="80000"/>
              </a:lnSpc>
            </a:pPr>
            <a:r>
              <a:rPr lang="en-US" sz="2800" b="1" dirty="0">
                <a:solidFill>
                  <a:schemeClr val="accent1"/>
                </a:solidFill>
                <a:latin typeface="Times New Roman" panose="02020603050405020304" pitchFamily="18" charset="0"/>
                <a:cs typeface="Times New Roman" panose="02020603050405020304" pitchFamily="18" charset="0"/>
              </a:rPr>
              <a:t>Sends inhibitory signals PMC </a:t>
            </a:r>
            <a:r>
              <a:rPr lang="en-IN" sz="2800" b="1" dirty="0">
                <a:solidFill>
                  <a:schemeClr val="accent1"/>
                </a:solidFill>
                <a:latin typeface="Times New Roman" panose="02020603050405020304" pitchFamily="18" charset="0"/>
                <a:cs typeface="Times New Roman" panose="02020603050405020304" pitchFamily="18" charset="0"/>
              </a:rPr>
              <a:t>until a socially acceptable time and place are found</a:t>
            </a:r>
            <a:r>
              <a:rPr lang="en-IN" sz="1100" b="1" dirty="0">
                <a:solidFill>
                  <a:schemeClr val="accent1"/>
                </a:solidFill>
                <a:latin typeface="Times New Roman" panose="02020603050405020304" pitchFamily="18" charset="0"/>
                <a:cs typeface="Times New Roman" panose="02020603050405020304" pitchFamily="18" charset="0"/>
              </a:rPr>
              <a:t>.</a:t>
            </a:r>
            <a:endParaRPr lang="en-US" sz="1100" b="1" dirty="0">
              <a:solidFill>
                <a:schemeClr val="accent1"/>
              </a:solidFill>
              <a:latin typeface="Times New Roman" panose="02020603050405020304" pitchFamily="18" charset="0"/>
              <a:cs typeface="Times New Roman" panose="02020603050405020304" pitchFamily="18" charset="0"/>
            </a:endParaRPr>
          </a:p>
        </p:txBody>
      </p:sp>
      <p:sp>
        <p:nvSpPr>
          <p:cNvPr id="22" name="Rectangle 21"/>
          <p:cNvSpPr>
            <a:spLocks noChangeArrowheads="1"/>
          </p:cNvSpPr>
          <p:nvPr/>
        </p:nvSpPr>
        <p:spPr bwMode="auto">
          <a:xfrm>
            <a:off x="4724400" y="1676400"/>
            <a:ext cx="4572000"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lnSpc>
                <a:spcPct val="80000"/>
              </a:lnSpc>
            </a:pPr>
            <a:r>
              <a:rPr lang="en-US" sz="2400" b="1" dirty="0">
                <a:solidFill>
                  <a:schemeClr val="accent1"/>
                </a:solidFill>
                <a:latin typeface="Times New Roman" panose="02020603050405020304" pitchFamily="18" charset="0"/>
                <a:cs typeface="Times New Roman" panose="02020603050405020304" pitchFamily="18" charset="0"/>
              </a:rPr>
              <a:t>Major relay center/ inherent excitatory nature.</a:t>
            </a:r>
          </a:p>
          <a:p>
            <a:pPr lvl="1" eaLnBrk="1" hangingPunct="1">
              <a:lnSpc>
                <a:spcPct val="80000"/>
              </a:lnSpc>
            </a:pPr>
            <a:r>
              <a:rPr lang="en-US" sz="2400" b="1" dirty="0">
                <a:solidFill>
                  <a:schemeClr val="accent1"/>
                </a:solidFill>
                <a:latin typeface="Times New Roman" panose="02020603050405020304" pitchFamily="18" charset="0"/>
                <a:cs typeface="Times New Roman" panose="02020603050405020304" pitchFamily="18" charset="0"/>
              </a:rPr>
              <a:t>Coordinates urinary sphincters and the Bladder</a:t>
            </a:r>
          </a:p>
          <a:p>
            <a:pPr lvl="1" eaLnBrk="1" hangingPunct="1">
              <a:lnSpc>
                <a:spcPct val="80000"/>
              </a:lnSpc>
            </a:pPr>
            <a:r>
              <a:rPr lang="en-US" sz="2400" b="1" dirty="0">
                <a:solidFill>
                  <a:schemeClr val="accent1"/>
                </a:solidFill>
                <a:latin typeface="Times New Roman" panose="02020603050405020304" pitchFamily="18" charset="0"/>
                <a:cs typeface="Times New Roman" panose="02020603050405020304" pitchFamily="18" charset="0"/>
              </a:rPr>
              <a:t>Independent until 3-4yrs of age.</a:t>
            </a:r>
          </a:p>
          <a:p>
            <a:pPr eaLnBrk="1" hangingPunct="1"/>
            <a:endParaRPr lang="en-IN" sz="1200" b="1" dirty="0">
              <a:solidFill>
                <a:srgbClr val="FFFF00"/>
              </a:solidFill>
            </a:endParaRPr>
          </a:p>
        </p:txBody>
      </p:sp>
      <p:sp>
        <p:nvSpPr>
          <p:cNvPr id="25" name="Rectangle 42"/>
          <p:cNvSpPr>
            <a:spLocks noChangeArrowheads="1"/>
          </p:cNvSpPr>
          <p:nvPr/>
        </p:nvSpPr>
        <p:spPr bwMode="auto">
          <a:xfrm>
            <a:off x="4114800" y="3352800"/>
            <a:ext cx="7080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sz="900" b="1">
                <a:solidFill>
                  <a:srgbClr val="FF0000"/>
                </a:solidFill>
                <a:latin typeface="Arial Rounded MT Bold" panose="020F0704030504030204" pitchFamily="34" charset="0"/>
                <a:cs typeface="Times New Roman" panose="02020603050405020304" pitchFamily="18" charset="0"/>
              </a:rPr>
              <a:t>Primitive voiding centre</a:t>
            </a:r>
            <a:endParaRPr lang="en-US" sz="900" b="1">
              <a:solidFill>
                <a:srgbClr val="FF0000"/>
              </a:solidFill>
              <a:latin typeface="Arial Rounded MT Bold" panose="020F0704030504030204" pitchFamily="34" charset="0"/>
            </a:endParaRPr>
          </a:p>
        </p:txBody>
      </p:sp>
      <p:sp>
        <p:nvSpPr>
          <p:cNvPr id="39952" name="TextBox 15"/>
          <p:cNvSpPr txBox="1">
            <a:spLocks noChangeArrowheads="1"/>
          </p:cNvSpPr>
          <p:nvPr/>
        </p:nvSpPr>
        <p:spPr bwMode="auto">
          <a:xfrm>
            <a:off x="0" y="0"/>
            <a:ext cx="3048000" cy="400050"/>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b="1" dirty="0" err="1">
                <a:solidFill>
                  <a:srgbClr val="FFFF00"/>
                </a:solidFill>
                <a:latin typeface="Times New Roman" panose="02020603050405020304" pitchFamily="18" charset="0"/>
                <a:cs typeface="Times New Roman" panose="02020603050405020304" pitchFamily="18" charset="0"/>
              </a:rPr>
              <a:t>Neuroanatomy</a:t>
            </a:r>
            <a:r>
              <a:rPr lang="en-US" sz="2000" b="1" dirty="0">
                <a:solidFill>
                  <a:srgbClr val="FFFF00"/>
                </a:solidFill>
                <a:latin typeface="Times New Roman" panose="02020603050405020304" pitchFamily="18" charset="0"/>
                <a:cs typeface="Times New Roman" panose="02020603050405020304" pitchFamily="18" charset="0"/>
              </a:rPr>
              <a:t> of Voiding</a:t>
            </a:r>
          </a:p>
        </p:txBody>
      </p:sp>
    </p:spTree>
    <p:custDataLst>
      <p:tags r:id="rId1"/>
    </p:custDataLst>
    <p:extLst>
      <p:ext uri="{BB962C8B-B14F-4D97-AF65-F5344CB8AC3E}">
        <p14:creationId xmlns:p14="http://schemas.microsoft.com/office/powerpoint/2010/main" val="3875075746"/>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5" presetClass="emph" presetSubtype="0" fill="hold" grpId="1" nodeType="clickEffect">
                                  <p:stCondLst>
                                    <p:cond delay="0"/>
                                  </p:stCondLst>
                                  <p:childTnLst>
                                    <p:anim calcmode="discrete" valueType="str">
                                      <p:cBhvr>
                                        <p:cTn id="18" dur="1000" fill="hold"/>
                                        <p:tgtEl>
                                          <p:spTgt spid="19"/>
                                        </p:tgtEl>
                                        <p:attrNameLst>
                                          <p:attrName>style.visibility</p:attrName>
                                        </p:attrNameLst>
                                      </p:cBhvr>
                                      <p:tavLst>
                                        <p:tav tm="0">
                                          <p:val>
                                            <p:strVal val="hidden"/>
                                          </p:val>
                                        </p:tav>
                                        <p:tav tm="50000">
                                          <p:val>
                                            <p:strVal val="visible"/>
                                          </p:val>
                                        </p:tav>
                                      </p:tavLst>
                                    </p:anim>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2" presetClass="entr" presetSubtype="4" fill="hold" nodeType="withEffect">
                                  <p:stCondLst>
                                    <p:cond delay="0"/>
                                  </p:stCondLst>
                                  <p:childTnLst>
                                    <p:set>
                                      <p:cBhvr>
                                        <p:cTn id="22" dur="1" fill="hold">
                                          <p:stCondLst>
                                            <p:cond delay="0"/>
                                          </p:stCondLst>
                                        </p:cTn>
                                        <p:tgtEl>
                                          <p:spTgt spid="25">
                                            <p:txEl>
                                              <p:pRg st="0" end="0"/>
                                            </p:txEl>
                                          </p:spTgt>
                                        </p:tgtEl>
                                        <p:attrNameLst>
                                          <p:attrName>style.visibility</p:attrName>
                                        </p:attrNameLst>
                                      </p:cBhvr>
                                      <p:to>
                                        <p:strVal val="visible"/>
                                      </p:to>
                                    </p:set>
                                    <p:anim calcmode="lin" valueType="num">
                                      <p:cBhvr additive="base">
                                        <p:cTn id="2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1" grpId="0"/>
      <p:bldP spid="2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533400"/>
            <a:ext cx="1262063"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4" descr="C:\Users\newuser\Desktop\Picture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1371600"/>
            <a:ext cx="10826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4876800"/>
            <a:ext cx="1676400"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Box 4"/>
          <p:cNvSpPr txBox="1">
            <a:spLocks noChangeArrowheads="1"/>
          </p:cNvSpPr>
          <p:nvPr/>
        </p:nvSpPr>
        <p:spPr bwMode="auto">
          <a:xfrm>
            <a:off x="5486400" y="152400"/>
            <a:ext cx="1295400" cy="8302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600" b="1">
                <a:solidFill>
                  <a:srgbClr val="FFFF00"/>
                </a:solidFill>
                <a:latin typeface="Times New Roman" panose="02020603050405020304" pitchFamily="18" charset="0"/>
                <a:cs typeface="Times New Roman" panose="02020603050405020304" pitchFamily="18" charset="0"/>
              </a:rPr>
              <a:t>Pontine Micturation Centre</a:t>
            </a:r>
          </a:p>
        </p:txBody>
      </p:sp>
      <p:sp>
        <p:nvSpPr>
          <p:cNvPr id="44038" name="TextBox 5"/>
          <p:cNvSpPr txBox="1">
            <a:spLocks noChangeArrowheads="1"/>
          </p:cNvSpPr>
          <p:nvPr/>
        </p:nvSpPr>
        <p:spPr bwMode="auto">
          <a:xfrm>
            <a:off x="2590800" y="0"/>
            <a:ext cx="914400" cy="738188"/>
          </a:xfrm>
          <a:prstGeom prst="rect">
            <a:avLst/>
          </a:prstGeom>
          <a:noFill/>
          <a:ln w="9525">
            <a:noFill/>
            <a:miter lim="800000"/>
            <a:headEnd/>
            <a:tailEnd/>
          </a:ln>
        </p:spPr>
        <p:txBody>
          <a:bodyPr>
            <a:spAutoFit/>
          </a:bodyPr>
          <a:lstStyle/>
          <a:p>
            <a:pPr>
              <a:defRPr/>
            </a:pPr>
            <a:r>
              <a:rPr lang="en-US" sz="1050" b="1" dirty="0">
                <a:solidFill>
                  <a:srgbClr val="FFFF00"/>
                </a:solidFill>
                <a:latin typeface="Arial" charset="0"/>
              </a:rPr>
              <a:t>Frontal Lobe, </a:t>
            </a:r>
            <a:r>
              <a:rPr lang="en-US" sz="1050" b="1" dirty="0" err="1">
                <a:solidFill>
                  <a:srgbClr val="FFFF00"/>
                </a:solidFill>
                <a:latin typeface="Arial" charset="0"/>
              </a:rPr>
              <a:t>Micturation</a:t>
            </a:r>
            <a:r>
              <a:rPr lang="en-US" sz="1050" b="1" dirty="0">
                <a:solidFill>
                  <a:srgbClr val="FFFF00"/>
                </a:solidFill>
                <a:latin typeface="Arial" charset="0"/>
              </a:rPr>
              <a:t> Centre</a:t>
            </a:r>
          </a:p>
        </p:txBody>
      </p:sp>
      <p:sp>
        <p:nvSpPr>
          <p:cNvPr id="7" name="Isosceles Triangle 6"/>
          <p:cNvSpPr/>
          <p:nvPr/>
        </p:nvSpPr>
        <p:spPr>
          <a:xfrm>
            <a:off x="3962400" y="685800"/>
            <a:ext cx="152400" cy="1524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4419600" y="1066800"/>
            <a:ext cx="2286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Straight Arrow Connector 9"/>
          <p:cNvCxnSpPr/>
          <p:nvPr/>
        </p:nvCxnSpPr>
        <p:spPr>
          <a:xfrm>
            <a:off x="3200400" y="457200"/>
            <a:ext cx="533400" cy="3048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2" name="Straight Arrow Connector 11"/>
          <p:cNvCxnSpPr>
            <a:stCxn id="40965" idx="1"/>
          </p:cNvCxnSpPr>
          <p:nvPr/>
        </p:nvCxnSpPr>
        <p:spPr>
          <a:xfrm rot="10800000" flipV="1">
            <a:off x="4648200" y="568325"/>
            <a:ext cx="838200" cy="57467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4" name="Straight Arrow Connector 13"/>
          <p:cNvCxnSpPr>
            <a:stCxn id="7" idx="3"/>
          </p:cNvCxnSpPr>
          <p:nvPr/>
        </p:nvCxnSpPr>
        <p:spPr>
          <a:xfrm rot="16200000" flipH="1">
            <a:off x="4076700" y="800100"/>
            <a:ext cx="228600" cy="3048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9" name="Multiply 18"/>
          <p:cNvSpPr/>
          <p:nvPr/>
        </p:nvSpPr>
        <p:spPr>
          <a:xfrm>
            <a:off x="4267200" y="685800"/>
            <a:ext cx="381000" cy="381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73" name="Rectangle 42"/>
          <p:cNvSpPr>
            <a:spLocks noChangeArrowheads="1"/>
          </p:cNvSpPr>
          <p:nvPr/>
        </p:nvSpPr>
        <p:spPr bwMode="auto">
          <a:xfrm>
            <a:off x="4114800" y="3352800"/>
            <a:ext cx="7080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sz="900" b="1">
                <a:solidFill>
                  <a:srgbClr val="FF0000"/>
                </a:solidFill>
                <a:latin typeface="Arial Rounded MT Bold" panose="020F0704030504030204" pitchFamily="34" charset="0"/>
                <a:cs typeface="Times New Roman" panose="02020603050405020304" pitchFamily="18" charset="0"/>
              </a:rPr>
              <a:t>Primitive voiding centre</a:t>
            </a:r>
            <a:endParaRPr lang="en-US" sz="900" b="1">
              <a:solidFill>
                <a:srgbClr val="FF0000"/>
              </a:solidFill>
              <a:latin typeface="Arial Rounded MT Bold" panose="020F0704030504030204" pitchFamily="34" charset="0"/>
            </a:endParaRPr>
          </a:p>
        </p:txBody>
      </p:sp>
      <p:sp>
        <p:nvSpPr>
          <p:cNvPr id="16" name="Curved Right Arrow 15"/>
          <p:cNvSpPr/>
          <p:nvPr/>
        </p:nvSpPr>
        <p:spPr>
          <a:xfrm>
            <a:off x="2743200" y="2590800"/>
            <a:ext cx="1600200" cy="3810000"/>
          </a:xfrm>
          <a:prstGeom prst="curvedRightArrow">
            <a:avLst>
              <a:gd name="adj1" fmla="val 8644"/>
              <a:gd name="adj2" fmla="val 50000"/>
              <a:gd name="adj3" fmla="val 1292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7" name="TextBox 16"/>
          <p:cNvSpPr txBox="1">
            <a:spLocks noChangeArrowheads="1"/>
          </p:cNvSpPr>
          <p:nvPr/>
        </p:nvSpPr>
        <p:spPr bwMode="auto">
          <a:xfrm>
            <a:off x="1828800" y="3962400"/>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dirty="0" err="1">
                <a:solidFill>
                  <a:schemeClr val="accent1"/>
                </a:solidFill>
              </a:rPr>
              <a:t>Sympethetic</a:t>
            </a:r>
            <a:endParaRPr lang="en-US" b="1" dirty="0">
              <a:solidFill>
                <a:schemeClr val="accent1"/>
              </a:solidFill>
            </a:endParaRPr>
          </a:p>
        </p:txBody>
      </p:sp>
      <p:sp>
        <p:nvSpPr>
          <p:cNvPr id="18" name="Multiply 17"/>
          <p:cNvSpPr/>
          <p:nvPr/>
        </p:nvSpPr>
        <p:spPr>
          <a:xfrm>
            <a:off x="2362200" y="4343400"/>
            <a:ext cx="914400" cy="9144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Circular Arrow 19"/>
          <p:cNvSpPr/>
          <p:nvPr/>
        </p:nvSpPr>
        <p:spPr>
          <a:xfrm rot="5400000">
            <a:off x="3505200" y="2819400"/>
            <a:ext cx="2819400" cy="3124200"/>
          </a:xfrm>
          <a:prstGeom prst="circularArrow">
            <a:avLst>
              <a:gd name="adj1" fmla="val 4060"/>
              <a:gd name="adj2" fmla="val 1143241"/>
              <a:gd name="adj3" fmla="val 20430978"/>
              <a:gd name="adj4" fmla="val 10359028"/>
              <a:gd name="adj5" fmla="val 8475"/>
            </a:avLst>
          </a:prstGeom>
          <a:solidFill>
            <a:srgbClr val="23EB4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4" name="TextBox 23"/>
          <p:cNvSpPr txBox="1">
            <a:spLocks noChangeArrowheads="1"/>
          </p:cNvSpPr>
          <p:nvPr/>
        </p:nvSpPr>
        <p:spPr bwMode="auto">
          <a:xfrm>
            <a:off x="5257800" y="373380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dirty="0" err="1">
                <a:solidFill>
                  <a:schemeClr val="accent1"/>
                </a:solidFill>
              </a:rPr>
              <a:t>Parasympethetic</a:t>
            </a:r>
            <a:r>
              <a:rPr lang="en-US" b="1" dirty="0">
                <a:solidFill>
                  <a:schemeClr val="accent1"/>
                </a:solidFill>
              </a:rPr>
              <a:t> </a:t>
            </a:r>
          </a:p>
        </p:txBody>
      </p:sp>
      <p:sp>
        <p:nvSpPr>
          <p:cNvPr id="26" name="Plus 25"/>
          <p:cNvSpPr/>
          <p:nvPr/>
        </p:nvSpPr>
        <p:spPr>
          <a:xfrm>
            <a:off x="5638800" y="4724400"/>
            <a:ext cx="914400" cy="914400"/>
          </a:xfrm>
          <a:prstGeom prst="mathPlus">
            <a:avLst/>
          </a:prstGeom>
          <a:solidFill>
            <a:srgbClr val="23EB4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TextBox 27"/>
          <p:cNvSpPr txBox="1">
            <a:spLocks noChangeArrowheads="1"/>
          </p:cNvSpPr>
          <p:nvPr/>
        </p:nvSpPr>
        <p:spPr bwMode="auto">
          <a:xfrm>
            <a:off x="1295400" y="5715000"/>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dirty="0">
                <a:solidFill>
                  <a:schemeClr val="accent1"/>
                </a:solidFill>
              </a:rPr>
              <a:t>Relaxation of IUS</a:t>
            </a:r>
          </a:p>
        </p:txBody>
      </p:sp>
      <p:sp>
        <p:nvSpPr>
          <p:cNvPr id="29" name="TextBox 28"/>
          <p:cNvSpPr txBox="1">
            <a:spLocks noChangeArrowheads="1"/>
          </p:cNvSpPr>
          <p:nvPr/>
        </p:nvSpPr>
        <p:spPr bwMode="auto">
          <a:xfrm>
            <a:off x="5334000" y="5486400"/>
            <a:ext cx="2590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dirty="0">
                <a:solidFill>
                  <a:schemeClr val="accent1"/>
                </a:solidFill>
              </a:rPr>
              <a:t>Detrusor Contraction</a:t>
            </a:r>
          </a:p>
        </p:txBody>
      </p:sp>
      <p:sp>
        <p:nvSpPr>
          <p:cNvPr id="30" name="Down Arrow 29"/>
          <p:cNvSpPr/>
          <p:nvPr/>
        </p:nvSpPr>
        <p:spPr>
          <a:xfrm>
            <a:off x="4419600" y="4572000"/>
            <a:ext cx="152400" cy="457200"/>
          </a:xfrm>
          <a:prstGeom prst="downArrow">
            <a:avLst/>
          </a:prstGeom>
          <a:solidFill>
            <a:srgbClr val="23EB4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Down Arrow 30"/>
          <p:cNvSpPr/>
          <p:nvPr/>
        </p:nvSpPr>
        <p:spPr>
          <a:xfrm rot="18573217">
            <a:off x="3754438" y="4699000"/>
            <a:ext cx="187325" cy="536575"/>
          </a:xfrm>
          <a:prstGeom prst="downArrow">
            <a:avLst/>
          </a:prstGeom>
          <a:solidFill>
            <a:srgbClr val="23EB4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Down Arrow 31"/>
          <p:cNvSpPr/>
          <p:nvPr/>
        </p:nvSpPr>
        <p:spPr>
          <a:xfrm rot="2066595">
            <a:off x="5008563" y="4646613"/>
            <a:ext cx="152400" cy="512762"/>
          </a:xfrm>
          <a:prstGeom prst="downArrow">
            <a:avLst/>
          </a:prstGeom>
          <a:solidFill>
            <a:srgbClr val="23EB4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Curved Right Arrow 33"/>
          <p:cNvSpPr/>
          <p:nvPr/>
        </p:nvSpPr>
        <p:spPr>
          <a:xfrm rot="21402972">
            <a:off x="2841625" y="3165475"/>
            <a:ext cx="1524000" cy="3463925"/>
          </a:xfrm>
          <a:prstGeom prst="curvedRightArrow">
            <a:avLst>
              <a:gd name="adj1" fmla="val 7581"/>
              <a:gd name="adj2" fmla="val 50000"/>
              <a:gd name="adj3" fmla="val 1728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5" name="TextBox 28"/>
          <p:cNvSpPr txBox="1">
            <a:spLocks noChangeArrowheads="1"/>
          </p:cNvSpPr>
          <p:nvPr/>
        </p:nvSpPr>
        <p:spPr bwMode="auto">
          <a:xfrm>
            <a:off x="1371600" y="42672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a:solidFill>
                  <a:srgbClr val="92D050"/>
                </a:solidFill>
                <a:latin typeface="Times New Roman" panose="02020603050405020304" pitchFamily="18" charset="0"/>
                <a:cs typeface="Times New Roman" panose="02020603050405020304" pitchFamily="18" charset="0"/>
              </a:rPr>
              <a:t>Pudendal Nerve</a:t>
            </a:r>
          </a:p>
        </p:txBody>
      </p:sp>
      <p:sp>
        <p:nvSpPr>
          <p:cNvPr id="36" name="Multiply 35"/>
          <p:cNvSpPr/>
          <p:nvPr/>
        </p:nvSpPr>
        <p:spPr>
          <a:xfrm>
            <a:off x="3352800" y="5638800"/>
            <a:ext cx="914400" cy="9144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a:spLocks noChangeArrowheads="1"/>
          </p:cNvSpPr>
          <p:nvPr/>
        </p:nvSpPr>
        <p:spPr bwMode="auto">
          <a:xfrm>
            <a:off x="1295400" y="6396038"/>
            <a:ext cx="35385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dirty="0">
                <a:solidFill>
                  <a:schemeClr val="accent1"/>
                </a:solidFill>
                <a:latin typeface="Times New Roman" panose="02020603050405020304" pitchFamily="18" charset="0"/>
                <a:cs typeface="Times New Roman" panose="02020603050405020304" pitchFamily="18" charset="0"/>
              </a:rPr>
              <a:t>External sphincter opens </a:t>
            </a:r>
            <a:endParaRPr lang="en-US" sz="2400" b="1" dirty="0">
              <a:solidFill>
                <a:schemeClr val="accent1"/>
              </a:solidFill>
            </a:endParaRPr>
          </a:p>
        </p:txBody>
      </p:sp>
      <p:sp>
        <p:nvSpPr>
          <p:cNvPr id="38" name="Rectangle 37"/>
          <p:cNvSpPr>
            <a:spLocks noChangeArrowheads="1"/>
          </p:cNvSpPr>
          <p:nvPr/>
        </p:nvSpPr>
        <p:spPr bwMode="auto">
          <a:xfrm>
            <a:off x="5211763" y="6457950"/>
            <a:ext cx="39322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b="1" dirty="0">
                <a:solidFill>
                  <a:schemeClr val="accent1"/>
                </a:solidFill>
                <a:latin typeface="Times New Roman" panose="02020603050405020304" pitchFamily="18" charset="0"/>
                <a:cs typeface="Times New Roman" panose="02020603050405020304" pitchFamily="18" charset="0"/>
              </a:rPr>
              <a:t>Facilitation of voluntary urination</a:t>
            </a:r>
            <a:endParaRPr lang="en-US" sz="2000" b="1" dirty="0">
              <a:solidFill>
                <a:schemeClr val="accent1"/>
              </a:solidFill>
            </a:endParaRPr>
          </a:p>
        </p:txBody>
      </p:sp>
      <p:sp>
        <p:nvSpPr>
          <p:cNvPr id="40990" name="TextBox 41"/>
          <p:cNvSpPr txBox="1">
            <a:spLocks noChangeArrowheads="1"/>
          </p:cNvSpPr>
          <p:nvPr/>
        </p:nvSpPr>
        <p:spPr bwMode="auto">
          <a:xfrm>
            <a:off x="0" y="0"/>
            <a:ext cx="2286000" cy="307975"/>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400" b="1">
                <a:solidFill>
                  <a:srgbClr val="FFFF00"/>
                </a:solidFill>
                <a:latin typeface="Times New Roman" panose="02020603050405020304" pitchFamily="18" charset="0"/>
                <a:cs typeface="Times New Roman" panose="02020603050405020304" pitchFamily="18" charset="0"/>
              </a:rPr>
              <a:t>Neuroanatomy of Voiding</a:t>
            </a:r>
          </a:p>
        </p:txBody>
      </p:sp>
      <p:sp>
        <p:nvSpPr>
          <p:cNvPr id="44" name="TextBox 43"/>
          <p:cNvSpPr txBox="1">
            <a:spLocks noChangeArrowheads="1"/>
          </p:cNvSpPr>
          <p:nvPr/>
        </p:nvSpPr>
        <p:spPr bwMode="auto">
          <a:xfrm>
            <a:off x="0" y="838200"/>
            <a:ext cx="37338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t>There is first a voluntary relaxation of the perineum, followed sequentially by an increase tension of abdominal wall, a slow contraction of the detrusor, and an associated opening of internal sphincter; finally there is relaxation of the external sphincter resulting in urinary flow. </a:t>
            </a:r>
          </a:p>
          <a:p>
            <a:pPr eaLnBrk="1" hangingPunct="1"/>
            <a:endParaRPr lang="en-US"/>
          </a:p>
        </p:txBody>
      </p:sp>
    </p:spTree>
    <p:custDataLst>
      <p:tags r:id="rId1"/>
    </p:custDataLst>
    <p:extLst>
      <p:ext uri="{BB962C8B-B14F-4D97-AF65-F5344CB8AC3E}">
        <p14:creationId xmlns:p14="http://schemas.microsoft.com/office/powerpoint/2010/main" val="1721982389"/>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par>
                                <p:cTn id="8" presetID="22" presetClass="exit" presetSubtype="4" fill="hold" nodeType="withEffect">
                                  <p:stCondLst>
                                    <p:cond delay="0"/>
                                  </p:stCondLst>
                                  <p:childTnLst>
                                    <p:animEffect transition="out" filter="wipe(down)">
                                      <p:cBhvr>
                                        <p:cTn id="9" dur="500"/>
                                        <p:tgtEl>
                                          <p:spTgt spid="14"/>
                                        </p:tgtEl>
                                      </p:cBhvr>
                                    </p:animEffect>
                                    <p:set>
                                      <p:cBhvr>
                                        <p:cTn id="10" dur="1" fill="hold">
                                          <p:stCondLst>
                                            <p:cond delay="499"/>
                                          </p:stCondLst>
                                        </p:cTn>
                                        <p:tgtEl>
                                          <p:spTgt spid="14"/>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24" dur="1000" fill="hold"/>
                                        <p:tgtEl>
                                          <p:spTgt spid="18"/>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0"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800" decel="100000"/>
                                        <p:tgtEl>
                                          <p:spTgt spid="28"/>
                                        </p:tgtEl>
                                      </p:cBhvr>
                                    </p:animEffect>
                                    <p:anim calcmode="lin" valueType="num">
                                      <p:cBhvr>
                                        <p:cTn id="34" dur="800" decel="100000" fill="hold"/>
                                        <p:tgtEl>
                                          <p:spTgt spid="28"/>
                                        </p:tgtEl>
                                        <p:attrNameLst>
                                          <p:attrName>style.rotation</p:attrName>
                                        </p:attrNameLst>
                                      </p:cBhvr>
                                      <p:tavLst>
                                        <p:tav tm="0">
                                          <p:val>
                                            <p:fltVal val="-90"/>
                                          </p:val>
                                        </p:tav>
                                        <p:tav tm="100000">
                                          <p:val>
                                            <p:fltVal val="0"/>
                                          </p:val>
                                        </p:tav>
                                      </p:tavLst>
                                    </p:anim>
                                    <p:anim calcmode="lin" valueType="num">
                                      <p:cBhvr>
                                        <p:cTn id="35" dur="800" decel="100000" fill="hold"/>
                                        <p:tgtEl>
                                          <p:spTgt spid="28"/>
                                        </p:tgtEl>
                                        <p:attrNameLst>
                                          <p:attrName>ppt_x</p:attrName>
                                        </p:attrNameLst>
                                      </p:cBhvr>
                                      <p:tavLst>
                                        <p:tav tm="0">
                                          <p:val>
                                            <p:strVal val="#ppt_x+0.4"/>
                                          </p:val>
                                        </p:tav>
                                        <p:tav tm="100000">
                                          <p:val>
                                            <p:strVal val="#ppt_x-0.05"/>
                                          </p:val>
                                        </p:tav>
                                      </p:tavLst>
                                    </p:anim>
                                    <p:anim calcmode="lin" valueType="num">
                                      <p:cBhvr>
                                        <p:cTn id="36" dur="800" decel="100000" fill="hold"/>
                                        <p:tgtEl>
                                          <p:spTgt spid="28"/>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28"/>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28"/>
                                        </p:tgtEl>
                                        <p:attrNameLst>
                                          <p:attrName>ppt_y</p:attrName>
                                        </p:attrNameLst>
                                      </p:cBhvr>
                                      <p:tavLst>
                                        <p:tav tm="0">
                                          <p:val>
                                            <p:strVal val="#ppt_y+0.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30"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800" decel="100000"/>
                                        <p:tgtEl>
                                          <p:spTgt spid="26"/>
                                        </p:tgtEl>
                                      </p:cBhvr>
                                    </p:animEffect>
                                    <p:anim calcmode="lin" valueType="num">
                                      <p:cBhvr>
                                        <p:cTn id="50" dur="800" decel="100000" fill="hold"/>
                                        <p:tgtEl>
                                          <p:spTgt spid="26"/>
                                        </p:tgtEl>
                                        <p:attrNameLst>
                                          <p:attrName>style.rotation</p:attrName>
                                        </p:attrNameLst>
                                      </p:cBhvr>
                                      <p:tavLst>
                                        <p:tav tm="0">
                                          <p:val>
                                            <p:fltVal val="-90"/>
                                          </p:val>
                                        </p:tav>
                                        <p:tav tm="100000">
                                          <p:val>
                                            <p:fltVal val="0"/>
                                          </p:val>
                                        </p:tav>
                                      </p:tavLst>
                                    </p:anim>
                                    <p:anim calcmode="lin" valueType="num">
                                      <p:cBhvr>
                                        <p:cTn id="51" dur="800" decel="100000" fill="hold"/>
                                        <p:tgtEl>
                                          <p:spTgt spid="26"/>
                                        </p:tgtEl>
                                        <p:attrNameLst>
                                          <p:attrName>ppt_x</p:attrName>
                                        </p:attrNameLst>
                                      </p:cBhvr>
                                      <p:tavLst>
                                        <p:tav tm="0">
                                          <p:val>
                                            <p:strVal val="#ppt_x+0.4"/>
                                          </p:val>
                                        </p:tav>
                                        <p:tav tm="100000">
                                          <p:val>
                                            <p:strVal val="#ppt_x-0.05"/>
                                          </p:val>
                                        </p:tav>
                                      </p:tavLst>
                                    </p:anim>
                                    <p:anim calcmode="lin" valueType="num">
                                      <p:cBhvr>
                                        <p:cTn id="52" dur="800" decel="100000" fill="hold"/>
                                        <p:tgtEl>
                                          <p:spTgt spid="26"/>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26"/>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26"/>
                                        </p:tgtEl>
                                        <p:attrNameLst>
                                          <p:attrName>ppt_y</p:attrName>
                                        </p:attrNameLst>
                                      </p:cBhvr>
                                      <p:tavLst>
                                        <p:tav tm="0">
                                          <p:val>
                                            <p:strVal val="#ppt_y+0.1"/>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35" presetClass="emph" presetSubtype="0" fill="hold" grpId="2" nodeType="clickEffect">
                                  <p:stCondLst>
                                    <p:cond delay="0"/>
                                  </p:stCondLst>
                                  <p:childTnLst>
                                    <p:anim calcmode="discrete" valueType="str">
                                      <p:cBhvr>
                                        <p:cTn id="58" dur="1000" fill="hold"/>
                                        <p:tgtEl>
                                          <p:spTgt spid="26"/>
                                        </p:tgtEl>
                                        <p:attrNameLst>
                                          <p:attrName>style.visibility</p:attrName>
                                        </p:attrNameLst>
                                      </p:cBhvr>
                                      <p:tavLst>
                                        <p:tav tm="0">
                                          <p:val>
                                            <p:strVal val="hidden"/>
                                          </p:val>
                                        </p:tav>
                                        <p:tav tm="50000">
                                          <p:val>
                                            <p:strVal val="visible"/>
                                          </p:val>
                                        </p:tav>
                                      </p:tavLst>
                                    </p:anim>
                                  </p:childTnLst>
                                </p:cTn>
                              </p:par>
                              <p:par>
                                <p:cTn id="59" presetID="8" presetClass="emph" presetSubtype="0" fill="hold" grpId="1" nodeType="withEffect">
                                  <p:stCondLst>
                                    <p:cond delay="0"/>
                                  </p:stCondLst>
                                  <p:childTnLst>
                                    <p:animRot by="21600000">
                                      <p:cBhvr>
                                        <p:cTn id="60" dur="2000" fill="hold"/>
                                        <p:tgtEl>
                                          <p:spTgt spid="26"/>
                                        </p:tgtEl>
                                        <p:attrNameLst>
                                          <p:attrName>r</p:attrName>
                                        </p:attrNameLst>
                                      </p:cBhvr>
                                    </p:animRot>
                                  </p:childTnLst>
                                </p:cTn>
                              </p:par>
                              <p:par>
                                <p:cTn id="61" presetID="53"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fltVal val="0"/>
                                          </p:val>
                                        </p:tav>
                                        <p:tav tm="100000">
                                          <p:val>
                                            <p:strVal val="#ppt_h"/>
                                          </p:val>
                                        </p:tav>
                                      </p:tavLst>
                                    </p:anim>
                                    <p:animEffect transition="in" filter="fade">
                                      <p:cBhvr>
                                        <p:cTn id="65" dur="500"/>
                                        <p:tgtEl>
                                          <p:spTgt spid="29"/>
                                        </p:tgtEl>
                                      </p:cBhvr>
                                    </p:animEffect>
                                  </p:childTnLst>
                                </p:cTn>
                              </p:par>
                              <p:par>
                                <p:cTn id="66" presetID="1" presetClass="entr" presetSubtype="0"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childTnLst>
                                </p:cTn>
                              </p:par>
                              <p:par>
                                <p:cTn id="72" presetID="32" presetClass="emph" presetSubtype="0" fill="hold" grpId="1" nodeType="withEffect">
                                  <p:stCondLst>
                                    <p:cond delay="0"/>
                                  </p:stCondLst>
                                  <p:childTnLst>
                                    <p:animClr clrSpc="rgb" dir="cw">
                                      <p:cBhvr override="childStyle">
                                        <p:cTn id="73" dur="100" fill="hold"/>
                                        <p:tgtEl>
                                          <p:spTgt spid="31"/>
                                        </p:tgtEl>
                                        <p:attrNameLst>
                                          <p:attrName>style.color</p:attrName>
                                        </p:attrNameLst>
                                      </p:cBhvr>
                                      <p:to>
                                        <a:srgbClr val="23EB44"/>
                                      </p:to>
                                    </p:animClr>
                                    <p:animClr clrSpc="rgb" dir="cw">
                                      <p:cBhvr>
                                        <p:cTn id="74" dur="100" fill="hold"/>
                                        <p:tgtEl>
                                          <p:spTgt spid="31"/>
                                        </p:tgtEl>
                                        <p:attrNameLst>
                                          <p:attrName>fillcolor</p:attrName>
                                        </p:attrNameLst>
                                      </p:cBhvr>
                                      <p:to>
                                        <a:srgbClr val="23EB44"/>
                                      </p:to>
                                    </p:animClr>
                                    <p:set>
                                      <p:cBhvr>
                                        <p:cTn id="75" dur="100" fill="hold"/>
                                        <p:tgtEl>
                                          <p:spTgt spid="31"/>
                                        </p:tgtEl>
                                        <p:attrNameLst>
                                          <p:attrName>fill.type</p:attrName>
                                        </p:attrNameLst>
                                      </p:cBhvr>
                                      <p:to>
                                        <p:strVal val="solid"/>
                                      </p:to>
                                    </p:set>
                                    <p:set>
                                      <p:cBhvr>
                                        <p:cTn id="76" dur="100" fill="hold"/>
                                        <p:tgtEl>
                                          <p:spTgt spid="31"/>
                                        </p:tgtEl>
                                        <p:attrNameLst>
                                          <p:attrName>fill.on</p:attrName>
                                        </p:attrNameLst>
                                      </p:cBhvr>
                                      <p:to>
                                        <p:strVal val="true"/>
                                      </p:to>
                                    </p:set>
                                    <p:animRot by="120000">
                                      <p:cBhvr>
                                        <p:cTn id="77" dur="100" fill="hold">
                                          <p:stCondLst>
                                            <p:cond delay="0"/>
                                          </p:stCondLst>
                                        </p:cTn>
                                        <p:tgtEl>
                                          <p:spTgt spid="31"/>
                                        </p:tgtEl>
                                        <p:attrNameLst>
                                          <p:attrName>r</p:attrName>
                                        </p:attrNameLst>
                                      </p:cBhvr>
                                    </p:animRot>
                                    <p:animRot by="-240000">
                                      <p:cBhvr>
                                        <p:cTn id="78" dur="200" fill="hold">
                                          <p:stCondLst>
                                            <p:cond delay="200"/>
                                          </p:stCondLst>
                                        </p:cTn>
                                        <p:tgtEl>
                                          <p:spTgt spid="31"/>
                                        </p:tgtEl>
                                        <p:attrNameLst>
                                          <p:attrName>r</p:attrName>
                                        </p:attrNameLst>
                                      </p:cBhvr>
                                    </p:animRot>
                                    <p:animRot by="240000">
                                      <p:cBhvr>
                                        <p:cTn id="79" dur="200" fill="hold">
                                          <p:stCondLst>
                                            <p:cond delay="400"/>
                                          </p:stCondLst>
                                        </p:cTn>
                                        <p:tgtEl>
                                          <p:spTgt spid="31"/>
                                        </p:tgtEl>
                                        <p:attrNameLst>
                                          <p:attrName>r</p:attrName>
                                        </p:attrNameLst>
                                      </p:cBhvr>
                                    </p:animRot>
                                    <p:animRot by="-240000">
                                      <p:cBhvr>
                                        <p:cTn id="80" dur="200" fill="hold">
                                          <p:stCondLst>
                                            <p:cond delay="600"/>
                                          </p:stCondLst>
                                        </p:cTn>
                                        <p:tgtEl>
                                          <p:spTgt spid="31"/>
                                        </p:tgtEl>
                                        <p:attrNameLst>
                                          <p:attrName>r</p:attrName>
                                        </p:attrNameLst>
                                      </p:cBhvr>
                                    </p:animRot>
                                    <p:animRot by="120000">
                                      <p:cBhvr>
                                        <p:cTn id="81" dur="200" fill="hold">
                                          <p:stCondLst>
                                            <p:cond delay="800"/>
                                          </p:stCondLst>
                                        </p:cTn>
                                        <p:tgtEl>
                                          <p:spTgt spid="31"/>
                                        </p:tgtEl>
                                        <p:attrNameLst>
                                          <p:attrName>r</p:attrName>
                                        </p:attrNameLst>
                                      </p:cBhvr>
                                    </p:animRot>
                                  </p:childTnLst>
                                </p:cTn>
                              </p:par>
                              <p:par>
                                <p:cTn id="82" presetID="32" presetClass="emph" presetSubtype="0" fill="hold" grpId="1" nodeType="withEffect">
                                  <p:stCondLst>
                                    <p:cond delay="0"/>
                                  </p:stCondLst>
                                  <p:childTnLst>
                                    <p:animClr clrSpc="rgb" dir="cw">
                                      <p:cBhvr override="childStyle">
                                        <p:cTn id="83" dur="100" fill="hold"/>
                                        <p:tgtEl>
                                          <p:spTgt spid="30"/>
                                        </p:tgtEl>
                                        <p:attrNameLst>
                                          <p:attrName>style.color</p:attrName>
                                        </p:attrNameLst>
                                      </p:cBhvr>
                                      <p:to>
                                        <a:srgbClr val="23EB44"/>
                                      </p:to>
                                    </p:animClr>
                                    <p:animClr clrSpc="rgb" dir="cw">
                                      <p:cBhvr>
                                        <p:cTn id="84" dur="100" fill="hold"/>
                                        <p:tgtEl>
                                          <p:spTgt spid="30"/>
                                        </p:tgtEl>
                                        <p:attrNameLst>
                                          <p:attrName>fillcolor</p:attrName>
                                        </p:attrNameLst>
                                      </p:cBhvr>
                                      <p:to>
                                        <a:srgbClr val="23EB44"/>
                                      </p:to>
                                    </p:animClr>
                                    <p:set>
                                      <p:cBhvr>
                                        <p:cTn id="85" dur="100" fill="hold"/>
                                        <p:tgtEl>
                                          <p:spTgt spid="30"/>
                                        </p:tgtEl>
                                        <p:attrNameLst>
                                          <p:attrName>fill.type</p:attrName>
                                        </p:attrNameLst>
                                      </p:cBhvr>
                                      <p:to>
                                        <p:strVal val="solid"/>
                                      </p:to>
                                    </p:set>
                                    <p:set>
                                      <p:cBhvr>
                                        <p:cTn id="86" dur="100" fill="hold"/>
                                        <p:tgtEl>
                                          <p:spTgt spid="30"/>
                                        </p:tgtEl>
                                        <p:attrNameLst>
                                          <p:attrName>fill.on</p:attrName>
                                        </p:attrNameLst>
                                      </p:cBhvr>
                                      <p:to>
                                        <p:strVal val="true"/>
                                      </p:to>
                                    </p:set>
                                    <p:animRot by="120000">
                                      <p:cBhvr>
                                        <p:cTn id="87" dur="100" fill="hold">
                                          <p:stCondLst>
                                            <p:cond delay="0"/>
                                          </p:stCondLst>
                                        </p:cTn>
                                        <p:tgtEl>
                                          <p:spTgt spid="30"/>
                                        </p:tgtEl>
                                        <p:attrNameLst>
                                          <p:attrName>r</p:attrName>
                                        </p:attrNameLst>
                                      </p:cBhvr>
                                    </p:animRot>
                                    <p:animRot by="-240000">
                                      <p:cBhvr>
                                        <p:cTn id="88" dur="200" fill="hold">
                                          <p:stCondLst>
                                            <p:cond delay="200"/>
                                          </p:stCondLst>
                                        </p:cTn>
                                        <p:tgtEl>
                                          <p:spTgt spid="30"/>
                                        </p:tgtEl>
                                        <p:attrNameLst>
                                          <p:attrName>r</p:attrName>
                                        </p:attrNameLst>
                                      </p:cBhvr>
                                    </p:animRot>
                                    <p:animRot by="240000">
                                      <p:cBhvr>
                                        <p:cTn id="89" dur="200" fill="hold">
                                          <p:stCondLst>
                                            <p:cond delay="400"/>
                                          </p:stCondLst>
                                        </p:cTn>
                                        <p:tgtEl>
                                          <p:spTgt spid="30"/>
                                        </p:tgtEl>
                                        <p:attrNameLst>
                                          <p:attrName>r</p:attrName>
                                        </p:attrNameLst>
                                      </p:cBhvr>
                                    </p:animRot>
                                    <p:animRot by="-240000">
                                      <p:cBhvr>
                                        <p:cTn id="90" dur="200" fill="hold">
                                          <p:stCondLst>
                                            <p:cond delay="600"/>
                                          </p:stCondLst>
                                        </p:cTn>
                                        <p:tgtEl>
                                          <p:spTgt spid="30"/>
                                        </p:tgtEl>
                                        <p:attrNameLst>
                                          <p:attrName>r</p:attrName>
                                        </p:attrNameLst>
                                      </p:cBhvr>
                                    </p:animRot>
                                    <p:animRot by="120000">
                                      <p:cBhvr>
                                        <p:cTn id="91" dur="200" fill="hold">
                                          <p:stCondLst>
                                            <p:cond delay="800"/>
                                          </p:stCondLst>
                                        </p:cTn>
                                        <p:tgtEl>
                                          <p:spTgt spid="30"/>
                                        </p:tgtEl>
                                        <p:attrNameLst>
                                          <p:attrName>r</p:attrName>
                                        </p:attrNameLst>
                                      </p:cBhvr>
                                    </p:animRot>
                                  </p:childTnLst>
                                </p:cTn>
                              </p:par>
                              <p:par>
                                <p:cTn id="92" presetID="32" presetClass="emph" presetSubtype="0" fill="hold" grpId="1" nodeType="withEffect">
                                  <p:stCondLst>
                                    <p:cond delay="0"/>
                                  </p:stCondLst>
                                  <p:childTnLst>
                                    <p:animClr clrSpc="rgb" dir="cw">
                                      <p:cBhvr override="childStyle">
                                        <p:cTn id="93" dur="100" fill="hold"/>
                                        <p:tgtEl>
                                          <p:spTgt spid="32"/>
                                        </p:tgtEl>
                                        <p:attrNameLst>
                                          <p:attrName>style.color</p:attrName>
                                        </p:attrNameLst>
                                      </p:cBhvr>
                                      <p:to>
                                        <a:srgbClr val="23EB44"/>
                                      </p:to>
                                    </p:animClr>
                                    <p:animClr clrSpc="rgb" dir="cw">
                                      <p:cBhvr>
                                        <p:cTn id="94" dur="100" fill="hold"/>
                                        <p:tgtEl>
                                          <p:spTgt spid="32"/>
                                        </p:tgtEl>
                                        <p:attrNameLst>
                                          <p:attrName>fillcolor</p:attrName>
                                        </p:attrNameLst>
                                      </p:cBhvr>
                                      <p:to>
                                        <a:srgbClr val="23EB44"/>
                                      </p:to>
                                    </p:animClr>
                                    <p:set>
                                      <p:cBhvr>
                                        <p:cTn id="95" dur="100" fill="hold"/>
                                        <p:tgtEl>
                                          <p:spTgt spid="32"/>
                                        </p:tgtEl>
                                        <p:attrNameLst>
                                          <p:attrName>fill.type</p:attrName>
                                        </p:attrNameLst>
                                      </p:cBhvr>
                                      <p:to>
                                        <p:strVal val="solid"/>
                                      </p:to>
                                    </p:set>
                                    <p:set>
                                      <p:cBhvr>
                                        <p:cTn id="96" dur="100" fill="hold"/>
                                        <p:tgtEl>
                                          <p:spTgt spid="32"/>
                                        </p:tgtEl>
                                        <p:attrNameLst>
                                          <p:attrName>fill.on</p:attrName>
                                        </p:attrNameLst>
                                      </p:cBhvr>
                                      <p:to>
                                        <p:strVal val="true"/>
                                      </p:to>
                                    </p:set>
                                    <p:animRot by="120000">
                                      <p:cBhvr>
                                        <p:cTn id="97" dur="100" fill="hold">
                                          <p:stCondLst>
                                            <p:cond delay="0"/>
                                          </p:stCondLst>
                                        </p:cTn>
                                        <p:tgtEl>
                                          <p:spTgt spid="32"/>
                                        </p:tgtEl>
                                        <p:attrNameLst>
                                          <p:attrName>r</p:attrName>
                                        </p:attrNameLst>
                                      </p:cBhvr>
                                    </p:animRot>
                                    <p:animRot by="-240000">
                                      <p:cBhvr>
                                        <p:cTn id="98" dur="200" fill="hold">
                                          <p:stCondLst>
                                            <p:cond delay="200"/>
                                          </p:stCondLst>
                                        </p:cTn>
                                        <p:tgtEl>
                                          <p:spTgt spid="32"/>
                                        </p:tgtEl>
                                        <p:attrNameLst>
                                          <p:attrName>r</p:attrName>
                                        </p:attrNameLst>
                                      </p:cBhvr>
                                    </p:animRot>
                                    <p:animRot by="240000">
                                      <p:cBhvr>
                                        <p:cTn id="99" dur="200" fill="hold">
                                          <p:stCondLst>
                                            <p:cond delay="400"/>
                                          </p:stCondLst>
                                        </p:cTn>
                                        <p:tgtEl>
                                          <p:spTgt spid="32"/>
                                        </p:tgtEl>
                                        <p:attrNameLst>
                                          <p:attrName>r</p:attrName>
                                        </p:attrNameLst>
                                      </p:cBhvr>
                                    </p:animRot>
                                    <p:animRot by="-240000">
                                      <p:cBhvr>
                                        <p:cTn id="100" dur="200" fill="hold">
                                          <p:stCondLst>
                                            <p:cond delay="600"/>
                                          </p:stCondLst>
                                        </p:cTn>
                                        <p:tgtEl>
                                          <p:spTgt spid="32"/>
                                        </p:tgtEl>
                                        <p:attrNameLst>
                                          <p:attrName>r</p:attrName>
                                        </p:attrNameLst>
                                      </p:cBhvr>
                                    </p:animRot>
                                    <p:animRot by="120000">
                                      <p:cBhvr>
                                        <p:cTn id="101" dur="200" fill="hold">
                                          <p:stCondLst>
                                            <p:cond delay="800"/>
                                          </p:stCondLst>
                                        </p:cTn>
                                        <p:tgtEl>
                                          <p:spTgt spid="32"/>
                                        </p:tgtEl>
                                        <p:attrNameLst>
                                          <p:attrName>r</p:attrName>
                                        </p:attrNameLst>
                                      </p:cBhvr>
                                    </p:animRo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2" presetClass="exit" presetSubtype="4" fill="hold" grpId="1" nodeType="clickEffect">
                                  <p:stCondLst>
                                    <p:cond delay="0"/>
                                  </p:stCondLst>
                                  <p:childTnLst>
                                    <p:animEffect transition="out" filter="wipe(down)">
                                      <p:cBhvr>
                                        <p:cTn id="105" dur="500"/>
                                        <p:tgtEl>
                                          <p:spTgt spid="16"/>
                                        </p:tgtEl>
                                      </p:cBhvr>
                                    </p:animEffect>
                                    <p:set>
                                      <p:cBhvr>
                                        <p:cTn id="106" dur="1" fill="hold">
                                          <p:stCondLst>
                                            <p:cond delay="499"/>
                                          </p:stCondLst>
                                        </p:cTn>
                                        <p:tgtEl>
                                          <p:spTgt spid="16"/>
                                        </p:tgtEl>
                                        <p:attrNameLst>
                                          <p:attrName>style.visibility</p:attrName>
                                        </p:attrNameLst>
                                      </p:cBhvr>
                                      <p:to>
                                        <p:strVal val="hidden"/>
                                      </p:to>
                                    </p:set>
                                  </p:childTnLst>
                                </p:cTn>
                              </p:par>
                              <p:par>
                                <p:cTn id="107" presetID="3" presetClass="exit" presetSubtype="10" fill="hold" grpId="1" nodeType="withEffect">
                                  <p:stCondLst>
                                    <p:cond delay="0"/>
                                  </p:stCondLst>
                                  <p:childTnLst>
                                    <p:animEffect transition="out" filter="blinds(horizontal)">
                                      <p:cBhvr>
                                        <p:cTn id="108" dur="500"/>
                                        <p:tgtEl>
                                          <p:spTgt spid="17"/>
                                        </p:tgtEl>
                                      </p:cBhvr>
                                    </p:animEffect>
                                    <p:set>
                                      <p:cBhvr>
                                        <p:cTn id="109" dur="1" fill="hold">
                                          <p:stCondLst>
                                            <p:cond delay="499"/>
                                          </p:stCondLst>
                                        </p:cTn>
                                        <p:tgtEl>
                                          <p:spTgt spid="17"/>
                                        </p:tgtEl>
                                        <p:attrNameLst>
                                          <p:attrName>style.visibility</p:attrName>
                                        </p:attrNameLst>
                                      </p:cBhvr>
                                      <p:to>
                                        <p:strVal val="hidden"/>
                                      </p:to>
                                    </p:set>
                                  </p:childTnLst>
                                </p:cTn>
                              </p:par>
                              <p:par>
                                <p:cTn id="110" presetID="5" presetClass="exit" presetSubtype="10" fill="hold" grpId="1" nodeType="withEffect">
                                  <p:stCondLst>
                                    <p:cond delay="0"/>
                                  </p:stCondLst>
                                  <p:childTnLst>
                                    <p:animEffect transition="out" filter="checkerboard(across)">
                                      <p:cBhvr>
                                        <p:cTn id="111" dur="500"/>
                                        <p:tgtEl>
                                          <p:spTgt spid="18"/>
                                        </p:tgtEl>
                                      </p:cBhvr>
                                    </p:animEffect>
                                    <p:set>
                                      <p:cBhvr>
                                        <p:cTn id="112" dur="1" fill="hold">
                                          <p:stCondLst>
                                            <p:cond delay="499"/>
                                          </p:stCondLst>
                                        </p:cTn>
                                        <p:tgtEl>
                                          <p:spTgt spid="18"/>
                                        </p:tgtEl>
                                        <p:attrNameLst>
                                          <p:attrName>style.visibility</p:attrName>
                                        </p:attrNameLst>
                                      </p:cBhvr>
                                      <p:to>
                                        <p:strVal val="hidden"/>
                                      </p:to>
                                    </p:set>
                                  </p:childTnLst>
                                </p:cTn>
                              </p:par>
                              <p:par>
                                <p:cTn id="113" presetID="9" presetClass="emph" presetSubtype="0" grpId="1" nodeType="withEffect">
                                  <p:stCondLst>
                                    <p:cond delay="0"/>
                                  </p:stCondLst>
                                  <p:childTnLst>
                                    <p:set>
                                      <p:cBhvr rctx="PPT">
                                        <p:cTn id="114" dur="indefinite"/>
                                        <p:tgtEl>
                                          <p:spTgt spid="28"/>
                                        </p:tgtEl>
                                        <p:attrNameLst>
                                          <p:attrName>style.opacity</p:attrName>
                                        </p:attrNameLst>
                                      </p:cBhvr>
                                      <p:to>
                                        <p:strVal val="0.5"/>
                                      </p:to>
                                    </p:set>
                                    <p:animEffect filter="image" prLst="opacity: 0.5">
                                      <p:cBhvr rctx="IE">
                                        <p:cTn id="115" dur="indefinite"/>
                                        <p:tgtEl>
                                          <p:spTgt spid="28"/>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34"/>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35"/>
                                        </p:tgtEl>
                                        <p:attrNameLst>
                                          <p:attrName>style.visibility</p:attrName>
                                        </p:attrNameLst>
                                      </p:cBhvr>
                                      <p:to>
                                        <p:strVal val="visible"/>
                                      </p:to>
                                    </p:se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30" presetClass="entr" presetSubtype="0" fill="hold" grpId="0" nodeType="clickEffect">
                                  <p:stCondLst>
                                    <p:cond delay="0"/>
                                  </p:stCondLst>
                                  <p:childTnLst>
                                    <p:set>
                                      <p:cBhvr>
                                        <p:cTn id="125" dur="1" fill="hold">
                                          <p:stCondLst>
                                            <p:cond delay="0"/>
                                          </p:stCondLst>
                                        </p:cTn>
                                        <p:tgtEl>
                                          <p:spTgt spid="36"/>
                                        </p:tgtEl>
                                        <p:attrNameLst>
                                          <p:attrName>style.visibility</p:attrName>
                                        </p:attrNameLst>
                                      </p:cBhvr>
                                      <p:to>
                                        <p:strVal val="visible"/>
                                      </p:to>
                                    </p:set>
                                    <p:animEffect transition="in" filter="fade">
                                      <p:cBhvr>
                                        <p:cTn id="126" dur="800" decel="100000"/>
                                        <p:tgtEl>
                                          <p:spTgt spid="36"/>
                                        </p:tgtEl>
                                      </p:cBhvr>
                                    </p:animEffect>
                                    <p:anim calcmode="lin" valueType="num">
                                      <p:cBhvr>
                                        <p:cTn id="127" dur="800" decel="100000" fill="hold"/>
                                        <p:tgtEl>
                                          <p:spTgt spid="36"/>
                                        </p:tgtEl>
                                        <p:attrNameLst>
                                          <p:attrName>style.rotation</p:attrName>
                                        </p:attrNameLst>
                                      </p:cBhvr>
                                      <p:tavLst>
                                        <p:tav tm="0">
                                          <p:val>
                                            <p:fltVal val="-90"/>
                                          </p:val>
                                        </p:tav>
                                        <p:tav tm="100000">
                                          <p:val>
                                            <p:fltVal val="0"/>
                                          </p:val>
                                        </p:tav>
                                      </p:tavLst>
                                    </p:anim>
                                    <p:anim calcmode="lin" valueType="num">
                                      <p:cBhvr>
                                        <p:cTn id="128" dur="800" decel="100000" fill="hold"/>
                                        <p:tgtEl>
                                          <p:spTgt spid="36"/>
                                        </p:tgtEl>
                                        <p:attrNameLst>
                                          <p:attrName>ppt_x</p:attrName>
                                        </p:attrNameLst>
                                      </p:cBhvr>
                                      <p:tavLst>
                                        <p:tav tm="0">
                                          <p:val>
                                            <p:strVal val="#ppt_x+0.4"/>
                                          </p:val>
                                        </p:tav>
                                        <p:tav tm="100000">
                                          <p:val>
                                            <p:strVal val="#ppt_x-0.05"/>
                                          </p:val>
                                        </p:tav>
                                      </p:tavLst>
                                    </p:anim>
                                    <p:anim calcmode="lin" valueType="num">
                                      <p:cBhvr>
                                        <p:cTn id="129" dur="800" decel="100000" fill="hold"/>
                                        <p:tgtEl>
                                          <p:spTgt spid="36"/>
                                        </p:tgtEl>
                                        <p:attrNameLst>
                                          <p:attrName>ppt_y</p:attrName>
                                        </p:attrNameLst>
                                      </p:cBhvr>
                                      <p:tavLst>
                                        <p:tav tm="0">
                                          <p:val>
                                            <p:strVal val="#ppt_y-0.4"/>
                                          </p:val>
                                        </p:tav>
                                        <p:tav tm="100000">
                                          <p:val>
                                            <p:strVal val="#ppt_y+0.1"/>
                                          </p:val>
                                        </p:tav>
                                      </p:tavLst>
                                    </p:anim>
                                    <p:anim calcmode="lin" valueType="num">
                                      <p:cBhvr>
                                        <p:cTn id="130" dur="200" accel="100000" fill="hold">
                                          <p:stCondLst>
                                            <p:cond delay="800"/>
                                          </p:stCondLst>
                                        </p:cTn>
                                        <p:tgtEl>
                                          <p:spTgt spid="36"/>
                                        </p:tgtEl>
                                        <p:attrNameLst>
                                          <p:attrName>ppt_x</p:attrName>
                                        </p:attrNameLst>
                                      </p:cBhvr>
                                      <p:tavLst>
                                        <p:tav tm="0">
                                          <p:val>
                                            <p:strVal val="#ppt_x-0.05"/>
                                          </p:val>
                                        </p:tav>
                                        <p:tav tm="100000">
                                          <p:val>
                                            <p:strVal val="#ppt_x"/>
                                          </p:val>
                                        </p:tav>
                                      </p:tavLst>
                                    </p:anim>
                                    <p:anim calcmode="lin" valueType="num">
                                      <p:cBhvr>
                                        <p:cTn id="131" dur="200" accel="100000" fill="hold">
                                          <p:stCondLst>
                                            <p:cond delay="800"/>
                                          </p:stCondLst>
                                        </p:cTn>
                                        <p:tgtEl>
                                          <p:spTgt spid="36"/>
                                        </p:tgtEl>
                                        <p:attrNameLst>
                                          <p:attrName>ppt_y</p:attrName>
                                        </p:attrNameLst>
                                      </p:cBhvr>
                                      <p:tavLst>
                                        <p:tav tm="0">
                                          <p:val>
                                            <p:strVal val="#ppt_y+0.1"/>
                                          </p:val>
                                        </p:tav>
                                        <p:tav tm="100000">
                                          <p:val>
                                            <p:strVal val="#ppt_y"/>
                                          </p:val>
                                        </p:tav>
                                      </p:tavLst>
                                    </p:anim>
                                  </p:childTnLst>
                                </p:cTn>
                              </p:par>
                            </p:childTnLst>
                          </p:cTn>
                        </p:par>
                      </p:childTnLst>
                    </p:cTn>
                  </p:par>
                  <p:par>
                    <p:cTn id="132" fill="hold" nodeType="clickPar">
                      <p:stCondLst>
                        <p:cond delay="indefinite"/>
                      </p:stCondLst>
                      <p:childTnLst>
                        <p:par>
                          <p:cTn id="133" fill="hold" nodeType="withGroup">
                            <p:stCondLst>
                              <p:cond delay="0"/>
                            </p:stCondLst>
                            <p:childTnLst>
                              <p:par>
                                <p:cTn id="134" presetID="26" presetClass="entr" presetSubtype="0" fill="hold" grpId="0" nodeType="clickEffect">
                                  <p:stCondLst>
                                    <p:cond delay="0"/>
                                  </p:stCondLst>
                                  <p:childTnLst>
                                    <p:set>
                                      <p:cBhvr>
                                        <p:cTn id="135" dur="1" fill="hold">
                                          <p:stCondLst>
                                            <p:cond delay="0"/>
                                          </p:stCondLst>
                                        </p:cTn>
                                        <p:tgtEl>
                                          <p:spTgt spid="37"/>
                                        </p:tgtEl>
                                        <p:attrNameLst>
                                          <p:attrName>style.visibility</p:attrName>
                                        </p:attrNameLst>
                                      </p:cBhvr>
                                      <p:to>
                                        <p:strVal val="visible"/>
                                      </p:to>
                                    </p:set>
                                    <p:animEffect transition="in" filter="wipe(down)">
                                      <p:cBhvr>
                                        <p:cTn id="136" dur="580">
                                          <p:stCondLst>
                                            <p:cond delay="0"/>
                                          </p:stCondLst>
                                        </p:cTn>
                                        <p:tgtEl>
                                          <p:spTgt spid="37"/>
                                        </p:tgtEl>
                                      </p:cBhvr>
                                    </p:animEffect>
                                    <p:anim calcmode="lin" valueType="num">
                                      <p:cBhvr>
                                        <p:cTn id="137"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38"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39"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40"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41"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42" dur="26">
                                          <p:stCondLst>
                                            <p:cond delay="650"/>
                                          </p:stCondLst>
                                        </p:cTn>
                                        <p:tgtEl>
                                          <p:spTgt spid="37"/>
                                        </p:tgtEl>
                                      </p:cBhvr>
                                      <p:to x="100000" y="60000"/>
                                    </p:animScale>
                                    <p:animScale>
                                      <p:cBhvr>
                                        <p:cTn id="143" dur="166" decel="50000">
                                          <p:stCondLst>
                                            <p:cond delay="676"/>
                                          </p:stCondLst>
                                        </p:cTn>
                                        <p:tgtEl>
                                          <p:spTgt spid="37"/>
                                        </p:tgtEl>
                                      </p:cBhvr>
                                      <p:to x="100000" y="100000"/>
                                    </p:animScale>
                                    <p:animScale>
                                      <p:cBhvr>
                                        <p:cTn id="144" dur="26">
                                          <p:stCondLst>
                                            <p:cond delay="1312"/>
                                          </p:stCondLst>
                                        </p:cTn>
                                        <p:tgtEl>
                                          <p:spTgt spid="37"/>
                                        </p:tgtEl>
                                      </p:cBhvr>
                                      <p:to x="100000" y="80000"/>
                                    </p:animScale>
                                    <p:animScale>
                                      <p:cBhvr>
                                        <p:cTn id="145" dur="166" decel="50000">
                                          <p:stCondLst>
                                            <p:cond delay="1338"/>
                                          </p:stCondLst>
                                        </p:cTn>
                                        <p:tgtEl>
                                          <p:spTgt spid="37"/>
                                        </p:tgtEl>
                                      </p:cBhvr>
                                      <p:to x="100000" y="100000"/>
                                    </p:animScale>
                                    <p:animScale>
                                      <p:cBhvr>
                                        <p:cTn id="146" dur="26">
                                          <p:stCondLst>
                                            <p:cond delay="1642"/>
                                          </p:stCondLst>
                                        </p:cTn>
                                        <p:tgtEl>
                                          <p:spTgt spid="37"/>
                                        </p:tgtEl>
                                      </p:cBhvr>
                                      <p:to x="100000" y="90000"/>
                                    </p:animScale>
                                    <p:animScale>
                                      <p:cBhvr>
                                        <p:cTn id="147" dur="166" decel="50000">
                                          <p:stCondLst>
                                            <p:cond delay="1668"/>
                                          </p:stCondLst>
                                        </p:cTn>
                                        <p:tgtEl>
                                          <p:spTgt spid="37"/>
                                        </p:tgtEl>
                                      </p:cBhvr>
                                      <p:to x="100000" y="100000"/>
                                    </p:animScale>
                                    <p:animScale>
                                      <p:cBhvr>
                                        <p:cTn id="148" dur="26">
                                          <p:stCondLst>
                                            <p:cond delay="1808"/>
                                          </p:stCondLst>
                                        </p:cTn>
                                        <p:tgtEl>
                                          <p:spTgt spid="37"/>
                                        </p:tgtEl>
                                      </p:cBhvr>
                                      <p:to x="100000" y="95000"/>
                                    </p:animScale>
                                    <p:animScale>
                                      <p:cBhvr>
                                        <p:cTn id="149" dur="166" decel="50000">
                                          <p:stCondLst>
                                            <p:cond delay="1834"/>
                                          </p:stCondLst>
                                        </p:cTn>
                                        <p:tgtEl>
                                          <p:spTgt spid="37"/>
                                        </p:tgtEl>
                                      </p:cBhvr>
                                      <p:to x="100000" y="100000"/>
                                    </p:animScale>
                                  </p:childTnLst>
                                </p:cTn>
                              </p:par>
                            </p:childTnLst>
                          </p:cTn>
                        </p:par>
                      </p:childTnLst>
                    </p:cTn>
                  </p:par>
                  <p:par>
                    <p:cTn id="150" fill="hold" nodeType="clickPar">
                      <p:stCondLst>
                        <p:cond delay="indefinite"/>
                      </p:stCondLst>
                      <p:childTnLst>
                        <p:par>
                          <p:cTn id="151" fill="hold" nodeType="withGroup">
                            <p:stCondLst>
                              <p:cond delay="0"/>
                            </p:stCondLst>
                            <p:childTnLst>
                              <p:par>
                                <p:cTn id="152" presetID="1" presetClass="entr" presetSubtype="0" fill="hold" grpId="0" nodeType="clickEffect">
                                  <p:stCondLst>
                                    <p:cond delay="0"/>
                                  </p:stCondLst>
                                  <p:iterate type="lt">
                                    <p:tmAbs val="0"/>
                                  </p:iterate>
                                  <p:childTnLst>
                                    <p:set>
                                      <p:cBhvr>
                                        <p:cTn id="153" dur="1" fill="hold">
                                          <p:stCondLst>
                                            <p:cond delay="0"/>
                                          </p:stCondLst>
                                        </p:cTn>
                                        <p:tgtEl>
                                          <p:spTgt spid="38"/>
                                        </p:tgtEl>
                                        <p:attrNameLst>
                                          <p:attrName>style.visibility</p:attrName>
                                        </p:attrNameLst>
                                      </p:cBhvr>
                                      <p:to>
                                        <p:strVal val="visible"/>
                                      </p:to>
                                    </p:set>
                                  </p:childTnLst>
                                </p:cTn>
                              </p:par>
                              <p:par>
                                <p:cTn id="154" presetID="34" presetClass="emph" presetSubtype="0" fill="hold" grpId="1" nodeType="withEffect">
                                  <p:stCondLst>
                                    <p:cond delay="0"/>
                                  </p:stCondLst>
                                  <p:iterate type="lt">
                                    <p:tmPct val="10000"/>
                                  </p:iterate>
                                  <p:childTnLst>
                                    <p:animMotion origin="layout" path="M 0.0 0.0 L 0.0 -0.07213" pathEditMode="relative" ptsTypes="">
                                      <p:cBhvr>
                                        <p:cTn id="155" dur="250" accel="50000" decel="50000" autoRev="1" fill="hold">
                                          <p:stCondLst>
                                            <p:cond delay="0"/>
                                          </p:stCondLst>
                                        </p:cTn>
                                        <p:tgtEl>
                                          <p:spTgt spid="38"/>
                                        </p:tgtEl>
                                        <p:attrNameLst>
                                          <p:attrName>ppt_x</p:attrName>
                                          <p:attrName>ppt_y</p:attrName>
                                        </p:attrNameLst>
                                      </p:cBhvr>
                                    </p:animMotion>
                                    <p:animRot by="1500000">
                                      <p:cBhvr>
                                        <p:cTn id="156" dur="125" fill="hold">
                                          <p:stCondLst>
                                            <p:cond delay="0"/>
                                          </p:stCondLst>
                                        </p:cTn>
                                        <p:tgtEl>
                                          <p:spTgt spid="38"/>
                                        </p:tgtEl>
                                        <p:attrNameLst>
                                          <p:attrName>r</p:attrName>
                                        </p:attrNameLst>
                                      </p:cBhvr>
                                    </p:animRot>
                                    <p:animRot by="-1500000">
                                      <p:cBhvr>
                                        <p:cTn id="157" dur="125" fill="hold">
                                          <p:stCondLst>
                                            <p:cond delay="125"/>
                                          </p:stCondLst>
                                        </p:cTn>
                                        <p:tgtEl>
                                          <p:spTgt spid="38"/>
                                        </p:tgtEl>
                                        <p:attrNameLst>
                                          <p:attrName>r</p:attrName>
                                        </p:attrNameLst>
                                      </p:cBhvr>
                                    </p:animRot>
                                    <p:animRot by="-1500000">
                                      <p:cBhvr>
                                        <p:cTn id="158" dur="125" fill="hold">
                                          <p:stCondLst>
                                            <p:cond delay="250"/>
                                          </p:stCondLst>
                                        </p:cTn>
                                        <p:tgtEl>
                                          <p:spTgt spid="38"/>
                                        </p:tgtEl>
                                        <p:attrNameLst>
                                          <p:attrName>r</p:attrName>
                                        </p:attrNameLst>
                                      </p:cBhvr>
                                    </p:animRot>
                                    <p:animRot by="1500000">
                                      <p:cBhvr>
                                        <p:cTn id="159" dur="125" fill="hold">
                                          <p:stCondLst>
                                            <p:cond delay="375"/>
                                          </p:stCondLst>
                                        </p:cTn>
                                        <p:tgtEl>
                                          <p:spTgt spid="38"/>
                                        </p:tgtEl>
                                        <p:attrNameLst>
                                          <p:attrName>r</p:attrName>
                                        </p:attrNameLst>
                                      </p:cBhvr>
                                    </p:animRo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1" presetClass="entr" presetSubtype="0" fill="hold" grpId="0" nodeType="clickEffect">
                                  <p:stCondLst>
                                    <p:cond delay="0"/>
                                  </p:stCondLst>
                                  <p:childTnLst>
                                    <p:set>
                                      <p:cBhvr>
                                        <p:cTn id="163"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P spid="16" grpId="1" animBg="1"/>
      <p:bldP spid="17" grpId="0"/>
      <p:bldP spid="17" grpId="1"/>
      <p:bldP spid="18" grpId="0" animBg="1"/>
      <p:bldP spid="18" grpId="1" animBg="1"/>
      <p:bldP spid="20" grpId="0" animBg="1"/>
      <p:bldP spid="24" grpId="0"/>
      <p:bldP spid="26" grpId="0" animBg="1"/>
      <p:bldP spid="26" grpId="1" animBg="1"/>
      <p:bldP spid="26" grpId="2" animBg="1"/>
      <p:bldP spid="28" grpId="0"/>
      <p:bldP spid="28" grpId="1"/>
      <p:bldP spid="29" grpId="0"/>
      <p:bldP spid="30" grpId="0" animBg="1"/>
      <p:bldP spid="30" grpId="1" animBg="1"/>
      <p:bldP spid="31" grpId="0" animBg="1"/>
      <p:bldP spid="31" grpId="1" animBg="1"/>
      <p:bldP spid="32" grpId="0" animBg="1"/>
      <p:bldP spid="32" grpId="1" animBg="1"/>
      <p:bldP spid="34" grpId="0" animBg="1"/>
      <p:bldP spid="35" grpId="0"/>
      <p:bldP spid="36" grpId="0" animBg="1"/>
      <p:bldP spid="37" grpId="0"/>
      <p:bldP spid="38" grpId="0"/>
      <p:bldP spid="38" grpId="1"/>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457200"/>
            <a:ext cx="1262063"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4953000"/>
            <a:ext cx="1676400"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4" descr="C:\Users\newuser\Desktop\Picture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1219200"/>
            <a:ext cx="10826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ircular Arrow 15"/>
          <p:cNvSpPr/>
          <p:nvPr/>
        </p:nvSpPr>
        <p:spPr>
          <a:xfrm rot="5400000">
            <a:off x="3505200" y="2819400"/>
            <a:ext cx="2819400" cy="3124200"/>
          </a:xfrm>
          <a:prstGeom prst="circularArrow">
            <a:avLst>
              <a:gd name="adj1" fmla="val 4060"/>
              <a:gd name="adj2" fmla="val 1143241"/>
              <a:gd name="adj3" fmla="val 20430978"/>
              <a:gd name="adj4" fmla="val 10359028"/>
              <a:gd name="adj5" fmla="val 8475"/>
            </a:avLst>
          </a:prstGeom>
          <a:solidFill>
            <a:srgbClr val="23EB4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7" name="Circular Arrow 16"/>
          <p:cNvSpPr/>
          <p:nvPr/>
        </p:nvSpPr>
        <p:spPr>
          <a:xfrm rot="15958040" flipV="1">
            <a:off x="3655219" y="3144044"/>
            <a:ext cx="2506662" cy="2482850"/>
          </a:xfrm>
          <a:prstGeom prst="circularArrow">
            <a:avLst>
              <a:gd name="adj1" fmla="val 3352"/>
              <a:gd name="adj2" fmla="val 1142319"/>
              <a:gd name="adj3" fmla="val 20889287"/>
              <a:gd name="adj4" fmla="val 10518788"/>
              <a:gd name="adj5" fmla="val 125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8" name="Curved Right Arrow 27"/>
          <p:cNvSpPr/>
          <p:nvPr/>
        </p:nvSpPr>
        <p:spPr>
          <a:xfrm rot="21402972">
            <a:off x="2917825" y="3241675"/>
            <a:ext cx="1524000" cy="3463925"/>
          </a:xfrm>
          <a:prstGeom prst="curvedRightArrow">
            <a:avLst>
              <a:gd name="adj1" fmla="val 7581"/>
              <a:gd name="adj2" fmla="val 50000"/>
              <a:gd name="adj3" fmla="val 1728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1992" name="TextBox 28"/>
          <p:cNvSpPr txBox="1">
            <a:spLocks noChangeArrowheads="1"/>
          </p:cNvSpPr>
          <p:nvPr/>
        </p:nvSpPr>
        <p:spPr bwMode="auto">
          <a:xfrm>
            <a:off x="1371600" y="42672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a:solidFill>
                  <a:srgbClr val="92D050"/>
                </a:solidFill>
                <a:latin typeface="Times New Roman" panose="02020603050405020304" pitchFamily="18" charset="0"/>
                <a:cs typeface="Times New Roman" panose="02020603050405020304" pitchFamily="18" charset="0"/>
              </a:rPr>
              <a:t>Pudendal Nerve</a:t>
            </a:r>
          </a:p>
        </p:txBody>
      </p:sp>
      <p:sp>
        <p:nvSpPr>
          <p:cNvPr id="41993" name="Rectangle 29"/>
          <p:cNvSpPr>
            <a:spLocks noChangeArrowheads="1"/>
          </p:cNvSpPr>
          <p:nvPr/>
        </p:nvSpPr>
        <p:spPr bwMode="auto">
          <a:xfrm>
            <a:off x="1219200" y="335280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000">
              <a:solidFill>
                <a:srgbClr val="00B0F0"/>
              </a:solidFill>
            </a:endParaRPr>
          </a:p>
        </p:txBody>
      </p:sp>
      <p:sp>
        <p:nvSpPr>
          <p:cNvPr id="32" name="Minus 31"/>
          <p:cNvSpPr/>
          <p:nvPr/>
        </p:nvSpPr>
        <p:spPr>
          <a:xfrm>
            <a:off x="3276600" y="838200"/>
            <a:ext cx="2514600" cy="304800"/>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Minus 32"/>
          <p:cNvSpPr/>
          <p:nvPr/>
        </p:nvSpPr>
        <p:spPr>
          <a:xfrm>
            <a:off x="3276600" y="1600200"/>
            <a:ext cx="2514600" cy="304800"/>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Minus 33"/>
          <p:cNvSpPr/>
          <p:nvPr/>
        </p:nvSpPr>
        <p:spPr>
          <a:xfrm>
            <a:off x="2895600" y="3048000"/>
            <a:ext cx="3048000" cy="457200"/>
          </a:xfrm>
          <a:prstGeom prst="mathMinus">
            <a:avLst>
              <a:gd name="adj1" fmla="val 2066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Minus 34"/>
          <p:cNvSpPr/>
          <p:nvPr/>
        </p:nvSpPr>
        <p:spPr>
          <a:xfrm rot="20123405">
            <a:off x="5656263" y="3849688"/>
            <a:ext cx="1371600" cy="381000"/>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Minus 35"/>
          <p:cNvSpPr/>
          <p:nvPr/>
        </p:nvSpPr>
        <p:spPr>
          <a:xfrm rot="3047218">
            <a:off x="5153819" y="4566444"/>
            <a:ext cx="954088" cy="381000"/>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359" name="Rectangle 36"/>
          <p:cNvSpPr>
            <a:spLocks noChangeArrowheads="1"/>
          </p:cNvSpPr>
          <p:nvPr/>
        </p:nvSpPr>
        <p:spPr bwMode="auto">
          <a:xfrm>
            <a:off x="5486400" y="685800"/>
            <a:ext cx="345281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buFont typeface="Wingdings" panose="05000000000000000000" pitchFamily="2" charset="2"/>
              <a:buNone/>
            </a:pPr>
            <a:r>
              <a:rPr lang="en-US" b="1" dirty="0">
                <a:solidFill>
                  <a:schemeClr val="accent1"/>
                </a:solidFill>
                <a:latin typeface="Times New Roman" panose="02020603050405020304" pitchFamily="18" charset="0"/>
                <a:cs typeface="Times New Roman" panose="02020603050405020304" pitchFamily="18" charset="0"/>
              </a:rPr>
              <a:t>Uninhibited Neurogenic Bladder </a:t>
            </a:r>
          </a:p>
        </p:txBody>
      </p:sp>
      <p:sp>
        <p:nvSpPr>
          <p:cNvPr id="57360" name="Rectangle 37"/>
          <p:cNvSpPr>
            <a:spLocks noChangeArrowheads="1"/>
          </p:cNvSpPr>
          <p:nvPr/>
        </p:nvSpPr>
        <p:spPr bwMode="auto">
          <a:xfrm>
            <a:off x="5791200" y="1524000"/>
            <a:ext cx="304800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buFont typeface="Wingdings" panose="05000000000000000000" pitchFamily="2" charset="2"/>
              <a:buNone/>
            </a:pPr>
            <a:r>
              <a:rPr lang="en-US" b="1" dirty="0">
                <a:solidFill>
                  <a:schemeClr val="accent1"/>
                </a:solidFill>
                <a:latin typeface="Times New Roman" panose="02020603050405020304" pitchFamily="18" charset="0"/>
                <a:cs typeface="Times New Roman" panose="02020603050405020304" pitchFamily="18" charset="0"/>
              </a:rPr>
              <a:t>Reflex Neurogenic Bladder </a:t>
            </a:r>
            <a:r>
              <a:rPr lang="en-US" b="1" dirty="0">
                <a:latin typeface="Times New Roman" panose="02020603050405020304" pitchFamily="18" charset="0"/>
                <a:cs typeface="Times New Roman" panose="02020603050405020304" pitchFamily="18" charset="0"/>
              </a:rPr>
              <a:t>(</a:t>
            </a:r>
            <a:r>
              <a:rPr lang="en-US" b="1" dirty="0">
                <a:solidFill>
                  <a:srgbClr val="FF0000"/>
                </a:solidFill>
                <a:latin typeface="Times New Roman" panose="02020603050405020304" pitchFamily="18" charset="0"/>
                <a:cs typeface="Times New Roman" panose="02020603050405020304" pitchFamily="18" charset="0"/>
              </a:rPr>
              <a:t>Automatic</a:t>
            </a:r>
            <a:r>
              <a:rPr lang="en-US" b="1" dirty="0">
                <a:latin typeface="Times New Roman" panose="02020603050405020304" pitchFamily="18" charset="0"/>
                <a:cs typeface="Times New Roman" panose="02020603050405020304" pitchFamily="18" charset="0"/>
              </a:rPr>
              <a:t> bladder, Spastic bladder)</a:t>
            </a:r>
          </a:p>
        </p:txBody>
      </p:sp>
      <p:sp>
        <p:nvSpPr>
          <p:cNvPr id="57361" name="Rectangle 38"/>
          <p:cNvSpPr>
            <a:spLocks noChangeArrowheads="1"/>
          </p:cNvSpPr>
          <p:nvPr/>
        </p:nvSpPr>
        <p:spPr bwMode="auto">
          <a:xfrm>
            <a:off x="5776913" y="2971800"/>
            <a:ext cx="3367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dirty="0">
                <a:solidFill>
                  <a:schemeClr val="accent1"/>
                </a:solidFill>
                <a:latin typeface="Times New Roman" panose="02020603050405020304" pitchFamily="18" charset="0"/>
                <a:cs typeface="Times New Roman" panose="02020603050405020304" pitchFamily="18" charset="0"/>
              </a:rPr>
              <a:t>Autonomic Neurogenic Bladder</a:t>
            </a:r>
            <a:r>
              <a:rPr lang="en-US" u="sng" dirty="0">
                <a:solidFill>
                  <a:schemeClr val="accent1"/>
                </a:solidFill>
                <a:latin typeface="Times New Roman" panose="02020603050405020304" pitchFamily="18" charset="0"/>
                <a:cs typeface="Times New Roman" panose="02020603050405020304" pitchFamily="18" charset="0"/>
              </a:rPr>
              <a:t> </a:t>
            </a:r>
            <a:endParaRPr lang="en-US" dirty="0">
              <a:solidFill>
                <a:schemeClr val="accent1"/>
              </a:solidFill>
            </a:endParaRPr>
          </a:p>
        </p:txBody>
      </p:sp>
      <p:sp>
        <p:nvSpPr>
          <p:cNvPr id="57362" name="Rectangle 40"/>
          <p:cNvSpPr>
            <a:spLocks noChangeArrowheads="1"/>
          </p:cNvSpPr>
          <p:nvPr/>
        </p:nvSpPr>
        <p:spPr bwMode="auto">
          <a:xfrm>
            <a:off x="6553200" y="3810000"/>
            <a:ext cx="259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dirty="0">
                <a:solidFill>
                  <a:schemeClr val="accent1"/>
                </a:solidFill>
                <a:latin typeface="Times New Roman" panose="02020603050405020304" pitchFamily="18" charset="0"/>
                <a:cs typeface="Times New Roman" panose="02020603050405020304" pitchFamily="18" charset="0"/>
              </a:rPr>
              <a:t>Motor paralytic bladder (atonic detrusor)</a:t>
            </a:r>
            <a:endParaRPr lang="en-US" dirty="0">
              <a:solidFill>
                <a:schemeClr val="accent1"/>
              </a:solidFill>
            </a:endParaRPr>
          </a:p>
        </p:txBody>
      </p:sp>
      <p:sp>
        <p:nvSpPr>
          <p:cNvPr id="57363" name="Rectangle 41"/>
          <p:cNvSpPr>
            <a:spLocks noChangeArrowheads="1"/>
          </p:cNvSpPr>
          <p:nvPr/>
        </p:nvSpPr>
        <p:spPr bwMode="auto">
          <a:xfrm>
            <a:off x="6172200" y="5029200"/>
            <a:ext cx="279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buFont typeface="Wingdings" panose="05000000000000000000" pitchFamily="2" charset="2"/>
              <a:buNone/>
            </a:pPr>
            <a:r>
              <a:rPr lang="en-US" b="1" dirty="0">
                <a:solidFill>
                  <a:schemeClr val="accent1"/>
                </a:solidFill>
                <a:latin typeface="Times New Roman" panose="02020603050405020304" pitchFamily="18" charset="0"/>
                <a:cs typeface="Times New Roman" panose="02020603050405020304" pitchFamily="18" charset="0"/>
              </a:rPr>
              <a:t>Sensory paralytic bladder</a:t>
            </a:r>
            <a:r>
              <a:rPr lang="en-US" i="1" dirty="0">
                <a:solidFill>
                  <a:schemeClr val="accent1"/>
                </a:solidFill>
                <a:latin typeface="Times New Roman" panose="02020603050405020304" pitchFamily="18" charset="0"/>
                <a:cs typeface="Times New Roman" panose="02020603050405020304" pitchFamily="18" charset="0"/>
              </a:rPr>
              <a:t> </a:t>
            </a:r>
          </a:p>
        </p:txBody>
      </p:sp>
      <p:sp>
        <p:nvSpPr>
          <p:cNvPr id="42004" name="Rectangle 42"/>
          <p:cNvSpPr>
            <a:spLocks noChangeArrowheads="1"/>
          </p:cNvSpPr>
          <p:nvPr/>
        </p:nvSpPr>
        <p:spPr bwMode="auto">
          <a:xfrm>
            <a:off x="4114800" y="3352800"/>
            <a:ext cx="7080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sz="900" b="1">
                <a:solidFill>
                  <a:srgbClr val="FF0000"/>
                </a:solidFill>
                <a:latin typeface="Times New Roman" panose="02020603050405020304" pitchFamily="18" charset="0"/>
                <a:cs typeface="Times New Roman" panose="02020603050405020304" pitchFamily="18" charset="0"/>
              </a:rPr>
              <a:t>Primitive voiding centre</a:t>
            </a:r>
            <a:endParaRPr lang="en-US" sz="900" b="1">
              <a:solidFill>
                <a:srgbClr val="FF0000"/>
              </a:solidFill>
            </a:endParaRPr>
          </a:p>
        </p:txBody>
      </p:sp>
      <p:cxnSp>
        <p:nvCxnSpPr>
          <p:cNvPr id="45" name="Straight Arrow Connector 44"/>
          <p:cNvCxnSpPr/>
          <p:nvPr/>
        </p:nvCxnSpPr>
        <p:spPr>
          <a:xfrm flipV="1">
            <a:off x="3581400" y="1143000"/>
            <a:ext cx="838200" cy="762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51" name="TextBox 50"/>
          <p:cNvSpPr txBox="1"/>
          <p:nvPr/>
        </p:nvSpPr>
        <p:spPr>
          <a:xfrm>
            <a:off x="2819400" y="914400"/>
            <a:ext cx="838200" cy="646113"/>
          </a:xfrm>
          <a:prstGeom prst="rect">
            <a:avLst/>
          </a:prstGeom>
          <a:noFill/>
        </p:spPr>
        <p:txBody>
          <a:bodyPr>
            <a:spAutoFit/>
          </a:bodyPr>
          <a:lstStyle/>
          <a:p>
            <a:pPr>
              <a:defRPr/>
            </a:pPr>
            <a:r>
              <a:rPr lang="en-US" sz="1200" b="1" dirty="0">
                <a:solidFill>
                  <a:schemeClr val="accent6">
                    <a:lumMod val="75000"/>
                  </a:schemeClr>
                </a:solidFill>
                <a:latin typeface="Times New Roman" pitchFamily="18" charset="0"/>
                <a:cs typeface="Times New Roman" pitchFamily="18" charset="0"/>
              </a:rPr>
              <a:t>Pontine </a:t>
            </a:r>
            <a:r>
              <a:rPr lang="en-US" sz="1200" b="1" dirty="0" err="1">
                <a:solidFill>
                  <a:schemeClr val="accent6">
                    <a:lumMod val="75000"/>
                  </a:schemeClr>
                </a:solidFill>
                <a:latin typeface="Times New Roman" pitchFamily="18" charset="0"/>
                <a:cs typeface="Times New Roman" pitchFamily="18" charset="0"/>
              </a:rPr>
              <a:t>Micturation</a:t>
            </a:r>
            <a:r>
              <a:rPr lang="en-US" sz="1200" b="1" dirty="0">
                <a:solidFill>
                  <a:schemeClr val="accent6">
                    <a:lumMod val="75000"/>
                  </a:schemeClr>
                </a:solidFill>
                <a:latin typeface="Times New Roman" pitchFamily="18" charset="0"/>
                <a:cs typeface="Times New Roman" pitchFamily="18" charset="0"/>
              </a:rPr>
              <a:t> Centre</a:t>
            </a:r>
          </a:p>
        </p:txBody>
      </p:sp>
      <p:sp>
        <p:nvSpPr>
          <p:cNvPr id="42007" name="Rectangle 23"/>
          <p:cNvSpPr>
            <a:spLocks noChangeArrowheads="1"/>
          </p:cNvSpPr>
          <p:nvPr/>
        </p:nvSpPr>
        <p:spPr bwMode="auto">
          <a:xfrm>
            <a:off x="0" y="0"/>
            <a:ext cx="41116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47688" indent="-41116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20000"/>
              </a:spcBef>
              <a:buClr>
                <a:srgbClr val="F9F9F9"/>
              </a:buClr>
              <a:buSzPct val="65000"/>
              <a:buFont typeface="Wingdings" panose="05000000000000000000" pitchFamily="2" charset="2"/>
              <a:buNone/>
            </a:pPr>
            <a:r>
              <a:rPr lang="en-US" sz="2000" b="1">
                <a:solidFill>
                  <a:srgbClr val="FFFF00"/>
                </a:solidFill>
                <a:latin typeface="Times New Roman" panose="02020603050405020304" pitchFamily="18" charset="0"/>
                <a:cs typeface="Times New Roman" panose="02020603050405020304" pitchFamily="18" charset="0"/>
              </a:rPr>
              <a:t>Neurogenic dysfunction of bladder</a:t>
            </a:r>
          </a:p>
        </p:txBody>
      </p:sp>
      <p:sp>
        <p:nvSpPr>
          <p:cNvPr id="26" name="TextBox 25"/>
          <p:cNvSpPr txBox="1">
            <a:spLocks noChangeArrowheads="1"/>
          </p:cNvSpPr>
          <p:nvPr/>
        </p:nvSpPr>
        <p:spPr bwMode="auto">
          <a:xfrm>
            <a:off x="0" y="1524000"/>
            <a:ext cx="3429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dirty="0">
                <a:solidFill>
                  <a:schemeClr val="accent1"/>
                </a:solidFill>
              </a:rPr>
              <a:t>If a problem occurs within the nervous system, the entire voiding cycle is affected. Any part of the nervous system may be affected, including the brain, pons, spinal cord, sacral cord, and peripheral nerves. </a:t>
            </a:r>
            <a:endParaRPr lang="en-US" dirty="0">
              <a:solidFill>
                <a:schemeClr val="accent1"/>
              </a:solidFill>
            </a:endParaRPr>
          </a:p>
          <a:p>
            <a:pPr eaLnBrk="1" hangingPunct="1"/>
            <a:endParaRPr lang="en-US" dirty="0">
              <a:solidFill>
                <a:srgbClr val="FFFF00"/>
              </a:solidFill>
            </a:endParaRPr>
          </a:p>
        </p:txBody>
      </p:sp>
      <p:sp>
        <p:nvSpPr>
          <p:cNvPr id="42009" name="TextBox 26"/>
          <p:cNvSpPr txBox="1">
            <a:spLocks noChangeArrowheads="1"/>
          </p:cNvSpPr>
          <p:nvPr/>
        </p:nvSpPr>
        <p:spPr bwMode="auto">
          <a:xfrm>
            <a:off x="2667000" y="304800"/>
            <a:ext cx="121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200" b="1">
                <a:solidFill>
                  <a:srgbClr val="FF0000"/>
                </a:solidFill>
              </a:rPr>
              <a:t>Frontal Lobe, Micturation Centre</a:t>
            </a:r>
          </a:p>
        </p:txBody>
      </p:sp>
      <p:sp>
        <p:nvSpPr>
          <p:cNvPr id="31" name="Down Arrow 30"/>
          <p:cNvSpPr/>
          <p:nvPr/>
        </p:nvSpPr>
        <p:spPr>
          <a:xfrm rot="17259344">
            <a:off x="3746500" y="460375"/>
            <a:ext cx="203200" cy="495300"/>
          </a:xfrm>
          <a:prstGeom prst="downArrow">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extLst>
      <p:ext uri="{BB962C8B-B14F-4D97-AF65-F5344CB8AC3E}">
        <p14:creationId xmlns:p14="http://schemas.microsoft.com/office/powerpoint/2010/main" val="544199351"/>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7359"/>
                                        </p:tgtEl>
                                        <p:attrNameLst>
                                          <p:attrName>style.visibility</p:attrName>
                                        </p:attrNameLst>
                                      </p:cBhvr>
                                      <p:to>
                                        <p:strVal val="visible"/>
                                      </p:to>
                                    </p:set>
                                    <p:animEffect transition="in" filter="wipe(down)">
                                      <p:cBhvr>
                                        <p:cTn id="15" dur="500"/>
                                        <p:tgtEl>
                                          <p:spTgt spid="5735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57360"/>
                                        </p:tgtEl>
                                        <p:attrNameLst>
                                          <p:attrName>style.visibility</p:attrName>
                                        </p:attrNameLst>
                                      </p:cBhvr>
                                      <p:to>
                                        <p:strVal val="visible"/>
                                      </p:to>
                                    </p:set>
                                    <p:anim calcmode="lin" valueType="num">
                                      <p:cBhvr additive="base">
                                        <p:cTn id="24" dur="500" fill="hold"/>
                                        <p:tgtEl>
                                          <p:spTgt spid="57360"/>
                                        </p:tgtEl>
                                        <p:attrNameLst>
                                          <p:attrName>ppt_x</p:attrName>
                                        </p:attrNameLst>
                                      </p:cBhvr>
                                      <p:tavLst>
                                        <p:tav tm="0">
                                          <p:val>
                                            <p:strVal val="1+#ppt_w/2"/>
                                          </p:val>
                                        </p:tav>
                                        <p:tav tm="100000">
                                          <p:val>
                                            <p:strVal val="#ppt_x"/>
                                          </p:val>
                                        </p:tav>
                                      </p:tavLst>
                                    </p:anim>
                                    <p:anim calcmode="lin" valueType="num">
                                      <p:cBhvr additive="base">
                                        <p:cTn id="25" dur="500" fill="hold"/>
                                        <p:tgtEl>
                                          <p:spTgt spid="57360"/>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4"/>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57361"/>
                                        </p:tgtEl>
                                        <p:attrNameLst>
                                          <p:attrName>style.visibility</p:attrName>
                                        </p:attrNameLst>
                                      </p:cBhvr>
                                      <p:to>
                                        <p:strVal val="visible"/>
                                      </p:to>
                                    </p:set>
                                    <p:animEffect transition="in" filter="wipe(down)">
                                      <p:cBhvr>
                                        <p:cTn id="34" dur="500"/>
                                        <p:tgtEl>
                                          <p:spTgt spid="5736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57362"/>
                                        </p:tgtEl>
                                        <p:attrNameLst>
                                          <p:attrName>style.visibility</p:attrName>
                                        </p:attrNameLst>
                                      </p:cBhvr>
                                      <p:to>
                                        <p:strVal val="visible"/>
                                      </p:to>
                                    </p:set>
                                    <p:anim calcmode="lin" valueType="num">
                                      <p:cBhvr additive="base">
                                        <p:cTn id="43" dur="500" fill="hold"/>
                                        <p:tgtEl>
                                          <p:spTgt spid="57362"/>
                                        </p:tgtEl>
                                        <p:attrNameLst>
                                          <p:attrName>ppt_x</p:attrName>
                                        </p:attrNameLst>
                                      </p:cBhvr>
                                      <p:tavLst>
                                        <p:tav tm="0">
                                          <p:val>
                                            <p:strVal val="1+#ppt_w/2"/>
                                          </p:val>
                                        </p:tav>
                                        <p:tav tm="100000">
                                          <p:val>
                                            <p:strVal val="#ppt_x"/>
                                          </p:val>
                                        </p:tav>
                                      </p:tavLst>
                                    </p:anim>
                                    <p:anim calcmode="lin" valueType="num">
                                      <p:cBhvr additive="base">
                                        <p:cTn id="44" dur="500" fill="hold"/>
                                        <p:tgtEl>
                                          <p:spTgt spid="57362"/>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57363"/>
                                        </p:tgtEl>
                                        <p:attrNameLst>
                                          <p:attrName>style.visibility</p:attrName>
                                        </p:attrNameLst>
                                      </p:cBhvr>
                                      <p:to>
                                        <p:strVal val="visible"/>
                                      </p:to>
                                    </p:set>
                                    <p:anim calcmode="lin" valueType="num">
                                      <p:cBhvr additive="base">
                                        <p:cTn id="53" dur="500" fill="hold"/>
                                        <p:tgtEl>
                                          <p:spTgt spid="57363"/>
                                        </p:tgtEl>
                                        <p:attrNameLst>
                                          <p:attrName>ppt_x</p:attrName>
                                        </p:attrNameLst>
                                      </p:cBhvr>
                                      <p:tavLst>
                                        <p:tav tm="0">
                                          <p:val>
                                            <p:strVal val="#ppt_x"/>
                                          </p:val>
                                        </p:tav>
                                        <p:tav tm="100000">
                                          <p:val>
                                            <p:strVal val="#ppt_x"/>
                                          </p:val>
                                        </p:tav>
                                      </p:tavLst>
                                    </p:anim>
                                    <p:anim calcmode="lin" valueType="num">
                                      <p:cBhvr additive="base">
                                        <p:cTn id="54" dur="500" fill="hold"/>
                                        <p:tgtEl>
                                          <p:spTgt spid="573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57359" grpId="0"/>
      <p:bldP spid="57360" grpId="0"/>
      <p:bldP spid="57361" grpId="0"/>
      <p:bldP spid="57362" grpId="0"/>
      <p:bldP spid="57363" grpId="0"/>
      <p:bldP spid="2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body" idx="1"/>
          </p:nvPr>
        </p:nvSpPr>
        <p:spPr>
          <a:xfrm>
            <a:off x="457200" y="533400"/>
            <a:ext cx="8229600" cy="6324600"/>
          </a:xfrm>
        </p:spPr>
        <p:txBody>
          <a:bodyPr/>
          <a:lstStyle/>
          <a:p>
            <a:pPr>
              <a:buFont typeface="Wingdings" panose="05000000000000000000" pitchFamily="2" charset="2"/>
              <a:buNone/>
            </a:pPr>
            <a:r>
              <a:rPr lang="en-US" b="1" dirty="0" smtClean="0">
                <a:solidFill>
                  <a:schemeClr val="accent1"/>
                </a:solidFill>
                <a:latin typeface="Times New Roman" panose="02020603050405020304" pitchFamily="18" charset="0"/>
                <a:cs typeface="Times New Roman" panose="02020603050405020304" pitchFamily="18" charset="0"/>
              </a:rPr>
              <a:t>The Neurogenic Bladder</a:t>
            </a:r>
          </a:p>
          <a:p>
            <a:pPr>
              <a:buFont typeface="Wingdings" panose="05000000000000000000" pitchFamily="2" charset="2"/>
              <a:buNone/>
            </a:pPr>
            <a:endParaRPr lang="en-US"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None/>
            </a:pPr>
            <a:r>
              <a:rPr lang="en-US" sz="4000" b="1" dirty="0" err="1" smtClean="0">
                <a:latin typeface="Times New Roman" panose="02020603050405020304" pitchFamily="18" charset="0"/>
                <a:cs typeface="Times New Roman" panose="02020603050405020304" pitchFamily="18" charset="0"/>
              </a:rPr>
              <a:t>Lapides</a:t>
            </a:r>
            <a:r>
              <a:rPr lang="en-US" sz="4000" b="1" dirty="0" smtClean="0">
                <a:latin typeface="Times New Roman" panose="02020603050405020304" pitchFamily="18" charset="0"/>
                <a:cs typeface="Times New Roman" panose="02020603050405020304" pitchFamily="18" charset="0"/>
              </a:rPr>
              <a:t> Classification</a:t>
            </a:r>
            <a:endParaRPr lang="en-US" sz="40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None/>
            </a:pPr>
            <a:endParaRPr lang="en-US" sz="3200"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None/>
            </a:pPr>
            <a:r>
              <a:rPr lang="en-US" sz="3200" b="1" dirty="0" smtClean="0">
                <a:latin typeface="Times New Roman" panose="02020603050405020304" pitchFamily="18" charset="0"/>
                <a:cs typeface="Times New Roman" panose="02020603050405020304" pitchFamily="18" charset="0"/>
              </a:rPr>
              <a:t>Five Types – </a:t>
            </a:r>
            <a:endParaRPr lang="en-US" sz="3200" b="1" dirty="0" smtClean="0">
              <a:solidFill>
                <a:schemeClr val="tx1"/>
              </a:solidFill>
              <a:latin typeface="Times New Roman" panose="02020603050405020304" pitchFamily="18" charset="0"/>
              <a:cs typeface="Times New Roman" panose="02020603050405020304" pitchFamily="18" charset="0"/>
            </a:endParaRPr>
          </a:p>
          <a:p>
            <a:pPr>
              <a:buFontTx/>
              <a:buChar char="•"/>
            </a:pPr>
            <a:r>
              <a:rPr lang="en-US" sz="3200" dirty="0" smtClean="0">
                <a:solidFill>
                  <a:schemeClr val="tx1"/>
                </a:solidFill>
                <a:latin typeface="Times New Roman" panose="02020603050405020304" pitchFamily="18" charset="0"/>
                <a:cs typeface="Times New Roman" panose="02020603050405020304" pitchFamily="18" charset="0"/>
              </a:rPr>
              <a:t>Two </a:t>
            </a:r>
            <a:r>
              <a:rPr lang="en-US" sz="3200" i="1" dirty="0" smtClean="0">
                <a:solidFill>
                  <a:schemeClr val="tx1"/>
                </a:solidFill>
                <a:latin typeface="Times New Roman" panose="02020603050405020304" pitchFamily="18" charset="0"/>
                <a:cs typeface="Times New Roman" panose="02020603050405020304" pitchFamily="18" charset="0"/>
              </a:rPr>
              <a:t>upper motor neuron type</a:t>
            </a:r>
            <a:r>
              <a:rPr lang="en-US" sz="3200" dirty="0" smtClean="0">
                <a:solidFill>
                  <a:schemeClr val="tx1"/>
                </a:solidFill>
                <a:latin typeface="Times New Roman" panose="02020603050405020304" pitchFamily="18" charset="0"/>
                <a:cs typeface="Times New Roman" panose="02020603050405020304" pitchFamily="18" charset="0"/>
              </a:rPr>
              <a:t> (reflex and uninhibited neurogenic bladder) and</a:t>
            </a:r>
          </a:p>
          <a:p>
            <a:pPr>
              <a:buFontTx/>
              <a:buChar char="•"/>
            </a:pPr>
            <a:r>
              <a:rPr lang="en-US" sz="3200" dirty="0" smtClean="0">
                <a:solidFill>
                  <a:schemeClr val="tx1"/>
                </a:solidFill>
                <a:latin typeface="Times New Roman" panose="02020603050405020304" pitchFamily="18" charset="0"/>
                <a:cs typeface="Times New Roman" panose="02020603050405020304" pitchFamily="18" charset="0"/>
              </a:rPr>
              <a:t>Three </a:t>
            </a:r>
            <a:r>
              <a:rPr lang="en-US" sz="3200" i="1" dirty="0" smtClean="0">
                <a:solidFill>
                  <a:schemeClr val="tx1"/>
                </a:solidFill>
                <a:latin typeface="Times New Roman" panose="02020603050405020304" pitchFamily="18" charset="0"/>
                <a:cs typeface="Times New Roman" panose="02020603050405020304" pitchFamily="18" charset="0"/>
              </a:rPr>
              <a:t>lower motor neuron type</a:t>
            </a:r>
            <a:r>
              <a:rPr lang="en-US" sz="3200" dirty="0" smtClean="0">
                <a:solidFill>
                  <a:schemeClr val="tx1"/>
                </a:solidFill>
                <a:latin typeface="Times New Roman" panose="02020603050405020304" pitchFamily="18" charset="0"/>
                <a:cs typeface="Times New Roman" panose="02020603050405020304" pitchFamily="18" charset="0"/>
              </a:rPr>
              <a:t> (autonomous, sensory paralytic, and motor paralytic bladder</a:t>
            </a:r>
            <a:r>
              <a:rPr lang="en-US" sz="32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87451351"/>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3" name="chimes.wav"/>
          </p:stSnd>
        </p:sndAc>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6000" y="606425"/>
            <a:ext cx="1262063"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4" descr="C:\Users\newuser\Desktop\Picture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1371600"/>
            <a:ext cx="10826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4572000"/>
            <a:ext cx="1676400"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Box 4"/>
          <p:cNvSpPr txBox="1">
            <a:spLocks noChangeArrowheads="1"/>
          </p:cNvSpPr>
          <p:nvPr/>
        </p:nvSpPr>
        <p:spPr bwMode="auto">
          <a:xfrm>
            <a:off x="6477000" y="685800"/>
            <a:ext cx="1295400" cy="8302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600" b="1">
                <a:solidFill>
                  <a:srgbClr val="FFFF00"/>
                </a:solidFill>
                <a:latin typeface="Times New Roman" panose="02020603050405020304" pitchFamily="18" charset="0"/>
                <a:cs typeface="Times New Roman" panose="02020603050405020304" pitchFamily="18" charset="0"/>
              </a:rPr>
              <a:t>Pontine Micturation Centre</a:t>
            </a:r>
          </a:p>
        </p:txBody>
      </p:sp>
      <p:sp>
        <p:nvSpPr>
          <p:cNvPr id="44038" name="TextBox 5"/>
          <p:cNvSpPr txBox="1">
            <a:spLocks noChangeArrowheads="1"/>
          </p:cNvSpPr>
          <p:nvPr/>
        </p:nvSpPr>
        <p:spPr bwMode="auto">
          <a:xfrm>
            <a:off x="5943600" y="152400"/>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200" b="1">
                <a:solidFill>
                  <a:srgbClr val="FFFF00"/>
                </a:solidFill>
              </a:rPr>
              <a:t>Frontal Lobe, Micturation Centre</a:t>
            </a:r>
          </a:p>
        </p:txBody>
      </p:sp>
      <p:sp>
        <p:nvSpPr>
          <p:cNvPr id="7" name="Isosceles Triangle 6"/>
          <p:cNvSpPr/>
          <p:nvPr/>
        </p:nvSpPr>
        <p:spPr>
          <a:xfrm>
            <a:off x="5029200" y="762000"/>
            <a:ext cx="152400" cy="1524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5410200" y="1143000"/>
            <a:ext cx="2286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Straight Arrow Connector 9"/>
          <p:cNvCxnSpPr>
            <a:stCxn id="44038" idx="1"/>
          </p:cNvCxnSpPr>
          <p:nvPr/>
        </p:nvCxnSpPr>
        <p:spPr>
          <a:xfrm rot="10800000" flipV="1">
            <a:off x="5181600" y="382588"/>
            <a:ext cx="762000" cy="379412"/>
          </a:xfrm>
          <a:prstGeom prst="straightConnector1">
            <a:avLst/>
          </a:prstGeom>
          <a:ln>
            <a:solidFill>
              <a:srgbClr val="FF00FF"/>
            </a:solidFill>
            <a:tailEnd type="arrow"/>
          </a:ln>
        </p:spPr>
        <p:style>
          <a:lnRef idx="3">
            <a:schemeClr val="accent6"/>
          </a:lnRef>
          <a:fillRef idx="0">
            <a:schemeClr val="accent6"/>
          </a:fillRef>
          <a:effectRef idx="2">
            <a:schemeClr val="accent6"/>
          </a:effectRef>
          <a:fontRef idx="minor">
            <a:schemeClr val="tx1"/>
          </a:fontRef>
        </p:style>
      </p:cxnSp>
      <p:cxnSp>
        <p:nvCxnSpPr>
          <p:cNvPr id="12" name="Straight Arrow Connector 11"/>
          <p:cNvCxnSpPr/>
          <p:nvPr/>
        </p:nvCxnSpPr>
        <p:spPr>
          <a:xfrm rot="10800000" flipV="1">
            <a:off x="5638800" y="1143000"/>
            <a:ext cx="762000" cy="76200"/>
          </a:xfrm>
          <a:prstGeom prst="straightConnector1">
            <a:avLst/>
          </a:prstGeom>
          <a:ln>
            <a:solidFill>
              <a:srgbClr val="00B0F0"/>
            </a:solidFill>
            <a:tailEnd type="arrow"/>
          </a:ln>
        </p:spPr>
        <p:style>
          <a:lnRef idx="3">
            <a:schemeClr val="accent6"/>
          </a:lnRef>
          <a:fillRef idx="0">
            <a:schemeClr val="accent6"/>
          </a:fillRef>
          <a:effectRef idx="2">
            <a:schemeClr val="accent6"/>
          </a:effectRef>
          <a:fontRef idx="minor">
            <a:schemeClr val="tx1"/>
          </a:fontRef>
        </p:style>
      </p:cxnSp>
      <p:cxnSp>
        <p:nvCxnSpPr>
          <p:cNvPr id="14" name="Straight Arrow Connector 13"/>
          <p:cNvCxnSpPr>
            <a:stCxn id="7" idx="3"/>
          </p:cNvCxnSpPr>
          <p:nvPr/>
        </p:nvCxnSpPr>
        <p:spPr>
          <a:xfrm rot="16200000" flipH="1">
            <a:off x="5143500" y="876300"/>
            <a:ext cx="228600" cy="3048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44044" name="Rectangle 42"/>
          <p:cNvSpPr>
            <a:spLocks noChangeArrowheads="1"/>
          </p:cNvSpPr>
          <p:nvPr/>
        </p:nvSpPr>
        <p:spPr bwMode="auto">
          <a:xfrm>
            <a:off x="5181600" y="3200400"/>
            <a:ext cx="7080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sz="900" b="1">
                <a:solidFill>
                  <a:srgbClr val="FF0000"/>
                </a:solidFill>
                <a:latin typeface="Arial Rounded MT Bold" panose="020F0704030504030204" pitchFamily="34" charset="0"/>
                <a:cs typeface="Times New Roman" panose="02020603050405020304" pitchFamily="18" charset="0"/>
              </a:rPr>
              <a:t>Primitive voiding centre</a:t>
            </a:r>
            <a:endParaRPr lang="en-US" sz="900" b="1">
              <a:solidFill>
                <a:srgbClr val="FF0000"/>
              </a:solidFill>
              <a:latin typeface="Arial Rounded MT Bold" panose="020F0704030504030204" pitchFamily="34" charset="0"/>
            </a:endParaRPr>
          </a:p>
        </p:txBody>
      </p:sp>
      <p:sp>
        <p:nvSpPr>
          <p:cNvPr id="16" name="Minus 15"/>
          <p:cNvSpPr/>
          <p:nvPr/>
        </p:nvSpPr>
        <p:spPr>
          <a:xfrm>
            <a:off x="4191000" y="838200"/>
            <a:ext cx="2514600" cy="304800"/>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118" name="Rectangle 19"/>
          <p:cNvSpPr>
            <a:spLocks noChangeArrowheads="1"/>
          </p:cNvSpPr>
          <p:nvPr/>
        </p:nvSpPr>
        <p:spPr bwMode="auto">
          <a:xfrm>
            <a:off x="0" y="0"/>
            <a:ext cx="4572000" cy="555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buFont typeface="Wingdings" panose="05000000000000000000" pitchFamily="2" charset="2"/>
              <a:buNone/>
            </a:pPr>
            <a:r>
              <a:rPr lang="en-US" sz="2800" b="1" i="1">
                <a:solidFill>
                  <a:srgbClr val="FFFF00"/>
                </a:solidFill>
                <a:latin typeface="Times New Roman" panose="02020603050405020304" pitchFamily="18" charset="0"/>
                <a:cs typeface="Times New Roman" panose="02020603050405020304" pitchFamily="18" charset="0"/>
              </a:rPr>
              <a:t>Uninhibited</a:t>
            </a:r>
            <a:r>
              <a:rPr lang="en-US" sz="2800" b="1" i="1">
                <a:latin typeface="Times New Roman" panose="02020603050405020304" pitchFamily="18" charset="0"/>
                <a:cs typeface="Times New Roman" panose="02020603050405020304" pitchFamily="18" charset="0"/>
              </a:rPr>
              <a:t> Neurogenic Bladder </a:t>
            </a:r>
          </a:p>
          <a:p>
            <a:pPr eaLnBrk="1" hangingPunct="1">
              <a:lnSpc>
                <a:spcPct val="80000"/>
              </a:lnSpc>
              <a:buFont typeface="Wingdings" panose="05000000000000000000" pitchFamily="2" charset="2"/>
              <a:buNone/>
            </a:pPr>
            <a:endParaRPr lang="en-US" sz="2800">
              <a:latin typeface="Times New Roman" panose="02020603050405020304" pitchFamily="18" charset="0"/>
              <a:cs typeface="Times New Roman" panose="02020603050405020304" pitchFamily="18" charset="0"/>
            </a:endParaRPr>
          </a:p>
          <a:p>
            <a:pPr algn="just" eaLnBrk="1" hangingPunct="1">
              <a:lnSpc>
                <a:spcPct val="80000"/>
              </a:lnSpc>
            </a:pPr>
            <a:r>
              <a:rPr lang="en-US" sz="2400">
                <a:latin typeface="Times New Roman" panose="02020603050405020304" pitchFamily="18" charset="0"/>
                <a:cs typeface="Times New Roman" panose="02020603050405020304" pitchFamily="18" charset="0"/>
              </a:rPr>
              <a:t>A</a:t>
            </a:r>
            <a:r>
              <a:rPr lang="en-US" sz="2400" b="1">
                <a:latin typeface="Times New Roman" panose="02020603050405020304" pitchFamily="18" charset="0"/>
                <a:cs typeface="Times New Roman" panose="02020603050405020304" pitchFamily="18" charset="0"/>
              </a:rPr>
              <a:t> hyper-reflexic detrusor</a:t>
            </a:r>
            <a:r>
              <a:rPr lang="en-US" sz="2400">
                <a:latin typeface="Times New Roman" panose="02020603050405020304" pitchFamily="18" charset="0"/>
                <a:cs typeface="Times New Roman" panose="02020603050405020304" pitchFamily="18" charset="0"/>
              </a:rPr>
              <a:t> with a normal sphincter.</a:t>
            </a:r>
          </a:p>
          <a:p>
            <a:pPr algn="just" eaLnBrk="1" hangingPunct="1">
              <a:lnSpc>
                <a:spcPct val="80000"/>
              </a:lnSpc>
            </a:pPr>
            <a:endParaRPr lang="en-US" sz="2400">
              <a:latin typeface="Times New Roman" panose="02020603050405020304" pitchFamily="18" charset="0"/>
              <a:cs typeface="Times New Roman" panose="02020603050405020304" pitchFamily="18" charset="0"/>
            </a:endParaRPr>
          </a:p>
          <a:p>
            <a:pPr algn="just" eaLnBrk="1" hangingPunct="1">
              <a:lnSpc>
                <a:spcPct val="80000"/>
              </a:lnSpc>
            </a:pPr>
            <a:r>
              <a:rPr lang="en-US" sz="2400">
                <a:latin typeface="Times New Roman" panose="02020603050405020304" pitchFamily="18" charset="0"/>
                <a:cs typeface="Times New Roman" panose="02020603050405020304" pitchFamily="18" charset="0"/>
              </a:rPr>
              <a:t>Lesions of the brain above the pons destroy the master control center, causing a complete </a:t>
            </a:r>
            <a:r>
              <a:rPr lang="en-US" sz="2400" b="1">
                <a:latin typeface="Times New Roman" panose="02020603050405020304" pitchFamily="18" charset="0"/>
                <a:cs typeface="Times New Roman" panose="02020603050405020304" pitchFamily="18" charset="0"/>
              </a:rPr>
              <a:t>loss of voiding control</a:t>
            </a:r>
            <a:r>
              <a:rPr lang="en-US" sz="2400">
                <a:latin typeface="Times New Roman" panose="02020603050405020304" pitchFamily="18" charset="0"/>
                <a:cs typeface="Times New Roman" panose="02020603050405020304" pitchFamily="18" charset="0"/>
              </a:rPr>
              <a:t>.</a:t>
            </a:r>
          </a:p>
          <a:p>
            <a:pPr algn="just" eaLnBrk="1" hangingPunct="1">
              <a:lnSpc>
                <a:spcPct val="80000"/>
              </a:lnSpc>
            </a:pPr>
            <a:endParaRPr lang="en-US" sz="2400" b="1">
              <a:latin typeface="Times New Roman" panose="02020603050405020304" pitchFamily="18" charset="0"/>
              <a:cs typeface="Times New Roman" panose="02020603050405020304" pitchFamily="18" charset="0"/>
            </a:endParaRPr>
          </a:p>
          <a:p>
            <a:pPr algn="just" eaLnBrk="1" hangingPunct="1">
              <a:lnSpc>
                <a:spcPct val="80000"/>
              </a:lnSpc>
            </a:pPr>
            <a:r>
              <a:rPr lang="en-US" sz="2400" b="1">
                <a:latin typeface="Times New Roman" panose="02020603050405020304" pitchFamily="18" charset="0"/>
                <a:cs typeface="Times New Roman" panose="02020603050405020304" pitchFamily="18" charset="0"/>
              </a:rPr>
              <a:t>Urgency, frequency, hesitancy, urge incontinence.</a:t>
            </a:r>
            <a:r>
              <a:rPr lang="en-US" sz="2400">
                <a:latin typeface="Times New Roman" panose="02020603050405020304" pitchFamily="18" charset="0"/>
                <a:cs typeface="Times New Roman" panose="02020603050405020304" pitchFamily="18" charset="0"/>
              </a:rPr>
              <a:t> </a:t>
            </a:r>
          </a:p>
          <a:p>
            <a:pPr algn="just" eaLnBrk="1" hangingPunct="1">
              <a:lnSpc>
                <a:spcPct val="80000"/>
              </a:lnSpc>
            </a:pPr>
            <a:endParaRPr lang="en-US" sz="2400">
              <a:latin typeface="Times New Roman" panose="02020603050405020304" pitchFamily="18" charset="0"/>
              <a:cs typeface="Times New Roman" panose="02020603050405020304" pitchFamily="18" charset="0"/>
            </a:endParaRPr>
          </a:p>
          <a:p>
            <a:pPr algn="just" eaLnBrk="1" hangingPunct="1">
              <a:lnSpc>
                <a:spcPct val="80000"/>
              </a:lnSpc>
            </a:pPr>
            <a:r>
              <a:rPr lang="en-US" sz="2400">
                <a:latin typeface="Times New Roman" panose="02020603050405020304" pitchFamily="18" charset="0"/>
                <a:cs typeface="Times New Roman" panose="02020603050405020304" pitchFamily="18" charset="0"/>
              </a:rPr>
              <a:t>The bladder empties too quickly and too often, with relatively low quantities.</a:t>
            </a:r>
          </a:p>
          <a:p>
            <a:pPr algn="just" eaLnBrk="1" hangingPunct="1">
              <a:lnSpc>
                <a:spcPct val="80000"/>
              </a:lnSpc>
            </a:pPr>
            <a:endParaRPr lang="en-US" sz="2400">
              <a:latin typeface="Times New Roman" panose="02020603050405020304" pitchFamily="18" charset="0"/>
              <a:cs typeface="Times New Roman" panose="02020603050405020304" pitchFamily="18" charset="0"/>
            </a:endParaRPr>
          </a:p>
        </p:txBody>
      </p:sp>
      <p:sp>
        <p:nvSpPr>
          <p:cNvPr id="47119" name="Rectangle 22"/>
          <p:cNvSpPr>
            <a:spLocks noChangeArrowheads="1"/>
          </p:cNvSpPr>
          <p:nvPr/>
        </p:nvSpPr>
        <p:spPr bwMode="auto">
          <a:xfrm>
            <a:off x="1295400" y="5165725"/>
            <a:ext cx="19812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chemeClr val="hlink"/>
              </a:buClr>
            </a:pPr>
            <a:r>
              <a:rPr lang="en-US" sz="1400" dirty="0" err="1">
                <a:solidFill>
                  <a:schemeClr val="accent1"/>
                </a:solidFill>
                <a:latin typeface="Times New Roman" panose="02020603050405020304" pitchFamily="18" charset="0"/>
                <a:cs typeface="Times New Roman" panose="02020603050405020304" pitchFamily="18" charset="0"/>
              </a:rPr>
              <a:t>Cerebro</a:t>
            </a:r>
            <a:r>
              <a:rPr lang="en-US" sz="1400" dirty="0">
                <a:solidFill>
                  <a:schemeClr val="accent1"/>
                </a:solidFill>
                <a:latin typeface="Times New Roman" panose="02020603050405020304" pitchFamily="18" charset="0"/>
                <a:cs typeface="Times New Roman" panose="02020603050405020304" pitchFamily="18" charset="0"/>
              </a:rPr>
              <a:t>-vascular accident </a:t>
            </a:r>
          </a:p>
          <a:p>
            <a:pPr eaLnBrk="1" hangingPunct="1">
              <a:buClr>
                <a:schemeClr val="hlink"/>
              </a:buClr>
            </a:pPr>
            <a:r>
              <a:rPr lang="en-US" sz="1400" dirty="0">
                <a:solidFill>
                  <a:schemeClr val="accent1"/>
                </a:solidFill>
                <a:latin typeface="Times New Roman" panose="02020603050405020304" pitchFamily="18" charset="0"/>
                <a:cs typeface="Times New Roman" panose="02020603050405020304" pitchFamily="18" charset="0"/>
              </a:rPr>
              <a:t>Brain tumors</a:t>
            </a:r>
          </a:p>
          <a:p>
            <a:pPr eaLnBrk="1" hangingPunct="1">
              <a:buClr>
                <a:schemeClr val="hlink"/>
              </a:buClr>
            </a:pPr>
            <a:r>
              <a:rPr lang="en-US" sz="1400" dirty="0">
                <a:solidFill>
                  <a:schemeClr val="accent1"/>
                </a:solidFill>
                <a:latin typeface="Times New Roman" panose="02020603050405020304" pitchFamily="18" charset="0"/>
                <a:cs typeface="Times New Roman" panose="02020603050405020304" pitchFamily="18" charset="0"/>
              </a:rPr>
              <a:t>Parkinson disease </a:t>
            </a:r>
          </a:p>
          <a:p>
            <a:pPr eaLnBrk="1" hangingPunct="1">
              <a:buClr>
                <a:schemeClr val="hlink"/>
              </a:buClr>
            </a:pPr>
            <a:r>
              <a:rPr lang="en-US" sz="1400" dirty="0">
                <a:solidFill>
                  <a:schemeClr val="accent1"/>
                </a:solidFill>
                <a:latin typeface="Times New Roman" panose="02020603050405020304" pitchFamily="18" charset="0"/>
                <a:cs typeface="Times New Roman" panose="02020603050405020304" pitchFamily="18" charset="0"/>
              </a:rPr>
              <a:t>Shy-</a:t>
            </a:r>
            <a:r>
              <a:rPr lang="en-US" sz="1400" dirty="0" err="1">
                <a:solidFill>
                  <a:schemeClr val="accent1"/>
                </a:solidFill>
                <a:latin typeface="Times New Roman" panose="02020603050405020304" pitchFamily="18" charset="0"/>
                <a:cs typeface="Times New Roman" panose="02020603050405020304" pitchFamily="18" charset="0"/>
              </a:rPr>
              <a:t>drager</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syndtrome</a:t>
            </a:r>
            <a:endParaRPr lang="en-US" sz="1400" dirty="0">
              <a:solidFill>
                <a:schemeClr val="accent1"/>
              </a:solidFill>
              <a:latin typeface="Times New Roman" panose="02020603050405020304" pitchFamily="18" charset="0"/>
              <a:cs typeface="Times New Roman" panose="02020603050405020304" pitchFamily="18" charset="0"/>
            </a:endParaRPr>
          </a:p>
          <a:p>
            <a:pPr eaLnBrk="1" hangingPunct="1">
              <a:buClr>
                <a:schemeClr val="hlink"/>
              </a:buClr>
            </a:pPr>
            <a:r>
              <a:rPr lang="en-US" sz="1400" dirty="0">
                <a:solidFill>
                  <a:schemeClr val="accent1"/>
                </a:solidFill>
                <a:latin typeface="Times New Roman" panose="02020603050405020304" pitchFamily="18" charset="0"/>
                <a:cs typeface="Times New Roman" panose="02020603050405020304" pitchFamily="18" charset="0"/>
              </a:rPr>
              <a:t>Cerebral palsy</a:t>
            </a:r>
          </a:p>
          <a:p>
            <a:pPr eaLnBrk="1" hangingPunct="1">
              <a:buClr>
                <a:schemeClr val="hlink"/>
              </a:buClr>
            </a:pPr>
            <a:r>
              <a:rPr lang="en-US" sz="1400" dirty="0">
                <a:solidFill>
                  <a:schemeClr val="accent1"/>
                </a:solidFill>
                <a:latin typeface="Times New Roman" panose="02020603050405020304" pitchFamily="18" charset="0"/>
                <a:cs typeface="Times New Roman" panose="02020603050405020304" pitchFamily="18" charset="0"/>
              </a:rPr>
              <a:t>Dementia</a:t>
            </a:r>
            <a:r>
              <a:rPr lang="en-US" sz="2000" dirty="0">
                <a:solidFill>
                  <a:schemeClr val="accent1"/>
                </a:solidFill>
                <a:latin typeface="Times New Roman" panose="02020603050405020304" pitchFamily="18" charset="0"/>
                <a:cs typeface="Times New Roman" panose="02020603050405020304" pitchFamily="18" charset="0"/>
              </a:rPr>
              <a:t> </a:t>
            </a:r>
            <a:endParaRPr lang="en-US" sz="1400" dirty="0">
              <a:solidFill>
                <a:schemeClr val="accent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56428775"/>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7118" grpId="0"/>
      <p:bldP spid="4711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5837" y="621506"/>
            <a:ext cx="1262063"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4" descr="C:\Users\newuser\Desktop\Picture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1371600"/>
            <a:ext cx="10826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4572000"/>
            <a:ext cx="1676400"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Box 4"/>
          <p:cNvSpPr txBox="1">
            <a:spLocks noChangeArrowheads="1"/>
          </p:cNvSpPr>
          <p:nvPr/>
        </p:nvSpPr>
        <p:spPr bwMode="auto">
          <a:xfrm>
            <a:off x="6477000" y="685800"/>
            <a:ext cx="1295400" cy="8302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600" b="1">
                <a:solidFill>
                  <a:srgbClr val="FFFF00"/>
                </a:solidFill>
                <a:latin typeface="Times New Roman" panose="02020603050405020304" pitchFamily="18" charset="0"/>
                <a:cs typeface="Times New Roman" panose="02020603050405020304" pitchFamily="18" charset="0"/>
              </a:rPr>
              <a:t>Pontine Micturation Centre</a:t>
            </a:r>
          </a:p>
        </p:txBody>
      </p:sp>
      <p:sp>
        <p:nvSpPr>
          <p:cNvPr id="45062" name="TextBox 5"/>
          <p:cNvSpPr txBox="1">
            <a:spLocks noChangeArrowheads="1"/>
          </p:cNvSpPr>
          <p:nvPr/>
        </p:nvSpPr>
        <p:spPr bwMode="auto">
          <a:xfrm>
            <a:off x="5943600" y="152400"/>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200" b="1">
                <a:solidFill>
                  <a:srgbClr val="FFFF00"/>
                </a:solidFill>
              </a:rPr>
              <a:t>Frontal Lobe, Micturation Centre</a:t>
            </a:r>
          </a:p>
        </p:txBody>
      </p:sp>
      <p:sp>
        <p:nvSpPr>
          <p:cNvPr id="7" name="Isosceles Triangle 6"/>
          <p:cNvSpPr/>
          <p:nvPr/>
        </p:nvSpPr>
        <p:spPr>
          <a:xfrm>
            <a:off x="5029200" y="762000"/>
            <a:ext cx="152400" cy="1524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5410200" y="1143000"/>
            <a:ext cx="2286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Straight Arrow Connector 9"/>
          <p:cNvCxnSpPr>
            <a:stCxn id="45062" idx="1"/>
          </p:cNvCxnSpPr>
          <p:nvPr/>
        </p:nvCxnSpPr>
        <p:spPr>
          <a:xfrm rot="10800000" flipV="1">
            <a:off x="5181600" y="382588"/>
            <a:ext cx="762000" cy="379412"/>
          </a:xfrm>
          <a:prstGeom prst="straightConnector1">
            <a:avLst/>
          </a:prstGeom>
          <a:ln>
            <a:solidFill>
              <a:srgbClr val="FF00FF"/>
            </a:solidFill>
            <a:tailEnd type="arrow"/>
          </a:ln>
        </p:spPr>
        <p:style>
          <a:lnRef idx="3">
            <a:schemeClr val="accent6"/>
          </a:lnRef>
          <a:fillRef idx="0">
            <a:schemeClr val="accent6"/>
          </a:fillRef>
          <a:effectRef idx="2">
            <a:schemeClr val="accent6"/>
          </a:effectRef>
          <a:fontRef idx="minor">
            <a:schemeClr val="tx1"/>
          </a:fontRef>
        </p:style>
      </p:cxnSp>
      <p:cxnSp>
        <p:nvCxnSpPr>
          <p:cNvPr id="12" name="Straight Arrow Connector 11"/>
          <p:cNvCxnSpPr/>
          <p:nvPr/>
        </p:nvCxnSpPr>
        <p:spPr>
          <a:xfrm rot="10800000" flipV="1">
            <a:off x="5638800" y="1143000"/>
            <a:ext cx="762000" cy="76200"/>
          </a:xfrm>
          <a:prstGeom prst="straightConnector1">
            <a:avLst/>
          </a:prstGeom>
          <a:ln>
            <a:solidFill>
              <a:srgbClr val="00B0F0"/>
            </a:solidFill>
            <a:tailEnd type="arrow"/>
          </a:ln>
        </p:spPr>
        <p:style>
          <a:lnRef idx="3">
            <a:schemeClr val="accent6"/>
          </a:lnRef>
          <a:fillRef idx="0">
            <a:schemeClr val="accent6"/>
          </a:fillRef>
          <a:effectRef idx="2">
            <a:schemeClr val="accent6"/>
          </a:effectRef>
          <a:fontRef idx="minor">
            <a:schemeClr val="tx1"/>
          </a:fontRef>
        </p:style>
      </p:cxnSp>
      <p:sp>
        <p:nvSpPr>
          <p:cNvPr id="45067" name="Rectangle 42"/>
          <p:cNvSpPr>
            <a:spLocks noChangeArrowheads="1"/>
          </p:cNvSpPr>
          <p:nvPr/>
        </p:nvSpPr>
        <p:spPr bwMode="auto">
          <a:xfrm>
            <a:off x="5181600" y="3200400"/>
            <a:ext cx="7080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sz="900" b="1">
                <a:solidFill>
                  <a:srgbClr val="FF0000"/>
                </a:solidFill>
                <a:latin typeface="Arial Rounded MT Bold" panose="020F0704030504030204" pitchFamily="34" charset="0"/>
                <a:cs typeface="Times New Roman" panose="02020603050405020304" pitchFamily="18" charset="0"/>
              </a:rPr>
              <a:t>Primitive voiding centre</a:t>
            </a:r>
            <a:endParaRPr lang="en-US" sz="900" b="1">
              <a:solidFill>
                <a:srgbClr val="FF0000"/>
              </a:solidFill>
              <a:latin typeface="Arial Rounded MT Bold" panose="020F0704030504030204" pitchFamily="34" charset="0"/>
            </a:endParaRPr>
          </a:p>
        </p:txBody>
      </p:sp>
      <p:sp>
        <p:nvSpPr>
          <p:cNvPr id="18" name="Minus 17"/>
          <p:cNvSpPr/>
          <p:nvPr/>
        </p:nvSpPr>
        <p:spPr>
          <a:xfrm>
            <a:off x="4419600" y="1828800"/>
            <a:ext cx="2514600" cy="304800"/>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141" name="Rectangle 20"/>
          <p:cNvSpPr>
            <a:spLocks noChangeArrowheads="1"/>
          </p:cNvSpPr>
          <p:nvPr/>
        </p:nvSpPr>
        <p:spPr bwMode="auto">
          <a:xfrm>
            <a:off x="0" y="1295400"/>
            <a:ext cx="4572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pPr>
            <a:r>
              <a:rPr lang="en-US" sz="2400" dirty="0">
                <a:solidFill>
                  <a:schemeClr val="accent1"/>
                </a:solidFill>
              </a:rPr>
              <a:t>During spinal shock, all sensory and motor innervations are depressed. </a:t>
            </a:r>
          </a:p>
          <a:p>
            <a:pPr eaLnBrk="1" hangingPunct="1">
              <a:lnSpc>
                <a:spcPct val="80000"/>
              </a:lnSpc>
            </a:pPr>
            <a:endParaRPr lang="en-US" sz="2400" dirty="0">
              <a:solidFill>
                <a:schemeClr val="accent1"/>
              </a:solidFill>
            </a:endParaRPr>
          </a:p>
          <a:p>
            <a:pPr eaLnBrk="1" hangingPunct="1">
              <a:lnSpc>
                <a:spcPct val="80000"/>
              </a:lnSpc>
            </a:pPr>
            <a:r>
              <a:rPr lang="en-US" sz="2400" dirty="0">
                <a:solidFill>
                  <a:schemeClr val="accent1"/>
                </a:solidFill>
              </a:rPr>
              <a:t>When </a:t>
            </a:r>
            <a:r>
              <a:rPr lang="en-US" sz="2400" dirty="0" err="1">
                <a:solidFill>
                  <a:schemeClr val="accent1"/>
                </a:solidFill>
              </a:rPr>
              <a:t>intravesical</a:t>
            </a:r>
            <a:r>
              <a:rPr lang="en-US" sz="2400" dirty="0">
                <a:solidFill>
                  <a:schemeClr val="accent1"/>
                </a:solidFill>
              </a:rPr>
              <a:t> pressure rises above sphincter pressure some amount of urine dribbles out until again </a:t>
            </a:r>
            <a:r>
              <a:rPr lang="en-US" sz="2400" dirty="0" err="1">
                <a:solidFill>
                  <a:schemeClr val="accent1"/>
                </a:solidFill>
              </a:rPr>
              <a:t>intravesical</a:t>
            </a:r>
            <a:r>
              <a:rPr lang="en-US" sz="2400" dirty="0">
                <a:solidFill>
                  <a:schemeClr val="accent1"/>
                </a:solidFill>
              </a:rPr>
              <a:t> pressure comes below urethral pressure.</a:t>
            </a:r>
          </a:p>
        </p:txBody>
      </p:sp>
      <p:sp>
        <p:nvSpPr>
          <p:cNvPr id="45070" name="Rectangle 21"/>
          <p:cNvSpPr>
            <a:spLocks noChangeArrowheads="1"/>
          </p:cNvSpPr>
          <p:nvPr/>
        </p:nvSpPr>
        <p:spPr bwMode="auto">
          <a:xfrm>
            <a:off x="381000" y="0"/>
            <a:ext cx="48768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buFont typeface="Wingdings" panose="05000000000000000000" pitchFamily="2" charset="2"/>
              <a:buNone/>
            </a:pPr>
            <a:r>
              <a:rPr lang="en-US" sz="2800" b="1" i="1" dirty="0">
                <a:latin typeface="Times New Roman" panose="02020603050405020304" pitchFamily="18" charset="0"/>
                <a:cs typeface="Times New Roman" panose="02020603050405020304" pitchFamily="18" charset="0"/>
              </a:rPr>
              <a:t>Reflex Neurogenic Bladder (Automatic bladder, Spastic bladder)</a:t>
            </a:r>
            <a:endParaRPr lang="en-US" sz="2400" b="1" i="1" dirty="0">
              <a:latin typeface="Times New Roman" panose="02020603050405020304" pitchFamily="18" charset="0"/>
              <a:cs typeface="Times New Roman" panose="02020603050405020304" pitchFamily="18" charset="0"/>
            </a:endParaRPr>
          </a:p>
        </p:txBody>
      </p:sp>
      <p:sp>
        <p:nvSpPr>
          <p:cNvPr id="48143" name="Rectangle 23"/>
          <p:cNvSpPr>
            <a:spLocks noChangeArrowheads="1"/>
          </p:cNvSpPr>
          <p:nvPr/>
        </p:nvSpPr>
        <p:spPr bwMode="auto">
          <a:xfrm>
            <a:off x="0" y="4772025"/>
            <a:ext cx="45720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buClr>
                <a:schemeClr val="hlink"/>
              </a:buClr>
            </a:pPr>
            <a:r>
              <a:rPr lang="en-US" sz="1600">
                <a:latin typeface="Times New Roman" panose="02020603050405020304" pitchFamily="18" charset="0"/>
                <a:cs typeface="Times New Roman" panose="02020603050405020304" pitchFamily="18" charset="0"/>
              </a:rPr>
              <a:t>Motor vehicle and diving accidents leading to spinal cord injury</a:t>
            </a:r>
          </a:p>
          <a:p>
            <a:pPr eaLnBrk="1" hangingPunct="1">
              <a:lnSpc>
                <a:spcPct val="90000"/>
              </a:lnSpc>
              <a:buClr>
                <a:schemeClr val="hlink"/>
              </a:buClr>
            </a:pPr>
            <a:r>
              <a:rPr lang="en-US" sz="1600">
                <a:latin typeface="Times New Roman" panose="02020603050405020304" pitchFamily="18" charset="0"/>
                <a:cs typeface="Times New Roman" panose="02020603050405020304" pitchFamily="18" charset="0"/>
              </a:rPr>
              <a:t>Myelitis</a:t>
            </a:r>
          </a:p>
          <a:p>
            <a:pPr eaLnBrk="1" hangingPunct="1">
              <a:lnSpc>
                <a:spcPct val="90000"/>
              </a:lnSpc>
              <a:buClr>
                <a:schemeClr val="hlink"/>
              </a:buClr>
            </a:pPr>
            <a:r>
              <a:rPr lang="en-US" sz="1600">
                <a:latin typeface="Times New Roman" panose="02020603050405020304" pitchFamily="18" charset="0"/>
                <a:cs typeface="Times New Roman" panose="02020603050405020304" pitchFamily="18" charset="0"/>
              </a:rPr>
              <a:t>Cervical Spondylosis </a:t>
            </a:r>
          </a:p>
          <a:p>
            <a:pPr eaLnBrk="1" hangingPunct="1">
              <a:lnSpc>
                <a:spcPct val="90000"/>
              </a:lnSpc>
              <a:buClr>
                <a:schemeClr val="hlink"/>
              </a:buClr>
            </a:pPr>
            <a:r>
              <a:rPr lang="en-US" sz="1600">
                <a:latin typeface="Times New Roman" panose="02020603050405020304" pitchFamily="18" charset="0"/>
                <a:cs typeface="Times New Roman" panose="02020603050405020304" pitchFamily="18" charset="0"/>
              </a:rPr>
              <a:t>Multiple sclerosis </a:t>
            </a:r>
          </a:p>
          <a:p>
            <a:pPr eaLnBrk="1" hangingPunct="1">
              <a:lnSpc>
                <a:spcPct val="90000"/>
              </a:lnSpc>
              <a:buClr>
                <a:schemeClr val="hlink"/>
              </a:buClr>
            </a:pPr>
            <a:r>
              <a:rPr lang="en-US" sz="1600">
                <a:latin typeface="Times New Roman" panose="02020603050405020304" pitchFamily="18" charset="0"/>
                <a:cs typeface="Times New Roman" panose="02020603050405020304" pitchFamily="18" charset="0"/>
              </a:rPr>
              <a:t>Arterio-venous malformation </a:t>
            </a:r>
          </a:p>
          <a:p>
            <a:pPr eaLnBrk="1" hangingPunct="1">
              <a:lnSpc>
                <a:spcPct val="90000"/>
              </a:lnSpc>
              <a:buClr>
                <a:schemeClr val="hlink"/>
              </a:buClr>
            </a:pPr>
            <a:r>
              <a:rPr lang="en-US" sz="1600">
                <a:latin typeface="Times New Roman" panose="02020603050405020304" pitchFamily="18" charset="0"/>
                <a:cs typeface="Times New Roman" panose="02020603050405020304" pitchFamily="18" charset="0"/>
              </a:rPr>
              <a:t>Syrigomyelia</a:t>
            </a:r>
          </a:p>
          <a:p>
            <a:pPr eaLnBrk="1" hangingPunct="1">
              <a:lnSpc>
                <a:spcPct val="90000"/>
              </a:lnSpc>
              <a:buClr>
                <a:schemeClr val="hlink"/>
              </a:buClr>
            </a:pPr>
            <a:r>
              <a:rPr lang="en-US" sz="1600">
                <a:latin typeface="Times New Roman" panose="02020603050405020304" pitchFamily="18" charset="0"/>
                <a:cs typeface="Times New Roman" panose="02020603050405020304" pitchFamily="18" charset="0"/>
              </a:rPr>
              <a:t>Other spinal cord disorder</a:t>
            </a:r>
          </a:p>
          <a:p>
            <a:pPr eaLnBrk="1" hangingPunct="1">
              <a:lnSpc>
                <a:spcPct val="90000"/>
              </a:lnSpc>
              <a:buClr>
                <a:schemeClr val="hlink"/>
              </a:buClr>
            </a:pPr>
            <a:r>
              <a:rPr lang="en-US" sz="1600">
                <a:latin typeface="Times New Roman" panose="02020603050405020304" pitchFamily="18" charset="0"/>
                <a:cs typeface="Times New Roman" panose="02020603050405020304" pitchFamily="18" charset="0"/>
              </a:rPr>
              <a:t>Children born with myelomeningocele</a:t>
            </a:r>
            <a:endParaRPr lang="en-US" sz="140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60736732"/>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8141" grpId="0"/>
      <p:bldP spid="4814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6000" y="606425"/>
            <a:ext cx="1262063"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4" descr="C:\Users\newuser\Desktop\Picture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1371600"/>
            <a:ext cx="10826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4572000"/>
            <a:ext cx="1676400"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Box 4"/>
          <p:cNvSpPr txBox="1">
            <a:spLocks noChangeArrowheads="1"/>
          </p:cNvSpPr>
          <p:nvPr/>
        </p:nvSpPr>
        <p:spPr bwMode="auto">
          <a:xfrm>
            <a:off x="6477000" y="685800"/>
            <a:ext cx="1295400" cy="8302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600" b="1">
                <a:solidFill>
                  <a:srgbClr val="FFFF00"/>
                </a:solidFill>
                <a:latin typeface="Times New Roman" panose="02020603050405020304" pitchFamily="18" charset="0"/>
                <a:cs typeface="Times New Roman" panose="02020603050405020304" pitchFamily="18" charset="0"/>
              </a:rPr>
              <a:t>Pontine Micturation Centre</a:t>
            </a:r>
          </a:p>
        </p:txBody>
      </p:sp>
      <p:sp>
        <p:nvSpPr>
          <p:cNvPr id="46086" name="TextBox 5"/>
          <p:cNvSpPr txBox="1">
            <a:spLocks noChangeArrowheads="1"/>
          </p:cNvSpPr>
          <p:nvPr/>
        </p:nvSpPr>
        <p:spPr bwMode="auto">
          <a:xfrm>
            <a:off x="5943600" y="152400"/>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200" b="1">
                <a:solidFill>
                  <a:srgbClr val="FFFF00"/>
                </a:solidFill>
              </a:rPr>
              <a:t>Frontal Lobe, Micturation Centre</a:t>
            </a:r>
          </a:p>
        </p:txBody>
      </p:sp>
      <p:sp>
        <p:nvSpPr>
          <p:cNvPr id="7" name="Isosceles Triangle 6"/>
          <p:cNvSpPr/>
          <p:nvPr/>
        </p:nvSpPr>
        <p:spPr>
          <a:xfrm>
            <a:off x="5029200" y="762000"/>
            <a:ext cx="152400" cy="1524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5410200" y="1143000"/>
            <a:ext cx="2286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Straight Arrow Connector 9"/>
          <p:cNvCxnSpPr>
            <a:stCxn id="46086" idx="1"/>
          </p:cNvCxnSpPr>
          <p:nvPr/>
        </p:nvCxnSpPr>
        <p:spPr>
          <a:xfrm rot="10800000" flipV="1">
            <a:off x="5181600" y="382588"/>
            <a:ext cx="762000" cy="379412"/>
          </a:xfrm>
          <a:prstGeom prst="straightConnector1">
            <a:avLst/>
          </a:prstGeom>
          <a:ln>
            <a:solidFill>
              <a:srgbClr val="FF00FF"/>
            </a:solidFill>
            <a:tailEnd type="arrow"/>
          </a:ln>
        </p:spPr>
        <p:style>
          <a:lnRef idx="3">
            <a:schemeClr val="accent6"/>
          </a:lnRef>
          <a:fillRef idx="0">
            <a:schemeClr val="accent6"/>
          </a:fillRef>
          <a:effectRef idx="2">
            <a:schemeClr val="accent6"/>
          </a:effectRef>
          <a:fontRef idx="minor">
            <a:schemeClr val="tx1"/>
          </a:fontRef>
        </p:style>
      </p:cxnSp>
      <p:cxnSp>
        <p:nvCxnSpPr>
          <p:cNvPr id="12" name="Straight Arrow Connector 11"/>
          <p:cNvCxnSpPr/>
          <p:nvPr/>
        </p:nvCxnSpPr>
        <p:spPr>
          <a:xfrm rot="10800000" flipV="1">
            <a:off x="5638800" y="1143000"/>
            <a:ext cx="762000" cy="76200"/>
          </a:xfrm>
          <a:prstGeom prst="straightConnector1">
            <a:avLst/>
          </a:prstGeom>
          <a:ln>
            <a:solidFill>
              <a:srgbClr val="00B0F0"/>
            </a:solidFill>
            <a:tailEnd type="arrow"/>
          </a:ln>
        </p:spPr>
        <p:style>
          <a:lnRef idx="3">
            <a:schemeClr val="accent6"/>
          </a:lnRef>
          <a:fillRef idx="0">
            <a:schemeClr val="accent6"/>
          </a:fillRef>
          <a:effectRef idx="2">
            <a:schemeClr val="accent6"/>
          </a:effectRef>
          <a:fontRef idx="minor">
            <a:schemeClr val="tx1"/>
          </a:fontRef>
        </p:style>
      </p:cxnSp>
      <p:cxnSp>
        <p:nvCxnSpPr>
          <p:cNvPr id="14" name="Straight Arrow Connector 13"/>
          <p:cNvCxnSpPr>
            <a:stCxn id="7" idx="3"/>
          </p:cNvCxnSpPr>
          <p:nvPr/>
        </p:nvCxnSpPr>
        <p:spPr>
          <a:xfrm rot="16200000" flipH="1">
            <a:off x="5143500" y="876300"/>
            <a:ext cx="228600" cy="3048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46092" name="Rectangle 42"/>
          <p:cNvSpPr>
            <a:spLocks noChangeArrowheads="1"/>
          </p:cNvSpPr>
          <p:nvPr/>
        </p:nvSpPr>
        <p:spPr bwMode="auto">
          <a:xfrm>
            <a:off x="5181600" y="3200400"/>
            <a:ext cx="7080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sz="900" b="1">
                <a:solidFill>
                  <a:srgbClr val="FF0000"/>
                </a:solidFill>
                <a:latin typeface="Arial Rounded MT Bold" panose="020F0704030504030204" pitchFamily="34" charset="0"/>
                <a:cs typeface="Times New Roman" panose="02020603050405020304" pitchFamily="18" charset="0"/>
              </a:rPr>
              <a:t>Primitive voiding centre</a:t>
            </a:r>
            <a:endParaRPr lang="en-US" sz="900" b="1">
              <a:solidFill>
                <a:srgbClr val="FF0000"/>
              </a:solidFill>
              <a:latin typeface="Arial Rounded MT Bold" panose="020F0704030504030204" pitchFamily="34" charset="0"/>
            </a:endParaRPr>
          </a:p>
        </p:txBody>
      </p:sp>
      <p:sp>
        <p:nvSpPr>
          <p:cNvPr id="16" name="Minus 15"/>
          <p:cNvSpPr/>
          <p:nvPr/>
        </p:nvSpPr>
        <p:spPr>
          <a:xfrm>
            <a:off x="4267200" y="3276600"/>
            <a:ext cx="2514600" cy="304800"/>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166" name="Rectangle 14"/>
          <p:cNvSpPr>
            <a:spLocks noChangeArrowheads="1"/>
          </p:cNvSpPr>
          <p:nvPr/>
        </p:nvSpPr>
        <p:spPr bwMode="auto">
          <a:xfrm>
            <a:off x="0" y="1143000"/>
            <a:ext cx="4572000"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80000"/>
              </a:lnSpc>
            </a:pPr>
            <a:r>
              <a:rPr lang="en-US" sz="2400">
                <a:latin typeface="Times New Roman" panose="02020603050405020304" pitchFamily="18" charset="0"/>
                <a:cs typeface="Times New Roman" panose="02020603050405020304" pitchFamily="18" charset="0"/>
              </a:rPr>
              <a:t>The bladder is paralyzed and there is no awareness of the state of fullness.</a:t>
            </a:r>
          </a:p>
          <a:p>
            <a:pPr algn="just" eaLnBrk="1" hangingPunct="1">
              <a:lnSpc>
                <a:spcPct val="80000"/>
              </a:lnSpc>
            </a:pPr>
            <a:r>
              <a:rPr lang="en-US" sz="2400">
                <a:latin typeface="Times New Roman" panose="02020603050405020304" pitchFamily="18" charset="0"/>
                <a:cs typeface="Times New Roman" panose="02020603050405020304" pitchFamily="18" charset="0"/>
              </a:rPr>
              <a:t>voluntary initiation of micturition is impossible </a:t>
            </a:r>
          </a:p>
          <a:p>
            <a:pPr algn="just" eaLnBrk="1" hangingPunct="1">
              <a:lnSpc>
                <a:spcPct val="80000"/>
              </a:lnSpc>
            </a:pPr>
            <a:r>
              <a:rPr lang="en-US" sz="2400" b="1">
                <a:latin typeface="Times New Roman" panose="02020603050405020304" pitchFamily="18" charset="0"/>
                <a:cs typeface="Times New Roman" panose="02020603050405020304" pitchFamily="18" charset="0"/>
              </a:rPr>
              <a:t>Overflow incontinence, painless retention.</a:t>
            </a:r>
            <a:r>
              <a:rPr lang="en-US" sz="2400">
                <a:latin typeface="Times New Roman" panose="02020603050405020304" pitchFamily="18" charset="0"/>
                <a:cs typeface="Times New Roman" panose="02020603050405020304" pitchFamily="18" charset="0"/>
              </a:rPr>
              <a:t> </a:t>
            </a:r>
          </a:p>
          <a:p>
            <a:pPr algn="just" eaLnBrk="1" hangingPunct="1">
              <a:lnSpc>
                <a:spcPct val="80000"/>
              </a:lnSpc>
            </a:pPr>
            <a:r>
              <a:rPr lang="en-US" sz="2400">
                <a:latin typeface="Times New Roman" panose="02020603050405020304" pitchFamily="18" charset="0"/>
                <a:cs typeface="Times New Roman" panose="02020603050405020304" pitchFamily="18" charset="0"/>
              </a:rPr>
              <a:t>saddle anesthesia with absence of bulbocavernosus and superficial anal reflex.</a:t>
            </a:r>
          </a:p>
          <a:p>
            <a:pPr algn="just" eaLnBrk="1" hangingPunct="1">
              <a:lnSpc>
                <a:spcPct val="80000"/>
              </a:lnSpc>
            </a:pPr>
            <a:endParaRPr lang="en-US" sz="2400">
              <a:latin typeface="Times New Roman" panose="02020603050405020304" pitchFamily="18" charset="0"/>
              <a:cs typeface="Times New Roman" panose="02020603050405020304" pitchFamily="18" charset="0"/>
            </a:endParaRPr>
          </a:p>
          <a:p>
            <a:pPr algn="just" eaLnBrk="1" hangingPunct="1">
              <a:lnSpc>
                <a:spcPct val="80000"/>
              </a:lnSpc>
              <a:buFont typeface="Wingdings" panose="05000000000000000000" pitchFamily="2" charset="2"/>
              <a:buNone/>
            </a:pPr>
            <a:r>
              <a:rPr lang="en-US" sz="2400">
                <a:latin typeface="Times New Roman" panose="02020603050405020304" pitchFamily="18" charset="0"/>
                <a:cs typeface="Times New Roman" panose="02020603050405020304" pitchFamily="18" charset="0"/>
              </a:rPr>
              <a:t>     Typical causes are - </a:t>
            </a:r>
          </a:p>
          <a:p>
            <a:pPr algn="just" eaLnBrk="1" hangingPunct="1">
              <a:lnSpc>
                <a:spcPct val="80000"/>
              </a:lnSpc>
              <a:buFontTx/>
              <a:buChar char="•"/>
            </a:pPr>
            <a:r>
              <a:rPr lang="en-US" sz="2400">
                <a:latin typeface="Times New Roman" panose="02020603050405020304" pitchFamily="18" charset="0"/>
                <a:cs typeface="Times New Roman" panose="02020603050405020304" pitchFamily="18" charset="0"/>
              </a:rPr>
              <a:t>A sacral cord tumor,</a:t>
            </a:r>
          </a:p>
          <a:p>
            <a:pPr algn="just" eaLnBrk="1" hangingPunct="1">
              <a:lnSpc>
                <a:spcPct val="80000"/>
              </a:lnSpc>
              <a:buFontTx/>
              <a:buChar char="•"/>
            </a:pPr>
            <a:r>
              <a:rPr lang="en-US" sz="2400">
                <a:latin typeface="Times New Roman" panose="02020603050405020304" pitchFamily="18" charset="0"/>
                <a:cs typeface="Times New Roman" panose="02020603050405020304" pitchFamily="18" charset="0"/>
              </a:rPr>
              <a:t>Herniated disc(conus medullaris),</a:t>
            </a:r>
          </a:p>
          <a:p>
            <a:pPr algn="just" eaLnBrk="1" hangingPunct="1">
              <a:lnSpc>
                <a:spcPct val="80000"/>
              </a:lnSpc>
              <a:buFontTx/>
              <a:buChar char="•"/>
            </a:pPr>
            <a:r>
              <a:rPr lang="en-US" sz="2400">
                <a:latin typeface="Times New Roman" panose="02020603050405020304" pitchFamily="18" charset="0"/>
                <a:cs typeface="Times New Roman" panose="02020603050405020304" pitchFamily="18" charset="0"/>
              </a:rPr>
              <a:t>Injuries that crush the pelvis, lumbar laminectomy, radical hysterectomy, or abdominoperineal resection.</a:t>
            </a:r>
          </a:p>
          <a:p>
            <a:pPr algn="just" eaLnBrk="1" hangingPunct="1">
              <a:lnSpc>
                <a:spcPct val="80000"/>
              </a:lnSpc>
              <a:buFontTx/>
              <a:buChar char="•"/>
            </a:pPr>
            <a:r>
              <a:rPr lang="en-US" sz="2400">
                <a:latin typeface="Times New Roman" panose="02020603050405020304" pitchFamily="18" charset="0"/>
                <a:cs typeface="Times New Roman" panose="02020603050405020304" pitchFamily="18" charset="0"/>
              </a:rPr>
              <a:t>Tethered cord syndrome.</a:t>
            </a:r>
          </a:p>
        </p:txBody>
      </p:sp>
      <p:sp>
        <p:nvSpPr>
          <p:cNvPr id="46095" name="Rectangle 16"/>
          <p:cNvSpPr>
            <a:spLocks noChangeArrowheads="1"/>
          </p:cNvSpPr>
          <p:nvPr/>
        </p:nvSpPr>
        <p:spPr bwMode="auto">
          <a:xfrm>
            <a:off x="0" y="0"/>
            <a:ext cx="5921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200" b="1" i="1" dirty="0">
                <a:latin typeface="Times New Roman" panose="02020603050405020304" pitchFamily="18" charset="0"/>
                <a:cs typeface="Times New Roman" panose="02020603050405020304" pitchFamily="18" charset="0"/>
              </a:rPr>
              <a:t>Autonomous</a:t>
            </a:r>
            <a:r>
              <a:rPr lang="en-US" sz="3200" b="1" dirty="0">
                <a:latin typeface="Times New Roman" panose="02020603050405020304" pitchFamily="18" charset="0"/>
                <a:cs typeface="Times New Roman" panose="02020603050405020304" pitchFamily="18" charset="0"/>
              </a:rPr>
              <a:t> neurogenic bladder</a:t>
            </a:r>
            <a:endParaRPr lang="en-US" sz="3200" dirty="0"/>
          </a:p>
        </p:txBody>
      </p:sp>
    </p:spTree>
    <p:custDataLst>
      <p:tags r:id="rId1"/>
    </p:custDataLst>
    <p:extLst>
      <p:ext uri="{BB962C8B-B14F-4D97-AF65-F5344CB8AC3E}">
        <p14:creationId xmlns:p14="http://schemas.microsoft.com/office/powerpoint/2010/main" val="918092442"/>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916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9144000" cy="5562600"/>
          </a:xfrm>
        </p:spPr>
        <p:txBody>
          <a:bodyPr numCol="2">
            <a:normAutofit/>
          </a:bodyPr>
          <a:lstStyle/>
          <a:p>
            <a:r>
              <a:rPr lang="en-US" dirty="0" err="1" smtClean="0"/>
              <a:t>Cauda</a:t>
            </a:r>
            <a:r>
              <a:rPr lang="en-US" dirty="0" smtClean="0"/>
              <a:t> </a:t>
            </a:r>
            <a:r>
              <a:rPr lang="en-US" dirty="0" err="1" smtClean="0"/>
              <a:t>Equina</a:t>
            </a:r>
            <a:r>
              <a:rPr lang="en-US" dirty="0" smtClean="0"/>
              <a:t> Injuries: a term used to describe injuries that occur below the L1 level of the spine (LMN)</a:t>
            </a:r>
          </a:p>
          <a:p>
            <a:r>
              <a:rPr lang="en-US" dirty="0" smtClean="0"/>
              <a:t>Dermatome: Designated sensory areas based on spinal segment innervation</a:t>
            </a:r>
          </a:p>
          <a:p>
            <a:r>
              <a:rPr lang="en-US" dirty="0" err="1" smtClean="0"/>
              <a:t>Myotome</a:t>
            </a:r>
            <a:r>
              <a:rPr lang="en-US" dirty="0" smtClean="0"/>
              <a:t>: Designated motor areas based on spinal segment innervation</a:t>
            </a:r>
          </a:p>
          <a:p>
            <a:r>
              <a:rPr lang="en-US" dirty="0" smtClean="0"/>
              <a:t>Neurologic level: the lowest segment of the spinal cord with intact strength and sensation. Muscle groups at this level must receive a grade of 3</a:t>
            </a:r>
          </a:p>
          <a:p>
            <a:r>
              <a:rPr lang="en-US" dirty="0" smtClean="0"/>
              <a:t>Paraplegia: a term used to describe injuries that occur at the level of the thoracic lumber or sacral spine</a:t>
            </a:r>
          </a:p>
          <a:p>
            <a:endParaRPr lang="en-US" dirty="0"/>
          </a:p>
        </p:txBody>
      </p:sp>
    </p:spTree>
    <p:extLst>
      <p:ext uri="{BB962C8B-B14F-4D97-AF65-F5344CB8AC3E}">
        <p14:creationId xmlns:p14="http://schemas.microsoft.com/office/powerpoint/2010/main" val="2005958626"/>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4" name="chimes.wav"/>
          </p:stSnd>
        </p:sndAc>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6000" y="606425"/>
            <a:ext cx="1262063"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4" descr="C:\Users\newuser\Desktop\Picture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1371600"/>
            <a:ext cx="10826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4572000"/>
            <a:ext cx="1676400"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Box 4"/>
          <p:cNvSpPr txBox="1">
            <a:spLocks noChangeArrowheads="1"/>
          </p:cNvSpPr>
          <p:nvPr/>
        </p:nvSpPr>
        <p:spPr bwMode="auto">
          <a:xfrm>
            <a:off x="6477000" y="685800"/>
            <a:ext cx="1295400" cy="8302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600" b="1">
                <a:solidFill>
                  <a:srgbClr val="FFFF00"/>
                </a:solidFill>
                <a:latin typeface="Times New Roman" panose="02020603050405020304" pitchFamily="18" charset="0"/>
                <a:cs typeface="Times New Roman" panose="02020603050405020304" pitchFamily="18" charset="0"/>
              </a:rPr>
              <a:t>Pontine Micturation Centre</a:t>
            </a:r>
          </a:p>
        </p:txBody>
      </p:sp>
      <p:sp>
        <p:nvSpPr>
          <p:cNvPr id="47110" name="TextBox 5"/>
          <p:cNvSpPr txBox="1">
            <a:spLocks noChangeArrowheads="1"/>
          </p:cNvSpPr>
          <p:nvPr/>
        </p:nvSpPr>
        <p:spPr bwMode="auto">
          <a:xfrm>
            <a:off x="5943600" y="152400"/>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200" b="1">
                <a:solidFill>
                  <a:srgbClr val="FFFF00"/>
                </a:solidFill>
              </a:rPr>
              <a:t>Frontal Lobe, Micturation Centre</a:t>
            </a:r>
          </a:p>
        </p:txBody>
      </p:sp>
      <p:sp>
        <p:nvSpPr>
          <p:cNvPr id="7" name="Isosceles Triangle 6"/>
          <p:cNvSpPr/>
          <p:nvPr/>
        </p:nvSpPr>
        <p:spPr>
          <a:xfrm>
            <a:off x="5029200" y="762000"/>
            <a:ext cx="152400" cy="1524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5410200" y="1143000"/>
            <a:ext cx="2286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Straight Arrow Connector 9"/>
          <p:cNvCxnSpPr>
            <a:stCxn id="47110" idx="1"/>
          </p:cNvCxnSpPr>
          <p:nvPr/>
        </p:nvCxnSpPr>
        <p:spPr>
          <a:xfrm rot="10800000" flipV="1">
            <a:off x="5181600" y="382588"/>
            <a:ext cx="762000" cy="379412"/>
          </a:xfrm>
          <a:prstGeom prst="straightConnector1">
            <a:avLst/>
          </a:prstGeom>
          <a:ln>
            <a:solidFill>
              <a:srgbClr val="FF00FF"/>
            </a:solidFill>
            <a:tailEnd type="arrow"/>
          </a:ln>
        </p:spPr>
        <p:style>
          <a:lnRef idx="3">
            <a:schemeClr val="accent6"/>
          </a:lnRef>
          <a:fillRef idx="0">
            <a:schemeClr val="accent6"/>
          </a:fillRef>
          <a:effectRef idx="2">
            <a:schemeClr val="accent6"/>
          </a:effectRef>
          <a:fontRef idx="minor">
            <a:schemeClr val="tx1"/>
          </a:fontRef>
        </p:style>
      </p:cxnSp>
      <p:cxnSp>
        <p:nvCxnSpPr>
          <p:cNvPr id="12" name="Straight Arrow Connector 11"/>
          <p:cNvCxnSpPr/>
          <p:nvPr/>
        </p:nvCxnSpPr>
        <p:spPr>
          <a:xfrm rot="10800000" flipV="1">
            <a:off x="5638800" y="1143000"/>
            <a:ext cx="762000" cy="76200"/>
          </a:xfrm>
          <a:prstGeom prst="straightConnector1">
            <a:avLst/>
          </a:prstGeom>
          <a:ln>
            <a:solidFill>
              <a:srgbClr val="00B0F0"/>
            </a:solidFill>
            <a:tailEnd type="arrow"/>
          </a:ln>
        </p:spPr>
        <p:style>
          <a:lnRef idx="3">
            <a:schemeClr val="accent6"/>
          </a:lnRef>
          <a:fillRef idx="0">
            <a:schemeClr val="accent6"/>
          </a:fillRef>
          <a:effectRef idx="2">
            <a:schemeClr val="accent6"/>
          </a:effectRef>
          <a:fontRef idx="minor">
            <a:schemeClr val="tx1"/>
          </a:fontRef>
        </p:style>
      </p:cxnSp>
      <p:sp>
        <p:nvSpPr>
          <p:cNvPr id="47115" name="Rectangle 42"/>
          <p:cNvSpPr>
            <a:spLocks noChangeArrowheads="1"/>
          </p:cNvSpPr>
          <p:nvPr/>
        </p:nvSpPr>
        <p:spPr bwMode="auto">
          <a:xfrm>
            <a:off x="5181600" y="3200400"/>
            <a:ext cx="7080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sz="900" b="1">
                <a:solidFill>
                  <a:srgbClr val="FF0000"/>
                </a:solidFill>
                <a:latin typeface="Arial Rounded MT Bold" panose="020F0704030504030204" pitchFamily="34" charset="0"/>
                <a:cs typeface="Times New Roman" panose="02020603050405020304" pitchFamily="18" charset="0"/>
              </a:rPr>
              <a:t>Primitive voiding centre</a:t>
            </a:r>
            <a:endParaRPr lang="en-US" sz="900" b="1">
              <a:solidFill>
                <a:srgbClr val="FF0000"/>
              </a:solidFill>
              <a:latin typeface="Arial Rounded MT Bold" panose="020F0704030504030204" pitchFamily="34" charset="0"/>
            </a:endParaRPr>
          </a:p>
        </p:txBody>
      </p:sp>
      <p:sp>
        <p:nvSpPr>
          <p:cNvPr id="15" name="Circular Arrow 14"/>
          <p:cNvSpPr/>
          <p:nvPr/>
        </p:nvSpPr>
        <p:spPr>
          <a:xfrm rot="5400000">
            <a:off x="4648200" y="3200400"/>
            <a:ext cx="2286000" cy="2133600"/>
          </a:xfrm>
          <a:prstGeom prst="circularArrow">
            <a:avLst>
              <a:gd name="adj1" fmla="val 4060"/>
              <a:gd name="adj2" fmla="val 1143241"/>
              <a:gd name="adj3" fmla="val 20430978"/>
              <a:gd name="adj4" fmla="val 10359028"/>
              <a:gd name="adj5" fmla="val 8475"/>
            </a:avLst>
          </a:prstGeom>
          <a:solidFill>
            <a:srgbClr val="23EB4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50190" name="Rectangle 17"/>
          <p:cNvSpPr>
            <a:spLocks noChangeArrowheads="1"/>
          </p:cNvSpPr>
          <p:nvPr/>
        </p:nvSpPr>
        <p:spPr bwMode="auto">
          <a:xfrm>
            <a:off x="0" y="685800"/>
            <a:ext cx="4572000" cy="368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buFont typeface="Wingdings" panose="05000000000000000000" pitchFamily="2" charset="2"/>
              <a:buNone/>
            </a:pPr>
            <a:endParaRPr lang="en-US" sz="2800" dirty="0">
              <a:solidFill>
                <a:srgbClr val="FFFF00"/>
              </a:solidFill>
              <a:latin typeface="Times New Roman" panose="02020603050405020304" pitchFamily="18" charset="0"/>
              <a:cs typeface="Times New Roman" panose="02020603050405020304" pitchFamily="18" charset="0"/>
            </a:endParaRPr>
          </a:p>
          <a:p>
            <a:pPr eaLnBrk="1" hangingPunct="1">
              <a:lnSpc>
                <a:spcPct val="80000"/>
              </a:lnSpc>
            </a:pPr>
            <a:r>
              <a:rPr lang="en-US" sz="2400" dirty="0">
                <a:solidFill>
                  <a:schemeClr val="accent1"/>
                </a:solidFill>
                <a:latin typeface="Times New Roman" panose="02020603050405020304" pitchFamily="18" charset="0"/>
                <a:cs typeface="Times New Roman" panose="02020603050405020304" pitchFamily="18" charset="0"/>
              </a:rPr>
              <a:t>A lesion affecting S2-S4 motor neurons (detrusor motor neurons), </a:t>
            </a:r>
          </a:p>
          <a:p>
            <a:pPr eaLnBrk="1" hangingPunct="1">
              <a:lnSpc>
                <a:spcPct val="80000"/>
              </a:lnSpc>
            </a:pPr>
            <a:endParaRPr lang="en-US" sz="2400" dirty="0">
              <a:solidFill>
                <a:schemeClr val="accent1"/>
              </a:solidFill>
              <a:latin typeface="Times New Roman" panose="02020603050405020304" pitchFamily="18" charset="0"/>
              <a:cs typeface="Times New Roman" panose="02020603050405020304" pitchFamily="18" charset="0"/>
            </a:endParaRPr>
          </a:p>
          <a:p>
            <a:pPr eaLnBrk="1" hangingPunct="1">
              <a:lnSpc>
                <a:spcPct val="80000"/>
              </a:lnSpc>
            </a:pPr>
            <a:r>
              <a:rPr lang="en-US" sz="2400" dirty="0">
                <a:solidFill>
                  <a:schemeClr val="accent1"/>
                </a:solidFill>
                <a:latin typeface="Times New Roman" panose="02020603050405020304" pitchFamily="18" charset="0"/>
                <a:cs typeface="Times New Roman" panose="02020603050405020304" pitchFamily="18" charset="0"/>
              </a:rPr>
              <a:t>Painful urinary retention with overflow incontinence and inability to initiate the urination.</a:t>
            </a:r>
          </a:p>
          <a:p>
            <a:pPr eaLnBrk="1" hangingPunct="1">
              <a:lnSpc>
                <a:spcPct val="80000"/>
              </a:lnSpc>
            </a:pPr>
            <a:endParaRPr lang="en-US" sz="2400" dirty="0">
              <a:solidFill>
                <a:schemeClr val="accent1"/>
              </a:solidFill>
              <a:latin typeface="Times New Roman" panose="02020603050405020304" pitchFamily="18" charset="0"/>
              <a:cs typeface="Times New Roman" panose="02020603050405020304" pitchFamily="18" charset="0"/>
            </a:endParaRPr>
          </a:p>
          <a:p>
            <a:pPr eaLnBrk="1" hangingPunct="1">
              <a:lnSpc>
                <a:spcPct val="80000"/>
              </a:lnSpc>
            </a:pPr>
            <a:r>
              <a:rPr lang="en-US" sz="2400" dirty="0">
                <a:solidFill>
                  <a:schemeClr val="accent1"/>
                </a:solidFill>
                <a:latin typeface="Times New Roman" panose="02020603050405020304" pitchFamily="18" charset="0"/>
                <a:cs typeface="Times New Roman" panose="02020603050405020304" pitchFamily="18" charset="0"/>
              </a:rPr>
              <a:t>The saddle and bladder sensations are normal, but anal and </a:t>
            </a:r>
            <a:r>
              <a:rPr lang="en-US" sz="2400" dirty="0" err="1">
                <a:solidFill>
                  <a:schemeClr val="accent1"/>
                </a:solidFill>
                <a:latin typeface="Times New Roman" panose="02020603050405020304" pitchFamily="18" charset="0"/>
                <a:cs typeface="Times New Roman" panose="02020603050405020304" pitchFamily="18" charset="0"/>
              </a:rPr>
              <a:t>bulbocavernosus</a:t>
            </a:r>
            <a:r>
              <a:rPr lang="en-US" sz="2400" dirty="0">
                <a:solidFill>
                  <a:schemeClr val="accent1"/>
                </a:solidFill>
                <a:latin typeface="Times New Roman" panose="02020603050405020304" pitchFamily="18" charset="0"/>
                <a:cs typeface="Times New Roman" panose="02020603050405020304" pitchFamily="18" charset="0"/>
              </a:rPr>
              <a:t> reflexes are usually absent. </a:t>
            </a:r>
          </a:p>
        </p:txBody>
      </p:sp>
      <p:sp>
        <p:nvSpPr>
          <p:cNvPr id="47118" name="TextBox 19"/>
          <p:cNvSpPr txBox="1">
            <a:spLocks noChangeArrowheads="1"/>
          </p:cNvSpPr>
          <p:nvPr/>
        </p:nvSpPr>
        <p:spPr bwMode="auto">
          <a:xfrm>
            <a:off x="0" y="0"/>
            <a:ext cx="54864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buFont typeface="Wingdings" panose="05000000000000000000" pitchFamily="2" charset="2"/>
              <a:buNone/>
            </a:pPr>
            <a:r>
              <a:rPr lang="en-US" sz="4000" b="1" dirty="0">
                <a:latin typeface="Times New Roman" panose="02020603050405020304" pitchFamily="18" charset="0"/>
                <a:cs typeface="Times New Roman" panose="02020603050405020304" pitchFamily="18" charset="0"/>
              </a:rPr>
              <a:t>Motor paralytic bladder </a:t>
            </a:r>
            <a:r>
              <a:rPr lang="en-US" sz="3200" b="1" dirty="0">
                <a:latin typeface="Times New Roman" panose="02020603050405020304" pitchFamily="18" charset="0"/>
                <a:cs typeface="Times New Roman" panose="02020603050405020304" pitchFamily="18" charset="0"/>
              </a:rPr>
              <a:t>(atonic detrusor)</a:t>
            </a:r>
          </a:p>
        </p:txBody>
      </p:sp>
      <p:sp>
        <p:nvSpPr>
          <p:cNvPr id="50192" name="Rectangle 20"/>
          <p:cNvSpPr>
            <a:spLocks noChangeArrowheads="1"/>
          </p:cNvSpPr>
          <p:nvPr/>
        </p:nvSpPr>
        <p:spPr bwMode="auto">
          <a:xfrm>
            <a:off x="0" y="4992688"/>
            <a:ext cx="4572000"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80000"/>
              </a:lnSpc>
              <a:buFont typeface="Wingdings" panose="05000000000000000000" pitchFamily="2" charset="2"/>
              <a:buNone/>
            </a:pPr>
            <a:r>
              <a:rPr lang="en-US" sz="1600" b="1">
                <a:latin typeface="Times New Roman" panose="02020603050405020304" pitchFamily="18" charset="0"/>
                <a:cs typeface="Times New Roman" panose="02020603050405020304" pitchFamily="18" charset="0"/>
              </a:rPr>
              <a:t>Develops when the motor supply is interrupted, as in –</a:t>
            </a:r>
          </a:p>
          <a:p>
            <a:pPr algn="just" eaLnBrk="1" hangingPunct="1">
              <a:lnSpc>
                <a:spcPct val="80000"/>
              </a:lnSpc>
              <a:buFontTx/>
              <a:buChar char="•"/>
            </a:pPr>
            <a:r>
              <a:rPr lang="en-US" sz="1600" b="1">
                <a:latin typeface="Times New Roman" panose="02020603050405020304" pitchFamily="18" charset="0"/>
                <a:cs typeface="Times New Roman" panose="02020603050405020304" pitchFamily="18" charset="0"/>
              </a:rPr>
              <a:t>Poliomyelitis,</a:t>
            </a:r>
          </a:p>
          <a:p>
            <a:pPr algn="just" eaLnBrk="1" hangingPunct="1">
              <a:lnSpc>
                <a:spcPct val="80000"/>
              </a:lnSpc>
              <a:buFontTx/>
              <a:buChar char="•"/>
            </a:pPr>
            <a:r>
              <a:rPr lang="en-US" sz="1600" b="1">
                <a:latin typeface="Times New Roman" panose="02020603050405020304" pitchFamily="18" charset="0"/>
                <a:cs typeface="Times New Roman" panose="02020603050405020304" pitchFamily="18" charset="0"/>
              </a:rPr>
              <a:t>Polyradiculoneuritis,</a:t>
            </a:r>
          </a:p>
          <a:p>
            <a:pPr algn="just" eaLnBrk="1" hangingPunct="1">
              <a:lnSpc>
                <a:spcPct val="80000"/>
              </a:lnSpc>
              <a:buFontTx/>
              <a:buChar char="•"/>
            </a:pPr>
            <a:r>
              <a:rPr lang="en-US" sz="1600" b="1">
                <a:latin typeface="Times New Roman" panose="02020603050405020304" pitchFamily="18" charset="0"/>
                <a:cs typeface="Times New Roman" panose="02020603050405020304" pitchFamily="18" charset="0"/>
              </a:rPr>
              <a:t>Trauma,</a:t>
            </a:r>
          </a:p>
          <a:p>
            <a:pPr algn="just" eaLnBrk="1" hangingPunct="1">
              <a:lnSpc>
                <a:spcPct val="80000"/>
              </a:lnSpc>
              <a:buFontTx/>
              <a:buChar char="•"/>
            </a:pPr>
            <a:r>
              <a:rPr lang="en-US" sz="1600" b="1">
                <a:latin typeface="Times New Roman" panose="02020603050405020304" pitchFamily="18" charset="0"/>
                <a:cs typeface="Times New Roman" panose="02020603050405020304" pitchFamily="18" charset="0"/>
              </a:rPr>
              <a:t>Some pt may present this in association with Lumber canal stenosis and with lumbosacral meningo-myelocoele,</a:t>
            </a:r>
          </a:p>
          <a:p>
            <a:pPr algn="just" eaLnBrk="1" hangingPunct="1">
              <a:lnSpc>
                <a:spcPct val="80000"/>
              </a:lnSpc>
              <a:buFontTx/>
              <a:buChar char="•"/>
            </a:pPr>
            <a:r>
              <a:rPr lang="en-US" sz="1600" b="1">
                <a:latin typeface="Times New Roman" panose="02020603050405020304" pitchFamily="18" charset="0"/>
                <a:cs typeface="Times New Roman" panose="02020603050405020304" pitchFamily="18" charset="0"/>
              </a:rPr>
              <a:t>Pelvic surgery </a:t>
            </a:r>
          </a:p>
        </p:txBody>
      </p:sp>
      <p:sp>
        <p:nvSpPr>
          <p:cNvPr id="17" name="Minus 16"/>
          <p:cNvSpPr/>
          <p:nvPr/>
        </p:nvSpPr>
        <p:spPr>
          <a:xfrm>
            <a:off x="5334000" y="3962400"/>
            <a:ext cx="2514600" cy="304800"/>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extLst>
      <p:ext uri="{BB962C8B-B14F-4D97-AF65-F5344CB8AC3E}">
        <p14:creationId xmlns:p14="http://schemas.microsoft.com/office/powerpoint/2010/main" val="3367262544"/>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90"/>
                                        </p:tgtEl>
                                        <p:attrNameLst>
                                          <p:attrName>style.visibility</p:attrName>
                                        </p:attrNameLst>
                                      </p:cBhvr>
                                      <p:to>
                                        <p:strVal val="visible"/>
                                      </p:to>
                                    </p:set>
                                  </p:childTnLst>
                                </p:cTn>
                              </p:par>
                            </p:childTnLst>
                          </p:cTn>
                        </p:par>
                        <p:par>
                          <p:cTn id="11" fill="hold" nodeType="afterGroup">
                            <p:stCondLst>
                              <p:cond delay="0"/>
                            </p:stCondLst>
                            <p:childTnLst>
                              <p:par>
                                <p:cTn id="12" presetID="2" presetClass="entr" presetSubtype="4" fill="hold" grpId="0" nodeType="afterEffect">
                                  <p:stCondLst>
                                    <p:cond delay="3000"/>
                                  </p:stCondLst>
                                  <p:childTnLst>
                                    <p:set>
                                      <p:cBhvr>
                                        <p:cTn id="13" dur="1" fill="hold">
                                          <p:stCondLst>
                                            <p:cond delay="0"/>
                                          </p:stCondLst>
                                        </p:cTn>
                                        <p:tgtEl>
                                          <p:spTgt spid="50192"/>
                                        </p:tgtEl>
                                        <p:attrNameLst>
                                          <p:attrName>style.visibility</p:attrName>
                                        </p:attrNameLst>
                                      </p:cBhvr>
                                      <p:to>
                                        <p:strVal val="visible"/>
                                      </p:to>
                                    </p:set>
                                    <p:anim calcmode="lin" valueType="num">
                                      <p:cBhvr additive="base">
                                        <p:cTn id="14" dur="500" fill="hold"/>
                                        <p:tgtEl>
                                          <p:spTgt spid="50192"/>
                                        </p:tgtEl>
                                        <p:attrNameLst>
                                          <p:attrName>ppt_x</p:attrName>
                                        </p:attrNameLst>
                                      </p:cBhvr>
                                      <p:tavLst>
                                        <p:tav tm="0">
                                          <p:val>
                                            <p:strVal val="#ppt_x"/>
                                          </p:val>
                                        </p:tav>
                                        <p:tav tm="100000">
                                          <p:val>
                                            <p:strVal val="#ppt_x"/>
                                          </p:val>
                                        </p:tav>
                                      </p:tavLst>
                                    </p:anim>
                                    <p:anim calcmode="lin" valueType="num">
                                      <p:cBhvr additive="base">
                                        <p:cTn id="15" dur="500" fill="hold"/>
                                        <p:tgtEl>
                                          <p:spTgt spid="501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90" grpId="0"/>
      <p:bldP spid="50192" grpId="0"/>
      <p:bldP spid="1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6000" y="606425"/>
            <a:ext cx="1262063"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4" descr="C:\Users\newuser\Desktop\Picture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1371600"/>
            <a:ext cx="10826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4572000"/>
            <a:ext cx="1676400"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Box 4"/>
          <p:cNvSpPr txBox="1">
            <a:spLocks noChangeArrowheads="1"/>
          </p:cNvSpPr>
          <p:nvPr/>
        </p:nvSpPr>
        <p:spPr bwMode="auto">
          <a:xfrm>
            <a:off x="6477000" y="685800"/>
            <a:ext cx="1295400" cy="8302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600" b="1">
                <a:solidFill>
                  <a:srgbClr val="FFFF00"/>
                </a:solidFill>
                <a:latin typeface="Times New Roman" panose="02020603050405020304" pitchFamily="18" charset="0"/>
                <a:cs typeface="Times New Roman" panose="02020603050405020304" pitchFamily="18" charset="0"/>
              </a:rPr>
              <a:t>Pontine Micturation Centre</a:t>
            </a:r>
          </a:p>
        </p:txBody>
      </p:sp>
      <p:sp>
        <p:nvSpPr>
          <p:cNvPr id="48134" name="TextBox 5"/>
          <p:cNvSpPr txBox="1">
            <a:spLocks noChangeArrowheads="1"/>
          </p:cNvSpPr>
          <p:nvPr/>
        </p:nvSpPr>
        <p:spPr bwMode="auto">
          <a:xfrm>
            <a:off x="5943600" y="152400"/>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200" b="1">
                <a:solidFill>
                  <a:srgbClr val="FFFF00"/>
                </a:solidFill>
              </a:rPr>
              <a:t>Frontal Lobe, Micturation Centre</a:t>
            </a:r>
          </a:p>
        </p:txBody>
      </p:sp>
      <p:sp>
        <p:nvSpPr>
          <p:cNvPr id="7" name="Isosceles Triangle 6"/>
          <p:cNvSpPr/>
          <p:nvPr/>
        </p:nvSpPr>
        <p:spPr>
          <a:xfrm>
            <a:off x="5029200" y="762000"/>
            <a:ext cx="152400" cy="1524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5410200" y="1143000"/>
            <a:ext cx="2286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Straight Arrow Connector 9"/>
          <p:cNvCxnSpPr>
            <a:stCxn id="48134" idx="1"/>
          </p:cNvCxnSpPr>
          <p:nvPr/>
        </p:nvCxnSpPr>
        <p:spPr>
          <a:xfrm rot="10800000" flipV="1">
            <a:off x="5181600" y="382588"/>
            <a:ext cx="762000" cy="379412"/>
          </a:xfrm>
          <a:prstGeom prst="straightConnector1">
            <a:avLst/>
          </a:prstGeom>
          <a:ln>
            <a:solidFill>
              <a:srgbClr val="FF00FF"/>
            </a:solidFill>
            <a:tailEnd type="arrow"/>
          </a:ln>
        </p:spPr>
        <p:style>
          <a:lnRef idx="3">
            <a:schemeClr val="accent6"/>
          </a:lnRef>
          <a:fillRef idx="0">
            <a:schemeClr val="accent6"/>
          </a:fillRef>
          <a:effectRef idx="2">
            <a:schemeClr val="accent6"/>
          </a:effectRef>
          <a:fontRef idx="minor">
            <a:schemeClr val="tx1"/>
          </a:fontRef>
        </p:style>
      </p:cxnSp>
      <p:cxnSp>
        <p:nvCxnSpPr>
          <p:cNvPr id="12" name="Straight Arrow Connector 11"/>
          <p:cNvCxnSpPr/>
          <p:nvPr/>
        </p:nvCxnSpPr>
        <p:spPr>
          <a:xfrm rot="10800000" flipV="1">
            <a:off x="5638800" y="1143000"/>
            <a:ext cx="762000" cy="76200"/>
          </a:xfrm>
          <a:prstGeom prst="straightConnector1">
            <a:avLst/>
          </a:prstGeom>
          <a:ln>
            <a:solidFill>
              <a:srgbClr val="00B0F0"/>
            </a:solidFill>
            <a:tailEnd type="arrow"/>
          </a:ln>
        </p:spPr>
        <p:style>
          <a:lnRef idx="3">
            <a:schemeClr val="accent6"/>
          </a:lnRef>
          <a:fillRef idx="0">
            <a:schemeClr val="accent6"/>
          </a:fillRef>
          <a:effectRef idx="2">
            <a:schemeClr val="accent6"/>
          </a:effectRef>
          <a:fontRef idx="minor">
            <a:schemeClr val="tx1"/>
          </a:fontRef>
        </p:style>
      </p:cxnSp>
      <p:sp>
        <p:nvSpPr>
          <p:cNvPr id="48139" name="Rectangle 42"/>
          <p:cNvSpPr>
            <a:spLocks noChangeArrowheads="1"/>
          </p:cNvSpPr>
          <p:nvPr/>
        </p:nvSpPr>
        <p:spPr bwMode="auto">
          <a:xfrm>
            <a:off x="5181600" y="3200400"/>
            <a:ext cx="7080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sz="900" b="1">
                <a:solidFill>
                  <a:srgbClr val="FF0000"/>
                </a:solidFill>
                <a:latin typeface="Arial Rounded MT Bold" panose="020F0704030504030204" pitchFamily="34" charset="0"/>
                <a:cs typeface="Times New Roman" panose="02020603050405020304" pitchFamily="18" charset="0"/>
              </a:rPr>
              <a:t>Primitive voiding centre</a:t>
            </a:r>
            <a:endParaRPr lang="en-US" sz="900" b="1">
              <a:solidFill>
                <a:srgbClr val="FF0000"/>
              </a:solidFill>
              <a:latin typeface="Arial Rounded MT Bold" panose="020F0704030504030204" pitchFamily="34" charset="0"/>
            </a:endParaRPr>
          </a:p>
        </p:txBody>
      </p:sp>
      <p:sp>
        <p:nvSpPr>
          <p:cNvPr id="15" name="Circular Arrow 14"/>
          <p:cNvSpPr/>
          <p:nvPr/>
        </p:nvSpPr>
        <p:spPr>
          <a:xfrm rot="15958040" flipV="1">
            <a:off x="4569619" y="3067844"/>
            <a:ext cx="2506662" cy="2482850"/>
          </a:xfrm>
          <a:prstGeom prst="circularArrow">
            <a:avLst>
              <a:gd name="adj1" fmla="val 3352"/>
              <a:gd name="adj2" fmla="val 1142319"/>
              <a:gd name="adj3" fmla="val 20889287"/>
              <a:gd name="adj4" fmla="val 10518788"/>
              <a:gd name="adj5" fmla="val 125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51214" name="Rectangle 16"/>
          <p:cNvSpPr>
            <a:spLocks noChangeArrowheads="1"/>
          </p:cNvSpPr>
          <p:nvPr/>
        </p:nvSpPr>
        <p:spPr bwMode="auto">
          <a:xfrm>
            <a:off x="0" y="838200"/>
            <a:ext cx="45720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Char char="Ø"/>
            </a:pPr>
            <a:r>
              <a:rPr lang="en-US" sz="2400">
                <a:latin typeface="Times New Roman" panose="02020603050405020304" pitchFamily="18" charset="0"/>
                <a:cs typeface="Times New Roman" panose="02020603050405020304" pitchFamily="18" charset="0"/>
              </a:rPr>
              <a:t>Afferent limb of the micturition spinal reflex is compromised,  posterior root ganglion of sacral nerve or the posterior column of spinal cord. </a:t>
            </a:r>
          </a:p>
          <a:p>
            <a:pPr eaLnBrk="1" hangingPunct="1">
              <a:buFont typeface="Wingdings" panose="05000000000000000000" pitchFamily="2" charset="2"/>
              <a:buChar char="Ø"/>
            </a:pPr>
            <a:r>
              <a:rPr lang="en-US" sz="2400">
                <a:latin typeface="Times New Roman" panose="02020603050405020304" pitchFamily="18" charset="0"/>
                <a:cs typeface="Times New Roman" panose="02020603050405020304" pitchFamily="18" charset="0"/>
              </a:rPr>
              <a:t>Bladder sensations are absent and there is no desire to void.</a:t>
            </a:r>
          </a:p>
          <a:p>
            <a:pPr eaLnBrk="1" hangingPunct="1">
              <a:buFont typeface="Wingdings" panose="05000000000000000000" pitchFamily="2" charset="2"/>
              <a:buChar char="Ø"/>
            </a:pPr>
            <a:r>
              <a:rPr lang="en-US" sz="2400" b="1">
                <a:latin typeface="Times New Roman" panose="02020603050405020304" pitchFamily="18" charset="0"/>
                <a:cs typeface="Times New Roman" panose="02020603050405020304" pitchFamily="18" charset="0"/>
              </a:rPr>
              <a:t>Painless</a:t>
            </a:r>
            <a:r>
              <a:rPr lang="en-US" sz="2400">
                <a:latin typeface="Times New Roman" panose="02020603050405020304" pitchFamily="18" charset="0"/>
                <a:cs typeface="Times New Roman" panose="02020603050405020304" pitchFamily="18" charset="0"/>
              </a:rPr>
              <a:t> </a:t>
            </a:r>
            <a:r>
              <a:rPr lang="en-US" sz="2400" b="1">
                <a:latin typeface="Times New Roman" panose="02020603050405020304" pitchFamily="18" charset="0"/>
                <a:cs typeface="Times New Roman" panose="02020603050405020304" pitchFamily="18" charset="0"/>
              </a:rPr>
              <a:t>retention with overflow incontinence</a:t>
            </a:r>
            <a:r>
              <a:rPr lang="en-US" sz="2400">
                <a:latin typeface="Times New Roman" panose="02020603050405020304" pitchFamily="18" charset="0"/>
                <a:cs typeface="Times New Roman" panose="02020603050405020304" pitchFamily="18" charset="0"/>
              </a:rPr>
              <a:t> is present, but </a:t>
            </a:r>
            <a:r>
              <a:rPr lang="en-US" sz="2400" b="1">
                <a:latin typeface="Times New Roman" panose="02020603050405020304" pitchFamily="18" charset="0"/>
                <a:cs typeface="Times New Roman" panose="02020603050405020304" pitchFamily="18" charset="0"/>
              </a:rPr>
              <a:t>pt can initiate the urination</a:t>
            </a:r>
            <a:r>
              <a:rPr lang="en-US" sz="2400">
                <a:latin typeface="Times New Roman" panose="02020603050405020304" pitchFamily="18" charset="0"/>
                <a:cs typeface="Times New Roman" panose="02020603050405020304" pitchFamily="18" charset="0"/>
              </a:rPr>
              <a:t> with difficulty.</a:t>
            </a:r>
          </a:p>
          <a:p>
            <a:pPr eaLnBrk="1" hangingPunct="1">
              <a:buFont typeface="Wingdings" panose="05000000000000000000" pitchFamily="2" charset="2"/>
              <a:buChar char="Ø"/>
            </a:pPr>
            <a:r>
              <a:rPr lang="en-US" sz="2400" b="1">
                <a:latin typeface="Times New Roman" panose="02020603050405020304" pitchFamily="18" charset="0"/>
                <a:cs typeface="Times New Roman" panose="02020603050405020304" pitchFamily="18" charset="0"/>
              </a:rPr>
              <a:t>Saddle</a:t>
            </a:r>
            <a:r>
              <a:rPr lang="en-US" sz="2400">
                <a:latin typeface="Times New Roman" panose="02020603050405020304" pitchFamily="18" charset="0"/>
                <a:cs typeface="Times New Roman" panose="02020603050405020304" pitchFamily="18" charset="0"/>
              </a:rPr>
              <a:t> </a:t>
            </a:r>
            <a:r>
              <a:rPr lang="en-US" sz="2400" b="1">
                <a:latin typeface="Times New Roman" panose="02020603050405020304" pitchFamily="18" charset="0"/>
                <a:cs typeface="Times New Roman" panose="02020603050405020304" pitchFamily="18" charset="0"/>
              </a:rPr>
              <a:t>anesthesia</a:t>
            </a:r>
            <a:r>
              <a:rPr lang="en-US" sz="2400">
                <a:latin typeface="Times New Roman" panose="02020603050405020304" pitchFamily="18" charset="0"/>
                <a:cs typeface="Times New Roman" panose="02020603050405020304" pitchFamily="18" charset="0"/>
              </a:rPr>
              <a:t> is present and anal &amp; bulbocavernosus reflexes may or may not be present.</a:t>
            </a:r>
          </a:p>
        </p:txBody>
      </p:sp>
      <p:sp>
        <p:nvSpPr>
          <p:cNvPr id="48142" name="Rectangle 17"/>
          <p:cNvSpPr>
            <a:spLocks noChangeArrowheads="1"/>
          </p:cNvSpPr>
          <p:nvPr/>
        </p:nvSpPr>
        <p:spPr bwMode="auto">
          <a:xfrm>
            <a:off x="0" y="0"/>
            <a:ext cx="59864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buFont typeface="Wingdings" panose="05000000000000000000" pitchFamily="2" charset="2"/>
              <a:buNone/>
            </a:pPr>
            <a:r>
              <a:rPr lang="en-US" sz="4000" b="1" dirty="0">
                <a:latin typeface="Times New Roman" panose="02020603050405020304" pitchFamily="18" charset="0"/>
                <a:cs typeface="Times New Roman" panose="02020603050405020304" pitchFamily="18" charset="0"/>
              </a:rPr>
              <a:t>Sensory paralytic bladder</a:t>
            </a:r>
            <a:r>
              <a:rPr lang="en-US" sz="4000" i="1" dirty="0">
                <a:latin typeface="Times New Roman" panose="02020603050405020304" pitchFamily="18" charset="0"/>
                <a:cs typeface="Times New Roman" panose="02020603050405020304" pitchFamily="18" charset="0"/>
              </a:rPr>
              <a:t> </a:t>
            </a:r>
          </a:p>
        </p:txBody>
      </p:sp>
      <p:sp>
        <p:nvSpPr>
          <p:cNvPr id="51216" name="Rectangle 18"/>
          <p:cNvSpPr>
            <a:spLocks noChangeArrowheads="1"/>
          </p:cNvSpPr>
          <p:nvPr/>
        </p:nvSpPr>
        <p:spPr bwMode="auto">
          <a:xfrm>
            <a:off x="6400800" y="5380038"/>
            <a:ext cx="22098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None/>
            </a:pPr>
            <a:r>
              <a:rPr lang="en-US">
                <a:latin typeface="Times New Roman" panose="02020603050405020304" pitchFamily="18" charset="0"/>
                <a:cs typeface="Times New Roman" panose="02020603050405020304" pitchFamily="18" charset="0"/>
              </a:rPr>
              <a:t>Causes --</a:t>
            </a:r>
          </a:p>
          <a:p>
            <a:pPr eaLnBrk="1" hangingPunct="1">
              <a:buFontTx/>
              <a:buChar char="•"/>
            </a:pPr>
            <a:r>
              <a:rPr lang="en-US">
                <a:latin typeface="Times New Roman" panose="02020603050405020304" pitchFamily="18" charset="0"/>
                <a:cs typeface="Times New Roman" panose="02020603050405020304" pitchFamily="18" charset="0"/>
              </a:rPr>
              <a:t>Multiple sclerosis,</a:t>
            </a:r>
          </a:p>
          <a:p>
            <a:pPr eaLnBrk="1" hangingPunct="1">
              <a:buFontTx/>
              <a:buChar char="•"/>
            </a:pPr>
            <a:r>
              <a:rPr lang="en-US">
                <a:latin typeface="Times New Roman" panose="02020603050405020304" pitchFamily="18" charset="0"/>
                <a:cs typeface="Times New Roman" panose="02020603050405020304" pitchFamily="18" charset="0"/>
              </a:rPr>
              <a:t>Diabetic autonomic neuropathy,</a:t>
            </a:r>
          </a:p>
          <a:p>
            <a:pPr eaLnBrk="1" hangingPunct="1">
              <a:buFontTx/>
              <a:buChar char="•"/>
            </a:pPr>
            <a:r>
              <a:rPr lang="en-US">
                <a:latin typeface="Times New Roman" panose="02020603050405020304" pitchFamily="18" charset="0"/>
                <a:cs typeface="Times New Roman" panose="02020603050405020304" pitchFamily="18" charset="0"/>
              </a:rPr>
              <a:t>Tabes dorsalis </a:t>
            </a:r>
          </a:p>
        </p:txBody>
      </p:sp>
      <p:sp>
        <p:nvSpPr>
          <p:cNvPr id="17" name="Minus 16"/>
          <p:cNvSpPr/>
          <p:nvPr/>
        </p:nvSpPr>
        <p:spPr>
          <a:xfrm>
            <a:off x="5486400" y="4038600"/>
            <a:ext cx="2514600" cy="304800"/>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extLst>
      <p:ext uri="{BB962C8B-B14F-4D97-AF65-F5344CB8AC3E}">
        <p14:creationId xmlns:p14="http://schemas.microsoft.com/office/powerpoint/2010/main" val="2059810792"/>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14"/>
                                        </p:tgtEl>
                                        <p:attrNameLst>
                                          <p:attrName>style.visibility</p:attrName>
                                        </p:attrNameLst>
                                      </p:cBhvr>
                                      <p:to>
                                        <p:strVal val="visible"/>
                                      </p:to>
                                    </p:set>
                                  </p:childTnLst>
                                </p:cTn>
                              </p:par>
                            </p:childTnLst>
                          </p:cTn>
                        </p:par>
                        <p:par>
                          <p:cTn id="11" fill="hold" nodeType="afterGroup">
                            <p:stCondLst>
                              <p:cond delay="0"/>
                            </p:stCondLst>
                            <p:childTnLst>
                              <p:par>
                                <p:cTn id="12" presetID="2" presetClass="entr" presetSubtype="4" fill="hold" grpId="0" nodeType="afterEffect">
                                  <p:stCondLst>
                                    <p:cond delay="2000"/>
                                  </p:stCondLst>
                                  <p:childTnLst>
                                    <p:set>
                                      <p:cBhvr>
                                        <p:cTn id="13" dur="1" fill="hold">
                                          <p:stCondLst>
                                            <p:cond delay="0"/>
                                          </p:stCondLst>
                                        </p:cTn>
                                        <p:tgtEl>
                                          <p:spTgt spid="51216"/>
                                        </p:tgtEl>
                                        <p:attrNameLst>
                                          <p:attrName>style.visibility</p:attrName>
                                        </p:attrNameLst>
                                      </p:cBhvr>
                                      <p:to>
                                        <p:strVal val="visible"/>
                                      </p:to>
                                    </p:set>
                                    <p:anim calcmode="lin" valueType="num">
                                      <p:cBhvr additive="base">
                                        <p:cTn id="14" dur="500" fill="hold"/>
                                        <p:tgtEl>
                                          <p:spTgt spid="51216"/>
                                        </p:tgtEl>
                                        <p:attrNameLst>
                                          <p:attrName>ppt_x</p:attrName>
                                        </p:attrNameLst>
                                      </p:cBhvr>
                                      <p:tavLst>
                                        <p:tav tm="0">
                                          <p:val>
                                            <p:strVal val="#ppt_x"/>
                                          </p:val>
                                        </p:tav>
                                        <p:tav tm="100000">
                                          <p:val>
                                            <p:strVal val="#ppt_x"/>
                                          </p:val>
                                        </p:tav>
                                      </p:tavLst>
                                    </p:anim>
                                    <p:anim calcmode="lin" valueType="num">
                                      <p:cBhvr additive="base">
                                        <p:cTn id="15" dur="500" fill="hold"/>
                                        <p:tgtEl>
                                          <p:spTgt spid="512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4" grpId="0"/>
      <p:bldP spid="51216" grpId="0"/>
      <p:bldP spid="1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457200"/>
            <a:ext cx="1262063"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4953000"/>
            <a:ext cx="1676400"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4" descr="C:\Users\newuser\Desktop\Picture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1295400"/>
            <a:ext cx="10826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ircular Arrow 15"/>
          <p:cNvSpPr/>
          <p:nvPr/>
        </p:nvSpPr>
        <p:spPr>
          <a:xfrm rot="5400000">
            <a:off x="4876800" y="2819400"/>
            <a:ext cx="2819400" cy="3124200"/>
          </a:xfrm>
          <a:prstGeom prst="circularArrow">
            <a:avLst>
              <a:gd name="adj1" fmla="val 4060"/>
              <a:gd name="adj2" fmla="val 1143241"/>
              <a:gd name="adj3" fmla="val 20430978"/>
              <a:gd name="adj4" fmla="val 10359028"/>
              <a:gd name="adj5" fmla="val 8475"/>
            </a:avLst>
          </a:prstGeom>
          <a:solidFill>
            <a:srgbClr val="23EB4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7" name="Circular Arrow 16"/>
          <p:cNvSpPr/>
          <p:nvPr/>
        </p:nvSpPr>
        <p:spPr>
          <a:xfrm rot="15958040" flipV="1">
            <a:off x="4950619" y="3067844"/>
            <a:ext cx="2506662" cy="2482850"/>
          </a:xfrm>
          <a:prstGeom prst="circularArrow">
            <a:avLst>
              <a:gd name="adj1" fmla="val 3352"/>
              <a:gd name="adj2" fmla="val 1142319"/>
              <a:gd name="adj3" fmla="val 20889287"/>
              <a:gd name="adj4" fmla="val 10518788"/>
              <a:gd name="adj5" fmla="val 125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8" name="Curved Right Arrow 27"/>
          <p:cNvSpPr/>
          <p:nvPr/>
        </p:nvSpPr>
        <p:spPr>
          <a:xfrm rot="21402972">
            <a:off x="4373563" y="3316288"/>
            <a:ext cx="1401762" cy="3279775"/>
          </a:xfrm>
          <a:prstGeom prst="curvedRightArrow">
            <a:avLst>
              <a:gd name="adj1" fmla="val 7581"/>
              <a:gd name="adj2" fmla="val 50000"/>
              <a:gd name="adj3" fmla="val 1728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9160" name="TextBox 28"/>
          <p:cNvSpPr txBox="1">
            <a:spLocks noChangeArrowheads="1"/>
          </p:cNvSpPr>
          <p:nvPr/>
        </p:nvSpPr>
        <p:spPr bwMode="auto">
          <a:xfrm>
            <a:off x="3886200" y="5257800"/>
            <a:ext cx="1447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400" b="1">
                <a:solidFill>
                  <a:srgbClr val="92D050"/>
                </a:solidFill>
                <a:latin typeface="Times New Roman" panose="02020603050405020304" pitchFamily="18" charset="0"/>
                <a:cs typeface="Times New Roman" panose="02020603050405020304" pitchFamily="18" charset="0"/>
              </a:rPr>
              <a:t>Pudendal Nerve</a:t>
            </a:r>
          </a:p>
        </p:txBody>
      </p:sp>
      <p:sp>
        <p:nvSpPr>
          <p:cNvPr id="49161" name="Rectangle 29"/>
          <p:cNvSpPr>
            <a:spLocks noChangeArrowheads="1"/>
          </p:cNvSpPr>
          <p:nvPr/>
        </p:nvSpPr>
        <p:spPr bwMode="auto">
          <a:xfrm>
            <a:off x="1219200" y="335280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000">
              <a:solidFill>
                <a:srgbClr val="00B0F0"/>
              </a:solidFill>
            </a:endParaRPr>
          </a:p>
        </p:txBody>
      </p:sp>
      <p:sp>
        <p:nvSpPr>
          <p:cNvPr id="32" name="Minus 31"/>
          <p:cNvSpPr/>
          <p:nvPr/>
        </p:nvSpPr>
        <p:spPr>
          <a:xfrm>
            <a:off x="4572000" y="762000"/>
            <a:ext cx="2514600" cy="304800"/>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Minus 32"/>
          <p:cNvSpPr/>
          <p:nvPr/>
        </p:nvSpPr>
        <p:spPr>
          <a:xfrm>
            <a:off x="4572000" y="1524000"/>
            <a:ext cx="2514600" cy="304800"/>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359" name="Rectangle 36"/>
          <p:cNvSpPr>
            <a:spLocks noChangeArrowheads="1"/>
          </p:cNvSpPr>
          <p:nvPr/>
        </p:nvSpPr>
        <p:spPr bwMode="auto">
          <a:xfrm>
            <a:off x="7239000" y="381000"/>
            <a:ext cx="1700213"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buFont typeface="Wingdings" panose="05000000000000000000" pitchFamily="2" charset="2"/>
              <a:buNone/>
            </a:pPr>
            <a:r>
              <a:rPr lang="en-US" b="1" dirty="0">
                <a:solidFill>
                  <a:schemeClr val="accent1"/>
                </a:solidFill>
                <a:latin typeface="Times New Roman" panose="02020603050405020304" pitchFamily="18" charset="0"/>
                <a:cs typeface="Times New Roman" panose="02020603050405020304" pitchFamily="18" charset="0"/>
              </a:rPr>
              <a:t>Uninhibited Neurogenic Bladder </a:t>
            </a:r>
          </a:p>
        </p:txBody>
      </p:sp>
      <p:sp>
        <p:nvSpPr>
          <p:cNvPr id="57360" name="Rectangle 37"/>
          <p:cNvSpPr>
            <a:spLocks noChangeArrowheads="1"/>
          </p:cNvSpPr>
          <p:nvPr/>
        </p:nvSpPr>
        <p:spPr bwMode="auto">
          <a:xfrm>
            <a:off x="6705600" y="1524000"/>
            <a:ext cx="24384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buFont typeface="Wingdings" panose="05000000000000000000" pitchFamily="2" charset="2"/>
              <a:buNone/>
            </a:pPr>
            <a:r>
              <a:rPr lang="en-US" b="1" dirty="0">
                <a:solidFill>
                  <a:schemeClr val="accent1"/>
                </a:solidFill>
                <a:latin typeface="Times New Roman" panose="02020603050405020304" pitchFamily="18" charset="0"/>
                <a:cs typeface="Times New Roman" panose="02020603050405020304" pitchFamily="18" charset="0"/>
              </a:rPr>
              <a:t>Reflex Neurogenic Bladder </a:t>
            </a:r>
            <a:r>
              <a:rPr lang="en-US" b="1" dirty="0">
                <a:latin typeface="Times New Roman" panose="02020603050405020304" pitchFamily="18" charset="0"/>
                <a:cs typeface="Times New Roman" panose="02020603050405020304" pitchFamily="18" charset="0"/>
              </a:rPr>
              <a:t>(</a:t>
            </a:r>
            <a:r>
              <a:rPr lang="en-US" b="1" dirty="0">
                <a:solidFill>
                  <a:srgbClr val="FF0000"/>
                </a:solidFill>
                <a:latin typeface="Times New Roman" panose="02020603050405020304" pitchFamily="18" charset="0"/>
                <a:cs typeface="Times New Roman" panose="02020603050405020304" pitchFamily="18" charset="0"/>
              </a:rPr>
              <a:t>Automatic</a:t>
            </a:r>
            <a:r>
              <a:rPr lang="en-US" b="1" dirty="0">
                <a:latin typeface="Times New Roman" panose="02020603050405020304" pitchFamily="18" charset="0"/>
                <a:cs typeface="Times New Roman" panose="02020603050405020304" pitchFamily="18" charset="0"/>
              </a:rPr>
              <a:t> bladder, Spastic bladder)</a:t>
            </a:r>
          </a:p>
        </p:txBody>
      </p:sp>
      <p:sp>
        <p:nvSpPr>
          <p:cNvPr id="49166" name="Rectangle 42"/>
          <p:cNvSpPr>
            <a:spLocks noChangeArrowheads="1"/>
          </p:cNvSpPr>
          <p:nvPr/>
        </p:nvSpPr>
        <p:spPr bwMode="auto">
          <a:xfrm>
            <a:off x="5486400" y="3200400"/>
            <a:ext cx="7080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sz="900" b="1">
                <a:solidFill>
                  <a:srgbClr val="FF0000"/>
                </a:solidFill>
                <a:latin typeface="Times New Roman" panose="02020603050405020304" pitchFamily="18" charset="0"/>
                <a:cs typeface="Times New Roman" panose="02020603050405020304" pitchFamily="18" charset="0"/>
              </a:rPr>
              <a:t>Primitive voiding centre</a:t>
            </a:r>
            <a:endParaRPr lang="en-US" sz="900" b="1">
              <a:solidFill>
                <a:srgbClr val="FF0000"/>
              </a:solidFill>
            </a:endParaRPr>
          </a:p>
        </p:txBody>
      </p:sp>
      <p:cxnSp>
        <p:nvCxnSpPr>
          <p:cNvPr id="45" name="Straight Arrow Connector 44"/>
          <p:cNvCxnSpPr/>
          <p:nvPr/>
        </p:nvCxnSpPr>
        <p:spPr>
          <a:xfrm flipV="1">
            <a:off x="5105400" y="1066800"/>
            <a:ext cx="838200" cy="762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51" name="TextBox 50"/>
          <p:cNvSpPr txBox="1"/>
          <p:nvPr/>
        </p:nvSpPr>
        <p:spPr>
          <a:xfrm>
            <a:off x="4419600" y="914400"/>
            <a:ext cx="838200" cy="646113"/>
          </a:xfrm>
          <a:prstGeom prst="rect">
            <a:avLst/>
          </a:prstGeom>
          <a:noFill/>
        </p:spPr>
        <p:txBody>
          <a:bodyPr>
            <a:spAutoFit/>
          </a:bodyPr>
          <a:lstStyle/>
          <a:p>
            <a:pPr>
              <a:defRPr/>
            </a:pPr>
            <a:r>
              <a:rPr lang="en-US" sz="1200" b="1" dirty="0">
                <a:solidFill>
                  <a:schemeClr val="accent6">
                    <a:lumMod val="75000"/>
                  </a:schemeClr>
                </a:solidFill>
                <a:latin typeface="Times New Roman" pitchFamily="18" charset="0"/>
                <a:cs typeface="Times New Roman" pitchFamily="18" charset="0"/>
              </a:rPr>
              <a:t>Pontine </a:t>
            </a:r>
            <a:r>
              <a:rPr lang="en-US" sz="1200" b="1" dirty="0" err="1">
                <a:solidFill>
                  <a:schemeClr val="accent6">
                    <a:lumMod val="75000"/>
                  </a:schemeClr>
                </a:solidFill>
                <a:latin typeface="Times New Roman" pitchFamily="18" charset="0"/>
                <a:cs typeface="Times New Roman" pitchFamily="18" charset="0"/>
              </a:rPr>
              <a:t>Micturation</a:t>
            </a:r>
            <a:r>
              <a:rPr lang="en-US" sz="1200" b="1" dirty="0">
                <a:solidFill>
                  <a:schemeClr val="accent6">
                    <a:lumMod val="75000"/>
                  </a:schemeClr>
                </a:solidFill>
                <a:latin typeface="Times New Roman" pitchFamily="18" charset="0"/>
                <a:cs typeface="Times New Roman" pitchFamily="18" charset="0"/>
              </a:rPr>
              <a:t> Centre</a:t>
            </a:r>
          </a:p>
        </p:txBody>
      </p:sp>
      <p:sp>
        <p:nvSpPr>
          <p:cNvPr id="49169" name="TextBox 26"/>
          <p:cNvSpPr txBox="1">
            <a:spLocks noChangeArrowheads="1"/>
          </p:cNvSpPr>
          <p:nvPr/>
        </p:nvSpPr>
        <p:spPr bwMode="auto">
          <a:xfrm>
            <a:off x="4419600" y="0"/>
            <a:ext cx="121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200" b="1">
                <a:solidFill>
                  <a:srgbClr val="FF0000"/>
                </a:solidFill>
              </a:rPr>
              <a:t>Frontal Lobe, Micturation Centre</a:t>
            </a:r>
          </a:p>
        </p:txBody>
      </p:sp>
      <p:sp>
        <p:nvSpPr>
          <p:cNvPr id="31" name="Down Arrow 30"/>
          <p:cNvSpPr/>
          <p:nvPr/>
        </p:nvSpPr>
        <p:spPr>
          <a:xfrm rot="17259344">
            <a:off x="5117306" y="381794"/>
            <a:ext cx="204788" cy="495300"/>
          </a:xfrm>
          <a:prstGeom prst="downArrow">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171" name="Rectangle 28"/>
          <p:cNvSpPr>
            <a:spLocks noChangeArrowheads="1"/>
          </p:cNvSpPr>
          <p:nvPr/>
        </p:nvSpPr>
        <p:spPr bwMode="auto">
          <a:xfrm>
            <a:off x="0" y="0"/>
            <a:ext cx="43434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sz="3200" b="1" dirty="0">
                <a:latin typeface="Times New Roman" panose="02020603050405020304" pitchFamily="18" charset="0"/>
                <a:cs typeface="Times New Roman" panose="02020603050405020304" pitchFamily="18" charset="0"/>
              </a:rPr>
              <a:t>Bladder </a:t>
            </a:r>
            <a:r>
              <a:rPr lang="en-IN" sz="3600" b="1" dirty="0">
                <a:latin typeface="Times New Roman" panose="02020603050405020304" pitchFamily="18" charset="0"/>
                <a:cs typeface="Times New Roman" panose="02020603050405020304" pitchFamily="18" charset="0"/>
              </a:rPr>
              <a:t>Management</a:t>
            </a:r>
            <a:r>
              <a:rPr lang="en-IN" sz="3200" b="1" dirty="0">
                <a:latin typeface="Times New Roman" panose="02020603050405020304" pitchFamily="18" charset="0"/>
                <a:cs typeface="Times New Roman" panose="02020603050405020304" pitchFamily="18" charset="0"/>
              </a:rPr>
              <a:t> for Supra Sacral SCI</a:t>
            </a:r>
            <a:endParaRPr lang="en-US" sz="3200" b="1" dirty="0"/>
          </a:p>
        </p:txBody>
      </p:sp>
      <p:sp>
        <p:nvSpPr>
          <p:cNvPr id="30" name="Content Placeholder 2"/>
          <p:cNvSpPr txBox="1">
            <a:spLocks/>
          </p:cNvSpPr>
          <p:nvPr/>
        </p:nvSpPr>
        <p:spPr bwMode="auto">
          <a:xfrm>
            <a:off x="0" y="1371600"/>
            <a:ext cx="4191000" cy="5486400"/>
          </a:xfrm>
          <a:prstGeom prst="rect">
            <a:avLst/>
          </a:prstGeom>
          <a:noFill/>
          <a:ln w="9525">
            <a:noFill/>
            <a:miter lim="800000"/>
            <a:headEnd/>
            <a:tailEnd/>
          </a:ln>
        </p:spPr>
        <p:txBody>
          <a:bodyPr/>
          <a:lstStyle/>
          <a:p>
            <a:pPr marL="548640" indent="-411480" fontAlgn="auto">
              <a:spcBef>
                <a:spcPct val="20000"/>
              </a:spcBef>
              <a:spcAft>
                <a:spcPts val="0"/>
              </a:spcAft>
              <a:buClr>
                <a:schemeClr val="tx1">
                  <a:shade val="95000"/>
                </a:schemeClr>
              </a:buClr>
              <a:buSzPct val="65000"/>
              <a:buFont typeface="Wingdings 2" pitchFamily="18" charset="2"/>
              <a:buNone/>
              <a:defRPr/>
            </a:pPr>
            <a:r>
              <a:rPr lang="en-IN" sz="2800" b="1" dirty="0">
                <a:latin typeface="Times New Roman" pitchFamily="18" charset="0"/>
                <a:cs typeface="Times New Roman" pitchFamily="18" charset="0"/>
              </a:rPr>
              <a:t>Four Important Goals</a:t>
            </a:r>
          </a:p>
          <a:p>
            <a:pPr marL="548640" indent="-411480" fontAlgn="auto">
              <a:spcBef>
                <a:spcPct val="20000"/>
              </a:spcBef>
              <a:spcAft>
                <a:spcPts val="0"/>
              </a:spcAft>
              <a:buClr>
                <a:schemeClr val="tx1">
                  <a:shade val="95000"/>
                </a:schemeClr>
              </a:buClr>
              <a:buSzPct val="65000"/>
              <a:buFont typeface="Wingdings 2"/>
              <a:buChar char=""/>
              <a:defRPr/>
            </a:pPr>
            <a:r>
              <a:rPr lang="en-IN" sz="2800" b="1" dirty="0">
                <a:latin typeface="Times New Roman" pitchFamily="18" charset="0"/>
                <a:cs typeface="Times New Roman" pitchFamily="18" charset="0"/>
              </a:rPr>
              <a:t>Prevent complications of the kidneys</a:t>
            </a:r>
          </a:p>
          <a:p>
            <a:pPr marL="548640" indent="-411480" fontAlgn="auto">
              <a:spcBef>
                <a:spcPct val="20000"/>
              </a:spcBef>
              <a:spcAft>
                <a:spcPts val="0"/>
              </a:spcAft>
              <a:buClr>
                <a:schemeClr val="tx1">
                  <a:shade val="95000"/>
                </a:schemeClr>
              </a:buClr>
              <a:buSzPct val="65000"/>
              <a:buFont typeface="Wingdings 2"/>
              <a:buChar char=""/>
              <a:defRPr/>
            </a:pPr>
            <a:r>
              <a:rPr lang="en-IN" sz="2800" b="1" dirty="0">
                <a:latin typeface="Times New Roman" pitchFamily="18" charset="0"/>
                <a:cs typeface="Times New Roman" pitchFamily="18" charset="0"/>
              </a:rPr>
              <a:t>Prevent complications of the bladder</a:t>
            </a:r>
          </a:p>
          <a:p>
            <a:pPr marL="548640" indent="-411480" fontAlgn="auto">
              <a:spcBef>
                <a:spcPct val="20000"/>
              </a:spcBef>
              <a:spcAft>
                <a:spcPts val="0"/>
              </a:spcAft>
              <a:buClr>
                <a:schemeClr val="tx1">
                  <a:shade val="95000"/>
                </a:schemeClr>
              </a:buClr>
              <a:buSzPct val="65000"/>
              <a:buFont typeface="Wingdings 2"/>
              <a:buChar char=""/>
              <a:defRPr/>
            </a:pPr>
            <a:r>
              <a:rPr lang="en-IN" sz="2800" b="1" dirty="0">
                <a:latin typeface="Times New Roman" pitchFamily="18" charset="0"/>
                <a:cs typeface="Times New Roman" pitchFamily="18" charset="0"/>
              </a:rPr>
              <a:t>To have a bladder management program that best fits lifestyle of the patient</a:t>
            </a:r>
          </a:p>
          <a:p>
            <a:pPr marL="548640" indent="-411480" fontAlgn="auto">
              <a:spcBef>
                <a:spcPct val="20000"/>
              </a:spcBef>
              <a:spcAft>
                <a:spcPts val="0"/>
              </a:spcAft>
              <a:buClr>
                <a:schemeClr val="tx1">
                  <a:shade val="95000"/>
                </a:schemeClr>
              </a:buClr>
              <a:buSzPct val="65000"/>
              <a:buFont typeface="Wingdings 2"/>
              <a:buChar char=""/>
              <a:defRPr/>
            </a:pPr>
            <a:r>
              <a:rPr lang="en-IN" sz="2800" b="1" dirty="0">
                <a:latin typeface="Times New Roman" pitchFamily="18" charset="0"/>
                <a:cs typeface="Times New Roman" pitchFamily="18" charset="0"/>
              </a:rPr>
              <a:t>To keep  skin and clothing free of urine</a:t>
            </a:r>
          </a:p>
          <a:p>
            <a:pPr marL="548640" indent="-411480" fontAlgn="auto">
              <a:spcBef>
                <a:spcPct val="20000"/>
              </a:spcBef>
              <a:spcAft>
                <a:spcPts val="0"/>
              </a:spcAft>
              <a:buClr>
                <a:schemeClr val="tx1">
                  <a:shade val="95000"/>
                </a:schemeClr>
              </a:buClr>
              <a:buSzPct val="65000"/>
              <a:buFont typeface="Wingdings 2"/>
              <a:buChar char=""/>
              <a:defRPr/>
            </a:pPr>
            <a:endParaRPr lang="en-IN" sz="2000" b="1" dirty="0">
              <a:latin typeface="Times New Roman" pitchFamily="18" charset="0"/>
              <a:cs typeface="Times New Roman" pitchFamily="18" charset="0"/>
            </a:endParaRPr>
          </a:p>
        </p:txBody>
      </p:sp>
      <p:sp>
        <p:nvSpPr>
          <p:cNvPr id="37" name="Curved Right Arrow 36"/>
          <p:cNvSpPr/>
          <p:nvPr/>
        </p:nvSpPr>
        <p:spPr>
          <a:xfrm>
            <a:off x="4419600" y="2895600"/>
            <a:ext cx="1447800" cy="3505200"/>
          </a:xfrm>
          <a:prstGeom prst="curvedRightArrow">
            <a:avLst>
              <a:gd name="adj1" fmla="val 8644"/>
              <a:gd name="adj2" fmla="val 50000"/>
              <a:gd name="adj3" fmla="val 1292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8" name="Rectangle 37"/>
          <p:cNvSpPr>
            <a:spLocks noChangeArrowheads="1"/>
          </p:cNvSpPr>
          <p:nvPr/>
        </p:nvSpPr>
        <p:spPr bwMode="auto">
          <a:xfrm>
            <a:off x="0" y="1841500"/>
            <a:ext cx="52578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sz="3200" b="1" dirty="0">
                <a:solidFill>
                  <a:schemeClr val="accent1"/>
                </a:solidFill>
                <a:latin typeface="Times New Roman" panose="02020603050405020304" pitchFamily="18" charset="0"/>
                <a:cs typeface="Times New Roman" panose="02020603050405020304" pitchFamily="18" charset="0"/>
              </a:rPr>
              <a:t>Most common methods </a:t>
            </a:r>
          </a:p>
          <a:p>
            <a:pPr eaLnBrk="1" hangingPunct="1"/>
            <a:r>
              <a:rPr lang="en-IN" sz="3200" b="1" dirty="0">
                <a:latin typeface="Times New Roman" panose="02020603050405020304" pitchFamily="18" charset="0"/>
                <a:cs typeface="Times New Roman" panose="02020603050405020304" pitchFamily="18" charset="0"/>
              </a:rPr>
              <a:t>Intermittent catheterization</a:t>
            </a:r>
          </a:p>
          <a:p>
            <a:pPr eaLnBrk="1" hangingPunct="1"/>
            <a:r>
              <a:rPr lang="en-IN" sz="3200" b="1" dirty="0">
                <a:latin typeface="Times New Roman" panose="02020603050405020304" pitchFamily="18" charset="0"/>
                <a:cs typeface="Times New Roman" panose="02020603050405020304" pitchFamily="18" charset="0"/>
              </a:rPr>
              <a:t>Reflex voiding (for men)</a:t>
            </a:r>
          </a:p>
          <a:p>
            <a:pPr eaLnBrk="1" hangingPunct="1"/>
            <a:r>
              <a:rPr lang="en-IN" sz="3200" b="1" dirty="0">
                <a:latin typeface="Times New Roman" panose="02020603050405020304" pitchFamily="18" charset="0"/>
                <a:cs typeface="Times New Roman" panose="02020603050405020304" pitchFamily="18" charset="0"/>
              </a:rPr>
              <a:t>Indwelling catheter</a:t>
            </a:r>
          </a:p>
          <a:p>
            <a:pPr eaLnBrk="1" hangingPunct="1"/>
            <a:r>
              <a:rPr lang="en-IN" sz="3200" b="1" dirty="0">
                <a:solidFill>
                  <a:schemeClr val="accent1"/>
                </a:solidFill>
                <a:latin typeface="Times New Roman" panose="02020603050405020304" pitchFamily="18" charset="0"/>
                <a:cs typeface="Times New Roman" panose="02020603050405020304" pitchFamily="18" charset="0"/>
              </a:rPr>
              <a:t>Less frequent methods</a:t>
            </a:r>
          </a:p>
          <a:p>
            <a:pPr eaLnBrk="1" hangingPunct="1"/>
            <a:r>
              <a:rPr lang="en-IN" sz="3200" b="1" dirty="0">
                <a:latin typeface="Times New Roman" panose="02020603050405020304" pitchFamily="18" charset="0"/>
                <a:cs typeface="Times New Roman" panose="02020603050405020304" pitchFamily="18" charset="0"/>
              </a:rPr>
              <a:t>Bladder augmentation to surgically increase bladder size</a:t>
            </a:r>
          </a:p>
          <a:p>
            <a:pPr eaLnBrk="1" hangingPunct="1"/>
            <a:r>
              <a:rPr lang="en-IN" sz="3200" b="1" dirty="0">
                <a:latin typeface="Times New Roman" panose="02020603050405020304" pitchFamily="18" charset="0"/>
                <a:cs typeface="Times New Roman" panose="02020603050405020304" pitchFamily="18" charset="0"/>
              </a:rPr>
              <a:t>Surgical diversion</a:t>
            </a:r>
          </a:p>
          <a:p>
            <a:pPr eaLnBrk="1" hangingPunct="1"/>
            <a:r>
              <a:rPr lang="en-IN" sz="3200" b="1" dirty="0" err="1">
                <a:latin typeface="Times New Roman" panose="02020603050405020304" pitchFamily="18" charset="0"/>
                <a:cs typeface="Times New Roman" panose="02020603050405020304" pitchFamily="18" charset="0"/>
              </a:rPr>
              <a:t>Neurostimulation</a:t>
            </a:r>
            <a:endParaRPr lang="en-IN" sz="32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502635800"/>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4" fill="hold" grpId="0" nodeType="afterEffect">
                                  <p:stCondLst>
                                    <p:cond delay="1000"/>
                                  </p:stCondLst>
                                  <p:childTnLst>
                                    <p:set>
                                      <p:cBhvr>
                                        <p:cTn id="9" dur="1" fill="hold">
                                          <p:stCondLst>
                                            <p:cond delay="0"/>
                                          </p:stCondLst>
                                        </p:cTn>
                                        <p:tgtEl>
                                          <p:spTgt spid="57359"/>
                                        </p:tgtEl>
                                        <p:attrNameLst>
                                          <p:attrName>style.visibility</p:attrName>
                                        </p:attrNameLst>
                                      </p:cBhvr>
                                      <p:to>
                                        <p:strVal val="visible"/>
                                      </p:to>
                                    </p:set>
                                    <p:animEffect transition="in" filter="wipe(down)">
                                      <p:cBhvr>
                                        <p:cTn id="10" dur="500"/>
                                        <p:tgtEl>
                                          <p:spTgt spid="57359"/>
                                        </p:tgtEl>
                                      </p:cBhvr>
                                    </p:animEffect>
                                  </p:childTnLst>
                                </p:cTn>
                              </p:par>
                            </p:childTnLst>
                          </p:cTn>
                        </p:par>
                        <p:par>
                          <p:cTn id="11" fill="hold" nodeType="afterGroup">
                            <p:stCondLst>
                              <p:cond delay="1500"/>
                            </p:stCondLst>
                            <p:childTnLst>
                              <p:par>
                                <p:cTn id="12" presetID="1" presetClass="entr" presetSubtype="0" fill="hold" grpId="0" nodeType="afterEffect">
                                  <p:stCondLst>
                                    <p:cond delay="500"/>
                                  </p:stCondLst>
                                  <p:childTnLst>
                                    <p:set>
                                      <p:cBhvr>
                                        <p:cTn id="13" dur="1" fill="hold">
                                          <p:stCondLst>
                                            <p:cond delay="0"/>
                                          </p:stCondLst>
                                        </p:cTn>
                                        <p:tgtEl>
                                          <p:spTgt spid="33"/>
                                        </p:tgtEl>
                                        <p:attrNameLst>
                                          <p:attrName>style.visibility</p:attrName>
                                        </p:attrNameLst>
                                      </p:cBhvr>
                                      <p:to>
                                        <p:strVal val="visible"/>
                                      </p:to>
                                    </p:set>
                                  </p:childTnLst>
                                </p:cTn>
                              </p:par>
                            </p:childTnLst>
                          </p:cTn>
                        </p:par>
                        <p:par>
                          <p:cTn id="14" fill="hold" nodeType="afterGroup">
                            <p:stCondLst>
                              <p:cond delay="2000"/>
                            </p:stCondLst>
                            <p:childTnLst>
                              <p:par>
                                <p:cTn id="15" presetID="2" presetClass="entr" presetSubtype="2" fill="hold" grpId="0" nodeType="afterEffect">
                                  <p:stCondLst>
                                    <p:cond delay="500"/>
                                  </p:stCondLst>
                                  <p:childTnLst>
                                    <p:set>
                                      <p:cBhvr>
                                        <p:cTn id="16" dur="1" fill="hold">
                                          <p:stCondLst>
                                            <p:cond delay="0"/>
                                          </p:stCondLst>
                                        </p:cTn>
                                        <p:tgtEl>
                                          <p:spTgt spid="57360"/>
                                        </p:tgtEl>
                                        <p:attrNameLst>
                                          <p:attrName>style.visibility</p:attrName>
                                        </p:attrNameLst>
                                      </p:cBhvr>
                                      <p:to>
                                        <p:strVal val="visible"/>
                                      </p:to>
                                    </p:set>
                                    <p:anim calcmode="lin" valueType="num">
                                      <p:cBhvr additive="base">
                                        <p:cTn id="17" dur="500" fill="hold"/>
                                        <p:tgtEl>
                                          <p:spTgt spid="57360"/>
                                        </p:tgtEl>
                                        <p:attrNameLst>
                                          <p:attrName>ppt_x</p:attrName>
                                        </p:attrNameLst>
                                      </p:cBhvr>
                                      <p:tavLst>
                                        <p:tav tm="0">
                                          <p:val>
                                            <p:strVal val="1+#ppt_w/2"/>
                                          </p:val>
                                        </p:tav>
                                        <p:tav tm="100000">
                                          <p:val>
                                            <p:strVal val="#ppt_x"/>
                                          </p:val>
                                        </p:tav>
                                      </p:tavLst>
                                    </p:anim>
                                    <p:anim calcmode="lin" valueType="num">
                                      <p:cBhvr additive="base">
                                        <p:cTn id="18" dur="500" fill="hold"/>
                                        <p:tgtEl>
                                          <p:spTgt spid="57360"/>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xit" presetSubtype="10" fill="hold" grpId="1" nodeType="clickEffect">
                                  <p:stCondLst>
                                    <p:cond delay="0"/>
                                  </p:stCondLst>
                                  <p:childTnLst>
                                    <p:animEffect transition="out" filter="blinds(horizontal)">
                                      <p:cBhvr>
                                        <p:cTn id="26" dur="500"/>
                                        <p:tgtEl>
                                          <p:spTgt spid="30"/>
                                        </p:tgtEl>
                                      </p:cBhvr>
                                    </p:animEffect>
                                    <p:set>
                                      <p:cBhvr>
                                        <p:cTn id="27" dur="1" fill="hold">
                                          <p:stCondLst>
                                            <p:cond delay="499"/>
                                          </p:stCondLst>
                                        </p:cTn>
                                        <p:tgtEl>
                                          <p:spTgt spid="30"/>
                                        </p:tgtEl>
                                        <p:attrNameLst>
                                          <p:attrName>style.visibility</p:attrName>
                                        </p:attrNameLst>
                                      </p:cBhvr>
                                      <p:to>
                                        <p:strVal val="hidden"/>
                                      </p:to>
                                    </p:set>
                                  </p:childTnLst>
                                </p:cTn>
                              </p:par>
                              <p:par>
                                <p:cTn id="28" presetID="25" presetClass="entr" presetSubtype="0" fill="hold" grpId="0" nodeType="with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p:cTn id="30" dur="500" decel="50000" fill="hold">
                                          <p:stCondLst>
                                            <p:cond delay="0"/>
                                          </p:stCondLst>
                                        </p:cTn>
                                        <p:tgtEl>
                                          <p:spTgt spid="38"/>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38"/>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38"/>
                                        </p:tgtEl>
                                        <p:attrNameLst>
                                          <p:attrName>ppt_w</p:attrName>
                                        </p:attrNameLst>
                                      </p:cBhvr>
                                      <p:tavLst>
                                        <p:tav tm="0">
                                          <p:val>
                                            <p:strVal val="#ppt_w*.05"/>
                                          </p:val>
                                        </p:tav>
                                        <p:tav tm="100000">
                                          <p:val>
                                            <p:strVal val="#ppt_w"/>
                                          </p:val>
                                        </p:tav>
                                      </p:tavLst>
                                    </p:anim>
                                    <p:anim calcmode="lin" valueType="num">
                                      <p:cBhvr>
                                        <p:cTn id="33" dur="1000" fill="hold"/>
                                        <p:tgtEl>
                                          <p:spTgt spid="38"/>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38"/>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38"/>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38"/>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57359" grpId="0"/>
      <p:bldP spid="57360" grpId="0"/>
      <p:bldP spid="30" grpId="0"/>
      <p:bldP spid="30" grpId="1"/>
      <p:bldP spid="3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57200"/>
            <a:ext cx="1262063"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4953000"/>
            <a:ext cx="1676400"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4" descr="C:\Users\newuser\Desktop\Picture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1219200"/>
            <a:ext cx="10826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ircular Arrow 15"/>
          <p:cNvSpPr/>
          <p:nvPr/>
        </p:nvSpPr>
        <p:spPr>
          <a:xfrm rot="5400000">
            <a:off x="5257800" y="2819400"/>
            <a:ext cx="2819400" cy="3124200"/>
          </a:xfrm>
          <a:prstGeom prst="circularArrow">
            <a:avLst>
              <a:gd name="adj1" fmla="val 4060"/>
              <a:gd name="adj2" fmla="val 1143241"/>
              <a:gd name="adj3" fmla="val 20430978"/>
              <a:gd name="adj4" fmla="val 10359028"/>
              <a:gd name="adj5" fmla="val 8475"/>
            </a:avLst>
          </a:prstGeom>
          <a:solidFill>
            <a:srgbClr val="23EB4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7" name="Circular Arrow 16"/>
          <p:cNvSpPr/>
          <p:nvPr/>
        </p:nvSpPr>
        <p:spPr>
          <a:xfrm rot="15958040" flipV="1">
            <a:off x="5484019" y="3144044"/>
            <a:ext cx="2506662" cy="2482850"/>
          </a:xfrm>
          <a:prstGeom prst="circularArrow">
            <a:avLst>
              <a:gd name="adj1" fmla="val 3352"/>
              <a:gd name="adj2" fmla="val 1142319"/>
              <a:gd name="adj3" fmla="val 20889287"/>
              <a:gd name="adj4" fmla="val 10518788"/>
              <a:gd name="adj5" fmla="val 125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8" name="Curved Right Arrow 27"/>
          <p:cNvSpPr/>
          <p:nvPr/>
        </p:nvSpPr>
        <p:spPr>
          <a:xfrm rot="21402972">
            <a:off x="4968875" y="3162300"/>
            <a:ext cx="1401763" cy="3279775"/>
          </a:xfrm>
          <a:prstGeom prst="curvedRightArrow">
            <a:avLst>
              <a:gd name="adj1" fmla="val 7581"/>
              <a:gd name="adj2" fmla="val 50000"/>
              <a:gd name="adj3" fmla="val 1728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50184" name="TextBox 28"/>
          <p:cNvSpPr txBox="1">
            <a:spLocks noChangeArrowheads="1"/>
          </p:cNvSpPr>
          <p:nvPr/>
        </p:nvSpPr>
        <p:spPr bwMode="auto">
          <a:xfrm>
            <a:off x="4343400" y="5943600"/>
            <a:ext cx="1447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400" b="1">
                <a:solidFill>
                  <a:srgbClr val="92D050"/>
                </a:solidFill>
                <a:latin typeface="Times New Roman" panose="02020603050405020304" pitchFamily="18" charset="0"/>
                <a:cs typeface="Times New Roman" panose="02020603050405020304" pitchFamily="18" charset="0"/>
              </a:rPr>
              <a:t>Pudendal Nerve</a:t>
            </a:r>
          </a:p>
        </p:txBody>
      </p:sp>
      <p:sp>
        <p:nvSpPr>
          <p:cNvPr id="50185" name="Rectangle 29"/>
          <p:cNvSpPr>
            <a:spLocks noChangeArrowheads="1"/>
          </p:cNvSpPr>
          <p:nvPr/>
        </p:nvSpPr>
        <p:spPr bwMode="auto">
          <a:xfrm>
            <a:off x="1219200" y="335280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000">
              <a:solidFill>
                <a:srgbClr val="00B0F0"/>
              </a:solidFill>
            </a:endParaRPr>
          </a:p>
        </p:txBody>
      </p:sp>
      <p:sp>
        <p:nvSpPr>
          <p:cNvPr id="32" name="Minus 31"/>
          <p:cNvSpPr/>
          <p:nvPr/>
        </p:nvSpPr>
        <p:spPr>
          <a:xfrm>
            <a:off x="5257800" y="790575"/>
            <a:ext cx="2514600" cy="304800"/>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Minus 32"/>
          <p:cNvSpPr/>
          <p:nvPr/>
        </p:nvSpPr>
        <p:spPr>
          <a:xfrm>
            <a:off x="5257800" y="1524000"/>
            <a:ext cx="2514600" cy="304800"/>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188" name="Rectangle 36"/>
          <p:cNvSpPr>
            <a:spLocks noChangeArrowheads="1"/>
          </p:cNvSpPr>
          <p:nvPr/>
        </p:nvSpPr>
        <p:spPr bwMode="auto">
          <a:xfrm>
            <a:off x="7443788" y="381000"/>
            <a:ext cx="1700212"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buFont typeface="Wingdings" panose="05000000000000000000" pitchFamily="2" charset="2"/>
              <a:buNone/>
            </a:pPr>
            <a:r>
              <a:rPr lang="en-US" b="1" dirty="0">
                <a:solidFill>
                  <a:schemeClr val="accent1"/>
                </a:solidFill>
                <a:latin typeface="Times New Roman" panose="02020603050405020304" pitchFamily="18" charset="0"/>
                <a:cs typeface="Times New Roman" panose="02020603050405020304" pitchFamily="18" charset="0"/>
              </a:rPr>
              <a:t>Uninhibited Neurogenic Bladder </a:t>
            </a:r>
          </a:p>
        </p:txBody>
      </p:sp>
      <p:sp>
        <p:nvSpPr>
          <p:cNvPr id="50189" name="Rectangle 37"/>
          <p:cNvSpPr>
            <a:spLocks noChangeArrowheads="1"/>
          </p:cNvSpPr>
          <p:nvPr/>
        </p:nvSpPr>
        <p:spPr bwMode="auto">
          <a:xfrm>
            <a:off x="7086600" y="1524000"/>
            <a:ext cx="24384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buFont typeface="Wingdings" panose="05000000000000000000" pitchFamily="2" charset="2"/>
              <a:buNone/>
            </a:pPr>
            <a:r>
              <a:rPr lang="en-US" b="1" dirty="0">
                <a:solidFill>
                  <a:schemeClr val="accent1"/>
                </a:solidFill>
                <a:latin typeface="Times New Roman" panose="02020603050405020304" pitchFamily="18" charset="0"/>
                <a:cs typeface="Times New Roman" panose="02020603050405020304" pitchFamily="18" charset="0"/>
              </a:rPr>
              <a:t>Reflex Neurogenic Bladder </a:t>
            </a:r>
            <a:r>
              <a:rPr lang="en-US" b="1" dirty="0">
                <a:latin typeface="Times New Roman" panose="02020603050405020304" pitchFamily="18" charset="0"/>
                <a:cs typeface="Times New Roman" panose="02020603050405020304" pitchFamily="18" charset="0"/>
              </a:rPr>
              <a:t>(</a:t>
            </a:r>
            <a:r>
              <a:rPr lang="en-US" b="1" dirty="0">
                <a:solidFill>
                  <a:srgbClr val="FF0000"/>
                </a:solidFill>
                <a:latin typeface="Times New Roman" panose="02020603050405020304" pitchFamily="18" charset="0"/>
                <a:cs typeface="Times New Roman" panose="02020603050405020304" pitchFamily="18" charset="0"/>
              </a:rPr>
              <a:t>Automatic</a:t>
            </a:r>
            <a:r>
              <a:rPr lang="en-US" b="1" dirty="0">
                <a:latin typeface="Times New Roman" panose="02020603050405020304" pitchFamily="18" charset="0"/>
                <a:cs typeface="Times New Roman" panose="02020603050405020304" pitchFamily="18" charset="0"/>
              </a:rPr>
              <a:t> bladder, Spastic bladder)</a:t>
            </a:r>
          </a:p>
        </p:txBody>
      </p:sp>
      <p:sp>
        <p:nvSpPr>
          <p:cNvPr id="50190" name="Rectangle 42"/>
          <p:cNvSpPr>
            <a:spLocks noChangeArrowheads="1"/>
          </p:cNvSpPr>
          <p:nvPr/>
        </p:nvSpPr>
        <p:spPr bwMode="auto">
          <a:xfrm>
            <a:off x="5486400" y="3200400"/>
            <a:ext cx="7080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sz="900" b="1">
                <a:solidFill>
                  <a:srgbClr val="FF0000"/>
                </a:solidFill>
                <a:latin typeface="Times New Roman" panose="02020603050405020304" pitchFamily="18" charset="0"/>
                <a:cs typeface="Times New Roman" panose="02020603050405020304" pitchFamily="18" charset="0"/>
              </a:rPr>
              <a:t>Primitive voiding centre</a:t>
            </a:r>
            <a:endParaRPr lang="en-US" sz="900" b="1">
              <a:solidFill>
                <a:srgbClr val="FF0000"/>
              </a:solidFill>
            </a:endParaRPr>
          </a:p>
        </p:txBody>
      </p:sp>
      <p:cxnSp>
        <p:nvCxnSpPr>
          <p:cNvPr id="45" name="Straight Arrow Connector 44"/>
          <p:cNvCxnSpPr/>
          <p:nvPr/>
        </p:nvCxnSpPr>
        <p:spPr>
          <a:xfrm flipV="1">
            <a:off x="5638800" y="1066800"/>
            <a:ext cx="838200" cy="762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51" name="TextBox 50"/>
          <p:cNvSpPr txBox="1"/>
          <p:nvPr/>
        </p:nvSpPr>
        <p:spPr>
          <a:xfrm>
            <a:off x="4800600" y="914400"/>
            <a:ext cx="838200" cy="646113"/>
          </a:xfrm>
          <a:prstGeom prst="rect">
            <a:avLst/>
          </a:prstGeom>
          <a:noFill/>
        </p:spPr>
        <p:txBody>
          <a:bodyPr>
            <a:spAutoFit/>
          </a:bodyPr>
          <a:lstStyle/>
          <a:p>
            <a:pPr>
              <a:defRPr/>
            </a:pPr>
            <a:r>
              <a:rPr lang="en-US" sz="1200" b="1" dirty="0">
                <a:solidFill>
                  <a:schemeClr val="accent6">
                    <a:lumMod val="75000"/>
                  </a:schemeClr>
                </a:solidFill>
                <a:latin typeface="Times New Roman" pitchFamily="18" charset="0"/>
                <a:cs typeface="Times New Roman" pitchFamily="18" charset="0"/>
              </a:rPr>
              <a:t>Pontine </a:t>
            </a:r>
            <a:r>
              <a:rPr lang="en-US" sz="1200" b="1" dirty="0" err="1">
                <a:solidFill>
                  <a:schemeClr val="accent6">
                    <a:lumMod val="75000"/>
                  </a:schemeClr>
                </a:solidFill>
                <a:latin typeface="Times New Roman" pitchFamily="18" charset="0"/>
                <a:cs typeface="Times New Roman" pitchFamily="18" charset="0"/>
              </a:rPr>
              <a:t>Micturation</a:t>
            </a:r>
            <a:r>
              <a:rPr lang="en-US" sz="1200" b="1" dirty="0">
                <a:solidFill>
                  <a:schemeClr val="accent6">
                    <a:lumMod val="75000"/>
                  </a:schemeClr>
                </a:solidFill>
                <a:latin typeface="Times New Roman" pitchFamily="18" charset="0"/>
                <a:cs typeface="Times New Roman" pitchFamily="18" charset="0"/>
              </a:rPr>
              <a:t> Centre</a:t>
            </a:r>
          </a:p>
        </p:txBody>
      </p:sp>
      <p:sp>
        <p:nvSpPr>
          <p:cNvPr id="50193" name="TextBox 26"/>
          <p:cNvSpPr txBox="1">
            <a:spLocks noChangeArrowheads="1"/>
          </p:cNvSpPr>
          <p:nvPr/>
        </p:nvSpPr>
        <p:spPr bwMode="auto">
          <a:xfrm>
            <a:off x="4876800" y="0"/>
            <a:ext cx="121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200" b="1">
                <a:solidFill>
                  <a:srgbClr val="FF0000"/>
                </a:solidFill>
              </a:rPr>
              <a:t>Frontal Lobe, Micturation Centre</a:t>
            </a:r>
          </a:p>
        </p:txBody>
      </p:sp>
      <p:sp>
        <p:nvSpPr>
          <p:cNvPr id="31" name="Down Arrow 30"/>
          <p:cNvSpPr/>
          <p:nvPr/>
        </p:nvSpPr>
        <p:spPr>
          <a:xfrm rot="17259344">
            <a:off x="5879306" y="457994"/>
            <a:ext cx="204788" cy="495300"/>
          </a:xfrm>
          <a:prstGeom prst="downArrow">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195" name="Rectangle 28"/>
          <p:cNvSpPr>
            <a:spLocks noChangeArrowheads="1"/>
          </p:cNvSpPr>
          <p:nvPr/>
        </p:nvSpPr>
        <p:spPr bwMode="auto">
          <a:xfrm>
            <a:off x="0" y="0"/>
            <a:ext cx="4343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sz="2000" b="1" dirty="0">
                <a:latin typeface="Times New Roman" panose="02020603050405020304" pitchFamily="18" charset="0"/>
                <a:cs typeface="Times New Roman" panose="02020603050405020304" pitchFamily="18" charset="0"/>
              </a:rPr>
              <a:t>Bladder </a:t>
            </a:r>
            <a:r>
              <a:rPr lang="en-IN" sz="2400" b="1" dirty="0">
                <a:latin typeface="Times New Roman" panose="02020603050405020304" pitchFamily="18" charset="0"/>
                <a:cs typeface="Times New Roman" panose="02020603050405020304" pitchFamily="18" charset="0"/>
              </a:rPr>
              <a:t>Management</a:t>
            </a:r>
            <a:r>
              <a:rPr lang="en-IN" sz="2000" b="1" dirty="0">
                <a:latin typeface="Times New Roman" panose="02020603050405020304" pitchFamily="18" charset="0"/>
                <a:cs typeface="Times New Roman" panose="02020603050405020304" pitchFamily="18" charset="0"/>
              </a:rPr>
              <a:t> for Supra Sacral SCI</a:t>
            </a:r>
            <a:endParaRPr lang="en-US" sz="2000" b="1" dirty="0"/>
          </a:p>
        </p:txBody>
      </p:sp>
      <p:sp>
        <p:nvSpPr>
          <p:cNvPr id="37" name="Curved Right Arrow 36"/>
          <p:cNvSpPr/>
          <p:nvPr/>
        </p:nvSpPr>
        <p:spPr>
          <a:xfrm>
            <a:off x="4953000" y="2819400"/>
            <a:ext cx="1447800" cy="3505200"/>
          </a:xfrm>
          <a:prstGeom prst="curvedRightArrow">
            <a:avLst>
              <a:gd name="adj1" fmla="val 8644"/>
              <a:gd name="adj2" fmla="val 50000"/>
              <a:gd name="adj3" fmla="val 1292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3" name="Rectangle 22"/>
          <p:cNvSpPr>
            <a:spLocks noChangeArrowheads="1"/>
          </p:cNvSpPr>
          <p:nvPr/>
        </p:nvSpPr>
        <p:spPr bwMode="auto">
          <a:xfrm>
            <a:off x="0" y="1295400"/>
            <a:ext cx="4800600"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buFont typeface="Wingdings" panose="05000000000000000000" pitchFamily="2" charset="2"/>
              <a:buNone/>
            </a:pPr>
            <a:r>
              <a:rPr lang="en-US" sz="4000" i="1">
                <a:solidFill>
                  <a:srgbClr val="FFFF00"/>
                </a:solidFill>
                <a:latin typeface="Times New Roman" panose="02020603050405020304" pitchFamily="18" charset="0"/>
                <a:cs typeface="Times New Roman" panose="02020603050405020304" pitchFamily="18" charset="0"/>
              </a:rPr>
              <a:t>Medication</a:t>
            </a:r>
          </a:p>
          <a:p>
            <a:pPr eaLnBrk="1" hangingPunct="1">
              <a:lnSpc>
                <a:spcPct val="90000"/>
              </a:lnSpc>
              <a:buFont typeface="Wingdings" panose="05000000000000000000" pitchFamily="2" charset="2"/>
              <a:buNone/>
            </a:pPr>
            <a:r>
              <a:rPr lang="en-US" sz="3600">
                <a:latin typeface="Times New Roman" panose="02020603050405020304" pitchFamily="18" charset="0"/>
                <a:cs typeface="Times New Roman" panose="02020603050405020304" pitchFamily="18" charset="0"/>
              </a:rPr>
              <a:t>    </a:t>
            </a:r>
            <a:r>
              <a:rPr lang="en-US" sz="3600">
                <a:solidFill>
                  <a:srgbClr val="FFFF00"/>
                </a:solidFill>
                <a:latin typeface="Times New Roman" panose="02020603050405020304" pitchFamily="18" charset="0"/>
                <a:cs typeface="Times New Roman" panose="02020603050405020304" pitchFamily="18" charset="0"/>
              </a:rPr>
              <a:t>Urge incontinence</a:t>
            </a:r>
          </a:p>
          <a:p>
            <a:pPr eaLnBrk="1" hangingPunct="1">
              <a:lnSpc>
                <a:spcPct val="90000"/>
              </a:lnSpc>
              <a:buFont typeface="Wingdings" panose="05000000000000000000" pitchFamily="2" charset="2"/>
              <a:buNone/>
            </a:pPr>
            <a:r>
              <a:rPr lang="en-US" sz="3600">
                <a:latin typeface="Times New Roman" panose="02020603050405020304" pitchFamily="18" charset="0"/>
                <a:cs typeface="Times New Roman" panose="02020603050405020304" pitchFamily="18" charset="0"/>
              </a:rPr>
              <a:t>The 3 main categories of drugs used to treat include </a:t>
            </a:r>
          </a:p>
          <a:p>
            <a:pPr eaLnBrk="1" hangingPunct="1">
              <a:lnSpc>
                <a:spcPct val="90000"/>
              </a:lnSpc>
            </a:pPr>
            <a:r>
              <a:rPr lang="en-US" sz="3600">
                <a:latin typeface="Times New Roman" panose="02020603050405020304" pitchFamily="18" charset="0"/>
                <a:cs typeface="Times New Roman" panose="02020603050405020304" pitchFamily="18" charset="0"/>
              </a:rPr>
              <a:t> Anticholinergic drugs</a:t>
            </a:r>
          </a:p>
          <a:p>
            <a:pPr eaLnBrk="1" hangingPunct="1">
              <a:lnSpc>
                <a:spcPct val="90000"/>
              </a:lnSpc>
            </a:pPr>
            <a:r>
              <a:rPr lang="en-US" sz="3600">
                <a:latin typeface="Times New Roman" panose="02020603050405020304" pitchFamily="18" charset="0"/>
                <a:cs typeface="Times New Roman" panose="02020603050405020304" pitchFamily="18" charset="0"/>
              </a:rPr>
              <a:t> Antispasmodics,</a:t>
            </a:r>
          </a:p>
          <a:p>
            <a:pPr eaLnBrk="1" hangingPunct="1">
              <a:lnSpc>
                <a:spcPct val="90000"/>
              </a:lnSpc>
            </a:pPr>
            <a:r>
              <a:rPr lang="en-US" sz="3600">
                <a:latin typeface="Times New Roman" panose="02020603050405020304" pitchFamily="18" charset="0"/>
                <a:cs typeface="Times New Roman" panose="02020603050405020304" pitchFamily="18" charset="0"/>
              </a:rPr>
              <a:t> Tricyclic antidepressant agents.</a:t>
            </a:r>
          </a:p>
          <a:p>
            <a:pPr eaLnBrk="1" hangingPunct="1">
              <a:lnSpc>
                <a:spcPct val="90000"/>
              </a:lnSpc>
            </a:pPr>
            <a:endParaRPr lang="en-US" sz="2000" b="1">
              <a:latin typeface="Times New Roman" panose="02020603050405020304" pitchFamily="18" charset="0"/>
              <a:cs typeface="Times New Roman" panose="02020603050405020304" pitchFamily="18" charset="0"/>
            </a:endParaRPr>
          </a:p>
        </p:txBody>
      </p:sp>
      <p:sp>
        <p:nvSpPr>
          <p:cNvPr id="24" name="Content Placeholder 2"/>
          <p:cNvSpPr txBox="1">
            <a:spLocks/>
          </p:cNvSpPr>
          <p:nvPr/>
        </p:nvSpPr>
        <p:spPr bwMode="auto">
          <a:xfrm>
            <a:off x="0" y="1219200"/>
            <a:ext cx="6248400" cy="2971800"/>
          </a:xfrm>
          <a:prstGeom prst="rect">
            <a:avLst/>
          </a:prstGeom>
          <a:noFill/>
          <a:ln w="9525">
            <a:noFill/>
            <a:miter lim="800000"/>
            <a:headEnd/>
            <a:tailEnd/>
          </a:ln>
        </p:spPr>
        <p:txBody>
          <a:bodyPr>
            <a:normAutofit fontScale="92500" lnSpcReduction="10000"/>
          </a:bodyPr>
          <a:lstStyle/>
          <a:p>
            <a:pPr marL="548640" indent="-411480" fontAlgn="auto">
              <a:lnSpc>
                <a:spcPct val="90000"/>
              </a:lnSpc>
              <a:spcBef>
                <a:spcPct val="20000"/>
              </a:spcBef>
              <a:spcAft>
                <a:spcPts val="0"/>
              </a:spcAft>
              <a:buClr>
                <a:schemeClr val="tx1">
                  <a:shade val="95000"/>
                </a:schemeClr>
              </a:buClr>
              <a:buSzPct val="65000"/>
              <a:defRPr/>
            </a:pPr>
            <a:r>
              <a:rPr lang="en-US" sz="2800" b="1" i="1" dirty="0" err="1">
                <a:solidFill>
                  <a:srgbClr val="FFFF00"/>
                </a:solidFill>
                <a:latin typeface="Times New Roman" pitchFamily="18" charset="0"/>
                <a:cs typeface="Times New Roman" pitchFamily="18" charset="0"/>
              </a:rPr>
              <a:t>Anticholinergic</a:t>
            </a:r>
            <a:r>
              <a:rPr lang="en-US" sz="2800" b="1" i="1" dirty="0">
                <a:solidFill>
                  <a:srgbClr val="FFFF00"/>
                </a:solidFill>
                <a:latin typeface="Times New Roman" pitchFamily="18" charset="0"/>
                <a:cs typeface="Times New Roman" pitchFamily="18" charset="0"/>
              </a:rPr>
              <a:t> drugs</a:t>
            </a:r>
            <a:r>
              <a:rPr lang="en-US" sz="2800" b="1" dirty="0">
                <a:solidFill>
                  <a:srgbClr val="FFFF00"/>
                </a:solidFill>
                <a:latin typeface="Times New Roman" pitchFamily="18" charset="0"/>
                <a:cs typeface="Times New Roman" pitchFamily="18" charset="0"/>
              </a:rPr>
              <a:t> </a:t>
            </a:r>
          </a:p>
          <a:p>
            <a:pPr marL="548640" indent="-411480" fontAlgn="auto">
              <a:lnSpc>
                <a:spcPct val="90000"/>
              </a:lnSpc>
              <a:spcBef>
                <a:spcPct val="20000"/>
              </a:spcBef>
              <a:spcAft>
                <a:spcPts val="0"/>
              </a:spcAft>
              <a:buClr>
                <a:schemeClr val="tx1">
                  <a:shade val="95000"/>
                </a:schemeClr>
              </a:buClr>
              <a:buSzPct val="65000"/>
              <a:defRPr/>
            </a:pPr>
            <a:r>
              <a:rPr lang="en-US" sz="2800" dirty="0">
                <a:latin typeface="Times New Roman" pitchFamily="18" charset="0"/>
                <a:cs typeface="Times New Roman" pitchFamily="18" charset="0"/>
              </a:rPr>
              <a:t>They inhibit involuntary bladder contractions.</a:t>
            </a:r>
          </a:p>
          <a:p>
            <a:pPr marL="548640" indent="-411480" fontAlgn="auto">
              <a:lnSpc>
                <a:spcPct val="90000"/>
              </a:lnSpc>
              <a:spcBef>
                <a:spcPct val="20000"/>
              </a:spcBef>
              <a:spcAft>
                <a:spcPts val="0"/>
              </a:spcAft>
              <a:buClr>
                <a:schemeClr val="tx1">
                  <a:shade val="95000"/>
                </a:schemeClr>
              </a:buClr>
              <a:buSzPct val="65000"/>
              <a:buFont typeface="Wingdings" pitchFamily="2" charset="2"/>
              <a:buChar char="§"/>
              <a:defRPr/>
            </a:pPr>
            <a:r>
              <a:rPr lang="en-US" sz="2800" dirty="0" err="1">
                <a:latin typeface="Times New Roman" pitchFamily="18" charset="0"/>
                <a:cs typeface="Times New Roman" pitchFamily="18" charset="0"/>
              </a:rPr>
              <a:t>Propantheline</a:t>
            </a:r>
            <a:r>
              <a:rPr lang="en-US" sz="2800" dirty="0">
                <a:latin typeface="Times New Roman" pitchFamily="18" charset="0"/>
                <a:cs typeface="Times New Roman" pitchFamily="18" charset="0"/>
              </a:rPr>
              <a:t> bromide  – 30-60 mg </a:t>
            </a:r>
            <a:r>
              <a:rPr lang="en-US" sz="2800" dirty="0" err="1">
                <a:latin typeface="Times New Roman" pitchFamily="18" charset="0"/>
                <a:cs typeface="Times New Roman" pitchFamily="18" charset="0"/>
              </a:rPr>
              <a:t>qid</a:t>
            </a:r>
            <a:r>
              <a:rPr lang="en-US" sz="2800" dirty="0">
                <a:latin typeface="Times New Roman" pitchFamily="18" charset="0"/>
                <a:cs typeface="Times New Roman" pitchFamily="18" charset="0"/>
              </a:rPr>
              <a:t>.</a:t>
            </a:r>
          </a:p>
          <a:p>
            <a:pPr marL="548640" indent="-411480" fontAlgn="auto">
              <a:lnSpc>
                <a:spcPct val="90000"/>
              </a:lnSpc>
              <a:spcBef>
                <a:spcPct val="20000"/>
              </a:spcBef>
              <a:spcAft>
                <a:spcPts val="0"/>
              </a:spcAft>
              <a:buClr>
                <a:schemeClr val="tx1">
                  <a:shade val="95000"/>
                </a:schemeClr>
              </a:buClr>
              <a:buSzPct val="65000"/>
              <a:buFont typeface="Wingdings" pitchFamily="2" charset="2"/>
              <a:buChar char="§"/>
              <a:defRPr/>
            </a:pPr>
            <a:r>
              <a:rPr lang="en-US" sz="2800" dirty="0" err="1">
                <a:latin typeface="Times New Roman" pitchFamily="18" charset="0"/>
                <a:cs typeface="Times New Roman" pitchFamily="18" charset="0"/>
              </a:rPr>
              <a:t>Dicyclomine</a:t>
            </a:r>
            <a:r>
              <a:rPr lang="en-US" sz="2800" dirty="0">
                <a:latin typeface="Times New Roman" pitchFamily="18" charset="0"/>
                <a:cs typeface="Times New Roman" pitchFamily="18" charset="0"/>
              </a:rPr>
              <a:t> hydrochloride –10 mg </a:t>
            </a:r>
            <a:r>
              <a:rPr lang="en-US" sz="2800" dirty="0" err="1">
                <a:latin typeface="Times New Roman" pitchFamily="18" charset="0"/>
                <a:cs typeface="Times New Roman" pitchFamily="18" charset="0"/>
              </a:rPr>
              <a:t>tds</a:t>
            </a:r>
            <a:endParaRPr lang="en-US" sz="2800" dirty="0">
              <a:latin typeface="Times New Roman" pitchFamily="18" charset="0"/>
              <a:cs typeface="Times New Roman" pitchFamily="18" charset="0"/>
            </a:endParaRPr>
          </a:p>
          <a:p>
            <a:pPr marL="548640" indent="-411480" fontAlgn="auto">
              <a:lnSpc>
                <a:spcPct val="90000"/>
              </a:lnSpc>
              <a:spcBef>
                <a:spcPct val="20000"/>
              </a:spcBef>
              <a:spcAft>
                <a:spcPts val="0"/>
              </a:spcAft>
              <a:buClr>
                <a:schemeClr val="tx1">
                  <a:shade val="95000"/>
                </a:schemeClr>
              </a:buClr>
              <a:buSzPct val="65000"/>
              <a:buFont typeface="Wingdings" pitchFamily="2" charset="2"/>
              <a:buChar char="§"/>
              <a:defRPr/>
            </a:pPr>
            <a:r>
              <a:rPr lang="en-US" sz="2800" dirty="0" err="1">
                <a:latin typeface="Times New Roman" pitchFamily="18" charset="0"/>
                <a:cs typeface="Times New Roman" pitchFamily="18" charset="0"/>
              </a:rPr>
              <a:t>Darifenacin</a:t>
            </a:r>
            <a:endParaRPr lang="en-US" sz="2800" dirty="0">
              <a:latin typeface="Times New Roman" pitchFamily="18" charset="0"/>
              <a:cs typeface="Times New Roman" pitchFamily="18" charset="0"/>
            </a:endParaRPr>
          </a:p>
          <a:p>
            <a:pPr marL="548640" indent="-411480" fontAlgn="auto">
              <a:lnSpc>
                <a:spcPct val="90000"/>
              </a:lnSpc>
              <a:spcBef>
                <a:spcPct val="20000"/>
              </a:spcBef>
              <a:spcAft>
                <a:spcPts val="0"/>
              </a:spcAft>
              <a:buClr>
                <a:schemeClr val="tx1">
                  <a:shade val="95000"/>
                </a:schemeClr>
              </a:buClr>
              <a:buSzPct val="65000"/>
              <a:buFont typeface="Wingdings" pitchFamily="2" charset="2"/>
              <a:buChar char="§"/>
              <a:defRPr/>
            </a:pPr>
            <a:r>
              <a:rPr lang="en-US" sz="2800" dirty="0" err="1">
                <a:latin typeface="Times New Roman" pitchFamily="18" charset="0"/>
                <a:cs typeface="Times New Roman" pitchFamily="18" charset="0"/>
              </a:rPr>
              <a:t>Solifenacin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succinate</a:t>
            </a:r>
            <a:endParaRPr lang="en-IN" sz="2800" dirty="0">
              <a:latin typeface="Times New Roman" pitchFamily="18" charset="0"/>
              <a:cs typeface="Times New Roman" pitchFamily="18" charset="0"/>
            </a:endParaRPr>
          </a:p>
        </p:txBody>
      </p:sp>
      <p:sp>
        <p:nvSpPr>
          <p:cNvPr id="25" name="Rectangle 3"/>
          <p:cNvSpPr txBox="1">
            <a:spLocks noChangeArrowheads="1"/>
          </p:cNvSpPr>
          <p:nvPr/>
        </p:nvSpPr>
        <p:spPr bwMode="auto">
          <a:xfrm>
            <a:off x="0" y="1066800"/>
            <a:ext cx="51816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47688" indent="-41116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80000"/>
              </a:lnSpc>
              <a:spcBef>
                <a:spcPct val="20000"/>
              </a:spcBef>
              <a:buClr>
                <a:srgbClr val="F9F9F9"/>
              </a:buClr>
              <a:buSzPct val="65000"/>
              <a:buFont typeface="Wingdings" panose="05000000000000000000" pitchFamily="2" charset="2"/>
              <a:buNone/>
            </a:pPr>
            <a:r>
              <a:rPr lang="en-US" sz="2800" dirty="0">
                <a:solidFill>
                  <a:schemeClr val="accent1"/>
                </a:solidFill>
                <a:latin typeface="Times New Roman" panose="02020603050405020304" pitchFamily="18" charset="0"/>
                <a:cs typeface="Times New Roman" panose="02020603050405020304" pitchFamily="18" charset="0"/>
              </a:rPr>
              <a:t>b-</a:t>
            </a:r>
            <a:r>
              <a:rPr lang="en-US" sz="2800" i="1" dirty="0">
                <a:solidFill>
                  <a:schemeClr val="accent1"/>
                </a:solidFill>
                <a:latin typeface="Times New Roman" panose="02020603050405020304" pitchFamily="18" charset="0"/>
                <a:cs typeface="Times New Roman" panose="02020603050405020304" pitchFamily="18" charset="0"/>
              </a:rPr>
              <a:t>Antispasmodic drugs</a:t>
            </a:r>
            <a:r>
              <a:rPr lang="en-US" sz="2800" dirty="0">
                <a:solidFill>
                  <a:schemeClr val="accent1"/>
                </a:solidFill>
                <a:latin typeface="Times New Roman" panose="02020603050405020304" pitchFamily="18" charset="0"/>
                <a:cs typeface="Times New Roman" panose="02020603050405020304" pitchFamily="18" charset="0"/>
              </a:rPr>
              <a:t> – </a:t>
            </a:r>
          </a:p>
          <a:p>
            <a:pPr algn="just" eaLnBrk="1" hangingPunct="1">
              <a:lnSpc>
                <a:spcPct val="80000"/>
              </a:lnSpc>
              <a:spcBef>
                <a:spcPct val="20000"/>
              </a:spcBef>
              <a:buClr>
                <a:srgbClr val="F9F9F9"/>
              </a:buClr>
              <a:buSzPct val="65000"/>
              <a:buFont typeface="Wingdings" panose="05000000000000000000" pitchFamily="2" charset="2"/>
              <a:buNone/>
            </a:pPr>
            <a:endParaRPr lang="en-US" sz="2000" dirty="0">
              <a:solidFill>
                <a:schemeClr val="accent1"/>
              </a:solidFill>
              <a:latin typeface="Times New Roman" panose="02020603050405020304" pitchFamily="18" charset="0"/>
              <a:cs typeface="Times New Roman" panose="02020603050405020304" pitchFamily="18" charset="0"/>
            </a:endParaRPr>
          </a:p>
          <a:p>
            <a:pPr algn="just" eaLnBrk="1" hangingPunct="1">
              <a:lnSpc>
                <a:spcPct val="80000"/>
              </a:lnSpc>
              <a:spcBef>
                <a:spcPct val="20000"/>
              </a:spcBef>
              <a:buClr>
                <a:srgbClr val="F9F9F9"/>
              </a:buClr>
              <a:buSzPct val="65000"/>
              <a:buFont typeface="Wingdings 2" panose="05020102010507070707" pitchFamily="18" charset="2"/>
              <a:buChar char=""/>
            </a:pPr>
            <a:r>
              <a:rPr lang="en-US" sz="2200" dirty="0">
                <a:solidFill>
                  <a:schemeClr val="accent1"/>
                </a:solidFill>
                <a:latin typeface="Times New Roman" panose="02020603050405020304" pitchFamily="18" charset="0"/>
                <a:cs typeface="Times New Roman" panose="02020603050405020304" pitchFamily="18" charset="0"/>
              </a:rPr>
              <a:t>These relax the smooth muscles of the urinary bladder. By exerting </a:t>
            </a:r>
            <a:r>
              <a:rPr lang="en-US" sz="2200" dirty="0">
                <a:latin typeface="Times New Roman" panose="02020603050405020304" pitchFamily="18" charset="0"/>
                <a:cs typeface="Times New Roman" panose="02020603050405020304" pitchFamily="18" charset="0"/>
              </a:rPr>
              <a:t>a direct spasmolytic action</a:t>
            </a:r>
          </a:p>
          <a:p>
            <a:pPr algn="just" eaLnBrk="1" hangingPunct="1">
              <a:lnSpc>
                <a:spcPct val="80000"/>
              </a:lnSpc>
              <a:spcBef>
                <a:spcPct val="20000"/>
              </a:spcBef>
              <a:buClr>
                <a:srgbClr val="F9F9F9"/>
              </a:buClr>
              <a:buSzPct val="65000"/>
              <a:buFontTx/>
              <a:buChar char="•"/>
            </a:pPr>
            <a:r>
              <a:rPr lang="en-US" sz="2200" dirty="0">
                <a:latin typeface="Times New Roman" panose="02020603050405020304" pitchFamily="18" charset="0"/>
                <a:cs typeface="Times New Roman" panose="02020603050405020304" pitchFamily="18" charset="0"/>
              </a:rPr>
              <a:t>Oxybutynin chloride </a:t>
            </a:r>
          </a:p>
          <a:p>
            <a:pPr algn="just" eaLnBrk="1" hangingPunct="1">
              <a:lnSpc>
                <a:spcPct val="80000"/>
              </a:lnSpc>
              <a:spcBef>
                <a:spcPct val="20000"/>
              </a:spcBef>
              <a:buClr>
                <a:srgbClr val="F9F9F9"/>
              </a:buClr>
              <a:buSzPct val="65000"/>
              <a:buFontTx/>
              <a:buChar char="•"/>
            </a:pPr>
            <a:r>
              <a:rPr lang="en-US" sz="2200" dirty="0" err="1">
                <a:latin typeface="Times New Roman" panose="02020603050405020304" pitchFamily="18" charset="0"/>
                <a:cs typeface="Times New Roman" panose="02020603050405020304" pitchFamily="18" charset="0"/>
              </a:rPr>
              <a:t>Tolterodine</a:t>
            </a:r>
            <a:r>
              <a:rPr lang="en-US" sz="2200" dirty="0">
                <a:latin typeface="Times New Roman" panose="02020603050405020304" pitchFamily="18" charset="0"/>
                <a:cs typeface="Times New Roman" panose="02020603050405020304" pitchFamily="18" charset="0"/>
              </a:rPr>
              <a:t> L-tartrate</a:t>
            </a:r>
          </a:p>
          <a:p>
            <a:pPr algn="just" eaLnBrk="1" hangingPunct="1">
              <a:lnSpc>
                <a:spcPct val="80000"/>
              </a:lnSpc>
              <a:spcBef>
                <a:spcPct val="20000"/>
              </a:spcBef>
              <a:buClr>
                <a:srgbClr val="F9F9F9"/>
              </a:buClr>
              <a:buSzPct val="65000"/>
              <a:buFontTx/>
              <a:buChar char="•"/>
            </a:pPr>
            <a:r>
              <a:rPr lang="en-US" sz="2200" dirty="0" err="1">
                <a:latin typeface="Times New Roman" panose="02020603050405020304" pitchFamily="18" charset="0"/>
                <a:cs typeface="Times New Roman" panose="02020603050405020304" pitchFamily="18" charset="0"/>
              </a:rPr>
              <a:t>Trospium</a:t>
            </a:r>
            <a:r>
              <a:rPr lang="en-US" sz="2200" dirty="0">
                <a:latin typeface="Times New Roman" panose="02020603050405020304" pitchFamily="18" charset="0"/>
                <a:cs typeface="Times New Roman" panose="02020603050405020304" pitchFamily="18" charset="0"/>
              </a:rPr>
              <a:t> </a:t>
            </a:r>
            <a:endParaRPr lang="en-US" sz="2200" i="1" dirty="0">
              <a:latin typeface="Times New Roman" panose="02020603050405020304" pitchFamily="18" charset="0"/>
              <a:cs typeface="Times New Roman" panose="02020603050405020304" pitchFamily="18" charset="0"/>
            </a:endParaRPr>
          </a:p>
          <a:p>
            <a:pPr algn="just" eaLnBrk="1" hangingPunct="1">
              <a:lnSpc>
                <a:spcPct val="80000"/>
              </a:lnSpc>
              <a:spcBef>
                <a:spcPct val="20000"/>
              </a:spcBef>
              <a:buClr>
                <a:srgbClr val="F9F9F9"/>
              </a:buClr>
              <a:buSzPct val="65000"/>
              <a:buFontTx/>
              <a:buChar char="•"/>
            </a:pPr>
            <a:endParaRPr lang="en-US" sz="2200" i="1" dirty="0">
              <a:latin typeface="Times New Roman" panose="02020603050405020304" pitchFamily="18" charset="0"/>
              <a:cs typeface="Times New Roman" panose="02020603050405020304" pitchFamily="18" charset="0"/>
            </a:endParaRPr>
          </a:p>
          <a:p>
            <a:pPr algn="just" eaLnBrk="1" hangingPunct="1">
              <a:lnSpc>
                <a:spcPct val="80000"/>
              </a:lnSpc>
              <a:spcBef>
                <a:spcPct val="20000"/>
              </a:spcBef>
              <a:buClr>
                <a:srgbClr val="F9F9F9"/>
              </a:buClr>
              <a:buSzPct val="65000"/>
              <a:buFont typeface="Wingdings" panose="05000000000000000000" pitchFamily="2" charset="2"/>
              <a:buNone/>
            </a:pPr>
            <a:r>
              <a:rPr lang="en-US" sz="2800" i="1" dirty="0">
                <a:solidFill>
                  <a:schemeClr val="accent1"/>
                </a:solidFill>
                <a:latin typeface="Times New Roman" panose="02020603050405020304" pitchFamily="18" charset="0"/>
                <a:cs typeface="Times New Roman" panose="02020603050405020304" pitchFamily="18" charset="0"/>
              </a:rPr>
              <a:t>c-Tricyclic antidepressant drugs</a:t>
            </a:r>
            <a:r>
              <a:rPr lang="en-US" sz="2800" dirty="0">
                <a:solidFill>
                  <a:schemeClr val="accent1"/>
                </a:solidFill>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p>
          <a:p>
            <a:pPr algn="just" eaLnBrk="1" hangingPunct="1">
              <a:lnSpc>
                <a:spcPct val="80000"/>
              </a:lnSpc>
              <a:spcBef>
                <a:spcPct val="20000"/>
              </a:spcBef>
              <a:buClr>
                <a:srgbClr val="F9F9F9"/>
              </a:buClr>
              <a:buSzPct val="65000"/>
              <a:buFont typeface="Wingdings 2" panose="05020102010507070707" pitchFamily="18" charset="2"/>
              <a:buChar char=""/>
            </a:pPr>
            <a:r>
              <a:rPr lang="en-US" sz="2200" dirty="0">
                <a:latin typeface="Times New Roman" panose="02020603050405020304" pitchFamily="18" charset="0"/>
                <a:cs typeface="Times New Roman" panose="02020603050405020304" pitchFamily="18" charset="0"/>
              </a:rPr>
              <a:t>They function to increase norepinephrine and serotonin levels. In addition, they exhibit anticholinergic and direct muscle relaxant effects on the urinary bladder. </a:t>
            </a:r>
          </a:p>
          <a:p>
            <a:pPr algn="just" eaLnBrk="1" hangingPunct="1">
              <a:lnSpc>
                <a:spcPct val="80000"/>
              </a:lnSpc>
              <a:spcBef>
                <a:spcPct val="20000"/>
              </a:spcBef>
              <a:buClr>
                <a:srgbClr val="F9F9F9"/>
              </a:buClr>
              <a:buSzPct val="65000"/>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Imipramine hydrochloride </a:t>
            </a:r>
          </a:p>
          <a:p>
            <a:pPr algn="just" eaLnBrk="1" hangingPunct="1">
              <a:lnSpc>
                <a:spcPct val="80000"/>
              </a:lnSpc>
              <a:spcBef>
                <a:spcPct val="20000"/>
              </a:spcBef>
              <a:buClr>
                <a:srgbClr val="F9F9F9"/>
              </a:buClr>
              <a:buSzPct val="65000"/>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Amitriptyline hydrochloride </a:t>
            </a:r>
          </a:p>
        </p:txBody>
      </p:sp>
    </p:spTree>
    <p:custDataLst>
      <p:tags r:id="rId1"/>
    </p:custDataLst>
    <p:extLst>
      <p:ext uri="{BB962C8B-B14F-4D97-AF65-F5344CB8AC3E}">
        <p14:creationId xmlns:p14="http://schemas.microsoft.com/office/powerpoint/2010/main" val="3938095851"/>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xit" presetSubtype="4" fill="hold" grpId="1" nodeType="clickEffect">
                                  <p:stCondLst>
                                    <p:cond delay="0"/>
                                  </p:stCondLst>
                                  <p:childTnLst>
                                    <p:anim calcmode="lin" valueType="num">
                                      <p:cBhvr additive="base">
                                        <p:cTn id="10" dur="500"/>
                                        <p:tgtEl>
                                          <p:spTgt spid="23"/>
                                        </p:tgtEl>
                                        <p:attrNameLst>
                                          <p:attrName>ppt_x</p:attrName>
                                        </p:attrNameLst>
                                      </p:cBhvr>
                                      <p:tavLst>
                                        <p:tav tm="0">
                                          <p:val>
                                            <p:strVal val="ppt_x"/>
                                          </p:val>
                                        </p:tav>
                                        <p:tav tm="100000">
                                          <p:val>
                                            <p:strVal val="ppt_x"/>
                                          </p:val>
                                        </p:tav>
                                      </p:tavLst>
                                    </p:anim>
                                    <p:anim calcmode="lin" valueType="num">
                                      <p:cBhvr additive="base">
                                        <p:cTn id="11" dur="500"/>
                                        <p:tgtEl>
                                          <p:spTgt spid="23"/>
                                        </p:tgtEl>
                                        <p:attrNameLst>
                                          <p:attrName>ppt_y</p:attrName>
                                        </p:attrNameLst>
                                      </p:cBhvr>
                                      <p:tavLst>
                                        <p:tav tm="0">
                                          <p:val>
                                            <p:strVal val="ppt_y"/>
                                          </p:val>
                                        </p:tav>
                                        <p:tav tm="100000">
                                          <p:val>
                                            <p:strVal val="1+ppt_h/2"/>
                                          </p:val>
                                        </p:tav>
                                      </p:tavLst>
                                    </p:anim>
                                    <p:set>
                                      <p:cBhvr>
                                        <p:cTn id="12" dur="1" fill="hold">
                                          <p:stCondLst>
                                            <p:cond delay="499"/>
                                          </p:stCondLst>
                                        </p:cTn>
                                        <p:tgtEl>
                                          <p:spTgt spid="23"/>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4" fill="hold" grpId="1" nodeType="clickEffect">
                                  <p:stCondLst>
                                    <p:cond delay="0"/>
                                  </p:stCondLst>
                                  <p:childTnLst>
                                    <p:anim calcmode="lin" valueType="num">
                                      <p:cBhvr additive="base">
                                        <p:cTn id="18" dur="500"/>
                                        <p:tgtEl>
                                          <p:spTgt spid="24"/>
                                        </p:tgtEl>
                                        <p:attrNameLst>
                                          <p:attrName>ppt_x</p:attrName>
                                        </p:attrNameLst>
                                      </p:cBhvr>
                                      <p:tavLst>
                                        <p:tav tm="0">
                                          <p:val>
                                            <p:strVal val="ppt_x"/>
                                          </p:val>
                                        </p:tav>
                                        <p:tav tm="100000">
                                          <p:val>
                                            <p:strVal val="ppt_x"/>
                                          </p:val>
                                        </p:tav>
                                      </p:tavLst>
                                    </p:anim>
                                    <p:anim calcmode="lin" valueType="num">
                                      <p:cBhvr additive="base">
                                        <p:cTn id="19" dur="500"/>
                                        <p:tgtEl>
                                          <p:spTgt spid="24"/>
                                        </p:tgtEl>
                                        <p:attrNameLst>
                                          <p:attrName>ppt_y</p:attrName>
                                        </p:attrNameLst>
                                      </p:cBhvr>
                                      <p:tavLst>
                                        <p:tav tm="0">
                                          <p:val>
                                            <p:strVal val="ppt_y"/>
                                          </p:val>
                                        </p:tav>
                                        <p:tav tm="100000">
                                          <p:val>
                                            <p:strVal val="1+ppt_h/2"/>
                                          </p:val>
                                        </p:tav>
                                      </p:tavLst>
                                    </p:anim>
                                    <p:set>
                                      <p:cBhvr>
                                        <p:cTn id="20" dur="1" fill="hold">
                                          <p:stCondLst>
                                            <p:cond delay="499"/>
                                          </p:stCondLst>
                                        </p:cTn>
                                        <p:tgtEl>
                                          <p:spTgt spid="24"/>
                                        </p:tgtEl>
                                        <p:attrNameLst>
                                          <p:attrName>style.visibility</p:attrName>
                                        </p:attrNameLst>
                                      </p:cBhvr>
                                      <p:to>
                                        <p:strVal val="hidden"/>
                                      </p:to>
                                    </p:set>
                                  </p:childTnLst>
                                </p:cTn>
                              </p:par>
                              <p:par>
                                <p:cTn id="21" presetID="25"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26" dur="1000" fill="hold"/>
                                        <p:tgtEl>
                                          <p:spTgt spid="25"/>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4" grpId="0"/>
      <p:bldP spid="24" grpId="1"/>
      <p:bldP spid="2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57200"/>
            <a:ext cx="1262063"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876800"/>
            <a:ext cx="1676400"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4" descr="C:\Users\newuser\Desktop\Picture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1219200"/>
            <a:ext cx="10826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ircular Arrow 15"/>
          <p:cNvSpPr/>
          <p:nvPr/>
        </p:nvSpPr>
        <p:spPr>
          <a:xfrm rot="5400000">
            <a:off x="5334000" y="2819400"/>
            <a:ext cx="2819400" cy="3124200"/>
          </a:xfrm>
          <a:prstGeom prst="circularArrow">
            <a:avLst>
              <a:gd name="adj1" fmla="val 4060"/>
              <a:gd name="adj2" fmla="val 1143241"/>
              <a:gd name="adj3" fmla="val 20430978"/>
              <a:gd name="adj4" fmla="val 10359028"/>
              <a:gd name="adj5" fmla="val 8475"/>
            </a:avLst>
          </a:prstGeom>
          <a:solidFill>
            <a:srgbClr val="23EB4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7" name="Circular Arrow 16"/>
          <p:cNvSpPr/>
          <p:nvPr/>
        </p:nvSpPr>
        <p:spPr>
          <a:xfrm rot="15958040" flipV="1">
            <a:off x="5484019" y="3067844"/>
            <a:ext cx="2506662" cy="2482850"/>
          </a:xfrm>
          <a:prstGeom prst="circularArrow">
            <a:avLst>
              <a:gd name="adj1" fmla="val 3352"/>
              <a:gd name="adj2" fmla="val 1142319"/>
              <a:gd name="adj3" fmla="val 20889287"/>
              <a:gd name="adj4" fmla="val 10518788"/>
              <a:gd name="adj5" fmla="val 125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51207" name="Rectangle 29"/>
          <p:cNvSpPr>
            <a:spLocks noChangeArrowheads="1"/>
          </p:cNvSpPr>
          <p:nvPr/>
        </p:nvSpPr>
        <p:spPr bwMode="auto">
          <a:xfrm>
            <a:off x="1219200" y="335280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000">
              <a:solidFill>
                <a:srgbClr val="00B0F0"/>
              </a:solidFill>
            </a:endParaRPr>
          </a:p>
        </p:txBody>
      </p:sp>
      <p:sp>
        <p:nvSpPr>
          <p:cNvPr id="34" name="Minus 33"/>
          <p:cNvSpPr/>
          <p:nvPr/>
        </p:nvSpPr>
        <p:spPr>
          <a:xfrm>
            <a:off x="4800600" y="3048000"/>
            <a:ext cx="3048000" cy="457200"/>
          </a:xfrm>
          <a:prstGeom prst="mathMinus">
            <a:avLst>
              <a:gd name="adj1" fmla="val 2066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Minus 34"/>
          <p:cNvSpPr/>
          <p:nvPr/>
        </p:nvSpPr>
        <p:spPr>
          <a:xfrm rot="20123405">
            <a:off x="7256463" y="3544888"/>
            <a:ext cx="1371600" cy="381000"/>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Minus 35"/>
          <p:cNvSpPr/>
          <p:nvPr/>
        </p:nvSpPr>
        <p:spPr>
          <a:xfrm rot="3047218">
            <a:off x="6830219" y="4642644"/>
            <a:ext cx="954088" cy="381000"/>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283" name="Rectangle 38"/>
          <p:cNvSpPr>
            <a:spLocks noChangeArrowheads="1"/>
          </p:cNvSpPr>
          <p:nvPr/>
        </p:nvSpPr>
        <p:spPr bwMode="auto">
          <a:xfrm>
            <a:off x="7758113" y="2514600"/>
            <a:ext cx="13858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dirty="0">
                <a:solidFill>
                  <a:schemeClr val="accent1"/>
                </a:solidFill>
                <a:latin typeface="Times New Roman" panose="02020603050405020304" pitchFamily="18" charset="0"/>
                <a:cs typeface="Times New Roman" panose="02020603050405020304" pitchFamily="18" charset="0"/>
              </a:rPr>
              <a:t>Autonomic Neurogenic Bladder</a:t>
            </a:r>
            <a:r>
              <a:rPr lang="en-US" u="sng" dirty="0">
                <a:solidFill>
                  <a:schemeClr val="accent1"/>
                </a:solidFill>
                <a:latin typeface="Times New Roman" panose="02020603050405020304" pitchFamily="18" charset="0"/>
                <a:cs typeface="Times New Roman" panose="02020603050405020304" pitchFamily="18" charset="0"/>
              </a:rPr>
              <a:t> </a:t>
            </a:r>
            <a:endParaRPr lang="en-US" dirty="0">
              <a:solidFill>
                <a:schemeClr val="accent1"/>
              </a:solidFill>
            </a:endParaRPr>
          </a:p>
        </p:txBody>
      </p:sp>
      <p:sp>
        <p:nvSpPr>
          <p:cNvPr id="54284" name="Rectangle 40"/>
          <p:cNvSpPr>
            <a:spLocks noChangeArrowheads="1"/>
          </p:cNvSpPr>
          <p:nvPr/>
        </p:nvSpPr>
        <p:spPr bwMode="auto">
          <a:xfrm>
            <a:off x="8001000" y="3733800"/>
            <a:ext cx="1371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dirty="0">
                <a:solidFill>
                  <a:schemeClr val="accent1"/>
                </a:solidFill>
                <a:latin typeface="Times New Roman" panose="02020603050405020304" pitchFamily="18" charset="0"/>
                <a:cs typeface="Times New Roman" panose="02020603050405020304" pitchFamily="18" charset="0"/>
              </a:rPr>
              <a:t>Motor paralytic bladder (atonic detrusor)</a:t>
            </a:r>
            <a:endParaRPr lang="en-US" dirty="0">
              <a:solidFill>
                <a:schemeClr val="accent1"/>
              </a:solidFill>
            </a:endParaRPr>
          </a:p>
        </p:txBody>
      </p:sp>
      <p:sp>
        <p:nvSpPr>
          <p:cNvPr id="54285" name="Rectangle 41"/>
          <p:cNvSpPr>
            <a:spLocks noChangeArrowheads="1"/>
          </p:cNvSpPr>
          <p:nvPr/>
        </p:nvSpPr>
        <p:spPr bwMode="auto">
          <a:xfrm>
            <a:off x="7391400" y="5257800"/>
            <a:ext cx="1905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None/>
            </a:pPr>
            <a:r>
              <a:rPr lang="en-US" b="1" dirty="0">
                <a:solidFill>
                  <a:schemeClr val="accent1"/>
                </a:solidFill>
                <a:latin typeface="Times New Roman" panose="02020603050405020304" pitchFamily="18" charset="0"/>
                <a:cs typeface="Times New Roman" panose="02020603050405020304" pitchFamily="18" charset="0"/>
              </a:rPr>
              <a:t>Sensory paralytic bladder</a:t>
            </a:r>
            <a:r>
              <a:rPr lang="en-US" i="1" dirty="0">
                <a:solidFill>
                  <a:schemeClr val="accent1"/>
                </a:solidFill>
                <a:latin typeface="Times New Roman" panose="02020603050405020304" pitchFamily="18" charset="0"/>
                <a:cs typeface="Times New Roman" panose="02020603050405020304" pitchFamily="18" charset="0"/>
              </a:rPr>
              <a:t> </a:t>
            </a:r>
          </a:p>
        </p:txBody>
      </p:sp>
      <p:sp>
        <p:nvSpPr>
          <p:cNvPr id="51214" name="Rectangle 42"/>
          <p:cNvSpPr>
            <a:spLocks noChangeArrowheads="1"/>
          </p:cNvSpPr>
          <p:nvPr/>
        </p:nvSpPr>
        <p:spPr bwMode="auto">
          <a:xfrm>
            <a:off x="5943600" y="3352800"/>
            <a:ext cx="7080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sz="900" b="1">
                <a:solidFill>
                  <a:srgbClr val="FF0000"/>
                </a:solidFill>
                <a:latin typeface="Times New Roman" panose="02020603050405020304" pitchFamily="18" charset="0"/>
                <a:cs typeface="Times New Roman" panose="02020603050405020304" pitchFamily="18" charset="0"/>
              </a:rPr>
              <a:t>Primitive voiding centre</a:t>
            </a:r>
            <a:endParaRPr lang="en-US" sz="900" b="1">
              <a:solidFill>
                <a:srgbClr val="FF0000"/>
              </a:solidFill>
            </a:endParaRPr>
          </a:p>
        </p:txBody>
      </p:sp>
      <p:cxnSp>
        <p:nvCxnSpPr>
          <p:cNvPr id="45" name="Straight Arrow Connector 44"/>
          <p:cNvCxnSpPr/>
          <p:nvPr/>
        </p:nvCxnSpPr>
        <p:spPr>
          <a:xfrm rot="10800000" flipV="1">
            <a:off x="6400800" y="990600"/>
            <a:ext cx="685800" cy="762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51" name="TextBox 50"/>
          <p:cNvSpPr txBox="1"/>
          <p:nvPr/>
        </p:nvSpPr>
        <p:spPr>
          <a:xfrm>
            <a:off x="7162800" y="685800"/>
            <a:ext cx="838200" cy="646113"/>
          </a:xfrm>
          <a:prstGeom prst="rect">
            <a:avLst/>
          </a:prstGeom>
          <a:noFill/>
        </p:spPr>
        <p:txBody>
          <a:bodyPr>
            <a:spAutoFit/>
          </a:bodyPr>
          <a:lstStyle/>
          <a:p>
            <a:pPr>
              <a:defRPr/>
            </a:pPr>
            <a:r>
              <a:rPr lang="en-US" sz="1200" b="1" dirty="0">
                <a:solidFill>
                  <a:schemeClr val="accent6">
                    <a:lumMod val="75000"/>
                  </a:schemeClr>
                </a:solidFill>
                <a:latin typeface="Times New Roman" pitchFamily="18" charset="0"/>
                <a:cs typeface="Times New Roman" pitchFamily="18" charset="0"/>
              </a:rPr>
              <a:t>Pontine </a:t>
            </a:r>
            <a:r>
              <a:rPr lang="en-US" sz="1200" b="1" dirty="0" err="1">
                <a:solidFill>
                  <a:schemeClr val="accent6">
                    <a:lumMod val="75000"/>
                  </a:schemeClr>
                </a:solidFill>
                <a:latin typeface="Times New Roman" pitchFamily="18" charset="0"/>
                <a:cs typeface="Times New Roman" pitchFamily="18" charset="0"/>
              </a:rPr>
              <a:t>Micturation</a:t>
            </a:r>
            <a:r>
              <a:rPr lang="en-US" sz="1200" b="1" dirty="0">
                <a:solidFill>
                  <a:schemeClr val="accent6">
                    <a:lumMod val="75000"/>
                  </a:schemeClr>
                </a:solidFill>
                <a:latin typeface="Times New Roman" pitchFamily="18" charset="0"/>
                <a:cs typeface="Times New Roman" pitchFamily="18" charset="0"/>
              </a:rPr>
              <a:t> Centre</a:t>
            </a:r>
          </a:p>
        </p:txBody>
      </p:sp>
      <p:sp>
        <p:nvSpPr>
          <p:cNvPr id="51217" name="TextBox 26"/>
          <p:cNvSpPr txBox="1">
            <a:spLocks noChangeArrowheads="1"/>
          </p:cNvSpPr>
          <p:nvPr/>
        </p:nvSpPr>
        <p:spPr bwMode="auto">
          <a:xfrm>
            <a:off x="6781800" y="0"/>
            <a:ext cx="121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200" b="1">
                <a:solidFill>
                  <a:srgbClr val="FF0000"/>
                </a:solidFill>
              </a:rPr>
              <a:t>Frontal Lobe, Micturation Centre</a:t>
            </a:r>
          </a:p>
        </p:txBody>
      </p:sp>
      <p:sp>
        <p:nvSpPr>
          <p:cNvPr id="31" name="Down Arrow 30"/>
          <p:cNvSpPr/>
          <p:nvPr/>
        </p:nvSpPr>
        <p:spPr>
          <a:xfrm rot="14511528" flipH="1" flipV="1">
            <a:off x="6243638" y="96838"/>
            <a:ext cx="242887" cy="903287"/>
          </a:xfrm>
          <a:prstGeom prst="downArrow">
            <a:avLst>
              <a:gd name="adj1" fmla="val 43492"/>
              <a:gd name="adj2" fmla="val 50000"/>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219" name="Rectangle 26"/>
          <p:cNvSpPr>
            <a:spLocks noChangeArrowheads="1"/>
          </p:cNvSpPr>
          <p:nvPr/>
        </p:nvSpPr>
        <p:spPr bwMode="auto">
          <a:xfrm>
            <a:off x="0" y="0"/>
            <a:ext cx="5429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sz="2400" b="1">
                <a:solidFill>
                  <a:srgbClr val="FFFF00"/>
                </a:solidFill>
                <a:latin typeface="Times New Roman" panose="02020603050405020304" pitchFamily="18" charset="0"/>
                <a:cs typeface="Times New Roman" panose="02020603050405020304" pitchFamily="18" charset="0"/>
              </a:rPr>
              <a:t>Management Techniques for Sacral SCI</a:t>
            </a:r>
            <a:endParaRPr lang="en-US" sz="2400" b="1"/>
          </a:p>
        </p:txBody>
      </p:sp>
      <p:sp>
        <p:nvSpPr>
          <p:cNvPr id="30" name="Rectangle 29"/>
          <p:cNvSpPr/>
          <p:nvPr/>
        </p:nvSpPr>
        <p:spPr>
          <a:xfrm>
            <a:off x="0" y="762000"/>
            <a:ext cx="5715000" cy="4862513"/>
          </a:xfrm>
          <a:prstGeom prst="rect">
            <a:avLst/>
          </a:prstGeom>
        </p:spPr>
        <p:txBody>
          <a:bodyPr>
            <a:spAutoFit/>
          </a:bodyPr>
          <a:lstStyle/>
          <a:p>
            <a:pPr marL="514350" indent="-514350">
              <a:buFont typeface="+mj-lt"/>
              <a:buAutoNum type="arabicPeriod"/>
              <a:defRPr/>
            </a:pPr>
            <a:r>
              <a:rPr lang="en-IN" sz="3200" b="1" dirty="0">
                <a:solidFill>
                  <a:schemeClr val="accent1"/>
                </a:solidFill>
                <a:latin typeface="Times New Roman" pitchFamily="18" charset="0"/>
                <a:cs typeface="Times New Roman" pitchFamily="18" charset="0"/>
              </a:rPr>
              <a:t>Intermittent Catheterization </a:t>
            </a:r>
          </a:p>
          <a:p>
            <a:pPr>
              <a:buFont typeface="Wingdings 2" pitchFamily="18" charset="2"/>
              <a:buNone/>
              <a:defRPr/>
            </a:pPr>
            <a:r>
              <a:rPr lang="en-IN" sz="2000" b="1" dirty="0">
                <a:latin typeface="Times New Roman" pitchFamily="18" charset="0"/>
                <a:cs typeface="Times New Roman" pitchFamily="18" charset="0"/>
              </a:rPr>
              <a:t>Easier than for those with Supra SCI because the bladder is flaccid and underactive and generally upper body strength and mobility are relatively better</a:t>
            </a:r>
          </a:p>
          <a:p>
            <a:pPr marL="514350" indent="-514350">
              <a:buFont typeface="+mj-lt"/>
              <a:buAutoNum type="arabicPeriod" startAt="2"/>
              <a:defRPr/>
            </a:pPr>
            <a:r>
              <a:rPr lang="en-IN" sz="3200" b="1" dirty="0">
                <a:solidFill>
                  <a:schemeClr val="accent1"/>
                </a:solidFill>
                <a:latin typeface="Times New Roman" pitchFamily="18" charset="0"/>
                <a:cs typeface="Times New Roman" pitchFamily="18" charset="0"/>
              </a:rPr>
              <a:t>Intra-abdominal Pressure Voiding</a:t>
            </a:r>
          </a:p>
          <a:p>
            <a:pPr>
              <a:buFont typeface="Arial" pitchFamily="34" charset="0"/>
              <a:buChar char="•"/>
              <a:defRPr/>
            </a:pPr>
            <a:r>
              <a:rPr lang="en-IN" sz="4000" b="1" dirty="0">
                <a:latin typeface="Times New Roman" pitchFamily="18" charset="0"/>
                <a:cs typeface="Times New Roman" pitchFamily="18" charset="0"/>
              </a:rPr>
              <a:t> </a:t>
            </a:r>
            <a:r>
              <a:rPr lang="en-IN" sz="3600" dirty="0" err="1">
                <a:latin typeface="Times New Roman" pitchFamily="18" charset="0"/>
                <a:cs typeface="Times New Roman" pitchFamily="18" charset="0"/>
              </a:rPr>
              <a:t>Valsalva</a:t>
            </a:r>
            <a:r>
              <a:rPr lang="en-IN" sz="3600" dirty="0">
                <a:latin typeface="Times New Roman" pitchFamily="18" charset="0"/>
                <a:cs typeface="Times New Roman" pitchFamily="18" charset="0"/>
              </a:rPr>
              <a:t> </a:t>
            </a:r>
            <a:r>
              <a:rPr lang="en-IN" sz="2800" dirty="0">
                <a:latin typeface="Times New Roman" pitchFamily="18" charset="0"/>
                <a:cs typeface="Times New Roman" pitchFamily="18" charset="0"/>
              </a:rPr>
              <a:t>(bearing down)</a:t>
            </a:r>
            <a:endParaRPr lang="en-IN" sz="3600" dirty="0">
              <a:latin typeface="Times New Roman" pitchFamily="18" charset="0"/>
              <a:cs typeface="Times New Roman" pitchFamily="18" charset="0"/>
            </a:endParaRPr>
          </a:p>
          <a:p>
            <a:pPr>
              <a:buFont typeface="Arial" pitchFamily="34" charset="0"/>
              <a:buChar char="•"/>
              <a:defRPr/>
            </a:pPr>
            <a:r>
              <a:rPr lang="en-IN" sz="3600" dirty="0" err="1">
                <a:latin typeface="Times New Roman" pitchFamily="18" charset="0"/>
                <a:cs typeface="Times New Roman" pitchFamily="18" charset="0"/>
              </a:rPr>
              <a:t>Credé</a:t>
            </a:r>
            <a:r>
              <a:rPr lang="en-IN" sz="3600" dirty="0">
                <a:latin typeface="Times New Roman" pitchFamily="18" charset="0"/>
                <a:cs typeface="Times New Roman" pitchFamily="18" charset="0"/>
              </a:rPr>
              <a:t> </a:t>
            </a:r>
            <a:r>
              <a:rPr lang="en-IN" sz="2800" dirty="0">
                <a:latin typeface="Times New Roman" pitchFamily="18" charset="0"/>
                <a:cs typeface="Times New Roman" pitchFamily="18" charset="0"/>
              </a:rPr>
              <a:t>(pushing inward on the bladder with fist)</a:t>
            </a:r>
          </a:p>
          <a:p>
            <a:pPr>
              <a:defRPr/>
            </a:pPr>
            <a:endParaRPr lang="en-IN" dirty="0">
              <a:latin typeface="Arial" charset="0"/>
            </a:endParaRPr>
          </a:p>
          <a:p>
            <a:pPr>
              <a:buFont typeface="Wingdings 2" pitchFamily="18" charset="2"/>
              <a:buNone/>
              <a:defRPr/>
            </a:pPr>
            <a:endParaRPr lang="en-IN" sz="1200" b="1" dirty="0">
              <a:latin typeface="Arial" charset="0"/>
            </a:endParaRPr>
          </a:p>
        </p:txBody>
      </p:sp>
    </p:spTree>
    <p:extLst>
      <p:ext uri="{BB962C8B-B14F-4D97-AF65-F5344CB8AC3E}">
        <p14:creationId xmlns:p14="http://schemas.microsoft.com/office/powerpoint/2010/main" val="2206019892"/>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decel="50000" fill="hold">
                                          <p:stCondLst>
                                            <p:cond delay="0"/>
                                          </p:stCondLst>
                                        </p:cTn>
                                        <p:tgtEl>
                                          <p:spTgt spid="3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4"/>
                                        </p:tgtEl>
                                        <p:attrNameLst>
                                          <p:attrName>ppt_w</p:attrName>
                                        </p:attrNameLst>
                                      </p:cBhvr>
                                      <p:tavLst>
                                        <p:tav tm="0">
                                          <p:val>
                                            <p:strVal val="#ppt_w*.05"/>
                                          </p:val>
                                        </p:tav>
                                        <p:tav tm="100000">
                                          <p:val>
                                            <p:strVal val="#ppt_w"/>
                                          </p:val>
                                        </p:tav>
                                      </p:tavLst>
                                    </p:anim>
                                    <p:anim calcmode="lin" valueType="num">
                                      <p:cBhvr>
                                        <p:cTn id="10" dur="1000" fill="hold"/>
                                        <p:tgtEl>
                                          <p:spTgt spid="3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4"/>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decel="50000" fill="hold">
                                          <p:stCondLst>
                                            <p:cond delay="0"/>
                                          </p:stCondLst>
                                        </p:cTn>
                                        <p:tgtEl>
                                          <p:spTgt spid="35"/>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5"/>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5"/>
                                        </p:tgtEl>
                                        <p:attrNameLst>
                                          <p:attrName>ppt_w</p:attrName>
                                        </p:attrNameLst>
                                      </p:cBhvr>
                                      <p:tavLst>
                                        <p:tav tm="0">
                                          <p:val>
                                            <p:strVal val="#ppt_w*.05"/>
                                          </p:val>
                                        </p:tav>
                                        <p:tav tm="100000">
                                          <p:val>
                                            <p:strVal val="#ppt_w"/>
                                          </p:val>
                                        </p:tav>
                                      </p:tavLst>
                                    </p:anim>
                                    <p:anim calcmode="lin" valueType="num">
                                      <p:cBhvr>
                                        <p:cTn id="20" dur="1000" fill="hold"/>
                                        <p:tgtEl>
                                          <p:spTgt spid="35"/>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5"/>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5"/>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5"/>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5"/>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500" decel="50000" fill="hold">
                                          <p:stCondLst>
                                            <p:cond delay="0"/>
                                          </p:stCondLst>
                                        </p:cTn>
                                        <p:tgtEl>
                                          <p:spTgt spid="36"/>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6"/>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6"/>
                                        </p:tgtEl>
                                        <p:attrNameLst>
                                          <p:attrName>ppt_w</p:attrName>
                                        </p:attrNameLst>
                                      </p:cBhvr>
                                      <p:tavLst>
                                        <p:tav tm="0">
                                          <p:val>
                                            <p:strVal val="#ppt_w*.05"/>
                                          </p:val>
                                        </p:tav>
                                        <p:tav tm="100000">
                                          <p:val>
                                            <p:strVal val="#ppt_w"/>
                                          </p:val>
                                        </p:tav>
                                      </p:tavLst>
                                    </p:anim>
                                    <p:anim calcmode="lin" valueType="num">
                                      <p:cBhvr>
                                        <p:cTn id="30" dur="1000" fill="hold"/>
                                        <p:tgtEl>
                                          <p:spTgt spid="36"/>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6"/>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6"/>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6"/>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6"/>
                                        </p:tgtEl>
                                      </p:cBhvr>
                                    </p:animEffect>
                                  </p:childTnLst>
                                </p:cTn>
                              </p:par>
                              <p:par>
                                <p:cTn id="35" presetID="30" presetClass="entr" presetSubtype="0" fill="hold" grpId="0" nodeType="withEffect">
                                  <p:stCondLst>
                                    <p:cond delay="0"/>
                                  </p:stCondLst>
                                  <p:childTnLst>
                                    <p:set>
                                      <p:cBhvr>
                                        <p:cTn id="36" dur="1" fill="hold">
                                          <p:stCondLst>
                                            <p:cond delay="0"/>
                                          </p:stCondLst>
                                        </p:cTn>
                                        <p:tgtEl>
                                          <p:spTgt spid="54283"/>
                                        </p:tgtEl>
                                        <p:attrNameLst>
                                          <p:attrName>style.visibility</p:attrName>
                                        </p:attrNameLst>
                                      </p:cBhvr>
                                      <p:to>
                                        <p:strVal val="visible"/>
                                      </p:to>
                                    </p:set>
                                    <p:animEffect transition="in" filter="fade">
                                      <p:cBhvr>
                                        <p:cTn id="37" dur="800" decel="100000"/>
                                        <p:tgtEl>
                                          <p:spTgt spid="54283"/>
                                        </p:tgtEl>
                                      </p:cBhvr>
                                    </p:animEffect>
                                    <p:anim calcmode="lin" valueType="num">
                                      <p:cBhvr>
                                        <p:cTn id="38" dur="800" decel="100000" fill="hold"/>
                                        <p:tgtEl>
                                          <p:spTgt spid="54283"/>
                                        </p:tgtEl>
                                        <p:attrNameLst>
                                          <p:attrName>style.rotation</p:attrName>
                                        </p:attrNameLst>
                                      </p:cBhvr>
                                      <p:tavLst>
                                        <p:tav tm="0">
                                          <p:val>
                                            <p:fltVal val="-90"/>
                                          </p:val>
                                        </p:tav>
                                        <p:tav tm="100000">
                                          <p:val>
                                            <p:fltVal val="0"/>
                                          </p:val>
                                        </p:tav>
                                      </p:tavLst>
                                    </p:anim>
                                    <p:anim calcmode="lin" valueType="num">
                                      <p:cBhvr>
                                        <p:cTn id="39" dur="800" decel="100000" fill="hold"/>
                                        <p:tgtEl>
                                          <p:spTgt spid="54283"/>
                                        </p:tgtEl>
                                        <p:attrNameLst>
                                          <p:attrName>ppt_x</p:attrName>
                                        </p:attrNameLst>
                                      </p:cBhvr>
                                      <p:tavLst>
                                        <p:tav tm="0">
                                          <p:val>
                                            <p:strVal val="#ppt_x+0.4"/>
                                          </p:val>
                                        </p:tav>
                                        <p:tav tm="100000">
                                          <p:val>
                                            <p:strVal val="#ppt_x-0.05"/>
                                          </p:val>
                                        </p:tav>
                                      </p:tavLst>
                                    </p:anim>
                                    <p:anim calcmode="lin" valueType="num">
                                      <p:cBhvr>
                                        <p:cTn id="40" dur="800" decel="100000" fill="hold"/>
                                        <p:tgtEl>
                                          <p:spTgt spid="54283"/>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54283"/>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54283"/>
                                        </p:tgtEl>
                                        <p:attrNameLst>
                                          <p:attrName>ppt_y</p:attrName>
                                        </p:attrNameLst>
                                      </p:cBhvr>
                                      <p:tavLst>
                                        <p:tav tm="0">
                                          <p:val>
                                            <p:strVal val="#ppt_y+0.1"/>
                                          </p:val>
                                        </p:tav>
                                        <p:tav tm="100000">
                                          <p:val>
                                            <p:strVal val="#ppt_y"/>
                                          </p:val>
                                        </p:tav>
                                      </p:tavLst>
                                    </p:anim>
                                  </p:childTnLst>
                                </p:cTn>
                              </p:par>
                              <p:par>
                                <p:cTn id="43" presetID="30" presetClass="entr" presetSubtype="0" fill="hold" grpId="0" nodeType="withEffect">
                                  <p:stCondLst>
                                    <p:cond delay="0"/>
                                  </p:stCondLst>
                                  <p:childTnLst>
                                    <p:set>
                                      <p:cBhvr>
                                        <p:cTn id="44" dur="1" fill="hold">
                                          <p:stCondLst>
                                            <p:cond delay="0"/>
                                          </p:stCondLst>
                                        </p:cTn>
                                        <p:tgtEl>
                                          <p:spTgt spid="54284"/>
                                        </p:tgtEl>
                                        <p:attrNameLst>
                                          <p:attrName>style.visibility</p:attrName>
                                        </p:attrNameLst>
                                      </p:cBhvr>
                                      <p:to>
                                        <p:strVal val="visible"/>
                                      </p:to>
                                    </p:set>
                                    <p:animEffect transition="in" filter="fade">
                                      <p:cBhvr>
                                        <p:cTn id="45" dur="800" decel="100000"/>
                                        <p:tgtEl>
                                          <p:spTgt spid="54284"/>
                                        </p:tgtEl>
                                      </p:cBhvr>
                                    </p:animEffect>
                                    <p:anim calcmode="lin" valueType="num">
                                      <p:cBhvr>
                                        <p:cTn id="46" dur="800" decel="100000" fill="hold"/>
                                        <p:tgtEl>
                                          <p:spTgt spid="54284"/>
                                        </p:tgtEl>
                                        <p:attrNameLst>
                                          <p:attrName>style.rotation</p:attrName>
                                        </p:attrNameLst>
                                      </p:cBhvr>
                                      <p:tavLst>
                                        <p:tav tm="0">
                                          <p:val>
                                            <p:fltVal val="-90"/>
                                          </p:val>
                                        </p:tav>
                                        <p:tav tm="100000">
                                          <p:val>
                                            <p:fltVal val="0"/>
                                          </p:val>
                                        </p:tav>
                                      </p:tavLst>
                                    </p:anim>
                                    <p:anim calcmode="lin" valueType="num">
                                      <p:cBhvr>
                                        <p:cTn id="47" dur="800" decel="100000" fill="hold"/>
                                        <p:tgtEl>
                                          <p:spTgt spid="54284"/>
                                        </p:tgtEl>
                                        <p:attrNameLst>
                                          <p:attrName>ppt_x</p:attrName>
                                        </p:attrNameLst>
                                      </p:cBhvr>
                                      <p:tavLst>
                                        <p:tav tm="0">
                                          <p:val>
                                            <p:strVal val="#ppt_x+0.4"/>
                                          </p:val>
                                        </p:tav>
                                        <p:tav tm="100000">
                                          <p:val>
                                            <p:strVal val="#ppt_x-0.05"/>
                                          </p:val>
                                        </p:tav>
                                      </p:tavLst>
                                    </p:anim>
                                    <p:anim calcmode="lin" valueType="num">
                                      <p:cBhvr>
                                        <p:cTn id="48" dur="800" decel="100000" fill="hold"/>
                                        <p:tgtEl>
                                          <p:spTgt spid="54284"/>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54284"/>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54284"/>
                                        </p:tgtEl>
                                        <p:attrNameLst>
                                          <p:attrName>ppt_y</p:attrName>
                                        </p:attrNameLst>
                                      </p:cBhvr>
                                      <p:tavLst>
                                        <p:tav tm="0">
                                          <p:val>
                                            <p:strVal val="#ppt_y+0.1"/>
                                          </p:val>
                                        </p:tav>
                                        <p:tav tm="100000">
                                          <p:val>
                                            <p:strVal val="#ppt_y"/>
                                          </p:val>
                                        </p:tav>
                                      </p:tavLst>
                                    </p:anim>
                                  </p:childTnLst>
                                </p:cTn>
                              </p:par>
                              <p:par>
                                <p:cTn id="51" presetID="30" presetClass="entr" presetSubtype="0" fill="hold" grpId="0" nodeType="withEffect">
                                  <p:stCondLst>
                                    <p:cond delay="0"/>
                                  </p:stCondLst>
                                  <p:childTnLst>
                                    <p:set>
                                      <p:cBhvr>
                                        <p:cTn id="52" dur="1" fill="hold">
                                          <p:stCondLst>
                                            <p:cond delay="0"/>
                                          </p:stCondLst>
                                        </p:cTn>
                                        <p:tgtEl>
                                          <p:spTgt spid="54285"/>
                                        </p:tgtEl>
                                        <p:attrNameLst>
                                          <p:attrName>style.visibility</p:attrName>
                                        </p:attrNameLst>
                                      </p:cBhvr>
                                      <p:to>
                                        <p:strVal val="visible"/>
                                      </p:to>
                                    </p:set>
                                    <p:animEffect transition="in" filter="fade">
                                      <p:cBhvr>
                                        <p:cTn id="53" dur="800" decel="100000"/>
                                        <p:tgtEl>
                                          <p:spTgt spid="54285"/>
                                        </p:tgtEl>
                                      </p:cBhvr>
                                    </p:animEffect>
                                    <p:anim calcmode="lin" valueType="num">
                                      <p:cBhvr>
                                        <p:cTn id="54" dur="800" decel="100000" fill="hold"/>
                                        <p:tgtEl>
                                          <p:spTgt spid="54285"/>
                                        </p:tgtEl>
                                        <p:attrNameLst>
                                          <p:attrName>style.rotation</p:attrName>
                                        </p:attrNameLst>
                                      </p:cBhvr>
                                      <p:tavLst>
                                        <p:tav tm="0">
                                          <p:val>
                                            <p:fltVal val="-90"/>
                                          </p:val>
                                        </p:tav>
                                        <p:tav tm="100000">
                                          <p:val>
                                            <p:fltVal val="0"/>
                                          </p:val>
                                        </p:tav>
                                      </p:tavLst>
                                    </p:anim>
                                    <p:anim calcmode="lin" valueType="num">
                                      <p:cBhvr>
                                        <p:cTn id="55" dur="800" decel="100000" fill="hold"/>
                                        <p:tgtEl>
                                          <p:spTgt spid="54285"/>
                                        </p:tgtEl>
                                        <p:attrNameLst>
                                          <p:attrName>ppt_x</p:attrName>
                                        </p:attrNameLst>
                                      </p:cBhvr>
                                      <p:tavLst>
                                        <p:tav tm="0">
                                          <p:val>
                                            <p:strVal val="#ppt_x+0.4"/>
                                          </p:val>
                                        </p:tav>
                                        <p:tav tm="100000">
                                          <p:val>
                                            <p:strVal val="#ppt_x-0.05"/>
                                          </p:val>
                                        </p:tav>
                                      </p:tavLst>
                                    </p:anim>
                                    <p:anim calcmode="lin" valueType="num">
                                      <p:cBhvr>
                                        <p:cTn id="56" dur="800" decel="100000" fill="hold"/>
                                        <p:tgtEl>
                                          <p:spTgt spid="54285"/>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54285"/>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54285"/>
                                        </p:tgtEl>
                                        <p:attrNameLst>
                                          <p:attrName>ppt_y</p:attrName>
                                        </p:attrNameLst>
                                      </p:cBhvr>
                                      <p:tavLst>
                                        <p:tav tm="0">
                                          <p:val>
                                            <p:strVal val="#ppt_y+0.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54" presetClass="entr" presetSubtype="0" accel="10000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p:cTn id="63" dur="500" fill="hold"/>
                                        <p:tgtEl>
                                          <p:spTgt spid="30"/>
                                        </p:tgtEl>
                                        <p:attrNameLst>
                                          <p:attrName>ppt_w</p:attrName>
                                        </p:attrNameLst>
                                      </p:cBhvr>
                                      <p:tavLst>
                                        <p:tav tm="0">
                                          <p:val>
                                            <p:strVal val="#ppt_w*0.05"/>
                                          </p:val>
                                        </p:tav>
                                        <p:tav tm="100000">
                                          <p:val>
                                            <p:strVal val="#ppt_w"/>
                                          </p:val>
                                        </p:tav>
                                      </p:tavLst>
                                    </p:anim>
                                    <p:anim calcmode="lin" valueType="num">
                                      <p:cBhvr>
                                        <p:cTn id="64" dur="500" fill="hold"/>
                                        <p:tgtEl>
                                          <p:spTgt spid="30"/>
                                        </p:tgtEl>
                                        <p:attrNameLst>
                                          <p:attrName>ppt_h</p:attrName>
                                        </p:attrNameLst>
                                      </p:cBhvr>
                                      <p:tavLst>
                                        <p:tav tm="0">
                                          <p:val>
                                            <p:strVal val="#ppt_h"/>
                                          </p:val>
                                        </p:tav>
                                        <p:tav tm="100000">
                                          <p:val>
                                            <p:strVal val="#ppt_h"/>
                                          </p:val>
                                        </p:tav>
                                      </p:tavLst>
                                    </p:anim>
                                    <p:anim calcmode="lin" valueType="num">
                                      <p:cBhvr>
                                        <p:cTn id="65" dur="500" fill="hold"/>
                                        <p:tgtEl>
                                          <p:spTgt spid="30"/>
                                        </p:tgtEl>
                                        <p:attrNameLst>
                                          <p:attrName>ppt_x</p:attrName>
                                        </p:attrNameLst>
                                      </p:cBhvr>
                                      <p:tavLst>
                                        <p:tav tm="0">
                                          <p:val>
                                            <p:strVal val="#ppt_x-.2"/>
                                          </p:val>
                                        </p:tav>
                                        <p:tav tm="100000">
                                          <p:val>
                                            <p:strVal val="#ppt_x"/>
                                          </p:val>
                                        </p:tav>
                                      </p:tavLst>
                                    </p:anim>
                                    <p:anim calcmode="lin" valueType="num">
                                      <p:cBhvr>
                                        <p:cTn id="66" dur="500" fill="hold"/>
                                        <p:tgtEl>
                                          <p:spTgt spid="30"/>
                                        </p:tgtEl>
                                        <p:attrNameLst>
                                          <p:attrName>ppt_y</p:attrName>
                                        </p:attrNameLst>
                                      </p:cBhvr>
                                      <p:tavLst>
                                        <p:tav tm="0">
                                          <p:val>
                                            <p:strVal val="#ppt_y"/>
                                          </p:val>
                                        </p:tav>
                                        <p:tav tm="100000">
                                          <p:val>
                                            <p:strVal val="#ppt_y"/>
                                          </p:val>
                                        </p:tav>
                                      </p:tavLst>
                                    </p:anim>
                                    <p:animEffect transition="in" filter="fade">
                                      <p:cBhvr>
                                        <p:cTn id="6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54283" grpId="0"/>
      <p:bldP spid="54284" grpId="0"/>
      <p:bldP spid="54285" grpId="0"/>
      <p:bldP spid="3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idx="4294967295"/>
          </p:nvPr>
        </p:nvSpPr>
        <p:spPr>
          <a:xfrm>
            <a:off x="381000" y="381000"/>
            <a:ext cx="8229600" cy="742950"/>
          </a:xfrm>
        </p:spPr>
        <p:txBody>
          <a:bodyPr rtlCol="0">
            <a:normAutofit fontScale="90000"/>
          </a:bodyPr>
          <a:lstStyle/>
          <a:p>
            <a:pPr eaLnBrk="1" fontAlgn="auto" hangingPunct="1">
              <a:spcAft>
                <a:spcPts val="0"/>
              </a:spcAft>
              <a:defRPr/>
            </a:pPr>
            <a:r>
              <a:rPr lang="en-IN" dirty="0" smtClean="0">
                <a:solidFill>
                  <a:schemeClr val="tx1"/>
                </a:solidFill>
                <a:latin typeface="Times New Roman" pitchFamily="18" charset="0"/>
                <a:cs typeface="Times New Roman" pitchFamily="18" charset="0"/>
              </a:rPr>
              <a:t>Intermittent Catheterization</a:t>
            </a:r>
          </a:p>
        </p:txBody>
      </p:sp>
      <p:sp>
        <p:nvSpPr>
          <p:cNvPr id="55299" name="Content Placeholder 2"/>
          <p:cNvSpPr>
            <a:spLocks noGrp="1"/>
          </p:cNvSpPr>
          <p:nvPr>
            <p:ph idx="4294967295"/>
          </p:nvPr>
        </p:nvSpPr>
        <p:spPr>
          <a:xfrm>
            <a:off x="609600" y="1524000"/>
            <a:ext cx="8229600" cy="4800600"/>
          </a:xfrm>
        </p:spPr>
        <p:txBody>
          <a:bodyPr/>
          <a:lstStyle/>
          <a:p>
            <a:pPr eaLnBrk="1" hangingPunct="1"/>
            <a:r>
              <a:rPr lang="en-IN" sz="3000" dirty="0" smtClean="0">
                <a:latin typeface="Times New Roman" panose="02020603050405020304" pitchFamily="18" charset="0"/>
                <a:cs typeface="Times New Roman" panose="02020603050405020304" pitchFamily="18" charset="0"/>
              </a:rPr>
              <a:t>There are two general catheterization techniques. </a:t>
            </a:r>
          </a:p>
          <a:p>
            <a:pPr eaLnBrk="1" hangingPunct="1"/>
            <a:r>
              <a:rPr lang="en-IN" sz="3000" dirty="0" smtClean="0">
                <a:latin typeface="Times New Roman" panose="02020603050405020304" pitchFamily="18" charset="0"/>
                <a:cs typeface="Times New Roman" panose="02020603050405020304" pitchFamily="18" charset="0"/>
              </a:rPr>
              <a:t>Sterile technique (catheters put in using sterile gloves and a sterile catheter or a catheter contained in a sterile bag) </a:t>
            </a:r>
          </a:p>
          <a:p>
            <a:pPr eaLnBrk="1" hangingPunct="1"/>
            <a:r>
              <a:rPr lang="en-IN" sz="3000" dirty="0" smtClean="0">
                <a:latin typeface="Times New Roman" panose="02020603050405020304" pitchFamily="18" charset="0"/>
                <a:cs typeface="Times New Roman" panose="02020603050405020304" pitchFamily="18" charset="0"/>
              </a:rPr>
              <a:t>“Clean” technique (catheters are washed, dried, stored and reused)</a:t>
            </a:r>
          </a:p>
          <a:p>
            <a:pPr eaLnBrk="1" hangingPunct="1"/>
            <a:r>
              <a:rPr lang="en-IN" sz="3000" dirty="0" smtClean="0">
                <a:latin typeface="Times New Roman" panose="02020603050405020304" pitchFamily="18" charset="0"/>
                <a:cs typeface="Times New Roman" panose="02020603050405020304" pitchFamily="18" charset="0"/>
              </a:rPr>
              <a:t>Generally done every 4-6 hours to prevent the bladder from getting too full </a:t>
            </a:r>
          </a:p>
          <a:p>
            <a:pPr eaLnBrk="1" hangingPunct="1"/>
            <a:endParaRPr lang="en-IN" sz="3000" b="1" dirty="0" smtClean="0"/>
          </a:p>
        </p:txBody>
      </p:sp>
    </p:spTree>
    <p:extLst>
      <p:ext uri="{BB962C8B-B14F-4D97-AF65-F5344CB8AC3E}">
        <p14:creationId xmlns:p14="http://schemas.microsoft.com/office/powerpoint/2010/main" val="3337659765"/>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nodeType="clickEffect">
                                  <p:stCondLst>
                                    <p:cond delay="0"/>
                                  </p:stCondLst>
                                  <p:childTnLst>
                                    <p:set>
                                      <p:cBhvr>
                                        <p:cTn id="10" dur="1" fill="hold">
                                          <p:stCondLst>
                                            <p:cond delay="0"/>
                                          </p:stCondLst>
                                        </p:cTn>
                                        <p:tgtEl>
                                          <p:spTgt spid="55299">
                                            <p:txEl>
                                              <p:pRg st="2" end="2"/>
                                            </p:txEl>
                                          </p:spTgt>
                                        </p:tgtEl>
                                        <p:attrNameLst>
                                          <p:attrName>style.visibility</p:attrName>
                                        </p:attrNameLst>
                                      </p:cBhvr>
                                      <p:to>
                                        <p:strVal val="visible"/>
                                      </p:to>
                                    </p:set>
                                    <p:animEffect transition="in" filter="wipe(down)">
                                      <p:cBhvr>
                                        <p:cTn id="11" dur="500"/>
                                        <p:tgtEl>
                                          <p:spTgt spid="55299">
                                            <p:txEl>
                                              <p:pRg st="2" end="2"/>
                                            </p:txEl>
                                          </p:spTgt>
                                        </p:tgtEl>
                                      </p:cBhvr>
                                    </p:animEffect>
                                  </p:childTnLst>
                                </p:cTn>
                              </p:par>
                              <p:par>
                                <p:cTn id="12" presetID="22" presetClass="entr" presetSubtype="4" fill="hold" nodeType="withEffect">
                                  <p:stCondLst>
                                    <p:cond delay="0"/>
                                  </p:stCondLst>
                                  <p:childTnLst>
                                    <p:set>
                                      <p:cBhvr>
                                        <p:cTn id="13" dur="1" fill="hold">
                                          <p:stCondLst>
                                            <p:cond delay="0"/>
                                          </p:stCondLst>
                                        </p:cTn>
                                        <p:tgtEl>
                                          <p:spTgt spid="55299">
                                            <p:txEl>
                                              <p:pRg st="3" end="3"/>
                                            </p:txEl>
                                          </p:spTgt>
                                        </p:tgtEl>
                                        <p:attrNameLst>
                                          <p:attrName>style.visibility</p:attrName>
                                        </p:attrNameLst>
                                      </p:cBhvr>
                                      <p:to>
                                        <p:strVal val="visible"/>
                                      </p:to>
                                    </p:set>
                                    <p:animEffect transition="in" filter="wipe(down)">
                                      <p:cBhvr>
                                        <p:cTn id="14" dur="500"/>
                                        <p:tgtEl>
                                          <p:spTgt spid="552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3"/>
          <p:cNvSpPr>
            <a:spLocks noGrp="1"/>
          </p:cNvSpPr>
          <p:nvPr>
            <p:ph type="title" idx="4294967295"/>
          </p:nvPr>
        </p:nvSpPr>
        <p:spPr>
          <a:xfrm>
            <a:off x="0" y="0"/>
            <a:ext cx="8305800" cy="792163"/>
          </a:xfrm>
        </p:spPr>
        <p:txBody>
          <a:bodyPr rtlCol="0"/>
          <a:lstStyle/>
          <a:p>
            <a:pPr eaLnBrk="1" fontAlgn="auto" hangingPunct="1">
              <a:spcAft>
                <a:spcPts val="0"/>
              </a:spcAft>
              <a:defRPr/>
            </a:pPr>
            <a:r>
              <a:rPr lang="en-IN" sz="4000" dirty="0" smtClean="0">
                <a:solidFill>
                  <a:schemeClr val="tx1"/>
                </a:solidFill>
                <a:latin typeface="Times New Roman" pitchFamily="18" charset="0"/>
                <a:cs typeface="Times New Roman" pitchFamily="18" charset="0"/>
              </a:rPr>
              <a:t>Indwelling Catheters: Two Types</a:t>
            </a:r>
          </a:p>
        </p:txBody>
      </p:sp>
      <p:sp>
        <p:nvSpPr>
          <p:cNvPr id="56323" name="Text Placeholder 4"/>
          <p:cNvSpPr>
            <a:spLocks noGrp="1"/>
          </p:cNvSpPr>
          <p:nvPr>
            <p:ph type="body" idx="4294967295"/>
          </p:nvPr>
        </p:nvSpPr>
        <p:spPr>
          <a:xfrm>
            <a:off x="0" y="990600"/>
            <a:ext cx="4040188" cy="639763"/>
          </a:xfrm>
        </p:spPr>
        <p:txBody>
          <a:bodyPr/>
          <a:lstStyle/>
          <a:p>
            <a:pPr eaLnBrk="1" hangingPunct="1"/>
            <a:r>
              <a:rPr lang="en-IN" smtClean="0">
                <a:latin typeface="Times New Roman" panose="02020603050405020304" pitchFamily="18" charset="0"/>
                <a:cs typeface="Times New Roman" panose="02020603050405020304" pitchFamily="18" charset="0"/>
              </a:rPr>
              <a:t>Urethral Catheter</a:t>
            </a:r>
          </a:p>
        </p:txBody>
      </p:sp>
      <p:sp>
        <p:nvSpPr>
          <p:cNvPr id="56324" name="Content Placeholder 2"/>
          <p:cNvSpPr>
            <a:spLocks noGrp="1"/>
          </p:cNvSpPr>
          <p:nvPr>
            <p:ph sz="half" idx="4294967295"/>
          </p:nvPr>
        </p:nvSpPr>
        <p:spPr>
          <a:xfrm>
            <a:off x="-457200" y="1676400"/>
            <a:ext cx="4040188" cy="5181600"/>
          </a:xfrm>
        </p:spPr>
        <p:txBody>
          <a:bodyPr/>
          <a:lstStyle/>
          <a:p>
            <a:pPr lvl="1" eaLnBrk="1" hangingPunct="1">
              <a:buFont typeface="Arial" panose="020B0604020202020204" pitchFamily="34" charset="0"/>
              <a:buChar char="–"/>
            </a:pPr>
            <a:r>
              <a:rPr lang="en-IN" sz="3200" smtClean="0">
                <a:latin typeface="Times New Roman" panose="02020603050405020304" pitchFamily="18" charset="0"/>
                <a:cs typeface="Times New Roman" panose="02020603050405020304" pitchFamily="18" charset="0"/>
              </a:rPr>
              <a:t>:</a:t>
            </a:r>
            <a:r>
              <a:rPr lang="en-IN" smtClean="0">
                <a:latin typeface="Times New Roman" panose="02020603050405020304" pitchFamily="18" charset="0"/>
                <a:cs typeface="Times New Roman" panose="02020603050405020304" pitchFamily="18" charset="0"/>
              </a:rPr>
              <a:t>Placed in the bladder through the urethra</a:t>
            </a:r>
          </a:p>
          <a:p>
            <a:pPr lvl="1" eaLnBrk="1" hangingPunct="1">
              <a:buFont typeface="Arial" panose="020B0604020202020204" pitchFamily="34" charset="0"/>
              <a:buChar char="–"/>
            </a:pPr>
            <a:r>
              <a:rPr lang="en-IN" smtClean="0">
                <a:latin typeface="Times New Roman" panose="02020603050405020304" pitchFamily="18" charset="0"/>
                <a:cs typeface="Times New Roman" panose="02020603050405020304" pitchFamily="18" charset="0"/>
              </a:rPr>
              <a:t>Held in place by an inflated balloon</a:t>
            </a:r>
          </a:p>
          <a:p>
            <a:pPr lvl="1" eaLnBrk="1" hangingPunct="1">
              <a:buFont typeface="Arial" panose="020B0604020202020204" pitchFamily="34" charset="0"/>
              <a:buChar char="–"/>
            </a:pPr>
            <a:r>
              <a:rPr lang="en-IN" smtClean="0">
                <a:latin typeface="Times New Roman" panose="02020603050405020304" pitchFamily="18" charset="0"/>
                <a:cs typeface="Times New Roman" panose="02020603050405020304" pitchFamily="18" charset="0"/>
              </a:rPr>
              <a:t>Does not require fluid restriction, good hand function or transfer/dressing skill.</a:t>
            </a:r>
          </a:p>
          <a:p>
            <a:pPr lvl="1" eaLnBrk="1" hangingPunct="1">
              <a:buFont typeface="Arial" panose="020B0604020202020204" pitchFamily="34" charset="0"/>
              <a:buChar char="–"/>
            </a:pPr>
            <a:r>
              <a:rPr lang="en-IN" smtClean="0">
                <a:latin typeface="Times New Roman" panose="02020603050405020304" pitchFamily="18" charset="0"/>
                <a:cs typeface="Times New Roman" panose="02020603050405020304" pitchFamily="18" charset="0"/>
              </a:rPr>
              <a:t>30% become coated with stones that prevents drainage and contributes to UTIs</a:t>
            </a:r>
          </a:p>
          <a:p>
            <a:pPr lvl="1" eaLnBrk="1" hangingPunct="1">
              <a:buFont typeface="Arial" panose="020B0604020202020204" pitchFamily="34" charset="0"/>
              <a:buChar char="–"/>
            </a:pPr>
            <a:endParaRPr lang="en-IN" smtClean="0"/>
          </a:p>
          <a:p>
            <a:pPr eaLnBrk="1" hangingPunct="1">
              <a:buFont typeface="Arial" panose="020B0604020202020204" pitchFamily="34" charset="0"/>
              <a:buChar char="•"/>
            </a:pPr>
            <a:endParaRPr lang="en-IN" smtClean="0"/>
          </a:p>
          <a:p>
            <a:pPr lvl="3" eaLnBrk="1" hangingPunct="1">
              <a:buFont typeface="Arial" panose="020B0604020202020204" pitchFamily="34" charset="0"/>
              <a:buChar char="–"/>
            </a:pPr>
            <a:endParaRPr lang="en-IN" smtClean="0"/>
          </a:p>
          <a:p>
            <a:pPr lvl="3" eaLnBrk="1" hangingPunct="1">
              <a:buFont typeface="Arial" panose="020B0604020202020204" pitchFamily="34" charset="0"/>
              <a:buChar char="–"/>
            </a:pPr>
            <a:endParaRPr lang="en-IN" smtClean="0"/>
          </a:p>
          <a:p>
            <a:pPr eaLnBrk="1" hangingPunct="1">
              <a:buFont typeface="Arial" panose="020B0604020202020204" pitchFamily="34" charset="0"/>
              <a:buChar char="•"/>
            </a:pPr>
            <a:endParaRPr lang="en-IN" smtClean="0"/>
          </a:p>
        </p:txBody>
      </p:sp>
      <p:sp>
        <p:nvSpPr>
          <p:cNvPr id="56325" name="Text Placeholder 5"/>
          <p:cNvSpPr>
            <a:spLocks noGrp="1"/>
          </p:cNvSpPr>
          <p:nvPr>
            <p:ph type="body" sz="quarter" idx="4294967295"/>
          </p:nvPr>
        </p:nvSpPr>
        <p:spPr>
          <a:xfrm>
            <a:off x="5102225" y="914400"/>
            <a:ext cx="4041775" cy="639763"/>
          </a:xfrm>
        </p:spPr>
        <p:txBody>
          <a:bodyPr/>
          <a:lstStyle/>
          <a:p>
            <a:pPr eaLnBrk="1" hangingPunct="1"/>
            <a:r>
              <a:rPr lang="en-IN" smtClean="0">
                <a:latin typeface="Times New Roman" panose="02020603050405020304" pitchFamily="18" charset="0"/>
                <a:cs typeface="Times New Roman" panose="02020603050405020304" pitchFamily="18" charset="0"/>
              </a:rPr>
              <a:t>Suprapubic Catheter</a:t>
            </a:r>
          </a:p>
        </p:txBody>
      </p:sp>
      <p:sp>
        <p:nvSpPr>
          <p:cNvPr id="69638" name="Content Placeholder 6"/>
          <p:cNvSpPr>
            <a:spLocks noGrp="1"/>
          </p:cNvSpPr>
          <p:nvPr>
            <p:ph sz="quarter" idx="4294967295"/>
          </p:nvPr>
        </p:nvSpPr>
        <p:spPr>
          <a:xfrm>
            <a:off x="4495800" y="1447800"/>
            <a:ext cx="4648200" cy="5181600"/>
          </a:xfrm>
        </p:spPr>
        <p:txBody>
          <a:bodyPr>
            <a:normAutofit lnSpcReduction="10000"/>
          </a:bodyPr>
          <a:lstStyle/>
          <a:p>
            <a:pPr marL="547688" lvl="3" indent="-182880" eaLnBrk="1" fontAlgn="auto" hangingPunct="1">
              <a:spcBef>
                <a:spcPts val="1200"/>
              </a:spcBef>
              <a:spcAft>
                <a:spcPts val="0"/>
              </a:spcAft>
              <a:buFont typeface="Wingdings 3"/>
              <a:buChar char=""/>
              <a:defRPr/>
            </a:pPr>
            <a:r>
              <a:rPr lang="en-IN" sz="2400" dirty="0" smtClean="0">
                <a:latin typeface="Times New Roman" pitchFamily="18" charset="0"/>
                <a:cs typeface="Times New Roman" pitchFamily="18" charset="0"/>
              </a:rPr>
              <a:t>Requires minor surgery for insertion</a:t>
            </a:r>
          </a:p>
          <a:p>
            <a:pPr marL="547688" lvl="3" indent="-182880" eaLnBrk="1" fontAlgn="auto" hangingPunct="1">
              <a:spcBef>
                <a:spcPts val="1200"/>
              </a:spcBef>
              <a:spcAft>
                <a:spcPts val="0"/>
              </a:spcAft>
              <a:buFont typeface="Wingdings 3"/>
              <a:buChar char=""/>
              <a:defRPr/>
            </a:pPr>
            <a:r>
              <a:rPr lang="en-IN" sz="2400" dirty="0" smtClean="0">
                <a:latin typeface="Times New Roman" pitchFamily="18" charset="0"/>
                <a:cs typeface="Times New Roman" pitchFamily="18" charset="0"/>
              </a:rPr>
              <a:t>Does not require fluid restriction, good hand function or transfer/dressing skill.</a:t>
            </a:r>
          </a:p>
          <a:p>
            <a:pPr marL="547688" lvl="3" indent="-182880" eaLnBrk="1" fontAlgn="auto" hangingPunct="1">
              <a:spcBef>
                <a:spcPts val="1200"/>
              </a:spcBef>
              <a:spcAft>
                <a:spcPts val="0"/>
              </a:spcAft>
              <a:buFont typeface="Wingdings 3"/>
              <a:buChar char=""/>
              <a:defRPr/>
            </a:pPr>
            <a:r>
              <a:rPr lang="en-IN" sz="2400" dirty="0" smtClean="0">
                <a:latin typeface="Times New Roman" pitchFamily="18" charset="0"/>
                <a:cs typeface="Times New Roman" pitchFamily="18" charset="0"/>
              </a:rPr>
              <a:t>Clinically preferable over an indwelling catheter (less likely to get plugged with stones, easier to change)</a:t>
            </a:r>
          </a:p>
          <a:p>
            <a:pPr marL="547688" lvl="3" indent="-182880" eaLnBrk="1" fontAlgn="auto" hangingPunct="1">
              <a:spcBef>
                <a:spcPts val="1200"/>
              </a:spcBef>
              <a:spcAft>
                <a:spcPts val="0"/>
              </a:spcAft>
              <a:buFont typeface="Wingdings 3"/>
              <a:buChar char=""/>
              <a:defRPr/>
            </a:pPr>
            <a:r>
              <a:rPr lang="en-IN" sz="2400" dirty="0" smtClean="0">
                <a:latin typeface="Times New Roman" pitchFamily="18" charset="0"/>
                <a:cs typeface="Times New Roman" pitchFamily="18" charset="0"/>
              </a:rPr>
              <a:t>Preferable by men because sexual activity is not limited (Women are not limited by either catheter type)</a:t>
            </a:r>
          </a:p>
        </p:txBody>
      </p:sp>
    </p:spTree>
    <p:extLst>
      <p:ext uri="{BB962C8B-B14F-4D97-AF65-F5344CB8AC3E}">
        <p14:creationId xmlns:p14="http://schemas.microsoft.com/office/powerpoint/2010/main" val="2624013010"/>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wipe(down)">
                                      <p:cBhvr>
                                        <p:cTn id="7" dur="500"/>
                                        <p:tgtEl>
                                          <p:spTgt spid="5632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6325">
                                            <p:txEl>
                                              <p:pRg st="0" end="0"/>
                                            </p:txEl>
                                          </p:spTgt>
                                        </p:tgtEl>
                                        <p:attrNameLst>
                                          <p:attrName>style.visibility</p:attrName>
                                        </p:attrNameLst>
                                      </p:cBhvr>
                                      <p:to>
                                        <p:strVal val="visible"/>
                                      </p:to>
                                    </p:set>
                                    <p:animEffect transition="in" filter="wipe(down)">
                                      <p:cBhvr>
                                        <p:cTn id="10" dur="500"/>
                                        <p:tgtEl>
                                          <p:spTgt spid="56325">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2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324">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324">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324">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9638">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9638">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9638">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963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P spid="56324" grpId="0" build="p"/>
      <p:bldP spid="56325" grpId="0" build="p"/>
      <p:bldP spid="69638"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idx="4294967295"/>
          </p:nvPr>
        </p:nvSpPr>
        <p:spPr>
          <a:xfrm>
            <a:off x="609600" y="0"/>
            <a:ext cx="8229600" cy="819150"/>
          </a:xfrm>
        </p:spPr>
        <p:txBody>
          <a:bodyPr>
            <a:normAutofit fontScale="90000"/>
          </a:bodyPr>
          <a:lstStyle/>
          <a:p>
            <a:pPr eaLnBrk="1" fontAlgn="auto" hangingPunct="1">
              <a:spcAft>
                <a:spcPts val="0"/>
              </a:spcAft>
              <a:defRPr/>
            </a:pPr>
            <a:r>
              <a:rPr lang="en-IN" dirty="0" smtClean="0">
                <a:solidFill>
                  <a:schemeClr val="tx1"/>
                </a:solidFill>
                <a:latin typeface="Times New Roman" pitchFamily="18" charset="0"/>
                <a:cs typeface="Times New Roman" pitchFamily="18" charset="0"/>
              </a:rPr>
              <a:t>Concern with </a:t>
            </a:r>
            <a:r>
              <a:rPr lang="en-IN" dirty="0" err="1" smtClean="0">
                <a:solidFill>
                  <a:schemeClr val="tx1"/>
                </a:solidFill>
                <a:latin typeface="Times New Roman" pitchFamily="18" charset="0"/>
                <a:cs typeface="Times New Roman" pitchFamily="18" charset="0"/>
              </a:rPr>
              <a:t>Credé</a:t>
            </a:r>
            <a:r>
              <a:rPr lang="en-IN" dirty="0" smtClean="0">
                <a:solidFill>
                  <a:schemeClr val="tx1"/>
                </a:solidFill>
                <a:latin typeface="Times New Roman" pitchFamily="18" charset="0"/>
                <a:cs typeface="Times New Roman" pitchFamily="18" charset="0"/>
              </a:rPr>
              <a:t> Voiding</a:t>
            </a:r>
          </a:p>
        </p:txBody>
      </p:sp>
      <p:sp>
        <p:nvSpPr>
          <p:cNvPr id="79875" name="Content Placeholder 2"/>
          <p:cNvSpPr>
            <a:spLocks noGrp="1"/>
          </p:cNvSpPr>
          <p:nvPr>
            <p:ph idx="4294967295"/>
          </p:nvPr>
        </p:nvSpPr>
        <p:spPr>
          <a:xfrm>
            <a:off x="457200" y="1371600"/>
            <a:ext cx="8458200" cy="3429000"/>
          </a:xfrm>
        </p:spPr>
        <p:txBody>
          <a:bodyPr>
            <a:noAutofit/>
          </a:bodyPr>
          <a:lstStyle/>
          <a:p>
            <a:pPr marL="548640" indent="-411480" eaLnBrk="1" fontAlgn="auto" hangingPunct="1">
              <a:spcAft>
                <a:spcPts val="0"/>
              </a:spcAft>
              <a:buClr>
                <a:schemeClr val="tx1">
                  <a:shade val="95000"/>
                </a:schemeClr>
              </a:buClr>
              <a:buFont typeface="Wingdings 2"/>
              <a:buChar char=""/>
              <a:defRPr/>
            </a:pPr>
            <a:r>
              <a:rPr lang="en-IN" sz="3200" dirty="0" smtClean="0">
                <a:latin typeface="Times New Roman" pitchFamily="18" charset="0"/>
                <a:cs typeface="Times New Roman" pitchFamily="18" charset="0"/>
              </a:rPr>
              <a:t>Can have negative side effects such as </a:t>
            </a:r>
            <a:r>
              <a:rPr lang="en-IN" sz="3200" dirty="0" err="1" smtClean="0">
                <a:latin typeface="Times New Roman" pitchFamily="18" charset="0"/>
                <a:cs typeface="Times New Roman" pitchFamily="18" charset="0"/>
              </a:rPr>
              <a:t>hemorrhoids</a:t>
            </a:r>
            <a:r>
              <a:rPr lang="en-IN" sz="3200" dirty="0" smtClean="0">
                <a:latin typeface="Times New Roman" pitchFamily="18" charset="0"/>
                <a:cs typeface="Times New Roman" pitchFamily="18" charset="0"/>
              </a:rPr>
              <a:t>, hernias, rectal </a:t>
            </a:r>
            <a:r>
              <a:rPr lang="en-IN" sz="3200" dirty="0" err="1" smtClean="0">
                <a:latin typeface="Times New Roman" pitchFamily="18" charset="0"/>
                <a:cs typeface="Times New Roman" pitchFamily="18" charset="0"/>
              </a:rPr>
              <a:t>prolapse</a:t>
            </a:r>
            <a:r>
              <a:rPr lang="en-IN" sz="3200" dirty="0" smtClean="0">
                <a:latin typeface="Times New Roman" pitchFamily="18" charset="0"/>
                <a:cs typeface="Times New Roman" pitchFamily="18" charset="0"/>
              </a:rPr>
              <a:t>, and reflux of urine up the </a:t>
            </a:r>
            <a:r>
              <a:rPr lang="en-IN" sz="3200" dirty="0" err="1" smtClean="0">
                <a:latin typeface="Times New Roman" pitchFamily="18" charset="0"/>
                <a:cs typeface="Times New Roman" pitchFamily="18" charset="0"/>
              </a:rPr>
              <a:t>ureters</a:t>
            </a:r>
            <a:r>
              <a:rPr lang="en-IN" sz="3200" dirty="0" smtClean="0">
                <a:latin typeface="Times New Roman" pitchFamily="18" charset="0"/>
                <a:cs typeface="Times New Roman" pitchFamily="18" charset="0"/>
              </a:rPr>
              <a:t> to the kidney</a:t>
            </a:r>
          </a:p>
          <a:p>
            <a:pPr marL="548640" indent="-411480" eaLnBrk="1" fontAlgn="auto" hangingPunct="1">
              <a:spcAft>
                <a:spcPts val="0"/>
              </a:spcAft>
              <a:buClr>
                <a:schemeClr val="tx1">
                  <a:shade val="95000"/>
                </a:schemeClr>
              </a:buClr>
              <a:buFont typeface="Wingdings 2"/>
              <a:buChar char=""/>
              <a:defRPr/>
            </a:pPr>
            <a:r>
              <a:rPr lang="en-IN" sz="3200" dirty="0" smtClean="0">
                <a:latin typeface="Times New Roman" pitchFamily="18" charset="0"/>
                <a:cs typeface="Times New Roman" pitchFamily="18" charset="0"/>
              </a:rPr>
              <a:t>Can increase the risk for infections</a:t>
            </a:r>
          </a:p>
          <a:p>
            <a:pPr marL="548640" indent="-411480" eaLnBrk="1" fontAlgn="auto" hangingPunct="1">
              <a:spcAft>
                <a:spcPts val="0"/>
              </a:spcAft>
              <a:buClr>
                <a:schemeClr val="tx1">
                  <a:shade val="95000"/>
                </a:schemeClr>
              </a:buClr>
              <a:buFont typeface="Wingdings 2"/>
              <a:buChar char=""/>
              <a:defRPr/>
            </a:pPr>
            <a:r>
              <a:rPr lang="en-IN" sz="3200" dirty="0" smtClean="0">
                <a:latin typeface="Times New Roman" pitchFamily="18" charset="0"/>
                <a:cs typeface="Times New Roman" pitchFamily="18" charset="0"/>
              </a:rPr>
              <a:t>Best not to do unless you have a weak sphincter</a:t>
            </a:r>
          </a:p>
          <a:p>
            <a:pPr marL="548640" indent="-411480" eaLnBrk="1" fontAlgn="auto" hangingPunct="1">
              <a:spcAft>
                <a:spcPts val="0"/>
              </a:spcAft>
              <a:buClr>
                <a:schemeClr val="tx1">
                  <a:shade val="95000"/>
                </a:schemeClr>
              </a:buClr>
              <a:buFont typeface="Wingdings 2"/>
              <a:buChar char=""/>
              <a:defRPr/>
            </a:pPr>
            <a:endParaRPr lang="en-IN" sz="32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156807265"/>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3" name="chimes.wav"/>
          </p:stSnd>
        </p:sndAc>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Spasticity</a:t>
            </a:r>
            <a:endParaRPr lang="en-US" dirty="0"/>
          </a:p>
        </p:txBody>
      </p:sp>
      <p:sp>
        <p:nvSpPr>
          <p:cNvPr id="3" name="Content Placeholder 2"/>
          <p:cNvSpPr>
            <a:spLocks noGrp="1"/>
          </p:cNvSpPr>
          <p:nvPr>
            <p:ph idx="1"/>
          </p:nvPr>
        </p:nvSpPr>
        <p:spPr>
          <a:xfrm>
            <a:off x="0" y="381000"/>
            <a:ext cx="9144000" cy="4953000"/>
          </a:xfrm>
        </p:spPr>
        <p:txBody>
          <a:bodyPr>
            <a:normAutofit lnSpcReduction="10000"/>
          </a:bodyPr>
          <a:lstStyle/>
          <a:p>
            <a:r>
              <a:rPr lang="en-US" dirty="0" smtClean="0"/>
              <a:t>Can occasionally be useful to a patient with a SCI however more often serves to interfere with functional activities. Spasticity can be enhanced by both internal and external sources such as stress, decubiti, urinary tract infections, bowel or bladder obstruction, temperature changes or touch.</a:t>
            </a:r>
          </a:p>
          <a:p>
            <a:r>
              <a:rPr lang="en-US" dirty="0" smtClean="0"/>
              <a:t>Increased involuntary contraction of muscle groups, increased tonic stretch reflexes, excessive deep tendon reflexes.</a:t>
            </a:r>
          </a:p>
          <a:p>
            <a:r>
              <a:rPr lang="en-US" dirty="0" smtClean="0"/>
              <a:t>Treatment: medications are usually administered in an attempt to reduce the degree of spasticity (</a:t>
            </a:r>
            <a:r>
              <a:rPr lang="en-US" dirty="0" err="1" smtClean="0"/>
              <a:t>Dantrium</a:t>
            </a:r>
            <a:r>
              <a:rPr lang="en-US" dirty="0" smtClean="0"/>
              <a:t>, Baclofen, </a:t>
            </a:r>
            <a:r>
              <a:rPr lang="en-US" dirty="0" err="1" smtClean="0"/>
              <a:t>Lioresal</a:t>
            </a:r>
            <a:r>
              <a:rPr lang="en-US" dirty="0" smtClean="0"/>
              <a:t>). Aggressive treatment includes </a:t>
            </a:r>
            <a:r>
              <a:rPr lang="en-US" dirty="0" err="1" smtClean="0"/>
              <a:t>rhizotomies</a:t>
            </a:r>
            <a:r>
              <a:rPr lang="en-US" dirty="0" smtClean="0"/>
              <a:t>, </a:t>
            </a:r>
            <a:r>
              <a:rPr lang="en-US" dirty="0" err="1" smtClean="0"/>
              <a:t>myelotomies</a:t>
            </a:r>
            <a:r>
              <a:rPr lang="en-US" dirty="0" smtClean="0"/>
              <a:t>, and other surgical intervention. Physical therapy intervention includes positioning, aquatic therapy, weight bearing, FES, ROM, resting splints and inhibitive casting.</a:t>
            </a:r>
            <a:endParaRPr lang="en-US" dirty="0"/>
          </a:p>
        </p:txBody>
      </p:sp>
    </p:spTree>
    <p:extLst>
      <p:ext uri="{BB962C8B-B14F-4D97-AF65-F5344CB8AC3E}">
        <p14:creationId xmlns:p14="http://schemas.microsoft.com/office/powerpoint/2010/main" val="279666526"/>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4" name="chimes.wav"/>
          </p:stSnd>
        </p:sndAc>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Autonomic </a:t>
            </a:r>
            <a:r>
              <a:rPr lang="en-US" dirty="0" err="1" smtClean="0"/>
              <a:t>Dysreflexia</a:t>
            </a:r>
            <a:endParaRPr lang="en-US" dirty="0"/>
          </a:p>
        </p:txBody>
      </p:sp>
      <p:sp>
        <p:nvSpPr>
          <p:cNvPr id="3" name="Content Placeholder 2"/>
          <p:cNvSpPr>
            <a:spLocks noGrp="1"/>
          </p:cNvSpPr>
          <p:nvPr>
            <p:ph idx="1"/>
          </p:nvPr>
        </p:nvSpPr>
        <p:spPr>
          <a:xfrm>
            <a:off x="0" y="381000"/>
            <a:ext cx="9144000" cy="4953000"/>
          </a:xfrm>
        </p:spPr>
        <p:txBody>
          <a:bodyPr/>
          <a:lstStyle/>
          <a:p>
            <a:pPr algn="just"/>
            <a:r>
              <a:rPr lang="en-US" dirty="0" smtClean="0"/>
              <a:t>(</a:t>
            </a:r>
            <a:r>
              <a:rPr lang="en-US" dirty="0" err="1" smtClean="0"/>
              <a:t>hyperreflexia</a:t>
            </a:r>
            <a:r>
              <a:rPr lang="en-US" dirty="0" smtClean="0"/>
              <a:t>): an emergency situation in which a noxious stimulus precipitates a pathological autonomic reflex with symptoms of </a:t>
            </a:r>
            <a:r>
              <a:rPr lang="en-US" dirty="0" err="1" smtClean="0"/>
              <a:t>paraoxysmal</a:t>
            </a:r>
            <a:r>
              <a:rPr lang="en-US" dirty="0" smtClean="0"/>
              <a:t> hypertension, </a:t>
            </a:r>
            <a:r>
              <a:rPr lang="en-US" dirty="0" err="1" smtClean="0"/>
              <a:t>bradycardia</a:t>
            </a:r>
            <a:r>
              <a:rPr lang="en-US" dirty="0" smtClean="0"/>
              <a:t>, headache, diaphoresis, flushing, diplopia, or convulsions; examine for irritating stimuli; treat as a medical emergency, elevate head, check and empty catheter first.</a:t>
            </a:r>
          </a:p>
          <a:p>
            <a:pPr algn="just"/>
            <a:r>
              <a:rPr lang="en-US" dirty="0" smtClean="0"/>
              <a:t>Treatment: the first reaction to this medical crisis is to transfer the patient to a sitting position and then immediately check the catheter for blockage. The bowel should also be checked for impaction. A patient should remain in sitting position. Lying a patient down is contraindicated and will only assist to further elevate blood pressure. The patient should be examined for any other irritating stimuli. If the cause remains unknown the patient should receive immediate medical intervention.</a:t>
            </a:r>
            <a:endParaRPr lang="en-US" dirty="0"/>
          </a:p>
        </p:txBody>
      </p:sp>
    </p:spTree>
    <p:extLst>
      <p:ext uri="{BB962C8B-B14F-4D97-AF65-F5344CB8AC3E}">
        <p14:creationId xmlns:p14="http://schemas.microsoft.com/office/powerpoint/2010/main" val="3133785643"/>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4" name="chimes.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Epidemiology/etiology</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65077312"/>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4" name="chimes.wav"/>
          </p:stSnd>
        </p:sndAc>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fontScale="90000"/>
          </a:bodyPr>
          <a:lstStyle/>
          <a:p>
            <a:r>
              <a:rPr lang="en-US" dirty="0" err="1" smtClean="0"/>
              <a:t>Heterotopic</a:t>
            </a:r>
            <a:r>
              <a:rPr lang="en-US" dirty="0" smtClean="0"/>
              <a:t> Bone Formation</a:t>
            </a:r>
            <a:endParaRPr lang="en-US" dirty="0"/>
          </a:p>
        </p:txBody>
      </p:sp>
      <p:sp>
        <p:nvSpPr>
          <p:cNvPr id="3" name="Content Placeholder 2"/>
          <p:cNvSpPr>
            <a:spLocks noGrp="1"/>
          </p:cNvSpPr>
          <p:nvPr>
            <p:ph idx="1"/>
          </p:nvPr>
        </p:nvSpPr>
        <p:spPr>
          <a:xfrm>
            <a:off x="0" y="381000"/>
            <a:ext cx="9144000" cy="5029200"/>
          </a:xfrm>
        </p:spPr>
        <p:txBody>
          <a:bodyPr>
            <a:noAutofit/>
          </a:bodyPr>
          <a:lstStyle/>
          <a:p>
            <a:pPr algn="just"/>
            <a:r>
              <a:rPr lang="en-US" sz="2500" dirty="0" smtClean="0"/>
              <a:t>Abnormal bone growth in soft tissues; examine for early changes-soft tissue swelling, pain, </a:t>
            </a:r>
            <a:r>
              <a:rPr lang="en-US" sz="2500" dirty="0" err="1" smtClean="0"/>
              <a:t>erythema</a:t>
            </a:r>
            <a:r>
              <a:rPr lang="en-US" sz="2500" dirty="0" smtClean="0"/>
              <a:t>, generally near large joint; late changes- calcification, initial signs of </a:t>
            </a:r>
            <a:r>
              <a:rPr lang="en-US" sz="2500" dirty="0" err="1" smtClean="0"/>
              <a:t>ankylosis</a:t>
            </a:r>
            <a:endParaRPr lang="en-US" sz="2500" dirty="0" smtClean="0"/>
          </a:p>
          <a:p>
            <a:pPr algn="just"/>
            <a:r>
              <a:rPr lang="en-US" sz="2500" dirty="0" smtClean="0"/>
              <a:t>Treatment: Drug intervention usually involves </a:t>
            </a:r>
            <a:r>
              <a:rPr lang="en-US" sz="2500" dirty="0" err="1" smtClean="0"/>
              <a:t>diphosphates</a:t>
            </a:r>
            <a:r>
              <a:rPr lang="en-US" sz="2500" dirty="0" smtClean="0"/>
              <a:t> that inhibit ectopic bone formation. Physical therapy and surgery are often incorporated into treatment. Physical therapy must focus on maintaining functional range of motion and allowing the patient the most independent functional outcome possible.</a:t>
            </a:r>
            <a:endParaRPr lang="en-US" sz="2500" dirty="0"/>
          </a:p>
        </p:txBody>
      </p:sp>
    </p:spTree>
    <p:extLst>
      <p:ext uri="{BB962C8B-B14F-4D97-AF65-F5344CB8AC3E}">
        <p14:creationId xmlns:p14="http://schemas.microsoft.com/office/powerpoint/2010/main" val="1987119623"/>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4" name="chimes.wav"/>
          </p:stSnd>
        </p:sndAc>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a:bodyPr>
          <a:lstStyle/>
          <a:p>
            <a:r>
              <a:rPr lang="en-US" dirty="0" smtClean="0"/>
              <a:t>Deep Vein Thrombosis</a:t>
            </a:r>
            <a:endParaRPr lang="en-US" dirty="0"/>
          </a:p>
        </p:txBody>
      </p:sp>
      <p:sp>
        <p:nvSpPr>
          <p:cNvPr id="3" name="Content Placeholder 2"/>
          <p:cNvSpPr>
            <a:spLocks noGrp="1"/>
          </p:cNvSpPr>
          <p:nvPr>
            <p:ph idx="1"/>
          </p:nvPr>
        </p:nvSpPr>
        <p:spPr>
          <a:xfrm>
            <a:off x="0" y="381000"/>
            <a:ext cx="9144000" cy="5029200"/>
          </a:xfrm>
        </p:spPr>
        <p:txBody>
          <a:bodyPr>
            <a:noAutofit/>
          </a:bodyPr>
          <a:lstStyle/>
          <a:p>
            <a:pPr algn="just"/>
            <a:r>
              <a:rPr lang="en-US" sz="2500" dirty="0" smtClean="0"/>
              <a:t>Results from the formation of a blood clot that becomes dislodged and is termed an embolus. This is considered a serious medical condition since the embolus may obstruct a selected artery. A </a:t>
            </a:r>
            <a:r>
              <a:rPr lang="en-US" sz="2500" dirty="0" err="1" smtClean="0"/>
              <a:t>pateint</a:t>
            </a:r>
            <a:r>
              <a:rPr lang="en-US" sz="2500" dirty="0" smtClean="0"/>
              <a:t> with a spinal cord injury has a greater risk of developing a DVT due to the absence or decrease in the normal pumping action by active contractions of muscles in the lower extremities.</a:t>
            </a:r>
          </a:p>
          <a:p>
            <a:pPr algn="just"/>
            <a:r>
              <a:rPr lang="en-US" sz="2500" dirty="0" smtClean="0"/>
              <a:t>Treatment: once  a DVT is suspected there should be no active or passive movement performed to the involved lower extremity. Bed rest and anticoagulant drug therapy are usually indicated. Surgical procedures can be performed if necessary.</a:t>
            </a:r>
            <a:endParaRPr lang="en-US" sz="2500" dirty="0"/>
          </a:p>
        </p:txBody>
      </p:sp>
    </p:spTree>
    <p:extLst>
      <p:ext uri="{BB962C8B-B14F-4D97-AF65-F5344CB8AC3E}">
        <p14:creationId xmlns:p14="http://schemas.microsoft.com/office/powerpoint/2010/main" val="996381598"/>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4" name="chimes.wav"/>
          </p:stSnd>
        </p:sndAc>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a:bodyPr>
          <a:lstStyle/>
          <a:p>
            <a:r>
              <a:rPr lang="en-US" dirty="0" smtClean="0"/>
              <a:t>Orthostatic Hypotension</a:t>
            </a:r>
            <a:endParaRPr lang="en-US" dirty="0"/>
          </a:p>
        </p:txBody>
      </p:sp>
      <p:sp>
        <p:nvSpPr>
          <p:cNvPr id="3" name="Content Placeholder 2"/>
          <p:cNvSpPr>
            <a:spLocks noGrp="1"/>
          </p:cNvSpPr>
          <p:nvPr>
            <p:ph idx="1"/>
          </p:nvPr>
        </p:nvSpPr>
        <p:spPr>
          <a:xfrm>
            <a:off x="0" y="381000"/>
            <a:ext cx="9144000" cy="5029200"/>
          </a:xfrm>
        </p:spPr>
        <p:txBody>
          <a:bodyPr>
            <a:noAutofit/>
          </a:bodyPr>
          <a:lstStyle/>
          <a:p>
            <a:pPr algn="just"/>
            <a:r>
              <a:rPr lang="en-US" sz="2500" dirty="0" smtClean="0"/>
              <a:t>Occurs due to a loss of sympathetic control of vasoconstriction in combination with absent or severely reduced muscle tone. Venous pooling is fairly common during the early stages of rehab. A decrease in systolic blood pressure greater than 20mmHG after moving from supine to sitting is typically indicative of this.</a:t>
            </a:r>
          </a:p>
          <a:p>
            <a:pPr algn="just"/>
            <a:r>
              <a:rPr lang="en-US" sz="2500" dirty="0" smtClean="0"/>
              <a:t>Treatment: Monitoring vital signs assists with minimizing the effects of orthostatic hypotension. The use of elastic stockings, ace wraps to the lower extremities, and abdominal binders are common. Gradual progression to a vertical position using a tilt table is often indicated. During intervention may be indicated in order to increase blood pressure </a:t>
            </a:r>
            <a:endParaRPr lang="en-US" sz="2500" dirty="0"/>
          </a:p>
        </p:txBody>
      </p:sp>
    </p:spTree>
    <p:extLst>
      <p:ext uri="{BB962C8B-B14F-4D97-AF65-F5344CB8AC3E}">
        <p14:creationId xmlns:p14="http://schemas.microsoft.com/office/powerpoint/2010/main" val="702395921"/>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4" name="chimes.wav"/>
          </p:stSnd>
        </p:sndAc>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a:bodyPr>
          <a:lstStyle/>
          <a:p>
            <a:r>
              <a:rPr lang="en-US" dirty="0" smtClean="0"/>
              <a:t>Pressure Ulcers</a:t>
            </a:r>
            <a:endParaRPr lang="en-US" dirty="0"/>
          </a:p>
        </p:txBody>
      </p:sp>
      <p:sp>
        <p:nvSpPr>
          <p:cNvPr id="3" name="Content Placeholder 2"/>
          <p:cNvSpPr>
            <a:spLocks noGrp="1"/>
          </p:cNvSpPr>
          <p:nvPr>
            <p:ph idx="1"/>
          </p:nvPr>
        </p:nvSpPr>
        <p:spPr>
          <a:xfrm>
            <a:off x="0" y="381000"/>
            <a:ext cx="9144000" cy="5029200"/>
          </a:xfrm>
        </p:spPr>
        <p:txBody>
          <a:bodyPr>
            <a:noAutofit/>
          </a:bodyPr>
          <a:lstStyle/>
          <a:p>
            <a:pPr algn="just"/>
            <a:r>
              <a:rPr lang="en-US" sz="2500" dirty="0" smtClean="0"/>
              <a:t>Caused by sustained pressure, friction, and/or shearing to a surface. The most common areas susceptible to pressure ulcers are the coccyx, sacrum, ischium, trochanters, elbows, buttocks, malleoli, scapulae, and prominent vertebrae. Pressure ulcers require immediate medical intervention and can often significantly delay the rehab process.</a:t>
            </a:r>
          </a:p>
          <a:p>
            <a:pPr algn="just"/>
            <a:r>
              <a:rPr lang="en-US" sz="2500" dirty="0" smtClean="0"/>
              <a:t>Prevention is of greatest importance. A patient should change position frequently, maintain proper skin care, sit on an appropriate cushion, consistently weight shift, and maintain proper nutrition and hydration. Surgical intervention is often necessary with advanced pressure ulcers.</a:t>
            </a:r>
            <a:endParaRPr lang="en-US" sz="2500" dirty="0"/>
          </a:p>
        </p:txBody>
      </p:sp>
    </p:spTree>
    <p:extLst>
      <p:ext uri="{BB962C8B-B14F-4D97-AF65-F5344CB8AC3E}">
        <p14:creationId xmlns:p14="http://schemas.microsoft.com/office/powerpoint/2010/main" val="2292768300"/>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4" name="chimes.wav"/>
          </p:stSnd>
        </p:sndAc>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276600"/>
            <a:ext cx="7467600" cy="2514600"/>
          </a:xfrm>
        </p:spPr>
        <p:txBody>
          <a:bodyPr>
            <a:normAutofit fontScale="90000"/>
          </a:bodyPr>
          <a:lstStyle/>
          <a:p>
            <a:r>
              <a:rPr lang="en-US" dirty="0" smtClean="0"/>
              <a:t>Physical Therapy Goals, Outcomes and Interventions</a:t>
            </a:r>
            <a:endParaRPr lang="en-US" dirty="0"/>
          </a:p>
        </p:txBody>
      </p:sp>
    </p:spTree>
    <p:extLst>
      <p:ext uri="{BB962C8B-B14F-4D97-AF65-F5344CB8AC3E}">
        <p14:creationId xmlns:p14="http://schemas.microsoft.com/office/powerpoint/2010/main" val="253069614"/>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4" name="chimes.wav"/>
          </p:stSnd>
        </p:sndAc>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Improve Respiratory Capacity</a:t>
            </a:r>
            <a:endParaRPr lang="en-US" dirty="0"/>
          </a:p>
        </p:txBody>
      </p:sp>
      <p:sp>
        <p:nvSpPr>
          <p:cNvPr id="3" name="Content Placeholder 2"/>
          <p:cNvSpPr>
            <a:spLocks noGrp="1"/>
          </p:cNvSpPr>
          <p:nvPr>
            <p:ph idx="1"/>
          </p:nvPr>
        </p:nvSpPr>
        <p:spPr/>
        <p:txBody>
          <a:bodyPr>
            <a:normAutofit/>
          </a:bodyPr>
          <a:lstStyle/>
          <a:p>
            <a:r>
              <a:rPr lang="en-US" sz="3200" dirty="0" smtClean="0"/>
              <a:t>Deep breathing exercises, strengthening exercises to respiratory muscles; assisted coughing, respiratory hygiene (postural drainage, percussion, vibration, suctioning) as needed to keep airway clear; abdominal support</a:t>
            </a:r>
            <a:endParaRPr lang="en-US" sz="3200" dirty="0"/>
          </a:p>
        </p:txBody>
      </p:sp>
    </p:spTree>
    <p:extLst>
      <p:ext uri="{BB962C8B-B14F-4D97-AF65-F5344CB8AC3E}">
        <p14:creationId xmlns:p14="http://schemas.microsoft.com/office/powerpoint/2010/main" val="1689587500"/>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4" name="chimes.wav"/>
          </p:stSnd>
        </p:sndAc>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Maintain ROM</a:t>
            </a:r>
            <a:endParaRPr lang="en-US" dirty="0"/>
          </a:p>
        </p:txBody>
      </p:sp>
      <p:sp>
        <p:nvSpPr>
          <p:cNvPr id="3" name="Content Placeholder 2"/>
          <p:cNvSpPr>
            <a:spLocks noGrp="1"/>
          </p:cNvSpPr>
          <p:nvPr>
            <p:ph idx="1"/>
          </p:nvPr>
        </p:nvSpPr>
        <p:spPr/>
        <p:txBody>
          <a:bodyPr>
            <a:normAutofit/>
          </a:bodyPr>
          <a:lstStyle/>
          <a:p>
            <a:r>
              <a:rPr lang="en-US" sz="3600" dirty="0" smtClean="0"/>
              <a:t>Prevent contracture: PROM, positioning, splinting, selective stretching to preserve function (</a:t>
            </a:r>
            <a:r>
              <a:rPr lang="en-US" sz="3600" dirty="0" err="1" smtClean="0"/>
              <a:t>tenodesis</a:t>
            </a:r>
            <a:r>
              <a:rPr lang="en-US" sz="3600" dirty="0" smtClean="0"/>
              <a:t> grasp)</a:t>
            </a:r>
            <a:endParaRPr lang="en-US" sz="3600" dirty="0"/>
          </a:p>
        </p:txBody>
      </p:sp>
    </p:spTree>
    <p:extLst>
      <p:ext uri="{BB962C8B-B14F-4D97-AF65-F5344CB8AC3E}">
        <p14:creationId xmlns:p14="http://schemas.microsoft.com/office/powerpoint/2010/main" val="1245063358"/>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4" name="chimes.wav"/>
          </p:stSnd>
        </p:sndAc>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Maintain Skin Integrity</a:t>
            </a:r>
            <a:endParaRPr lang="en-US" dirty="0"/>
          </a:p>
        </p:txBody>
      </p:sp>
      <p:sp>
        <p:nvSpPr>
          <p:cNvPr id="3" name="Content Placeholder 2"/>
          <p:cNvSpPr>
            <a:spLocks noGrp="1"/>
          </p:cNvSpPr>
          <p:nvPr>
            <p:ph idx="1"/>
          </p:nvPr>
        </p:nvSpPr>
        <p:spPr/>
        <p:txBody>
          <a:bodyPr>
            <a:normAutofit/>
          </a:bodyPr>
          <a:lstStyle/>
          <a:p>
            <a:r>
              <a:rPr lang="en-US" sz="3200" dirty="0" smtClean="0"/>
              <a:t>Free of pressure ulcers and other injury positioning program, pressure relieving devices (cushion, </a:t>
            </a:r>
            <a:r>
              <a:rPr lang="en-US" sz="3200" dirty="0" err="1" smtClean="0"/>
              <a:t>ankleboots</a:t>
            </a:r>
            <a:r>
              <a:rPr lang="en-US" sz="3200" dirty="0" smtClean="0"/>
              <a:t>) patient education: pressure relief activities (pushups) and skin inspection; provide prompt treatment of pressure sores</a:t>
            </a:r>
            <a:endParaRPr lang="en-US" sz="3200" dirty="0"/>
          </a:p>
        </p:txBody>
      </p:sp>
    </p:spTree>
    <p:extLst>
      <p:ext uri="{BB962C8B-B14F-4D97-AF65-F5344CB8AC3E}">
        <p14:creationId xmlns:p14="http://schemas.microsoft.com/office/powerpoint/2010/main" val="4031933074"/>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4" name="chimes.wav"/>
          </p:stSnd>
        </p:sndAc>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 Strength</a:t>
            </a:r>
            <a:endParaRPr lang="en-US" dirty="0"/>
          </a:p>
        </p:txBody>
      </p:sp>
      <p:sp>
        <p:nvSpPr>
          <p:cNvPr id="3" name="Content Placeholder 2"/>
          <p:cNvSpPr>
            <a:spLocks noGrp="1"/>
          </p:cNvSpPr>
          <p:nvPr>
            <p:ph idx="1"/>
          </p:nvPr>
        </p:nvSpPr>
        <p:spPr/>
        <p:txBody>
          <a:bodyPr>
            <a:normAutofit/>
          </a:bodyPr>
          <a:lstStyle/>
          <a:p>
            <a:r>
              <a:rPr lang="en-US" sz="3200" dirty="0" smtClean="0"/>
              <a:t>Strengthen all remaining innervated muscles use selective strengthening during acute phase to reduce stress on spinal segments; resistive training to hypertrophy muscles</a:t>
            </a:r>
            <a:endParaRPr lang="en-US" sz="3200" dirty="0"/>
          </a:p>
        </p:txBody>
      </p:sp>
    </p:spTree>
    <p:extLst>
      <p:ext uri="{BB962C8B-B14F-4D97-AF65-F5344CB8AC3E}">
        <p14:creationId xmlns:p14="http://schemas.microsoft.com/office/powerpoint/2010/main" val="2367638700"/>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4" name="chimes.wav"/>
          </p:stSnd>
        </p:sndAc>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Reorient Patient to Vertical Position</a:t>
            </a:r>
            <a:endParaRPr lang="en-US" dirty="0"/>
          </a:p>
        </p:txBody>
      </p:sp>
      <p:sp>
        <p:nvSpPr>
          <p:cNvPr id="3" name="Content Placeholder 2"/>
          <p:cNvSpPr>
            <a:spLocks noGrp="1"/>
          </p:cNvSpPr>
          <p:nvPr>
            <p:ph idx="1"/>
          </p:nvPr>
        </p:nvSpPr>
        <p:spPr/>
        <p:txBody>
          <a:bodyPr>
            <a:normAutofit/>
          </a:bodyPr>
          <a:lstStyle/>
          <a:p>
            <a:r>
              <a:rPr lang="en-US" sz="3200" dirty="0" smtClean="0"/>
              <a:t>Tilt table, wheelchair, use of abdominal binder, elastic lower extremity wraps to decrease venous pooling; examine for signs and symptoms of orthostatic hypotension (light headedness, syncope, mental or visual blurring, sense of weakness</a:t>
            </a:r>
            <a:endParaRPr lang="en-US" sz="3200" dirty="0"/>
          </a:p>
        </p:txBody>
      </p:sp>
    </p:spTree>
    <p:extLst>
      <p:ext uri="{BB962C8B-B14F-4D97-AF65-F5344CB8AC3E}">
        <p14:creationId xmlns:p14="http://schemas.microsoft.com/office/powerpoint/2010/main" val="334152216"/>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4" name="chimes.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0" y="228600"/>
            <a:ext cx="9144000" cy="838200"/>
          </a:xfrm>
        </p:spPr>
        <p:txBody>
          <a:bodyPr>
            <a:normAutofit/>
          </a:bodyPr>
          <a:lstStyle/>
          <a:p>
            <a:pPr algn="ctr" eaLnBrk="1" fontAlgn="auto" hangingPunct="1">
              <a:spcAft>
                <a:spcPts val="0"/>
              </a:spcAft>
              <a:defRPr/>
            </a:pP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Epidemiology</a:t>
            </a:r>
          </a:p>
        </p:txBody>
      </p:sp>
      <p:sp>
        <p:nvSpPr>
          <p:cNvPr id="5123" name="Rectangle 3"/>
          <p:cNvSpPr>
            <a:spLocks noGrp="1" noChangeArrowheads="1"/>
          </p:cNvSpPr>
          <p:nvPr>
            <p:ph idx="4294967295"/>
          </p:nvPr>
        </p:nvSpPr>
        <p:spPr>
          <a:xfrm>
            <a:off x="0" y="2286000"/>
            <a:ext cx="8077200" cy="3962400"/>
          </a:xfrm>
        </p:spPr>
        <p:txBody>
          <a:bodyPr/>
          <a:lstStyle/>
          <a:p>
            <a:pPr algn="just" eaLnBrk="1" hangingPunct="1">
              <a:lnSpc>
                <a:spcPct val="90000"/>
              </a:lnSpc>
            </a:pPr>
            <a:r>
              <a:rPr lang="en-US" sz="3600" dirty="0" smtClean="0">
                <a:solidFill>
                  <a:schemeClr val="tx1"/>
                </a:solidFill>
                <a:latin typeface="Times New Roman" pitchFamily="18" charset="0"/>
                <a:cs typeface="Times New Roman" pitchFamily="18" charset="0"/>
              </a:rPr>
              <a:t>Vertebral column injuries are reported to occur in 6% of trauma patients</a:t>
            </a:r>
          </a:p>
          <a:p>
            <a:pPr algn="just" eaLnBrk="1" hangingPunct="1">
              <a:lnSpc>
                <a:spcPct val="90000"/>
              </a:lnSpc>
              <a:buFont typeface="Wingdings 2" pitchFamily="18" charset="2"/>
              <a:buNone/>
            </a:pPr>
            <a:endParaRPr lang="en-US" sz="3600" dirty="0" smtClean="0">
              <a:solidFill>
                <a:schemeClr val="tx1"/>
              </a:solidFill>
              <a:latin typeface="Times New Roman" pitchFamily="18" charset="0"/>
              <a:cs typeface="Times New Roman" pitchFamily="18" charset="0"/>
            </a:endParaRPr>
          </a:p>
          <a:p>
            <a:pPr algn="just" eaLnBrk="1" hangingPunct="1">
              <a:lnSpc>
                <a:spcPct val="90000"/>
              </a:lnSpc>
            </a:pPr>
            <a:r>
              <a:rPr lang="en-US" sz="3600" dirty="0" smtClean="0">
                <a:solidFill>
                  <a:schemeClr val="tx1"/>
                </a:solidFill>
                <a:latin typeface="Times New Roman" pitchFamily="18" charset="0"/>
                <a:cs typeface="Times New Roman" pitchFamily="18" charset="0"/>
              </a:rPr>
              <a:t>Half of these patients sustain spinal cord or nerve root injury</a:t>
            </a:r>
          </a:p>
        </p:txBody>
      </p:sp>
    </p:spTree>
    <p:extLst>
      <p:ext uri="{BB962C8B-B14F-4D97-AF65-F5344CB8AC3E}">
        <p14:creationId xmlns:p14="http://schemas.microsoft.com/office/powerpoint/2010/main" val="827245059"/>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3" name="chimes.wav"/>
          </p:stSnd>
        </p:sndAc>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Promote early return of ADLs</a:t>
            </a:r>
            <a:endParaRPr lang="en-US" dirty="0"/>
          </a:p>
        </p:txBody>
      </p:sp>
      <p:sp>
        <p:nvSpPr>
          <p:cNvPr id="3" name="Content Placeholder 2"/>
          <p:cNvSpPr>
            <a:spLocks noGrp="1"/>
          </p:cNvSpPr>
          <p:nvPr>
            <p:ph idx="1"/>
          </p:nvPr>
        </p:nvSpPr>
        <p:spPr/>
        <p:txBody>
          <a:bodyPr>
            <a:normAutofit/>
          </a:bodyPr>
          <a:lstStyle/>
          <a:p>
            <a:r>
              <a:rPr lang="en-US" sz="3600" dirty="0" smtClean="0"/>
              <a:t>Emphasis on independent rolling and bed mobility assumption of sitting, transfers, sit-to-stand, and ambulation as indicated</a:t>
            </a:r>
          </a:p>
          <a:p>
            <a:r>
              <a:rPr lang="en-US" sz="3600" dirty="0"/>
              <a:t>Tolerance, postural control, symmetry, and  standing balance as </a:t>
            </a:r>
            <a:r>
              <a:rPr lang="en-US" sz="3600" dirty="0" smtClean="0"/>
              <a:t>indicated</a:t>
            </a:r>
            <a:endParaRPr lang="en-US" sz="3600" dirty="0"/>
          </a:p>
        </p:txBody>
      </p:sp>
    </p:spTree>
    <p:extLst>
      <p:ext uri="{BB962C8B-B14F-4D97-AF65-F5344CB8AC3E}">
        <p14:creationId xmlns:p14="http://schemas.microsoft.com/office/powerpoint/2010/main" val="313876060"/>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4" name="chimes.wav"/>
          </p:stSnd>
        </p:sndAc>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dirty="0"/>
              <a:t>1. Motorcyclist fracture is</a:t>
            </a:r>
            <a:br>
              <a:rPr lang="en-IN" dirty="0"/>
            </a:br>
            <a:r>
              <a:rPr lang="en-IN" dirty="0"/>
              <a:t> 	a. Ring fracture</a:t>
            </a:r>
            <a:br>
              <a:rPr lang="en-IN" dirty="0"/>
            </a:br>
            <a:r>
              <a:rPr lang="en-IN" dirty="0"/>
              <a:t> 	b. </a:t>
            </a:r>
            <a:r>
              <a:rPr lang="en-IN" dirty="0" err="1"/>
              <a:t>Comminuted</a:t>
            </a:r>
            <a:r>
              <a:rPr lang="en-IN" dirty="0"/>
              <a:t> fracture</a:t>
            </a:r>
            <a:br>
              <a:rPr lang="en-IN" dirty="0"/>
            </a:br>
            <a:r>
              <a:rPr lang="en-IN" dirty="0"/>
              <a:t> 	c. Fracture base of skull</a:t>
            </a:r>
            <a:br>
              <a:rPr lang="en-IN" dirty="0"/>
            </a:br>
            <a:r>
              <a:rPr lang="en-IN" dirty="0"/>
              <a:t> 	d. Separation of anterior and posterior half of skull </a:t>
            </a:r>
          </a:p>
          <a:p>
            <a:pPr>
              <a:buNone/>
            </a:pPr>
            <a:endParaRPr lang="en-IN" dirty="0"/>
          </a:p>
          <a:p>
            <a:endParaRPr lang="en-IN" dirty="0"/>
          </a:p>
        </p:txBody>
      </p:sp>
    </p:spTree>
    <p:extLst>
      <p:ext uri="{BB962C8B-B14F-4D97-AF65-F5344CB8AC3E}">
        <p14:creationId xmlns:p14="http://schemas.microsoft.com/office/powerpoint/2010/main" val="3031058922"/>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3" name="chimes.wav"/>
          </p:stSnd>
        </p:sndAc>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FE66BCDB-D5D3-41F3-B0E2-8FCA25FED055}" type="datetime1">
              <a:rPr lang="en-US" smtClean="0"/>
              <a:pPr/>
              <a:t>8/25/2015</a:t>
            </a:fld>
            <a:endParaRPr lang="en-US"/>
          </a:p>
        </p:txBody>
      </p:sp>
      <p:sp>
        <p:nvSpPr>
          <p:cNvPr id="5" name="Slide Number Placeholder 4"/>
          <p:cNvSpPr>
            <a:spLocks noGrp="1"/>
          </p:cNvSpPr>
          <p:nvPr>
            <p:ph type="sldNum" sz="quarter" idx="12"/>
          </p:nvPr>
        </p:nvSpPr>
        <p:spPr/>
        <p:txBody>
          <a:bodyPr/>
          <a:lstStyle/>
          <a:p>
            <a:fld id="{185CF38C-B5B8-419E-9ACE-5DAFDC505DDE}" type="slidenum">
              <a:rPr lang="en-US" smtClean="0"/>
              <a:pPr/>
              <a:t>72</a:t>
            </a:fld>
            <a:endParaRPr lang="en-US"/>
          </a:p>
        </p:txBody>
      </p:sp>
      <p:sp>
        <p:nvSpPr>
          <p:cNvPr id="6" name="Rectangle 5"/>
          <p:cNvSpPr/>
          <p:nvPr/>
        </p:nvSpPr>
        <p:spPr>
          <a:xfrm>
            <a:off x="539552" y="1700808"/>
            <a:ext cx="7632848" cy="1938992"/>
          </a:xfrm>
          <a:prstGeom prst="rect">
            <a:avLst/>
          </a:prstGeom>
        </p:spPr>
        <p:txBody>
          <a:bodyPr wrap="square">
            <a:spAutoFit/>
          </a:bodyPr>
          <a:lstStyle/>
          <a:p>
            <a:pPr lvl="0"/>
            <a:r>
              <a:rPr lang="en-IN" sz="2400" dirty="0"/>
              <a:t>2.Most common cause of SCI in India is</a:t>
            </a:r>
            <a:br>
              <a:rPr lang="en-IN" sz="2400" dirty="0"/>
            </a:br>
            <a:r>
              <a:rPr lang="en-IN" sz="2400" dirty="0"/>
              <a:t>	a. RTA</a:t>
            </a:r>
            <a:br>
              <a:rPr lang="en-IN" sz="2400" dirty="0"/>
            </a:br>
            <a:r>
              <a:rPr lang="en-IN" sz="2400" dirty="0"/>
              <a:t>	b. Fall from height</a:t>
            </a:r>
            <a:br>
              <a:rPr lang="en-IN" sz="2400" dirty="0"/>
            </a:br>
            <a:r>
              <a:rPr lang="en-IN" sz="2400" dirty="0"/>
              <a:t>	c. Fall in well</a:t>
            </a:r>
            <a:br>
              <a:rPr lang="en-IN" sz="2400" dirty="0"/>
            </a:br>
            <a:r>
              <a:rPr lang="en-IN" sz="2400" dirty="0"/>
              <a:t>	d. House collapse</a:t>
            </a:r>
          </a:p>
        </p:txBody>
      </p:sp>
    </p:spTree>
    <p:extLst>
      <p:ext uri="{BB962C8B-B14F-4D97-AF65-F5344CB8AC3E}">
        <p14:creationId xmlns:p14="http://schemas.microsoft.com/office/powerpoint/2010/main" val="295597034"/>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3" name="chimes.wav"/>
          </p:stSnd>
        </p:sndAc>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IN" dirty="0" smtClean="0"/>
              <a:t>3. Dislocation </a:t>
            </a:r>
            <a:r>
              <a:rPr lang="en-IN" dirty="0"/>
              <a:t>without fracture is seen in</a:t>
            </a:r>
            <a:br>
              <a:rPr lang="en-IN" dirty="0"/>
            </a:br>
            <a:r>
              <a:rPr lang="en-IN" dirty="0"/>
              <a:t>	a. Sacral spine</a:t>
            </a:r>
            <a:br>
              <a:rPr lang="en-IN" dirty="0"/>
            </a:br>
            <a:r>
              <a:rPr lang="en-IN" dirty="0"/>
              <a:t>	b. Lumbar spine</a:t>
            </a:r>
            <a:br>
              <a:rPr lang="en-IN" dirty="0"/>
            </a:br>
            <a:r>
              <a:rPr lang="en-IN" dirty="0"/>
              <a:t>	c. Cervical Spine</a:t>
            </a:r>
            <a:br>
              <a:rPr lang="en-IN" dirty="0"/>
            </a:br>
            <a:r>
              <a:rPr lang="en-IN" dirty="0"/>
              <a:t>	d. Thoracic spine</a:t>
            </a:r>
          </a:p>
          <a:p>
            <a:endParaRPr lang="en-US" dirty="0"/>
          </a:p>
        </p:txBody>
      </p:sp>
      <p:sp>
        <p:nvSpPr>
          <p:cNvPr id="4" name="Date Placeholder 3"/>
          <p:cNvSpPr>
            <a:spLocks noGrp="1"/>
          </p:cNvSpPr>
          <p:nvPr>
            <p:ph type="dt" sz="half" idx="10"/>
          </p:nvPr>
        </p:nvSpPr>
        <p:spPr/>
        <p:txBody>
          <a:bodyPr/>
          <a:lstStyle/>
          <a:p>
            <a:fld id="{FE66BCDB-D5D3-41F3-B0E2-8FCA25FED055}" type="datetime1">
              <a:rPr lang="en-US" smtClean="0"/>
              <a:pPr/>
              <a:t>8/25/2015</a:t>
            </a:fld>
            <a:endParaRPr lang="en-US"/>
          </a:p>
        </p:txBody>
      </p:sp>
      <p:sp>
        <p:nvSpPr>
          <p:cNvPr id="5" name="Slide Number Placeholder 4"/>
          <p:cNvSpPr>
            <a:spLocks noGrp="1"/>
          </p:cNvSpPr>
          <p:nvPr>
            <p:ph type="sldNum" sz="quarter" idx="12"/>
          </p:nvPr>
        </p:nvSpPr>
        <p:spPr/>
        <p:txBody>
          <a:bodyPr/>
          <a:lstStyle/>
          <a:p>
            <a:fld id="{185CF38C-B5B8-419E-9ACE-5DAFDC505DDE}" type="slidenum">
              <a:rPr lang="en-US" smtClean="0"/>
              <a:pPr/>
              <a:t>73</a:t>
            </a:fld>
            <a:endParaRPr lang="en-US"/>
          </a:p>
        </p:txBody>
      </p:sp>
    </p:spTree>
    <p:extLst>
      <p:ext uri="{BB962C8B-B14F-4D97-AF65-F5344CB8AC3E}">
        <p14:creationId xmlns:p14="http://schemas.microsoft.com/office/powerpoint/2010/main" val="2796028754"/>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3" name="chimes.wav"/>
          </p:stSnd>
        </p:sndAc>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lvl="0"/>
            <a:r>
              <a:rPr lang="en-IN" dirty="0" smtClean="0"/>
              <a:t>4. Whip-lash </a:t>
            </a:r>
            <a:r>
              <a:rPr lang="en-IN" dirty="0"/>
              <a:t>injury is caused due to </a:t>
            </a:r>
            <a:br>
              <a:rPr lang="en-IN" dirty="0"/>
            </a:br>
            <a:r>
              <a:rPr lang="en-IN" dirty="0"/>
              <a:t>a. Fall from height</a:t>
            </a:r>
            <a:br>
              <a:rPr lang="en-IN" dirty="0"/>
            </a:br>
            <a:r>
              <a:rPr lang="en-IN" dirty="0"/>
              <a:t>b. Acute hyperextension of spine</a:t>
            </a:r>
            <a:br>
              <a:rPr lang="en-IN" dirty="0"/>
            </a:br>
            <a:r>
              <a:rPr lang="en-IN" dirty="0"/>
              <a:t>c. Blow on top of head</a:t>
            </a:r>
            <a:br>
              <a:rPr lang="en-IN" dirty="0"/>
            </a:br>
            <a:r>
              <a:rPr lang="en-IN" dirty="0"/>
              <a:t>d. Acute </a:t>
            </a:r>
            <a:r>
              <a:rPr lang="en-IN" dirty="0" err="1"/>
              <a:t>hyperflexion</a:t>
            </a:r>
            <a:r>
              <a:rPr lang="en-IN" dirty="0"/>
              <a:t> of spine</a:t>
            </a:r>
          </a:p>
          <a:p>
            <a:pPr>
              <a:buNone/>
            </a:pPr>
            <a:endParaRPr lang="en-IN" dirty="0"/>
          </a:p>
          <a:p>
            <a:endParaRPr lang="en-IN" dirty="0"/>
          </a:p>
        </p:txBody>
      </p:sp>
    </p:spTree>
    <p:extLst>
      <p:ext uri="{BB962C8B-B14F-4D97-AF65-F5344CB8AC3E}">
        <p14:creationId xmlns:p14="http://schemas.microsoft.com/office/powerpoint/2010/main" val="2860907247"/>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3" name="chimes.wav"/>
          </p:stSnd>
        </p:sndAc>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FE66BCDB-D5D3-41F3-B0E2-8FCA25FED055}" type="datetime1">
              <a:rPr lang="en-US" smtClean="0"/>
              <a:pPr/>
              <a:t>8/25/2015</a:t>
            </a:fld>
            <a:endParaRPr lang="en-US"/>
          </a:p>
        </p:txBody>
      </p:sp>
      <p:sp>
        <p:nvSpPr>
          <p:cNvPr id="5" name="Slide Number Placeholder 4"/>
          <p:cNvSpPr>
            <a:spLocks noGrp="1"/>
          </p:cNvSpPr>
          <p:nvPr>
            <p:ph type="sldNum" sz="quarter" idx="12"/>
          </p:nvPr>
        </p:nvSpPr>
        <p:spPr/>
        <p:txBody>
          <a:bodyPr/>
          <a:lstStyle/>
          <a:p>
            <a:fld id="{185CF38C-B5B8-419E-9ACE-5DAFDC505DDE}" type="slidenum">
              <a:rPr lang="en-US" smtClean="0"/>
              <a:pPr/>
              <a:t>75</a:t>
            </a:fld>
            <a:endParaRPr lang="en-US"/>
          </a:p>
        </p:txBody>
      </p:sp>
      <p:sp>
        <p:nvSpPr>
          <p:cNvPr id="6" name="Rectangle 5"/>
          <p:cNvSpPr/>
          <p:nvPr/>
        </p:nvSpPr>
        <p:spPr>
          <a:xfrm>
            <a:off x="457200" y="1700808"/>
            <a:ext cx="6400800" cy="1938992"/>
          </a:xfrm>
          <a:prstGeom prst="rect">
            <a:avLst/>
          </a:prstGeom>
        </p:spPr>
        <p:txBody>
          <a:bodyPr wrap="square">
            <a:spAutoFit/>
          </a:bodyPr>
          <a:lstStyle/>
          <a:p>
            <a:pPr lvl="0"/>
            <a:r>
              <a:rPr lang="en-IN" sz="2400" dirty="0" smtClean="0"/>
              <a:t>5. Jeffersons </a:t>
            </a:r>
            <a:r>
              <a:rPr lang="en-IN" sz="2400" dirty="0"/>
              <a:t>fracture is</a:t>
            </a:r>
            <a:br>
              <a:rPr lang="en-IN" sz="2400" dirty="0"/>
            </a:br>
            <a:r>
              <a:rPr lang="en-IN" sz="2400" dirty="0"/>
              <a:t>a. C1</a:t>
            </a:r>
            <a:br>
              <a:rPr lang="en-IN" sz="2400" dirty="0"/>
            </a:br>
            <a:r>
              <a:rPr lang="en-IN" sz="2400" dirty="0"/>
              <a:t>b. C2</a:t>
            </a:r>
            <a:br>
              <a:rPr lang="en-IN" sz="2400" dirty="0"/>
            </a:br>
            <a:r>
              <a:rPr lang="en-IN" sz="2400" dirty="0"/>
              <a:t>c. C2-C1</a:t>
            </a:r>
            <a:br>
              <a:rPr lang="en-IN" sz="2400" dirty="0"/>
            </a:br>
            <a:r>
              <a:rPr lang="en-IN" sz="2400" dirty="0"/>
              <a:t>d. C2-C3</a:t>
            </a:r>
          </a:p>
        </p:txBody>
      </p:sp>
    </p:spTree>
    <p:extLst>
      <p:ext uri="{BB962C8B-B14F-4D97-AF65-F5344CB8AC3E}">
        <p14:creationId xmlns:p14="http://schemas.microsoft.com/office/powerpoint/2010/main" val="2734462345"/>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3" name="chimes.wav"/>
          </p:stSnd>
        </p:sndAc>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FE66BCDB-D5D3-41F3-B0E2-8FCA25FED055}" type="datetime1">
              <a:rPr lang="en-US" smtClean="0"/>
              <a:pPr/>
              <a:t>8/25/2015</a:t>
            </a:fld>
            <a:endParaRPr lang="en-US"/>
          </a:p>
        </p:txBody>
      </p:sp>
      <p:sp>
        <p:nvSpPr>
          <p:cNvPr id="5" name="Slide Number Placeholder 4"/>
          <p:cNvSpPr>
            <a:spLocks noGrp="1"/>
          </p:cNvSpPr>
          <p:nvPr>
            <p:ph type="sldNum" sz="quarter" idx="12"/>
          </p:nvPr>
        </p:nvSpPr>
        <p:spPr/>
        <p:txBody>
          <a:bodyPr/>
          <a:lstStyle/>
          <a:p>
            <a:fld id="{185CF38C-B5B8-419E-9ACE-5DAFDC505DDE}" type="slidenum">
              <a:rPr lang="en-US" smtClean="0"/>
              <a:pPr/>
              <a:t>76</a:t>
            </a:fld>
            <a:endParaRPr lang="en-US"/>
          </a:p>
        </p:txBody>
      </p:sp>
      <p:sp>
        <p:nvSpPr>
          <p:cNvPr id="6" name="Rectangle 5"/>
          <p:cNvSpPr/>
          <p:nvPr/>
        </p:nvSpPr>
        <p:spPr>
          <a:xfrm>
            <a:off x="457200" y="1600200"/>
            <a:ext cx="6400800" cy="2308324"/>
          </a:xfrm>
          <a:prstGeom prst="rect">
            <a:avLst/>
          </a:prstGeom>
        </p:spPr>
        <p:txBody>
          <a:bodyPr wrap="square">
            <a:spAutoFit/>
          </a:bodyPr>
          <a:lstStyle/>
          <a:p>
            <a:pPr>
              <a:buNone/>
            </a:pPr>
            <a:endParaRPr lang="en-IN" sz="2400" dirty="0"/>
          </a:p>
          <a:p>
            <a:pPr lvl="0"/>
            <a:r>
              <a:rPr lang="en-IN" sz="2400" dirty="0" smtClean="0"/>
              <a:t>6. Hangmans </a:t>
            </a:r>
            <a:r>
              <a:rPr lang="en-IN" sz="2400" dirty="0"/>
              <a:t>fracture is fracture of C2</a:t>
            </a:r>
            <a:br>
              <a:rPr lang="en-IN" sz="2400" dirty="0"/>
            </a:br>
            <a:r>
              <a:rPr lang="en-IN" sz="2400" dirty="0"/>
              <a:t>a. Dens</a:t>
            </a:r>
            <a:br>
              <a:rPr lang="en-IN" sz="2400" dirty="0"/>
            </a:br>
            <a:r>
              <a:rPr lang="en-IN" sz="2400" dirty="0"/>
              <a:t>b. Lamina</a:t>
            </a:r>
            <a:br>
              <a:rPr lang="en-IN" sz="2400" dirty="0"/>
            </a:br>
            <a:r>
              <a:rPr lang="en-IN" sz="2400" dirty="0"/>
              <a:t>c. Pars </a:t>
            </a:r>
            <a:r>
              <a:rPr lang="en-IN" sz="2400" dirty="0" err="1"/>
              <a:t>intercularis</a:t>
            </a:r>
            <a:r>
              <a:rPr lang="en-IN" sz="2400" dirty="0"/>
              <a:t/>
            </a:r>
            <a:br>
              <a:rPr lang="en-IN" sz="2400" dirty="0"/>
            </a:br>
            <a:r>
              <a:rPr lang="en-IN" sz="2400" dirty="0"/>
              <a:t>d. </a:t>
            </a:r>
            <a:r>
              <a:rPr lang="en-IN" sz="2400" dirty="0" err="1" smtClean="0"/>
              <a:t>Spinous</a:t>
            </a:r>
            <a:r>
              <a:rPr lang="en-IN" sz="2400" dirty="0" smtClean="0"/>
              <a:t> </a:t>
            </a:r>
            <a:r>
              <a:rPr lang="en-IN" sz="2400" dirty="0"/>
              <a:t>process</a:t>
            </a:r>
          </a:p>
        </p:txBody>
      </p:sp>
    </p:spTree>
    <p:extLst>
      <p:ext uri="{BB962C8B-B14F-4D97-AF65-F5344CB8AC3E}">
        <p14:creationId xmlns:p14="http://schemas.microsoft.com/office/powerpoint/2010/main" val="330719181"/>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3" name="chimes.wav"/>
          </p:stSnd>
        </p:sndAc>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lvl="0"/>
            <a:r>
              <a:rPr lang="en-IN" dirty="0" smtClean="0"/>
              <a:t>7. Burst </a:t>
            </a:r>
            <a:r>
              <a:rPr lang="en-IN" dirty="0"/>
              <a:t>fracture of cervical spine is due to</a:t>
            </a:r>
            <a:br>
              <a:rPr lang="en-IN" dirty="0"/>
            </a:br>
            <a:r>
              <a:rPr lang="en-IN" dirty="0"/>
              <a:t>a. Whiplash injury</a:t>
            </a:r>
            <a:br>
              <a:rPr lang="en-IN" dirty="0"/>
            </a:br>
            <a:r>
              <a:rPr lang="en-IN" dirty="0"/>
              <a:t>b. Fall of weight on neck</a:t>
            </a:r>
            <a:br>
              <a:rPr lang="en-IN" dirty="0"/>
            </a:br>
            <a:r>
              <a:rPr lang="en-IN" dirty="0"/>
              <a:t>c. Car accident</a:t>
            </a:r>
            <a:br>
              <a:rPr lang="en-IN" dirty="0"/>
            </a:br>
            <a:r>
              <a:rPr lang="en-IN" dirty="0"/>
              <a:t>d. Vertebral compression injury</a:t>
            </a:r>
          </a:p>
          <a:p>
            <a:endParaRPr lang="en-IN" dirty="0"/>
          </a:p>
          <a:p>
            <a:endParaRPr lang="en-IN" dirty="0"/>
          </a:p>
        </p:txBody>
      </p:sp>
    </p:spTree>
    <p:extLst>
      <p:ext uri="{BB962C8B-B14F-4D97-AF65-F5344CB8AC3E}">
        <p14:creationId xmlns:p14="http://schemas.microsoft.com/office/powerpoint/2010/main" val="2192299111"/>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3" name="chimes.wav"/>
          </p:stSnd>
        </p:sndAc>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FE66BCDB-D5D3-41F3-B0E2-8FCA25FED055}" type="datetime1">
              <a:rPr lang="en-US" smtClean="0"/>
              <a:pPr/>
              <a:t>8/25/2015</a:t>
            </a:fld>
            <a:endParaRPr lang="en-US"/>
          </a:p>
        </p:txBody>
      </p:sp>
      <p:sp>
        <p:nvSpPr>
          <p:cNvPr id="5" name="Slide Number Placeholder 4"/>
          <p:cNvSpPr>
            <a:spLocks noGrp="1"/>
          </p:cNvSpPr>
          <p:nvPr>
            <p:ph type="sldNum" sz="quarter" idx="12"/>
          </p:nvPr>
        </p:nvSpPr>
        <p:spPr/>
        <p:txBody>
          <a:bodyPr/>
          <a:lstStyle/>
          <a:p>
            <a:fld id="{185CF38C-B5B8-419E-9ACE-5DAFDC505DDE}" type="slidenum">
              <a:rPr lang="en-US" smtClean="0"/>
              <a:pPr/>
              <a:t>78</a:t>
            </a:fld>
            <a:endParaRPr lang="en-US"/>
          </a:p>
        </p:txBody>
      </p:sp>
      <p:sp>
        <p:nvSpPr>
          <p:cNvPr id="6" name="Rectangle 5"/>
          <p:cNvSpPr/>
          <p:nvPr/>
        </p:nvSpPr>
        <p:spPr>
          <a:xfrm>
            <a:off x="457200" y="1628800"/>
            <a:ext cx="6400800" cy="2308324"/>
          </a:xfrm>
          <a:prstGeom prst="rect">
            <a:avLst/>
          </a:prstGeom>
        </p:spPr>
        <p:txBody>
          <a:bodyPr wrap="square">
            <a:spAutoFit/>
          </a:bodyPr>
          <a:lstStyle/>
          <a:p>
            <a:pPr lvl="0"/>
            <a:r>
              <a:rPr lang="en-IN" sz="2400" dirty="0" smtClean="0"/>
              <a:t>8. Tear </a:t>
            </a:r>
            <a:r>
              <a:rPr lang="en-IN" sz="2400" dirty="0"/>
              <a:t>drop fracture of lower cervical spine implies</a:t>
            </a:r>
            <a:br>
              <a:rPr lang="en-IN" sz="2400" dirty="0"/>
            </a:br>
            <a:r>
              <a:rPr lang="en-IN" sz="2400" dirty="0"/>
              <a:t>a. Wedge compression fracture</a:t>
            </a:r>
            <a:br>
              <a:rPr lang="en-IN" sz="2400" dirty="0"/>
            </a:br>
            <a:r>
              <a:rPr lang="en-IN" sz="2400" dirty="0"/>
              <a:t>b. Axial compression fracture</a:t>
            </a:r>
            <a:br>
              <a:rPr lang="en-IN" sz="2400" dirty="0"/>
            </a:br>
            <a:r>
              <a:rPr lang="en-IN" sz="2400" dirty="0"/>
              <a:t>c. Flexion compression failure of body</a:t>
            </a:r>
            <a:br>
              <a:rPr lang="en-IN" sz="2400" dirty="0"/>
            </a:br>
            <a:r>
              <a:rPr lang="en-IN" sz="2400" dirty="0"/>
              <a:t>d. Flexion rotation failure of body</a:t>
            </a:r>
          </a:p>
        </p:txBody>
      </p:sp>
    </p:spTree>
    <p:extLst>
      <p:ext uri="{BB962C8B-B14F-4D97-AF65-F5344CB8AC3E}">
        <p14:creationId xmlns:p14="http://schemas.microsoft.com/office/powerpoint/2010/main" val="3201711393"/>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3" name="chimes.wav"/>
          </p:stSnd>
        </p:sndAc>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FE66BCDB-D5D3-41F3-B0E2-8FCA25FED055}" type="datetime1">
              <a:rPr lang="en-US" smtClean="0"/>
              <a:pPr/>
              <a:t>8/25/2015</a:t>
            </a:fld>
            <a:endParaRPr lang="en-US"/>
          </a:p>
        </p:txBody>
      </p:sp>
      <p:sp>
        <p:nvSpPr>
          <p:cNvPr id="5" name="Slide Number Placeholder 4"/>
          <p:cNvSpPr>
            <a:spLocks noGrp="1"/>
          </p:cNvSpPr>
          <p:nvPr>
            <p:ph type="sldNum" sz="quarter" idx="12"/>
          </p:nvPr>
        </p:nvSpPr>
        <p:spPr/>
        <p:txBody>
          <a:bodyPr/>
          <a:lstStyle/>
          <a:p>
            <a:fld id="{185CF38C-B5B8-419E-9ACE-5DAFDC505DDE}" type="slidenum">
              <a:rPr lang="en-US" smtClean="0"/>
              <a:pPr/>
              <a:t>79</a:t>
            </a:fld>
            <a:endParaRPr lang="en-US"/>
          </a:p>
        </p:txBody>
      </p:sp>
      <p:sp>
        <p:nvSpPr>
          <p:cNvPr id="6" name="Rectangle 5"/>
          <p:cNvSpPr/>
          <p:nvPr/>
        </p:nvSpPr>
        <p:spPr>
          <a:xfrm>
            <a:off x="457200" y="1556792"/>
            <a:ext cx="6400800" cy="2677656"/>
          </a:xfrm>
          <a:prstGeom prst="rect">
            <a:avLst/>
          </a:prstGeom>
        </p:spPr>
        <p:txBody>
          <a:bodyPr wrap="square">
            <a:spAutoFit/>
          </a:bodyPr>
          <a:lstStyle/>
          <a:p>
            <a:endParaRPr lang="en-IN" sz="2400" dirty="0"/>
          </a:p>
          <a:p>
            <a:pPr lvl="0"/>
            <a:r>
              <a:rPr lang="en-IN" sz="2400" dirty="0" smtClean="0"/>
              <a:t>9. Dennis </a:t>
            </a:r>
            <a:r>
              <a:rPr lang="en-IN" sz="2400" dirty="0"/>
              <a:t>stability concept of spine is based on</a:t>
            </a:r>
            <a:br>
              <a:rPr lang="en-IN" sz="2400" dirty="0"/>
            </a:br>
            <a:r>
              <a:rPr lang="en-IN" sz="2400" dirty="0"/>
              <a:t>a. 1 column</a:t>
            </a:r>
            <a:br>
              <a:rPr lang="en-IN" sz="2400" dirty="0"/>
            </a:br>
            <a:r>
              <a:rPr lang="en-IN" sz="2400" dirty="0"/>
              <a:t>b. 2 column</a:t>
            </a:r>
            <a:br>
              <a:rPr lang="en-IN" sz="2400" dirty="0"/>
            </a:br>
            <a:r>
              <a:rPr lang="en-IN" sz="2400" dirty="0"/>
              <a:t>c. 3 column</a:t>
            </a:r>
            <a:br>
              <a:rPr lang="en-IN" sz="2400" dirty="0"/>
            </a:br>
            <a:r>
              <a:rPr lang="en-IN" sz="2400" dirty="0"/>
              <a:t>d. 5 column</a:t>
            </a:r>
          </a:p>
        </p:txBody>
      </p:sp>
    </p:spTree>
    <p:extLst>
      <p:ext uri="{BB962C8B-B14F-4D97-AF65-F5344CB8AC3E}">
        <p14:creationId xmlns:p14="http://schemas.microsoft.com/office/powerpoint/2010/main" val="1074671351"/>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3" name="chimes.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152400"/>
            <a:ext cx="9144000" cy="838200"/>
          </a:xfrm>
        </p:spPr>
        <p:txBody>
          <a:bodyPr anchorCtr="1">
            <a:normAutofit/>
          </a:bodyPr>
          <a:lstStyle/>
          <a:p>
            <a:pPr eaLnBrk="1" fontAlgn="auto" hangingPunct="1">
              <a:spcAft>
                <a:spcPts val="0"/>
              </a:spcAft>
              <a:defRPr/>
            </a:pPr>
            <a:r>
              <a:rPr lang="en-US"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Spinal Cord Injuries</a:t>
            </a:r>
          </a:p>
        </p:txBody>
      </p:sp>
      <p:sp>
        <p:nvSpPr>
          <p:cNvPr id="366595" name="Rectangle 3"/>
          <p:cNvSpPr>
            <a:spLocks noGrp="1" noChangeArrowheads="1"/>
          </p:cNvSpPr>
          <p:nvPr>
            <p:ph type="body" idx="4294967295"/>
          </p:nvPr>
        </p:nvSpPr>
        <p:spPr>
          <a:xfrm>
            <a:off x="0" y="1524000"/>
            <a:ext cx="8686800" cy="5105400"/>
          </a:xfrm>
        </p:spPr>
        <p:txBody>
          <a:bodyPr rtlCol="0">
            <a:noAutofit/>
          </a:bodyPr>
          <a:lstStyle/>
          <a:p>
            <a:pPr marL="274320" indent="-274320" eaLnBrk="1" fontAlgn="auto" hangingPunct="1">
              <a:spcAft>
                <a:spcPts val="1200"/>
              </a:spcAft>
              <a:buClr>
                <a:schemeClr val="accent3"/>
              </a:buClr>
              <a:buFont typeface="Wingdings 2"/>
              <a:buChar char=""/>
              <a:defRPr/>
            </a:pPr>
            <a:r>
              <a:rPr lang="en-US" sz="3600" dirty="0" smtClean="0">
                <a:solidFill>
                  <a:schemeClr val="tx1"/>
                </a:solidFill>
                <a:latin typeface="Times New Roman" pitchFamily="18" charset="0"/>
                <a:cs typeface="Times New Roman" pitchFamily="18" charset="0"/>
              </a:rPr>
              <a:t>Most </a:t>
            </a:r>
            <a:r>
              <a:rPr lang="en-US" sz="3600" dirty="0">
                <a:solidFill>
                  <a:schemeClr val="tx1"/>
                </a:solidFill>
                <a:latin typeface="Times New Roman" pitchFamily="18" charset="0"/>
                <a:cs typeface="Times New Roman" pitchFamily="18" charset="0"/>
              </a:rPr>
              <a:t>common locations: cervical (1&amp;2), cervical (4-7), and </a:t>
            </a:r>
            <a:r>
              <a:rPr lang="en-US" sz="3600" dirty="0" smtClean="0">
                <a:solidFill>
                  <a:schemeClr val="tx1"/>
                </a:solidFill>
                <a:latin typeface="Times New Roman" pitchFamily="18" charset="0"/>
                <a:cs typeface="Times New Roman" pitchFamily="18" charset="0"/>
              </a:rPr>
              <a:t>T12 – L2 vertebrae</a:t>
            </a:r>
          </a:p>
          <a:p>
            <a:pPr marL="274320" indent="-274320" eaLnBrk="1" fontAlgn="auto" hangingPunct="1">
              <a:spcAft>
                <a:spcPts val="0"/>
              </a:spcAft>
              <a:buClr>
                <a:schemeClr val="accent3"/>
              </a:buClr>
              <a:buFont typeface="Wingdings 2"/>
              <a:buChar char=""/>
              <a:defRPr/>
            </a:pPr>
            <a:r>
              <a:rPr lang="en-US" sz="3600" dirty="0" smtClean="0">
                <a:solidFill>
                  <a:schemeClr val="tx1"/>
                </a:solidFill>
                <a:latin typeface="Times New Roman" pitchFamily="18" charset="0"/>
                <a:cs typeface="Times New Roman" pitchFamily="18" charset="0"/>
              </a:rPr>
              <a:t>Cervical  and lumbar spine injuries are often associated with incomplete cord injury while thoracic injuries often have complete cord injury.</a:t>
            </a:r>
          </a:p>
          <a:p>
            <a:pPr marL="274320" indent="-274320" eaLnBrk="1" fontAlgn="auto" hangingPunct="1">
              <a:spcAft>
                <a:spcPts val="0"/>
              </a:spcAft>
              <a:buClr>
                <a:schemeClr val="accent3"/>
              </a:buClr>
              <a:buFont typeface="Wingdings 2"/>
              <a:buChar char=""/>
              <a:defRPr/>
            </a:pP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659575541"/>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lvl="0"/>
            <a:r>
              <a:rPr lang="en-IN" dirty="0" smtClean="0"/>
              <a:t>10. Spinal </a:t>
            </a:r>
            <a:r>
              <a:rPr lang="en-IN" dirty="0"/>
              <a:t>shock is associated with</a:t>
            </a:r>
            <a:br>
              <a:rPr lang="en-IN" dirty="0"/>
            </a:br>
            <a:r>
              <a:rPr lang="en-IN" dirty="0"/>
              <a:t>a. Increased spinal reflexes</a:t>
            </a:r>
            <a:br>
              <a:rPr lang="en-IN" dirty="0"/>
            </a:br>
            <a:r>
              <a:rPr lang="en-IN" dirty="0"/>
              <a:t>b. Absent spinal reflexes</a:t>
            </a:r>
            <a:br>
              <a:rPr lang="en-IN" dirty="0"/>
            </a:br>
            <a:r>
              <a:rPr lang="en-IN" dirty="0"/>
              <a:t>c. Loss of autonomic reflexes</a:t>
            </a:r>
            <a:br>
              <a:rPr lang="en-IN" dirty="0"/>
            </a:br>
            <a:r>
              <a:rPr lang="en-IN" dirty="0"/>
              <a:t>d. </a:t>
            </a:r>
            <a:r>
              <a:rPr lang="en-IN" dirty="0" err="1"/>
              <a:t>Bizzare</a:t>
            </a:r>
            <a:r>
              <a:rPr lang="en-IN" dirty="0"/>
              <a:t> reflexes</a:t>
            </a:r>
          </a:p>
          <a:p>
            <a:endParaRPr lang="en-IN" dirty="0"/>
          </a:p>
        </p:txBody>
      </p:sp>
    </p:spTree>
    <p:extLst>
      <p:ext uri="{BB962C8B-B14F-4D97-AF65-F5344CB8AC3E}">
        <p14:creationId xmlns:p14="http://schemas.microsoft.com/office/powerpoint/2010/main" val="2016097707"/>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3" name="chimes.wav"/>
          </p:stSnd>
        </p:sndAc>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E66BCDB-D5D3-41F3-B0E2-8FCA25FED055}" type="datetime1">
              <a:rPr lang="en-US" smtClean="0"/>
              <a:pPr/>
              <a:t>8/25/2015</a:t>
            </a:fld>
            <a:endParaRPr lang="en-US"/>
          </a:p>
        </p:txBody>
      </p:sp>
      <p:sp>
        <p:nvSpPr>
          <p:cNvPr id="5" name="Slide Number Placeholder 4"/>
          <p:cNvSpPr>
            <a:spLocks noGrp="1"/>
          </p:cNvSpPr>
          <p:nvPr>
            <p:ph type="sldNum" sz="quarter" idx="12"/>
          </p:nvPr>
        </p:nvSpPr>
        <p:spPr/>
        <p:txBody>
          <a:bodyPr/>
          <a:lstStyle/>
          <a:p>
            <a:fld id="{185CF38C-B5B8-419E-9ACE-5DAFDC505DDE}" type="slidenum">
              <a:rPr lang="en-US" smtClean="0"/>
              <a:pPr/>
              <a:t>81</a:t>
            </a:fld>
            <a:endParaRPr lang="en-US"/>
          </a:p>
        </p:txBody>
      </p:sp>
      <p:sp>
        <p:nvSpPr>
          <p:cNvPr id="6" name="Rectangle 2"/>
          <p:cNvSpPr>
            <a:spLocks noChangeArrowheads="1"/>
          </p:cNvSpPr>
          <p:nvPr/>
        </p:nvSpPr>
        <p:spPr bwMode="auto">
          <a:xfrm>
            <a:off x="0" y="-315416"/>
            <a:ext cx="914400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Calibri" panose="020F0502020204030204" pitchFamily="34" charset="0"/>
              </a:rPr>
              <a:t>11. A 29 year old man following RTA presented with tenderness present at the thoracolumbar  region in the back and there was a suspicion about posterior ligamentous complex disruption on local examination of spine. There was no visceral injury. On  neurological examination,  AIS  was A.  There was no prior history of spinal complaints. X- ray  AP and lateral demonstrated a flexion compression injury of T12. </a:t>
            </a:r>
            <a:endParaRPr kumimoji="0" lang="en-US" sz="2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25" name="Picture 4" descr="IMG_20141009_202430690_HD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0170" y="2423437"/>
            <a:ext cx="3047571" cy="437720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1043608" y="5434191"/>
            <a:ext cx="2279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Calibri" panose="020F0502020204030204" pitchFamily="34" charset="0"/>
              </a:rPr>
              <a:t> </a:t>
            </a:r>
            <a:endParaRPr kumimoji="0" lang="en-US" sz="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83307467"/>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4" name="chimes.wav"/>
          </p:stSnd>
        </p:sndAc>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E66BCDB-D5D3-41F3-B0E2-8FCA25FED055}" type="datetime1">
              <a:rPr lang="en-US" smtClean="0"/>
              <a:pPr/>
              <a:t>8/25/2015</a:t>
            </a:fld>
            <a:endParaRPr lang="en-US"/>
          </a:p>
        </p:txBody>
      </p:sp>
      <p:sp>
        <p:nvSpPr>
          <p:cNvPr id="5" name="Slide Number Placeholder 4"/>
          <p:cNvSpPr>
            <a:spLocks noGrp="1"/>
          </p:cNvSpPr>
          <p:nvPr>
            <p:ph type="sldNum" sz="quarter" idx="12"/>
          </p:nvPr>
        </p:nvSpPr>
        <p:spPr/>
        <p:txBody>
          <a:bodyPr/>
          <a:lstStyle/>
          <a:p>
            <a:fld id="{185CF38C-B5B8-419E-9ACE-5DAFDC505DDE}" type="slidenum">
              <a:rPr lang="en-US" smtClean="0"/>
              <a:pPr/>
              <a:t>82</a:t>
            </a:fld>
            <a:endParaRPr lang="en-US"/>
          </a:p>
        </p:txBody>
      </p:sp>
      <p:sp>
        <p:nvSpPr>
          <p:cNvPr id="6" name="Rectangle 5"/>
          <p:cNvSpPr/>
          <p:nvPr/>
        </p:nvSpPr>
        <p:spPr>
          <a:xfrm>
            <a:off x="457200" y="1602666"/>
            <a:ext cx="6400800" cy="2308324"/>
          </a:xfrm>
          <a:prstGeom prst="rect">
            <a:avLst/>
          </a:prstGeom>
        </p:spPr>
        <p:txBody>
          <a:bodyPr wrap="square">
            <a:spAutoFit/>
          </a:bodyPr>
          <a:lstStyle/>
          <a:p>
            <a:pPr lvl="0" eaLnBrk="0" fontAlgn="base" hangingPunct="0">
              <a:spcBef>
                <a:spcPct val="0"/>
              </a:spcBef>
              <a:spcAft>
                <a:spcPct val="0"/>
              </a:spcAft>
            </a:pPr>
            <a:r>
              <a:rPr lang="en-US" sz="2400" dirty="0">
                <a:latin typeface="Arial" panose="020B0604020202020204" pitchFamily="34" charset="0"/>
                <a:ea typeface="Calibri" panose="020F0502020204030204" pitchFamily="34" charset="0"/>
                <a:cs typeface="Calibri" panose="020F0502020204030204" pitchFamily="34" charset="0"/>
              </a:rPr>
              <a:t>1.  Most appropriate method for determining stability of the spine  </a:t>
            </a:r>
            <a:endParaRPr lang="en-US" sz="2400" dirty="0">
              <a:latin typeface="Arial" panose="020B0604020202020204" pitchFamily="34" charset="0"/>
            </a:endParaRPr>
          </a:p>
          <a:p>
            <a:pPr lvl="0" eaLnBrk="0" fontAlgn="base" hangingPunct="0">
              <a:spcBef>
                <a:spcPct val="0"/>
              </a:spcBef>
              <a:spcAft>
                <a:spcPct val="0"/>
              </a:spcAft>
              <a:buFontTx/>
              <a:buChar char="•"/>
            </a:pPr>
            <a:r>
              <a:rPr lang="en-US" sz="2400" dirty="0">
                <a:latin typeface="Arial" panose="020B0604020202020204" pitchFamily="34" charset="0"/>
                <a:ea typeface="Calibri" panose="020F0502020204030204" pitchFamily="34" charset="0"/>
                <a:cs typeface="Calibri" panose="020F0502020204030204" pitchFamily="34" charset="0"/>
              </a:rPr>
              <a:t>Modified Denis 3 column classification</a:t>
            </a:r>
            <a:endParaRPr lang="en-US" sz="2400" dirty="0">
              <a:latin typeface="Arial" panose="020B0604020202020204" pitchFamily="34" charset="0"/>
            </a:endParaRPr>
          </a:p>
          <a:p>
            <a:pPr lvl="0" eaLnBrk="0" fontAlgn="base" hangingPunct="0">
              <a:spcBef>
                <a:spcPct val="0"/>
              </a:spcBef>
              <a:spcAft>
                <a:spcPct val="0"/>
              </a:spcAft>
              <a:buFontTx/>
              <a:buChar char="•"/>
            </a:pPr>
            <a:r>
              <a:rPr lang="en-US" sz="2400" dirty="0">
                <a:latin typeface="Arial" panose="020B0604020202020204" pitchFamily="34" charset="0"/>
                <a:ea typeface="Calibri" panose="020F0502020204030204" pitchFamily="34" charset="0"/>
                <a:cs typeface="Calibri" panose="020F0502020204030204" pitchFamily="34" charset="0"/>
              </a:rPr>
              <a:t>CT spine </a:t>
            </a:r>
            <a:endParaRPr lang="en-US" sz="2400" dirty="0">
              <a:latin typeface="Arial" panose="020B0604020202020204" pitchFamily="34" charset="0"/>
            </a:endParaRPr>
          </a:p>
          <a:p>
            <a:pPr lvl="0" eaLnBrk="0" fontAlgn="base" hangingPunct="0">
              <a:spcBef>
                <a:spcPct val="0"/>
              </a:spcBef>
              <a:spcAft>
                <a:spcPct val="0"/>
              </a:spcAft>
              <a:buFontTx/>
              <a:buChar char="•"/>
            </a:pPr>
            <a:r>
              <a:rPr lang="en-US" sz="2400" dirty="0">
                <a:latin typeface="Arial" panose="020B0604020202020204" pitchFamily="34" charset="0"/>
                <a:ea typeface="Calibri" panose="020F0502020204030204" pitchFamily="34" charset="0"/>
                <a:cs typeface="Calibri" panose="020F0502020204030204" pitchFamily="34" charset="0"/>
              </a:rPr>
              <a:t>MRI spine</a:t>
            </a:r>
            <a:endParaRPr lang="en-US" sz="2400" dirty="0">
              <a:latin typeface="Arial" panose="020B0604020202020204" pitchFamily="34" charset="0"/>
            </a:endParaRPr>
          </a:p>
          <a:p>
            <a:pPr lvl="0" eaLnBrk="0" fontAlgn="base" hangingPunct="0">
              <a:spcBef>
                <a:spcPct val="0"/>
              </a:spcBef>
              <a:spcAft>
                <a:spcPct val="0"/>
              </a:spcAft>
              <a:buFontTx/>
              <a:buChar char="•"/>
            </a:pPr>
            <a:r>
              <a:rPr lang="en-US" sz="2400" dirty="0">
                <a:latin typeface="Arial" panose="020B0604020202020204" pitchFamily="34" charset="0"/>
                <a:ea typeface="Calibri" panose="020F0502020204030204" pitchFamily="34" charset="0"/>
                <a:cs typeface="Calibri" panose="020F0502020204030204" pitchFamily="34" charset="0"/>
              </a:rPr>
              <a:t>TLICS score</a:t>
            </a:r>
            <a:endParaRPr lang="en-US" sz="2400" dirty="0">
              <a:latin typeface="Arial" panose="020B0604020202020204" pitchFamily="34" charset="0"/>
            </a:endParaRPr>
          </a:p>
        </p:txBody>
      </p:sp>
    </p:spTree>
    <p:extLst>
      <p:ext uri="{BB962C8B-B14F-4D97-AF65-F5344CB8AC3E}">
        <p14:creationId xmlns:p14="http://schemas.microsoft.com/office/powerpoint/2010/main" val="3492435361"/>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3" name="chimes.wav"/>
          </p:stSnd>
        </p:sndAc>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FE66BCDB-D5D3-41F3-B0E2-8FCA25FED055}" type="datetime1">
              <a:rPr lang="en-US" smtClean="0"/>
              <a:pPr/>
              <a:t>8/25/2015</a:t>
            </a:fld>
            <a:endParaRPr lang="en-US"/>
          </a:p>
        </p:txBody>
      </p:sp>
      <p:sp>
        <p:nvSpPr>
          <p:cNvPr id="5" name="Slide Number Placeholder 4"/>
          <p:cNvSpPr>
            <a:spLocks noGrp="1"/>
          </p:cNvSpPr>
          <p:nvPr>
            <p:ph type="sldNum" sz="quarter" idx="12"/>
          </p:nvPr>
        </p:nvSpPr>
        <p:spPr/>
        <p:txBody>
          <a:bodyPr/>
          <a:lstStyle/>
          <a:p>
            <a:fld id="{185CF38C-B5B8-419E-9ACE-5DAFDC505DDE}" type="slidenum">
              <a:rPr lang="en-US" smtClean="0"/>
              <a:pPr/>
              <a:t>83</a:t>
            </a:fld>
            <a:endParaRPr lang="en-US"/>
          </a:p>
        </p:txBody>
      </p:sp>
      <p:sp>
        <p:nvSpPr>
          <p:cNvPr id="7" name="Rectangle 6"/>
          <p:cNvSpPr/>
          <p:nvPr/>
        </p:nvSpPr>
        <p:spPr>
          <a:xfrm>
            <a:off x="457200" y="1417638"/>
            <a:ext cx="6400800" cy="2308324"/>
          </a:xfrm>
          <a:prstGeom prst="rect">
            <a:avLst/>
          </a:prstGeom>
        </p:spPr>
        <p:txBody>
          <a:bodyPr wrap="square">
            <a:spAutoFit/>
          </a:bodyPr>
          <a:lstStyle/>
          <a:p>
            <a:pPr lvl="0" eaLnBrk="0" fontAlgn="base" hangingPunct="0">
              <a:spcBef>
                <a:spcPct val="0"/>
              </a:spcBef>
              <a:spcAft>
                <a:spcPct val="0"/>
              </a:spcAft>
            </a:pPr>
            <a:r>
              <a:rPr lang="en-US" sz="2400" dirty="0">
                <a:latin typeface="Arial" panose="020B0604020202020204" pitchFamily="34" charset="0"/>
                <a:ea typeface="Calibri" panose="020F0502020204030204" pitchFamily="34" charset="0"/>
                <a:cs typeface="Calibri" panose="020F0502020204030204" pitchFamily="34" charset="0"/>
              </a:rPr>
              <a:t>2.  What is the TLICS score for the above case</a:t>
            </a:r>
            <a:endParaRPr lang="en-US" sz="2400" dirty="0">
              <a:latin typeface="Arial" panose="020B0604020202020204" pitchFamily="34" charset="0"/>
            </a:endParaRPr>
          </a:p>
          <a:p>
            <a:pPr lvl="0" eaLnBrk="0" fontAlgn="base" hangingPunct="0">
              <a:spcBef>
                <a:spcPct val="0"/>
              </a:spcBef>
              <a:spcAft>
                <a:spcPct val="0"/>
              </a:spcAft>
              <a:buFontTx/>
              <a:buChar char="•"/>
            </a:pPr>
            <a:r>
              <a:rPr lang="en-US" sz="2400" dirty="0">
                <a:latin typeface="Arial" panose="020B0604020202020204" pitchFamily="34" charset="0"/>
                <a:ea typeface="Calibri" panose="020F0502020204030204" pitchFamily="34" charset="0"/>
                <a:cs typeface="Calibri" panose="020F0502020204030204" pitchFamily="34" charset="0"/>
              </a:rPr>
              <a:t>3</a:t>
            </a:r>
            <a:endParaRPr lang="en-US" sz="2400" dirty="0">
              <a:latin typeface="Arial" panose="020B0604020202020204" pitchFamily="34" charset="0"/>
            </a:endParaRPr>
          </a:p>
          <a:p>
            <a:pPr lvl="0" eaLnBrk="0" fontAlgn="base" hangingPunct="0">
              <a:spcBef>
                <a:spcPct val="0"/>
              </a:spcBef>
              <a:spcAft>
                <a:spcPct val="0"/>
              </a:spcAft>
              <a:buFontTx/>
              <a:buChar char="•"/>
            </a:pPr>
            <a:r>
              <a:rPr lang="en-US" sz="2400" dirty="0">
                <a:latin typeface="Arial" panose="020B0604020202020204" pitchFamily="34" charset="0"/>
                <a:ea typeface="Calibri" panose="020F0502020204030204" pitchFamily="34" charset="0"/>
                <a:cs typeface="Calibri" panose="020F0502020204030204" pitchFamily="34" charset="0"/>
              </a:rPr>
              <a:t>5</a:t>
            </a:r>
            <a:endParaRPr lang="en-US" sz="2400" dirty="0">
              <a:latin typeface="Arial" panose="020B0604020202020204" pitchFamily="34" charset="0"/>
            </a:endParaRPr>
          </a:p>
          <a:p>
            <a:pPr lvl="0" eaLnBrk="0" fontAlgn="base" hangingPunct="0">
              <a:spcBef>
                <a:spcPct val="0"/>
              </a:spcBef>
              <a:spcAft>
                <a:spcPct val="0"/>
              </a:spcAft>
              <a:buFontTx/>
              <a:buChar char="•"/>
            </a:pPr>
            <a:r>
              <a:rPr lang="en-US" sz="2400" dirty="0">
                <a:latin typeface="Arial" panose="020B0604020202020204" pitchFamily="34" charset="0"/>
                <a:ea typeface="Calibri" panose="020F0502020204030204" pitchFamily="34" charset="0"/>
                <a:cs typeface="Calibri" panose="020F0502020204030204" pitchFamily="34" charset="0"/>
              </a:rPr>
              <a:t>7</a:t>
            </a:r>
            <a:endParaRPr lang="en-US" sz="2400" dirty="0">
              <a:latin typeface="Arial" panose="020B0604020202020204" pitchFamily="34" charset="0"/>
            </a:endParaRPr>
          </a:p>
          <a:p>
            <a:pPr lvl="0" eaLnBrk="0" fontAlgn="base" hangingPunct="0">
              <a:spcBef>
                <a:spcPct val="0"/>
              </a:spcBef>
              <a:spcAft>
                <a:spcPct val="0"/>
              </a:spcAft>
              <a:buFontTx/>
              <a:buChar char="•"/>
            </a:pPr>
            <a:r>
              <a:rPr lang="en-US" sz="2400" dirty="0">
                <a:latin typeface="Arial" panose="020B0604020202020204" pitchFamily="34" charset="0"/>
                <a:ea typeface="Calibri" panose="020F0502020204030204" pitchFamily="34" charset="0"/>
                <a:cs typeface="Calibri" panose="020F0502020204030204" pitchFamily="34" charset="0"/>
              </a:rPr>
              <a:t>9</a:t>
            </a:r>
            <a:endParaRPr lang="en-US" sz="2400" dirty="0">
              <a:latin typeface="Arial" panose="020B0604020202020204" pitchFamily="34" charset="0"/>
            </a:endParaRPr>
          </a:p>
        </p:txBody>
      </p:sp>
    </p:spTree>
    <p:extLst>
      <p:ext uri="{BB962C8B-B14F-4D97-AF65-F5344CB8AC3E}">
        <p14:creationId xmlns:p14="http://schemas.microsoft.com/office/powerpoint/2010/main" val="1044131362"/>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3" name="chimes.wav"/>
          </p:stSnd>
        </p:sndAc>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8640"/>
            <a:ext cx="8686800" cy="6336704"/>
          </a:xfrm>
        </p:spPr>
        <p:txBody>
          <a:bodyPr>
            <a:normAutofit lnSpcReduction="10000"/>
          </a:bodyPr>
          <a:lstStyle/>
          <a:p>
            <a:pPr marL="0" lvl="0" indent="0" eaLnBrk="0" hangingPunct="0">
              <a:spcBef>
                <a:spcPct val="0"/>
              </a:spcBef>
              <a:buNone/>
            </a:pPr>
            <a:r>
              <a:rPr lang="en-US" dirty="0">
                <a:latin typeface="Arial" panose="020B0604020202020204" pitchFamily="34" charset="0"/>
                <a:ea typeface="Calibri" panose="020F0502020204030204" pitchFamily="34" charset="0"/>
                <a:cs typeface="Calibri" panose="020F0502020204030204" pitchFamily="34" charset="0"/>
              </a:rPr>
              <a:t>. </a:t>
            </a:r>
            <a:r>
              <a:rPr lang="en-US" sz="2400" dirty="0" smtClean="0">
                <a:latin typeface="Arial" panose="020B0604020202020204" pitchFamily="34" charset="0"/>
                <a:ea typeface="Calibri" panose="020F0502020204030204" pitchFamily="34" charset="0"/>
                <a:cs typeface="Calibri" panose="020F0502020204030204" pitchFamily="34" charset="0"/>
              </a:rPr>
              <a:t>TLICS </a:t>
            </a:r>
            <a:r>
              <a:rPr lang="en-US" sz="2400" dirty="0">
                <a:latin typeface="Arial" panose="020B0604020202020204" pitchFamily="34" charset="0"/>
                <a:ea typeface="Calibri" panose="020F0502020204030204" pitchFamily="34" charset="0"/>
                <a:cs typeface="Calibri" panose="020F0502020204030204" pitchFamily="34" charset="0"/>
              </a:rPr>
              <a:t>is  summation of points on 3 categories: fracture morphology, neurologic status, and integrity of the posterior ligamentous complex. </a:t>
            </a:r>
            <a:r>
              <a:rPr lang="en-US" sz="2400" u="sng" dirty="0">
                <a:latin typeface="Arial" panose="020B0604020202020204" pitchFamily="34" charset="0"/>
                <a:ea typeface="Calibri" panose="020F0502020204030204" pitchFamily="34" charset="0"/>
                <a:cs typeface="Calibri" panose="020F0502020204030204" pitchFamily="34" charset="0"/>
              </a:rPr>
              <a:t>Fracture morphology: </a:t>
            </a:r>
            <a:r>
              <a:rPr lang="en-US" sz="2400" dirty="0">
                <a:latin typeface="Arial" panose="020B0604020202020204" pitchFamily="34" charset="0"/>
                <a:ea typeface="Calibri" panose="020F0502020204030204" pitchFamily="34" charset="0"/>
                <a:cs typeface="Calibri" panose="020F0502020204030204" pitchFamily="34" charset="0"/>
              </a:rPr>
              <a:t>Compression Injuries (1pt), Burst ( 2pts), Translational/Rotational Injuries (3pts), Distraction Injuries (4pts); </a:t>
            </a:r>
            <a:r>
              <a:rPr lang="en-US" sz="2400" u="sng" dirty="0">
                <a:latin typeface="Arial" panose="020B0604020202020204" pitchFamily="34" charset="0"/>
                <a:ea typeface="Calibri" panose="020F0502020204030204" pitchFamily="34" charset="0"/>
                <a:cs typeface="Calibri" panose="020F0502020204030204" pitchFamily="34" charset="0"/>
              </a:rPr>
              <a:t>Neurologic status: </a:t>
            </a:r>
            <a:r>
              <a:rPr lang="en-US" sz="2400" dirty="0">
                <a:latin typeface="Arial" panose="020B0604020202020204" pitchFamily="34" charset="0"/>
                <a:ea typeface="Calibri" panose="020F0502020204030204" pitchFamily="34" charset="0"/>
                <a:cs typeface="Calibri" panose="020F0502020204030204" pitchFamily="34" charset="0"/>
              </a:rPr>
              <a:t>Intact (0), Root Injury (2pts), Complete injury (2pts), Incomplete injury (3pts), </a:t>
            </a:r>
            <a:r>
              <a:rPr lang="en-US" sz="2400" dirty="0" err="1">
                <a:latin typeface="Arial" panose="020B0604020202020204" pitchFamily="34" charset="0"/>
                <a:ea typeface="Calibri" panose="020F0502020204030204" pitchFamily="34" charset="0"/>
                <a:cs typeface="Calibri" panose="020F0502020204030204" pitchFamily="34" charset="0"/>
              </a:rPr>
              <a:t>Cauda</a:t>
            </a:r>
            <a:r>
              <a:rPr lang="en-US" sz="2400" dirty="0">
                <a:latin typeface="Arial" panose="020B0604020202020204" pitchFamily="34" charset="0"/>
                <a:ea typeface="Calibri" panose="020F0502020204030204" pitchFamily="34" charset="0"/>
                <a:cs typeface="Calibri" panose="020F0502020204030204" pitchFamily="34" charset="0"/>
              </a:rPr>
              <a:t> </a:t>
            </a:r>
            <a:r>
              <a:rPr lang="en-US" sz="2400" dirty="0" err="1">
                <a:latin typeface="Arial" panose="020B0604020202020204" pitchFamily="34" charset="0"/>
                <a:ea typeface="Calibri" panose="020F0502020204030204" pitchFamily="34" charset="0"/>
                <a:cs typeface="Calibri" panose="020F0502020204030204" pitchFamily="34" charset="0"/>
              </a:rPr>
              <a:t>Equina</a:t>
            </a:r>
            <a:r>
              <a:rPr lang="en-US" sz="2400" dirty="0">
                <a:latin typeface="Arial" panose="020B0604020202020204" pitchFamily="34" charset="0"/>
                <a:ea typeface="Calibri" panose="020F0502020204030204" pitchFamily="34" charset="0"/>
                <a:cs typeface="Calibri" panose="020F0502020204030204" pitchFamily="34" charset="0"/>
              </a:rPr>
              <a:t> injury (3pts); </a:t>
            </a:r>
            <a:endParaRPr lang="en-US" sz="2400" dirty="0" smtClean="0">
              <a:latin typeface="Arial" panose="020B0604020202020204" pitchFamily="34" charset="0"/>
              <a:ea typeface="Calibri" panose="020F0502020204030204" pitchFamily="34" charset="0"/>
              <a:cs typeface="Calibri" panose="020F0502020204030204" pitchFamily="34" charset="0"/>
            </a:endParaRPr>
          </a:p>
          <a:p>
            <a:pPr marL="0" lvl="0" indent="0" eaLnBrk="0" hangingPunct="0">
              <a:spcBef>
                <a:spcPct val="0"/>
              </a:spcBef>
              <a:buNone/>
            </a:pPr>
            <a:r>
              <a:rPr lang="en-US" sz="2400" u="sng" dirty="0" smtClean="0">
                <a:latin typeface="Arial" panose="020B0604020202020204" pitchFamily="34" charset="0"/>
                <a:ea typeface="Calibri" panose="020F0502020204030204" pitchFamily="34" charset="0"/>
                <a:cs typeface="Calibri" panose="020F0502020204030204" pitchFamily="34" charset="0"/>
              </a:rPr>
              <a:t>Integrity </a:t>
            </a:r>
            <a:r>
              <a:rPr lang="en-US" sz="2400" u="sng" dirty="0">
                <a:latin typeface="Arial" panose="020B0604020202020204" pitchFamily="34" charset="0"/>
                <a:ea typeface="Calibri" panose="020F0502020204030204" pitchFamily="34" charset="0"/>
                <a:cs typeface="Calibri" panose="020F0502020204030204" pitchFamily="34" charset="0"/>
              </a:rPr>
              <a:t>of posterior ligamentous complex (PLC)</a:t>
            </a:r>
            <a:r>
              <a:rPr lang="en-US" sz="2400" dirty="0">
                <a:latin typeface="Arial" panose="020B0604020202020204" pitchFamily="34" charset="0"/>
                <a:ea typeface="Calibri" panose="020F0502020204030204" pitchFamily="34" charset="0"/>
                <a:cs typeface="Calibri" panose="020F0502020204030204" pitchFamily="34" charset="0"/>
              </a:rPr>
              <a:t> - </a:t>
            </a:r>
            <a:r>
              <a:rPr lang="en-US" sz="2400" dirty="0" err="1">
                <a:latin typeface="Arial" panose="020B0604020202020204" pitchFamily="34" charset="0"/>
                <a:ea typeface="Calibri" panose="020F0502020204030204" pitchFamily="34" charset="0"/>
                <a:cs typeface="Calibri" panose="020F0502020204030204" pitchFamily="34" charset="0"/>
              </a:rPr>
              <a:t>Supraspinous</a:t>
            </a:r>
            <a:r>
              <a:rPr lang="en-US" sz="2400" dirty="0">
                <a:latin typeface="Arial" panose="020B0604020202020204" pitchFamily="34" charset="0"/>
                <a:ea typeface="Calibri" panose="020F0502020204030204" pitchFamily="34" charset="0"/>
                <a:cs typeface="Calibri" panose="020F0502020204030204" pitchFamily="34" charset="0"/>
              </a:rPr>
              <a:t> ligament (SSL), </a:t>
            </a:r>
            <a:r>
              <a:rPr lang="en-US" sz="2400" dirty="0" err="1">
                <a:latin typeface="Arial" panose="020B0604020202020204" pitchFamily="34" charset="0"/>
                <a:ea typeface="Calibri" panose="020F0502020204030204" pitchFamily="34" charset="0"/>
                <a:cs typeface="Calibri" panose="020F0502020204030204" pitchFamily="34" charset="0"/>
              </a:rPr>
              <a:t>interspinous</a:t>
            </a:r>
            <a:r>
              <a:rPr lang="en-US" sz="2400" dirty="0">
                <a:latin typeface="Arial" panose="020B0604020202020204" pitchFamily="34" charset="0"/>
                <a:ea typeface="Calibri" panose="020F0502020204030204" pitchFamily="34" charset="0"/>
                <a:cs typeface="Calibri" panose="020F0502020204030204" pitchFamily="34" charset="0"/>
              </a:rPr>
              <a:t> ligament (ISL), capsular ligaments and </a:t>
            </a:r>
            <a:r>
              <a:rPr lang="en-US" sz="2400" dirty="0" err="1">
                <a:latin typeface="Arial" panose="020B0604020202020204" pitchFamily="34" charset="0"/>
                <a:ea typeface="Calibri" panose="020F0502020204030204" pitchFamily="34" charset="0"/>
                <a:cs typeface="Calibri" panose="020F0502020204030204" pitchFamily="34" charset="0"/>
              </a:rPr>
              <a:t>ligamentum</a:t>
            </a:r>
            <a:r>
              <a:rPr lang="en-US" sz="2400" dirty="0">
                <a:latin typeface="Arial" panose="020B0604020202020204" pitchFamily="34" charset="0"/>
                <a:ea typeface="Calibri" panose="020F0502020204030204" pitchFamily="34" charset="0"/>
                <a:cs typeface="Calibri" panose="020F0502020204030204" pitchFamily="34" charset="0"/>
              </a:rPr>
              <a:t> </a:t>
            </a:r>
            <a:r>
              <a:rPr lang="en-US" sz="2400" dirty="0" err="1">
                <a:latin typeface="Arial" panose="020B0604020202020204" pitchFamily="34" charset="0"/>
                <a:ea typeface="Calibri" panose="020F0502020204030204" pitchFamily="34" charset="0"/>
                <a:cs typeface="Calibri" panose="020F0502020204030204" pitchFamily="34" charset="0"/>
              </a:rPr>
              <a:t>flavum</a:t>
            </a:r>
            <a:r>
              <a:rPr lang="en-US" sz="2400" dirty="0">
                <a:latin typeface="Arial" panose="020B0604020202020204" pitchFamily="34" charset="0"/>
                <a:ea typeface="Calibri" panose="020F0502020204030204" pitchFamily="34" charset="0"/>
                <a:cs typeface="Calibri" panose="020F0502020204030204" pitchFamily="34" charset="0"/>
              </a:rPr>
              <a:t>: Intact (0), Injury suspected (2pts), Injured (3pts)</a:t>
            </a:r>
            <a:endParaRPr lang="en-US" sz="2400" dirty="0">
              <a:latin typeface="Arial" panose="020B0604020202020204" pitchFamily="34" charset="0"/>
            </a:endParaRPr>
          </a:p>
          <a:p>
            <a:pPr marL="0" lvl="0" indent="0" eaLnBrk="0" hangingPunct="0">
              <a:spcBef>
                <a:spcPct val="0"/>
              </a:spcBef>
              <a:buNone/>
            </a:pPr>
            <a:endParaRPr lang="en-US" sz="2400" dirty="0" smtClean="0">
              <a:latin typeface="Arial" panose="020B0604020202020204" pitchFamily="34" charset="0"/>
              <a:ea typeface="Calibri" panose="020F0502020204030204" pitchFamily="34" charset="0"/>
              <a:cs typeface="Calibri" panose="020F0502020204030204" pitchFamily="34" charset="0"/>
            </a:endParaRPr>
          </a:p>
          <a:p>
            <a:pPr marL="0" lvl="0" indent="0" eaLnBrk="0" hangingPunct="0">
              <a:spcBef>
                <a:spcPct val="0"/>
              </a:spcBef>
              <a:buNone/>
            </a:pPr>
            <a:r>
              <a:rPr lang="en-US" sz="2400" dirty="0" smtClean="0">
                <a:latin typeface="Arial" panose="020B0604020202020204" pitchFamily="34" charset="0"/>
                <a:ea typeface="Calibri" panose="020F0502020204030204" pitchFamily="34" charset="0"/>
                <a:cs typeface="Calibri" panose="020F0502020204030204" pitchFamily="34" charset="0"/>
              </a:rPr>
              <a:t>In </a:t>
            </a:r>
            <a:r>
              <a:rPr lang="en-US" sz="2400" dirty="0">
                <a:latin typeface="Arial" panose="020B0604020202020204" pitchFamily="34" charset="0"/>
                <a:ea typeface="Calibri" panose="020F0502020204030204" pitchFamily="34" charset="0"/>
                <a:cs typeface="Calibri" panose="020F0502020204030204" pitchFamily="34" charset="0"/>
              </a:rPr>
              <a:t>this patients it is 1 point for morphology + 2 points for complete neurological injury(AIS score A) + 2 points for suspected PLC injury . Total TLICS= 5.</a:t>
            </a:r>
            <a:endParaRPr lang="en-US" sz="2400" dirty="0">
              <a:latin typeface="Arial" panose="020B0604020202020204" pitchFamily="34" charset="0"/>
            </a:endParaRPr>
          </a:p>
          <a:p>
            <a:pPr lvl="0"/>
            <a:r>
              <a:rPr lang="en-US" sz="2400" dirty="0">
                <a:latin typeface="Arial" panose="020B0604020202020204" pitchFamily="34" charset="0"/>
                <a:ea typeface="Calibri" panose="020F0502020204030204" pitchFamily="34" charset="0"/>
                <a:cs typeface="Calibri" panose="020F0502020204030204" pitchFamily="34" charset="0"/>
              </a:rPr>
              <a:t>Management according to summation of point values from each category 3 or less - </a:t>
            </a:r>
            <a:r>
              <a:rPr lang="en-US" sz="2400" dirty="0" err="1">
                <a:latin typeface="Arial" panose="020B0604020202020204" pitchFamily="34" charset="0"/>
                <a:ea typeface="Calibri" panose="020F0502020204030204" pitchFamily="34" charset="0"/>
                <a:cs typeface="Calibri" panose="020F0502020204030204" pitchFamily="34" charset="0"/>
              </a:rPr>
              <a:t>nonoperative</a:t>
            </a:r>
            <a:endParaRPr lang="en-US" sz="2400" dirty="0">
              <a:latin typeface="Arial" panose="020B0604020202020204" pitchFamily="34" charset="0"/>
            </a:endParaRPr>
          </a:p>
          <a:p>
            <a:endParaRPr lang="en-US" sz="1000" dirty="0"/>
          </a:p>
        </p:txBody>
      </p:sp>
      <p:sp>
        <p:nvSpPr>
          <p:cNvPr id="4" name="Date Placeholder 3"/>
          <p:cNvSpPr>
            <a:spLocks noGrp="1"/>
          </p:cNvSpPr>
          <p:nvPr>
            <p:ph type="dt" sz="half" idx="10"/>
          </p:nvPr>
        </p:nvSpPr>
        <p:spPr/>
        <p:txBody>
          <a:bodyPr/>
          <a:lstStyle/>
          <a:p>
            <a:fld id="{FE66BCDB-D5D3-41F3-B0E2-8FCA25FED055}" type="datetime1">
              <a:rPr lang="en-US" smtClean="0"/>
              <a:pPr/>
              <a:t>8/25/2015</a:t>
            </a:fld>
            <a:endParaRPr lang="en-US"/>
          </a:p>
        </p:txBody>
      </p:sp>
      <p:sp>
        <p:nvSpPr>
          <p:cNvPr id="5" name="Slide Number Placeholder 4"/>
          <p:cNvSpPr>
            <a:spLocks noGrp="1"/>
          </p:cNvSpPr>
          <p:nvPr>
            <p:ph type="sldNum" sz="quarter" idx="12"/>
          </p:nvPr>
        </p:nvSpPr>
        <p:spPr/>
        <p:txBody>
          <a:bodyPr/>
          <a:lstStyle/>
          <a:p>
            <a:fld id="{185CF38C-B5B8-419E-9ACE-5DAFDC505DDE}" type="slidenum">
              <a:rPr lang="en-US" smtClean="0"/>
              <a:pPr/>
              <a:t>84</a:t>
            </a:fld>
            <a:endParaRPr lang="en-US"/>
          </a:p>
        </p:txBody>
      </p:sp>
    </p:spTree>
    <p:extLst>
      <p:ext uri="{BB962C8B-B14F-4D97-AF65-F5344CB8AC3E}">
        <p14:creationId xmlns:p14="http://schemas.microsoft.com/office/powerpoint/2010/main" val="1917072157"/>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3" name="chimes.wav"/>
          </p:stSnd>
        </p:sndAc>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FE66BCDB-D5D3-41F3-B0E2-8FCA25FED055}" type="datetime1">
              <a:rPr lang="en-US" smtClean="0"/>
              <a:pPr/>
              <a:t>8/25/2015</a:t>
            </a:fld>
            <a:endParaRPr lang="en-US"/>
          </a:p>
        </p:txBody>
      </p:sp>
      <p:sp>
        <p:nvSpPr>
          <p:cNvPr id="5" name="Slide Number Placeholder 4"/>
          <p:cNvSpPr>
            <a:spLocks noGrp="1"/>
          </p:cNvSpPr>
          <p:nvPr>
            <p:ph type="sldNum" sz="quarter" idx="12"/>
          </p:nvPr>
        </p:nvSpPr>
        <p:spPr/>
        <p:txBody>
          <a:bodyPr/>
          <a:lstStyle/>
          <a:p>
            <a:fld id="{185CF38C-B5B8-419E-9ACE-5DAFDC505DDE}" type="slidenum">
              <a:rPr lang="en-US" smtClean="0"/>
              <a:pPr/>
              <a:t>85</a:t>
            </a:fld>
            <a:endParaRPr lang="en-US"/>
          </a:p>
        </p:txBody>
      </p:sp>
      <p:sp>
        <p:nvSpPr>
          <p:cNvPr id="6" name="Rectangle 5"/>
          <p:cNvSpPr/>
          <p:nvPr/>
        </p:nvSpPr>
        <p:spPr>
          <a:xfrm>
            <a:off x="457200" y="1600200"/>
            <a:ext cx="6400800" cy="1938992"/>
          </a:xfrm>
          <a:prstGeom prst="rect">
            <a:avLst/>
          </a:prstGeom>
        </p:spPr>
        <p:txBody>
          <a:bodyPr wrap="square">
            <a:spAutoFit/>
          </a:bodyPr>
          <a:lstStyle/>
          <a:p>
            <a:pPr lvl="0" eaLnBrk="0" fontAlgn="base" hangingPunct="0">
              <a:spcBef>
                <a:spcPct val="0"/>
              </a:spcBef>
              <a:spcAft>
                <a:spcPct val="0"/>
              </a:spcAft>
            </a:pPr>
            <a:r>
              <a:rPr lang="en-US" dirty="0">
                <a:latin typeface="Arial" panose="020B0604020202020204" pitchFamily="34" charset="0"/>
                <a:ea typeface="Calibri" panose="020F0502020204030204" pitchFamily="34" charset="0"/>
                <a:cs typeface="Calibri" panose="020F0502020204030204" pitchFamily="34" charset="0"/>
              </a:rPr>
              <a:t>.  </a:t>
            </a:r>
            <a:r>
              <a:rPr lang="en-US" sz="2400" dirty="0">
                <a:latin typeface="Arial" panose="020B0604020202020204" pitchFamily="34" charset="0"/>
                <a:ea typeface="Calibri" panose="020F0502020204030204" pitchFamily="34" charset="0"/>
                <a:cs typeface="Calibri" panose="020F0502020204030204" pitchFamily="34" charset="0"/>
              </a:rPr>
              <a:t>Management for this case would be</a:t>
            </a:r>
            <a:endParaRPr lang="en-US" sz="2400" dirty="0">
              <a:latin typeface="Arial" panose="020B0604020202020204" pitchFamily="34" charset="0"/>
            </a:endParaRPr>
          </a:p>
          <a:p>
            <a:pPr lvl="0" eaLnBrk="0" fontAlgn="base" hangingPunct="0">
              <a:spcBef>
                <a:spcPct val="0"/>
              </a:spcBef>
              <a:spcAft>
                <a:spcPct val="0"/>
              </a:spcAft>
              <a:buFontTx/>
              <a:buChar char="•"/>
            </a:pPr>
            <a:r>
              <a:rPr lang="en-US" sz="2400" dirty="0">
                <a:latin typeface="Arial" panose="020B0604020202020204" pitchFamily="34" charset="0"/>
                <a:ea typeface="Calibri" panose="020F0502020204030204" pitchFamily="34" charset="0"/>
                <a:cs typeface="Calibri" panose="020F0502020204030204" pitchFamily="34" charset="0"/>
              </a:rPr>
              <a:t>Surgical stabilization</a:t>
            </a:r>
            <a:endParaRPr lang="en-US" sz="2400" dirty="0">
              <a:latin typeface="Arial" panose="020B0604020202020204" pitchFamily="34" charset="0"/>
            </a:endParaRPr>
          </a:p>
          <a:p>
            <a:pPr lvl="0" eaLnBrk="0" fontAlgn="base" hangingPunct="0">
              <a:spcBef>
                <a:spcPct val="0"/>
              </a:spcBef>
              <a:spcAft>
                <a:spcPct val="0"/>
              </a:spcAft>
              <a:buFontTx/>
              <a:buChar char="•"/>
            </a:pPr>
            <a:r>
              <a:rPr lang="en-US" sz="2400" dirty="0">
                <a:latin typeface="Arial" panose="020B0604020202020204" pitchFamily="34" charset="0"/>
                <a:ea typeface="Calibri" panose="020F0502020204030204" pitchFamily="34" charset="0"/>
                <a:cs typeface="Calibri" panose="020F0502020204030204" pitchFamily="34" charset="0"/>
              </a:rPr>
              <a:t>Spinal bracing</a:t>
            </a:r>
            <a:endParaRPr lang="en-US" sz="2400" dirty="0">
              <a:latin typeface="Arial" panose="020B0604020202020204" pitchFamily="34" charset="0"/>
            </a:endParaRPr>
          </a:p>
          <a:p>
            <a:pPr lvl="0" eaLnBrk="0" fontAlgn="base" hangingPunct="0">
              <a:spcBef>
                <a:spcPct val="0"/>
              </a:spcBef>
              <a:spcAft>
                <a:spcPct val="0"/>
              </a:spcAft>
              <a:buFontTx/>
              <a:buChar char="•"/>
            </a:pPr>
            <a:r>
              <a:rPr lang="en-US" sz="2400" dirty="0">
                <a:latin typeface="Arial" panose="020B0604020202020204" pitchFamily="34" charset="0"/>
                <a:ea typeface="Calibri" panose="020F0502020204030204" pitchFamily="34" charset="0"/>
                <a:cs typeface="Calibri" panose="020F0502020204030204" pitchFamily="34" charset="0"/>
              </a:rPr>
              <a:t>Complete bed rest only</a:t>
            </a:r>
            <a:endParaRPr lang="en-US" sz="2400" dirty="0">
              <a:latin typeface="Arial" panose="020B0604020202020204" pitchFamily="34" charset="0"/>
            </a:endParaRPr>
          </a:p>
          <a:p>
            <a:pPr lvl="0" eaLnBrk="0" fontAlgn="base" hangingPunct="0">
              <a:spcBef>
                <a:spcPct val="0"/>
              </a:spcBef>
              <a:spcAft>
                <a:spcPct val="0"/>
              </a:spcAft>
              <a:buFontTx/>
              <a:buChar char="•"/>
            </a:pPr>
            <a:r>
              <a:rPr lang="en-US" sz="2400" dirty="0">
                <a:latin typeface="Arial" panose="020B0604020202020204" pitchFamily="34" charset="0"/>
                <a:ea typeface="Calibri" panose="020F0502020204030204" pitchFamily="34" charset="0"/>
                <a:cs typeface="Calibri" panose="020F0502020204030204" pitchFamily="34" charset="0"/>
              </a:rPr>
              <a:t>Surgical or </a:t>
            </a:r>
            <a:r>
              <a:rPr lang="en-US" sz="2400" dirty="0" smtClean="0">
                <a:latin typeface="Arial" panose="020B0604020202020204" pitchFamily="34" charset="0"/>
                <a:ea typeface="Calibri" panose="020F0502020204030204" pitchFamily="34" charset="0"/>
                <a:cs typeface="Calibri" panose="020F0502020204030204" pitchFamily="34" charset="0"/>
              </a:rPr>
              <a:t>conservative</a:t>
            </a:r>
            <a:endParaRPr lang="en-US" sz="2400" dirty="0">
              <a:latin typeface="Arial" panose="020B0604020202020204" pitchFamily="34" charset="0"/>
            </a:endParaRPr>
          </a:p>
        </p:txBody>
      </p:sp>
    </p:spTree>
    <p:extLst>
      <p:ext uri="{BB962C8B-B14F-4D97-AF65-F5344CB8AC3E}">
        <p14:creationId xmlns:p14="http://schemas.microsoft.com/office/powerpoint/2010/main" val="1896337526"/>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3" name="chimes.wav"/>
          </p:stSnd>
        </p:sndAc>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E66BCDB-D5D3-41F3-B0E2-8FCA25FED055}" type="datetime1">
              <a:rPr lang="en-US" smtClean="0"/>
              <a:pPr/>
              <a:t>8/25/2015</a:t>
            </a:fld>
            <a:endParaRPr lang="en-US"/>
          </a:p>
        </p:txBody>
      </p:sp>
      <p:sp>
        <p:nvSpPr>
          <p:cNvPr id="5" name="Slide Number Placeholder 4"/>
          <p:cNvSpPr>
            <a:spLocks noGrp="1"/>
          </p:cNvSpPr>
          <p:nvPr>
            <p:ph type="sldNum" sz="quarter" idx="12"/>
          </p:nvPr>
        </p:nvSpPr>
        <p:spPr/>
        <p:txBody>
          <a:bodyPr/>
          <a:lstStyle/>
          <a:p>
            <a:fld id="{185CF38C-B5B8-419E-9ACE-5DAFDC505DDE}" type="slidenum">
              <a:rPr lang="en-US" smtClean="0"/>
              <a:pPr/>
              <a:t>86</a:t>
            </a:fld>
            <a:endParaRPr lang="en-US"/>
          </a:p>
        </p:txBody>
      </p:sp>
      <p:sp>
        <p:nvSpPr>
          <p:cNvPr id="6" name="Rectangle 5"/>
          <p:cNvSpPr/>
          <p:nvPr/>
        </p:nvSpPr>
        <p:spPr>
          <a:xfrm>
            <a:off x="0" y="908720"/>
            <a:ext cx="6858000" cy="2469907"/>
          </a:xfrm>
          <a:prstGeom prst="rect">
            <a:avLst/>
          </a:prstGeom>
        </p:spPr>
        <p:txBody>
          <a:bodyPr wrap="square">
            <a:spAutoFit/>
          </a:bodyPr>
          <a:lstStyle/>
          <a:p>
            <a:pPr lvl="0" eaLnBrk="0" fontAlgn="base" hangingPunct="0">
              <a:spcBef>
                <a:spcPct val="0"/>
              </a:spcBef>
              <a:spcAft>
                <a:spcPct val="0"/>
              </a:spcAft>
            </a:pPr>
            <a:r>
              <a:rPr lang="en-US" dirty="0">
                <a:latin typeface="Arial" panose="020B0604020202020204" pitchFamily="34" charset="0"/>
                <a:ea typeface="Calibri" panose="020F0502020204030204" pitchFamily="34" charset="0"/>
                <a:cs typeface="Calibri" panose="020F0502020204030204" pitchFamily="34" charset="0"/>
              </a:rPr>
              <a:t>.  </a:t>
            </a:r>
            <a:r>
              <a:rPr lang="en-US" sz="2400" dirty="0">
                <a:latin typeface="Arial" panose="020B0604020202020204" pitchFamily="34" charset="0"/>
                <a:ea typeface="Calibri" panose="020F0502020204030204" pitchFamily="34" charset="0"/>
                <a:cs typeface="Calibri" panose="020F0502020204030204" pitchFamily="34" charset="0"/>
              </a:rPr>
              <a:t>Which of the following is not a component of TLICS score</a:t>
            </a:r>
            <a:endParaRPr lang="en-US" sz="2400" dirty="0">
              <a:latin typeface="Arial" panose="020B0604020202020204" pitchFamily="34" charset="0"/>
            </a:endParaRPr>
          </a:p>
          <a:p>
            <a:pPr lvl="0" eaLnBrk="0" fontAlgn="base" hangingPunct="0">
              <a:spcBef>
                <a:spcPct val="0"/>
              </a:spcBef>
              <a:spcAft>
                <a:spcPct val="0"/>
              </a:spcAft>
              <a:buFontTx/>
              <a:buChar char="•"/>
            </a:pPr>
            <a:r>
              <a:rPr lang="en-US" sz="2400" dirty="0">
                <a:latin typeface="Arial" panose="020B0604020202020204" pitchFamily="34" charset="0"/>
                <a:ea typeface="Calibri" panose="020F0502020204030204" pitchFamily="34" charset="0"/>
                <a:cs typeface="Calibri" panose="020F0502020204030204" pitchFamily="34" charset="0"/>
              </a:rPr>
              <a:t>Injury morphology</a:t>
            </a:r>
            <a:endParaRPr lang="en-US" sz="2400" dirty="0">
              <a:latin typeface="Arial" panose="020B0604020202020204" pitchFamily="34" charset="0"/>
            </a:endParaRPr>
          </a:p>
          <a:p>
            <a:pPr lvl="0" eaLnBrk="0" fontAlgn="base" hangingPunct="0">
              <a:spcBef>
                <a:spcPct val="0"/>
              </a:spcBef>
              <a:spcAft>
                <a:spcPct val="0"/>
              </a:spcAft>
              <a:buFontTx/>
              <a:buChar char="•"/>
            </a:pPr>
            <a:r>
              <a:rPr lang="en-US" sz="2400" dirty="0">
                <a:latin typeface="Arial" panose="020B0604020202020204" pitchFamily="34" charset="0"/>
                <a:ea typeface="Calibri" panose="020F0502020204030204" pitchFamily="34" charset="0"/>
                <a:cs typeface="Calibri" panose="020F0502020204030204" pitchFamily="34" charset="0"/>
              </a:rPr>
              <a:t>Posterior ligamentous complex integrity</a:t>
            </a:r>
            <a:endParaRPr lang="en-US" sz="2400" dirty="0">
              <a:latin typeface="Arial" panose="020B0604020202020204" pitchFamily="34" charset="0"/>
            </a:endParaRPr>
          </a:p>
          <a:p>
            <a:pPr lvl="0" eaLnBrk="0" fontAlgn="base" hangingPunct="0">
              <a:spcBef>
                <a:spcPct val="0"/>
              </a:spcBef>
              <a:spcAft>
                <a:spcPct val="0"/>
              </a:spcAft>
              <a:buFontTx/>
              <a:buChar char="•"/>
            </a:pPr>
            <a:r>
              <a:rPr lang="en-US" sz="2400" dirty="0">
                <a:latin typeface="Arial" panose="020B0604020202020204" pitchFamily="34" charset="0"/>
                <a:ea typeface="Calibri" panose="020F0502020204030204" pitchFamily="34" charset="0"/>
                <a:cs typeface="Calibri" panose="020F0502020204030204" pitchFamily="34" charset="0"/>
              </a:rPr>
              <a:t>Dynamic X ray of </a:t>
            </a:r>
            <a:r>
              <a:rPr lang="en-US" sz="2400" dirty="0" smtClean="0">
                <a:latin typeface="Arial" panose="020B0604020202020204" pitchFamily="34" charset="0"/>
                <a:ea typeface="Calibri" panose="020F0502020204030204" pitchFamily="34" charset="0"/>
                <a:cs typeface="Calibri" panose="020F0502020204030204" pitchFamily="34" charset="0"/>
              </a:rPr>
              <a:t>spine</a:t>
            </a:r>
          </a:p>
          <a:p>
            <a:pPr eaLnBrk="0" fontAlgn="base" hangingPunct="0">
              <a:spcBef>
                <a:spcPct val="0"/>
              </a:spcBef>
              <a:spcAft>
                <a:spcPct val="0"/>
              </a:spcAft>
              <a:buFontTx/>
              <a:buChar char="•"/>
            </a:pPr>
            <a:r>
              <a:rPr lang="en-US" sz="2400" dirty="0" smtClean="0">
                <a:latin typeface="Arial" panose="020B0604020202020204" pitchFamily="34" charset="0"/>
                <a:ea typeface="Calibri" panose="020F0502020204030204" pitchFamily="34" charset="0"/>
                <a:cs typeface="Calibri" panose="020F0502020204030204" pitchFamily="34" charset="0"/>
              </a:rPr>
              <a:t>Neurological </a:t>
            </a:r>
            <a:r>
              <a:rPr lang="en-US" sz="2400" dirty="0">
                <a:latin typeface="Arial" panose="020B0604020202020204" pitchFamily="34" charset="0"/>
                <a:ea typeface="Calibri" panose="020F0502020204030204" pitchFamily="34" charset="0"/>
                <a:cs typeface="Calibri" panose="020F0502020204030204" pitchFamily="34" charset="0"/>
              </a:rPr>
              <a:t>status</a:t>
            </a:r>
            <a:endParaRPr lang="en-US" sz="2400" dirty="0">
              <a:latin typeface="Arial" panose="020B0604020202020204" pitchFamily="34" charset="0"/>
            </a:endParaRPr>
          </a:p>
          <a:p>
            <a:pPr lvl="0" eaLnBrk="0" fontAlgn="base" hangingPunct="0">
              <a:spcBef>
                <a:spcPct val="0"/>
              </a:spcBef>
              <a:spcAft>
                <a:spcPct val="0"/>
              </a:spcAft>
              <a:buFontTx/>
              <a:buChar char="•"/>
            </a:pPr>
            <a:endParaRPr lang="en-US" sz="1050" dirty="0">
              <a:latin typeface="Arial" panose="020B0604020202020204" pitchFamily="34" charset="0"/>
            </a:endParaRPr>
          </a:p>
        </p:txBody>
      </p:sp>
    </p:spTree>
    <p:extLst>
      <p:ext uri="{BB962C8B-B14F-4D97-AF65-F5344CB8AC3E}">
        <p14:creationId xmlns:p14="http://schemas.microsoft.com/office/powerpoint/2010/main" val="3226799200"/>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3" name="chimes.wav"/>
          </p:stSnd>
        </p:sndAc>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2" name="Picture 4" descr="Picture1"/>
          <p:cNvPicPr>
            <a:picLocks noGrp="1" noChangeAspect="1" noChangeArrowheads="1"/>
          </p:cNvPicPr>
          <p:nvPr>
            <p:ph idx="1"/>
          </p:nvPr>
        </p:nvPicPr>
        <p:blipFill>
          <a:blip r:embed="rId3" cstate="print"/>
          <a:srcRect/>
          <a:stretch>
            <a:fillRect/>
          </a:stretch>
        </p:blipFill>
        <p:spPr>
          <a:xfrm>
            <a:off x="0" y="0"/>
            <a:ext cx="9144000" cy="6858000"/>
          </a:xfrm>
          <a:noFill/>
          <a:ln/>
        </p:spPr>
      </p:pic>
      <p:sp>
        <p:nvSpPr>
          <p:cNvPr id="155655" name="Rectangle 7"/>
          <p:cNvSpPr>
            <a:spLocks noChangeArrowheads="1"/>
          </p:cNvSpPr>
          <p:nvPr/>
        </p:nvSpPr>
        <p:spPr bwMode="auto">
          <a:xfrm>
            <a:off x="3810000" y="2971800"/>
            <a:ext cx="1622425" cy="366713"/>
          </a:xfrm>
          <a:prstGeom prst="rect">
            <a:avLst/>
          </a:prstGeom>
          <a:noFill/>
          <a:ln w="9525">
            <a:noFill/>
            <a:miter lim="800000"/>
            <a:headEnd/>
            <a:tailEnd/>
          </a:ln>
          <a:effectLst/>
        </p:spPr>
        <p:txBody>
          <a:bodyPr>
            <a:spAutoFit/>
          </a:bodyPr>
          <a:lstStyle/>
          <a:p>
            <a:pPr lvl="1">
              <a:spcBef>
                <a:spcPct val="20000"/>
              </a:spcBef>
              <a:buFontTx/>
              <a:buChar char="•"/>
            </a:pPr>
            <a:endParaRPr lang="en-US" b="1" i="1"/>
          </a:p>
        </p:txBody>
      </p:sp>
      <p:sp>
        <p:nvSpPr>
          <p:cNvPr id="155657" name="Rectangle 9"/>
          <p:cNvSpPr>
            <a:spLocks noChangeArrowheads="1"/>
          </p:cNvSpPr>
          <p:nvPr/>
        </p:nvSpPr>
        <p:spPr bwMode="auto">
          <a:xfrm>
            <a:off x="2483768" y="2708920"/>
            <a:ext cx="6497804" cy="1015663"/>
          </a:xfrm>
          <a:prstGeom prst="rect">
            <a:avLst/>
          </a:prstGeom>
          <a:noFill/>
          <a:ln w="9525">
            <a:noFill/>
            <a:miter lim="800000"/>
            <a:headEnd/>
            <a:tailEnd/>
          </a:ln>
          <a:effectLst/>
        </p:spPr>
        <p:txBody>
          <a:bodyPr wrap="none">
            <a:spAutoFit/>
          </a:bodyPr>
          <a:lstStyle/>
          <a:p>
            <a:pPr>
              <a:spcBef>
                <a:spcPct val="20000"/>
              </a:spcBef>
            </a:pPr>
            <a:r>
              <a:rPr lang="en-US" sz="6000" b="1" i="1" dirty="0" smtClean="0"/>
              <a:t>…….THANK </a:t>
            </a:r>
            <a:r>
              <a:rPr lang="en-US" sz="6000" b="1" i="1" dirty="0"/>
              <a:t>YOU</a:t>
            </a:r>
          </a:p>
        </p:txBody>
      </p:sp>
    </p:spTree>
    <p:extLst>
      <p:ext uri="{BB962C8B-B14F-4D97-AF65-F5344CB8AC3E}">
        <p14:creationId xmlns:p14="http://schemas.microsoft.com/office/powerpoint/2010/main" val="2644158360"/>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4" name="chimes.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0"/>
            <a:ext cx="8229600" cy="1143000"/>
          </a:xfrm>
        </p:spPr>
        <p:txBody>
          <a:bodyPr/>
          <a:lstStyle/>
          <a:p>
            <a:pPr algn="ctr"/>
            <a:r>
              <a:rPr lang="en-US" b="1" dirty="0" smtClean="0">
                <a:solidFill>
                  <a:srgbClr val="FF0000"/>
                </a:solidFill>
                <a:latin typeface="Georgia" pitchFamily="18" charset="0"/>
              </a:rPr>
              <a:t>Mode </a:t>
            </a:r>
            <a:r>
              <a:rPr lang="en-US" b="1" dirty="0">
                <a:solidFill>
                  <a:srgbClr val="FF0000"/>
                </a:solidFill>
                <a:latin typeface="Georgia" pitchFamily="18" charset="0"/>
              </a:rPr>
              <a:t>of Injury</a:t>
            </a:r>
          </a:p>
        </p:txBody>
      </p:sp>
      <p:sp>
        <p:nvSpPr>
          <p:cNvPr id="8195" name="Rectangle 3"/>
          <p:cNvSpPr>
            <a:spLocks noGrp="1" noChangeArrowheads="1"/>
          </p:cNvSpPr>
          <p:nvPr>
            <p:ph idx="1"/>
          </p:nvPr>
        </p:nvSpPr>
        <p:spPr>
          <a:xfrm>
            <a:off x="381000" y="1143000"/>
            <a:ext cx="8458200" cy="5334000"/>
          </a:xfrm>
        </p:spPr>
        <p:txBody>
          <a:bodyPr>
            <a:normAutofit/>
          </a:bodyPr>
          <a:lstStyle/>
          <a:p>
            <a:r>
              <a:rPr lang="en-US" sz="4800" dirty="0">
                <a:solidFill>
                  <a:schemeClr val="tx1"/>
                </a:solidFill>
                <a:latin typeface="Georgia" pitchFamily="18" charset="0"/>
              </a:rPr>
              <a:t>Accidents </a:t>
            </a:r>
            <a:r>
              <a:rPr lang="en-US" sz="4800" dirty="0" smtClean="0">
                <a:solidFill>
                  <a:schemeClr val="tx1"/>
                </a:solidFill>
                <a:latin typeface="Georgia" pitchFamily="18" charset="0"/>
              </a:rPr>
              <a:t>(RTA)(45</a:t>
            </a:r>
            <a:r>
              <a:rPr lang="en-US" sz="4800" dirty="0">
                <a:solidFill>
                  <a:schemeClr val="tx1"/>
                </a:solidFill>
                <a:latin typeface="Georgia" pitchFamily="18" charset="0"/>
              </a:rPr>
              <a:t>%)</a:t>
            </a:r>
          </a:p>
          <a:p>
            <a:r>
              <a:rPr lang="en-US" sz="4800" dirty="0" smtClean="0">
                <a:solidFill>
                  <a:schemeClr val="tx1"/>
                </a:solidFill>
                <a:latin typeface="Georgia" pitchFamily="18" charset="0"/>
              </a:rPr>
              <a:t>Domestic </a:t>
            </a:r>
            <a:r>
              <a:rPr lang="en-US" sz="4800" dirty="0">
                <a:solidFill>
                  <a:schemeClr val="tx1"/>
                </a:solidFill>
                <a:latin typeface="Georgia" pitchFamily="18" charset="0"/>
              </a:rPr>
              <a:t>/ Industrial Accidents (34%)</a:t>
            </a:r>
          </a:p>
          <a:p>
            <a:r>
              <a:rPr lang="en-US" sz="4800" dirty="0">
                <a:solidFill>
                  <a:schemeClr val="tx1"/>
                </a:solidFill>
                <a:latin typeface="Georgia" pitchFamily="18" charset="0"/>
              </a:rPr>
              <a:t>Sport Injury 15%</a:t>
            </a:r>
          </a:p>
          <a:p>
            <a:r>
              <a:rPr lang="en-US" sz="4800" dirty="0" smtClean="0">
                <a:solidFill>
                  <a:schemeClr val="tx1"/>
                </a:solidFill>
                <a:latin typeface="Georgia" pitchFamily="18" charset="0"/>
              </a:rPr>
              <a:t>Assault </a:t>
            </a:r>
            <a:r>
              <a:rPr lang="en-US" sz="4800" dirty="0">
                <a:solidFill>
                  <a:schemeClr val="tx1"/>
                </a:solidFill>
                <a:latin typeface="Georgia" pitchFamily="18" charset="0"/>
              </a:rPr>
              <a:t>6%</a:t>
            </a:r>
          </a:p>
          <a:p>
            <a:pPr lvl="1"/>
            <a:endParaRPr lang="en-US" sz="2000" dirty="0">
              <a:latin typeface="Georgia" pitchFamily="18" charset="0"/>
            </a:endParaRPr>
          </a:p>
          <a:p>
            <a:pPr lvl="1"/>
            <a:endParaRPr lang="en-US" dirty="0">
              <a:latin typeface="Georgia" pitchFamily="18" charset="0"/>
            </a:endParaRPr>
          </a:p>
          <a:p>
            <a:pPr lvl="1"/>
            <a:endParaRPr lang="en-US" dirty="0">
              <a:latin typeface="Georgia" pitchFamily="18" charset="0"/>
            </a:endParaRPr>
          </a:p>
        </p:txBody>
      </p:sp>
      <p:pic>
        <p:nvPicPr>
          <p:cNvPr id="8196" name="Picture 4" descr="MCj01537820000[1]"/>
          <p:cNvPicPr>
            <a:picLocks noChangeAspect="1" noChangeArrowheads="1"/>
          </p:cNvPicPr>
          <p:nvPr/>
        </p:nvPicPr>
        <p:blipFill>
          <a:blip r:embed="rId3"/>
          <a:srcRect/>
          <a:stretch>
            <a:fillRect/>
          </a:stretch>
        </p:blipFill>
        <p:spPr bwMode="auto">
          <a:xfrm>
            <a:off x="5410200" y="2895600"/>
            <a:ext cx="3422650" cy="3375025"/>
          </a:xfrm>
          <a:prstGeom prst="rect">
            <a:avLst/>
          </a:prstGeom>
          <a:noFill/>
        </p:spPr>
      </p:pic>
    </p:spTree>
    <p:extLst>
      <p:ext uri="{BB962C8B-B14F-4D97-AF65-F5344CB8AC3E}">
        <p14:creationId xmlns:p14="http://schemas.microsoft.com/office/powerpoint/2010/main" val="1886710843"/>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4" name="chimes.wav"/>
          </p:stSnd>
        </p:sndAc>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9|0.8|0.7"/>
</p:tagLst>
</file>

<file path=ppt/tags/tag10.xml><?xml version="1.0" encoding="utf-8"?>
<p:tagLst xmlns:a="http://schemas.openxmlformats.org/drawingml/2006/main" xmlns:r="http://schemas.openxmlformats.org/officeDocument/2006/relationships" xmlns:p="http://schemas.openxmlformats.org/presentationml/2006/main">
  <p:tag name="TIMING" val="|0.7"/>
</p:tagLst>
</file>

<file path=ppt/tags/tag11.xml><?xml version="1.0" encoding="utf-8"?>
<p:tagLst xmlns:a="http://schemas.openxmlformats.org/drawingml/2006/main" xmlns:r="http://schemas.openxmlformats.org/officeDocument/2006/relationships" xmlns:p="http://schemas.openxmlformats.org/presentationml/2006/main">
  <p:tag name="TIMING" val="|0.4|0.7|0.7|0.8"/>
</p:tagLst>
</file>

<file path=ppt/tags/tag12.xml><?xml version="1.0" encoding="utf-8"?>
<p:tagLst xmlns:a="http://schemas.openxmlformats.org/drawingml/2006/main" xmlns:r="http://schemas.openxmlformats.org/officeDocument/2006/relationships" xmlns:p="http://schemas.openxmlformats.org/presentationml/2006/main">
  <p:tag name="TIMING" val="|0.5|0.7|0.7"/>
</p:tagLst>
</file>

<file path=ppt/tags/tag2.xml><?xml version="1.0" encoding="utf-8"?>
<p:tagLst xmlns:a="http://schemas.openxmlformats.org/drawingml/2006/main" xmlns:r="http://schemas.openxmlformats.org/officeDocument/2006/relationships" xmlns:p="http://schemas.openxmlformats.org/presentationml/2006/main">
  <p:tag name="TIMING" val="|0.7|0.9|0.9|1|1|0.8|0.8|0.7|0.7|0.8|0.7|0.9|0.8|1"/>
</p:tagLst>
</file>

<file path=ppt/tags/tag3.xml><?xml version="1.0" encoding="utf-8"?>
<p:tagLst xmlns:a="http://schemas.openxmlformats.org/drawingml/2006/main" xmlns:r="http://schemas.openxmlformats.org/officeDocument/2006/relationships" xmlns:p="http://schemas.openxmlformats.org/presentationml/2006/main">
  <p:tag name="TIMING" val="|0.7|0.8|0.6|0.8|1.1"/>
</p:tagLst>
</file>

<file path=ppt/tags/tag4.xml><?xml version="1.0" encoding="utf-8"?>
<p:tagLst xmlns:a="http://schemas.openxmlformats.org/drawingml/2006/main" xmlns:r="http://schemas.openxmlformats.org/officeDocument/2006/relationships" xmlns:p="http://schemas.openxmlformats.org/presentationml/2006/main">
  <p:tag name="TIMING" val="|0.6|0.9|0.8|0.9|1|0.7|1|0.8|0.9|0.8|0.7|0.9|1.3"/>
</p:tagLst>
</file>

<file path=ppt/tags/tag5.xml><?xml version="1.0" encoding="utf-8"?>
<p:tagLst xmlns:a="http://schemas.openxmlformats.org/drawingml/2006/main" xmlns:r="http://schemas.openxmlformats.org/officeDocument/2006/relationships" xmlns:p="http://schemas.openxmlformats.org/presentationml/2006/main">
  <p:tag name="TIMING" val="|0.7|0.9|1.1|0.7|0.7|0.8|0.6|0.7|0.7|0.7|0.6"/>
</p:tagLst>
</file>

<file path=ppt/tags/tag6.xml><?xml version="1.0" encoding="utf-8"?>
<p:tagLst xmlns:a="http://schemas.openxmlformats.org/drawingml/2006/main" xmlns:r="http://schemas.openxmlformats.org/officeDocument/2006/relationships" xmlns:p="http://schemas.openxmlformats.org/presentationml/2006/main">
  <p:tag name="TIMING" val="|0.6"/>
</p:tagLst>
</file>

<file path=ppt/tags/tag7.xml><?xml version="1.0" encoding="utf-8"?>
<p:tagLst xmlns:a="http://schemas.openxmlformats.org/drawingml/2006/main" xmlns:r="http://schemas.openxmlformats.org/officeDocument/2006/relationships" xmlns:p="http://schemas.openxmlformats.org/presentationml/2006/main">
  <p:tag name="TIMING" val="|0.6"/>
</p:tagLst>
</file>

<file path=ppt/tags/tag8.xml><?xml version="1.0" encoding="utf-8"?>
<p:tagLst xmlns:a="http://schemas.openxmlformats.org/drawingml/2006/main" xmlns:r="http://schemas.openxmlformats.org/officeDocument/2006/relationships" xmlns:p="http://schemas.openxmlformats.org/presentationml/2006/main">
  <p:tag name="TIMING" val="|0.7"/>
</p:tagLst>
</file>

<file path=ppt/tags/tag9.xml><?xml version="1.0" encoding="utf-8"?>
<p:tagLst xmlns:a="http://schemas.openxmlformats.org/drawingml/2006/main" xmlns:r="http://schemas.openxmlformats.org/officeDocument/2006/relationships" xmlns:p="http://schemas.openxmlformats.org/presentationml/2006/main">
  <p:tag name="TIMING" val="|0.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360</TotalTime>
  <Words>4139</Words>
  <Application>Microsoft Office PowerPoint</Application>
  <PresentationFormat>On-screen Show (4:3)</PresentationFormat>
  <Paragraphs>543</Paragraphs>
  <Slides>87</Slides>
  <Notes>45</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87</vt:i4>
      </vt:variant>
    </vt:vector>
  </HeadingPairs>
  <TitlesOfParts>
    <vt:vector size="101" baseType="lpstr">
      <vt:lpstr>宋体</vt:lpstr>
      <vt:lpstr>Arial</vt:lpstr>
      <vt:lpstr>Arial Black</vt:lpstr>
      <vt:lpstr>Arial Rounded MT Bold</vt:lpstr>
      <vt:lpstr>Calibri</vt:lpstr>
      <vt:lpstr>Dotum</vt:lpstr>
      <vt:lpstr>Georgia</vt:lpstr>
      <vt:lpstr>Impact</vt:lpstr>
      <vt:lpstr>Times New Roman</vt:lpstr>
      <vt:lpstr>Wingdings</vt:lpstr>
      <vt:lpstr>Wingdings 2</vt:lpstr>
      <vt:lpstr>Wingdings 3</vt:lpstr>
      <vt:lpstr>NewsPrint</vt:lpstr>
      <vt:lpstr>Bitmap Image</vt:lpstr>
      <vt:lpstr>Spinal Cord Injury</vt:lpstr>
      <vt:lpstr>PowerPoint Presentation</vt:lpstr>
      <vt:lpstr>Introduction : 2 General Classifications</vt:lpstr>
      <vt:lpstr>SCI common terminology</vt:lpstr>
      <vt:lpstr>PowerPoint Presentation</vt:lpstr>
      <vt:lpstr>Epidemiology/etiology</vt:lpstr>
      <vt:lpstr>Epidemiology</vt:lpstr>
      <vt:lpstr>Spinal Cord Injuries</vt:lpstr>
      <vt:lpstr>Mode of Injury</vt:lpstr>
      <vt:lpstr>PATHOPHYSIOLOGY OF SPINAL CORD INJURY</vt:lpstr>
      <vt:lpstr>Anatomy of the spinal cord</vt:lpstr>
      <vt:lpstr>PowerPoint Presentation</vt:lpstr>
      <vt:lpstr>PowerPoint Presentation</vt:lpstr>
      <vt:lpstr>PowerPoint Presentation</vt:lpstr>
      <vt:lpstr>PowerPoint Presentation</vt:lpstr>
      <vt:lpstr>Ascending tracts</vt:lpstr>
      <vt:lpstr>PowerPoint Presentation</vt:lpstr>
      <vt:lpstr>PowerPoint Presentation</vt:lpstr>
      <vt:lpstr>Summary Ascending Tracts</vt:lpstr>
      <vt:lpstr>Descending tracts</vt:lpstr>
      <vt:lpstr>Motor Pathway</vt:lpstr>
      <vt:lpstr>Summary Descending Tracts</vt:lpstr>
      <vt:lpstr>Summary Descending Tracts</vt:lpstr>
      <vt:lpstr>Classification</vt:lpstr>
      <vt:lpstr>UMN Injury</vt:lpstr>
      <vt:lpstr>PowerPoint Presentation</vt:lpstr>
      <vt:lpstr>PowerPoint Presentation</vt:lpstr>
      <vt:lpstr>Assessment of spinal cord injury</vt:lpstr>
      <vt:lpstr>American Spinal Injury Association</vt:lpstr>
      <vt:lpstr>PowerPoint Presentation</vt:lpstr>
      <vt:lpstr>Specific Incomplete lesions</vt:lpstr>
      <vt:lpstr>Anterior Cord Syndrome</vt:lpstr>
      <vt:lpstr>Posterior Cord Syndrome</vt:lpstr>
      <vt:lpstr>Brown Sequard Syndrome</vt:lpstr>
      <vt:lpstr>Central Cord Syndrome</vt:lpstr>
      <vt:lpstr>PowerPoint Presentation</vt:lpstr>
      <vt:lpstr>Sacral Sparing</vt:lpstr>
      <vt:lpstr>Common complications in SCI and their interventions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Intermittent Catheterization</vt:lpstr>
      <vt:lpstr>Indwelling Catheters: Two Types</vt:lpstr>
      <vt:lpstr>Concern with Credé Voiding</vt:lpstr>
      <vt:lpstr>Spasticity</vt:lpstr>
      <vt:lpstr>Autonomic Dysreflexia</vt:lpstr>
      <vt:lpstr>Heterotopic Bone Formation</vt:lpstr>
      <vt:lpstr>Deep Vein Thrombosis</vt:lpstr>
      <vt:lpstr>Orthostatic Hypotension</vt:lpstr>
      <vt:lpstr>Pressure Ulcers</vt:lpstr>
      <vt:lpstr>Physical Therapy Goals, Outcomes and Interventions</vt:lpstr>
      <vt:lpstr>Improve Respiratory Capacity</vt:lpstr>
      <vt:lpstr>Maintain ROM</vt:lpstr>
      <vt:lpstr>Maintain Skin Integrity</vt:lpstr>
      <vt:lpstr>Improve Strength</vt:lpstr>
      <vt:lpstr>Reorient Patient to Vertical Position</vt:lpstr>
      <vt:lpstr>Promote early return of ADLs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Spinal Cord Injury</dc:title>
  <dc:creator>Kenneth</dc:creator>
  <cp:lastModifiedBy>VINEET KUMAR</cp:lastModifiedBy>
  <cp:revision>37</cp:revision>
  <dcterms:created xsi:type="dcterms:W3CDTF">2012-10-10T13:11:56Z</dcterms:created>
  <dcterms:modified xsi:type="dcterms:W3CDTF">2015-08-25T04:18:43Z</dcterms:modified>
</cp:coreProperties>
</file>