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07"/>
  </p:notesMasterIdLst>
  <p:sldIdLst>
    <p:sldId id="256" r:id="rId2"/>
    <p:sldId id="261" r:id="rId3"/>
    <p:sldId id="262" r:id="rId4"/>
    <p:sldId id="263" r:id="rId5"/>
    <p:sldId id="264" r:id="rId6"/>
    <p:sldId id="469" r:id="rId7"/>
    <p:sldId id="358" r:id="rId8"/>
    <p:sldId id="267" r:id="rId9"/>
    <p:sldId id="268" r:id="rId10"/>
    <p:sldId id="269" r:id="rId11"/>
    <p:sldId id="270" r:id="rId12"/>
    <p:sldId id="271" r:id="rId13"/>
    <p:sldId id="460" r:id="rId14"/>
    <p:sldId id="461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356" r:id="rId27"/>
    <p:sldId id="357" r:id="rId28"/>
    <p:sldId id="361" r:id="rId29"/>
    <p:sldId id="360" r:id="rId30"/>
    <p:sldId id="286" r:id="rId31"/>
    <p:sldId id="287" r:id="rId32"/>
    <p:sldId id="288" r:id="rId33"/>
    <p:sldId id="462" r:id="rId34"/>
    <p:sldId id="289" r:id="rId35"/>
    <p:sldId id="290" r:id="rId36"/>
    <p:sldId id="291" r:id="rId37"/>
    <p:sldId id="292" r:id="rId38"/>
    <p:sldId id="463" r:id="rId39"/>
    <p:sldId id="370" r:id="rId40"/>
    <p:sldId id="372" r:id="rId41"/>
    <p:sldId id="373" r:id="rId42"/>
    <p:sldId id="474" r:id="rId43"/>
    <p:sldId id="374" r:id="rId44"/>
    <p:sldId id="376" r:id="rId45"/>
    <p:sldId id="377" r:id="rId46"/>
    <p:sldId id="464" r:id="rId47"/>
    <p:sldId id="378" r:id="rId48"/>
    <p:sldId id="380" r:id="rId49"/>
    <p:sldId id="381" r:id="rId50"/>
    <p:sldId id="383" r:id="rId51"/>
    <p:sldId id="401" r:id="rId52"/>
    <p:sldId id="402" r:id="rId53"/>
    <p:sldId id="403" r:id="rId54"/>
    <p:sldId id="404" r:id="rId55"/>
    <p:sldId id="406" r:id="rId56"/>
    <p:sldId id="409" r:id="rId57"/>
    <p:sldId id="410" r:id="rId58"/>
    <p:sldId id="411" r:id="rId59"/>
    <p:sldId id="412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2" r:id="rId68"/>
    <p:sldId id="423" r:id="rId69"/>
    <p:sldId id="424" r:id="rId70"/>
    <p:sldId id="425" r:id="rId71"/>
    <p:sldId id="459" r:id="rId72"/>
    <p:sldId id="426" r:id="rId73"/>
    <p:sldId id="427" r:id="rId74"/>
    <p:sldId id="428" r:id="rId75"/>
    <p:sldId id="429" r:id="rId76"/>
    <p:sldId id="457" r:id="rId77"/>
    <p:sldId id="458" r:id="rId78"/>
    <p:sldId id="431" r:id="rId79"/>
    <p:sldId id="471" r:id="rId80"/>
    <p:sldId id="472" r:id="rId81"/>
    <p:sldId id="470" r:id="rId82"/>
    <p:sldId id="432" r:id="rId83"/>
    <p:sldId id="473" r:id="rId84"/>
    <p:sldId id="434" r:id="rId85"/>
    <p:sldId id="435" r:id="rId86"/>
    <p:sldId id="436" r:id="rId87"/>
    <p:sldId id="437" r:id="rId88"/>
    <p:sldId id="440" r:id="rId89"/>
    <p:sldId id="441" r:id="rId90"/>
    <p:sldId id="442" r:id="rId91"/>
    <p:sldId id="443" r:id="rId92"/>
    <p:sldId id="444" r:id="rId93"/>
    <p:sldId id="445" r:id="rId94"/>
    <p:sldId id="446" r:id="rId95"/>
    <p:sldId id="447" r:id="rId96"/>
    <p:sldId id="448" r:id="rId97"/>
    <p:sldId id="449" r:id="rId98"/>
    <p:sldId id="450" r:id="rId99"/>
    <p:sldId id="451" r:id="rId100"/>
    <p:sldId id="452" r:id="rId101"/>
    <p:sldId id="453" r:id="rId102"/>
    <p:sldId id="454" r:id="rId103"/>
    <p:sldId id="455" r:id="rId104"/>
    <p:sldId id="475" r:id="rId105"/>
    <p:sldId id="438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7" autoAdjust="0"/>
    <p:restoredTop sz="94660"/>
  </p:normalViewPr>
  <p:slideViewPr>
    <p:cSldViewPr>
      <p:cViewPr varScale="1">
        <p:scale>
          <a:sx n="74" d="100"/>
          <a:sy n="74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A3A29-E2DD-44DC-A4C2-1EA1E836C1D3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53E74-BF18-4E1D-B99D-83E7D4BC2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8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22287-AE23-4CBD-814D-2B70A78D859D}" type="slidenum">
              <a:rPr lang="en-IN" smtClean="0"/>
              <a:t>47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447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83">
              <a:schemeClr val="bg1"/>
            </a:gs>
            <a:gs pos="34000">
              <a:schemeClr val="bg1"/>
            </a:gs>
            <a:gs pos="99000">
              <a:schemeClr val="tx1"/>
            </a:gs>
            <a:gs pos="9000">
              <a:schemeClr val="bg1"/>
            </a:gs>
            <a:gs pos="100000">
              <a:srgbClr val="7F7F7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9AC12D-5031-4746-8EE1-6B842C541155}" type="datetimeFigureOut">
              <a:rPr lang="en-US" smtClean="0"/>
              <a:pPr/>
              <a:t>6/14/2014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C6F352-8887-4A59-B84F-1C17E35E2AC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uman-anatomy-cp-1.dorchester.shs.schoolfusion.us/modules/groups/homepagefiles/gwp/754112/1086805/Image/animated_lung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46482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990600"/>
            <a:ext cx="83058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PRACTICAL APPLICATIONS OF PULMONARY FUNCTION TESTS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855913"/>
            <a:ext cx="83089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44958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MODERATOR : DR.G.P SINGH </a:t>
            </a:r>
          </a:p>
          <a:p>
            <a:pPr>
              <a:buNone/>
            </a:pPr>
            <a:r>
              <a:rPr lang="en-US" sz="2400" dirty="0" smtClean="0"/>
              <a:t>PRESENTERS :  DR.SWATI AGGARWAL </a:t>
            </a:r>
          </a:p>
          <a:p>
            <a:pPr>
              <a:buNone/>
            </a:pPr>
            <a:r>
              <a:rPr lang="en-US" sz="2400" dirty="0" smtClean="0"/>
              <a:t>                            DR.KARTHIK PONNAPPAN </a:t>
            </a:r>
          </a:p>
          <a:p>
            <a:pPr>
              <a:buNone/>
            </a:pPr>
            <a:r>
              <a:rPr lang="en-US" sz="2400" dirty="0" smtClean="0"/>
              <a:t>                            DR.JOKHOORAM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20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RESIDUAL VOLUME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Depends on limits of chest wall expansion and small airways collapse </a:t>
            </a:r>
          </a:p>
          <a:p>
            <a:pPr>
              <a:buNone/>
            </a:pPr>
            <a:r>
              <a:rPr lang="en-US" dirty="0" smtClean="0"/>
              <a:t>	Any increase in it signifies lung is larger than usual and cannot empty adequately occurs in  </a:t>
            </a:r>
          </a:p>
          <a:p>
            <a:pPr>
              <a:buNone/>
            </a:pPr>
            <a:r>
              <a:rPr lang="en-US" dirty="0" smtClean="0"/>
              <a:t>      - After thoracic operations </a:t>
            </a:r>
          </a:p>
          <a:p>
            <a:pPr>
              <a:buNone/>
            </a:pPr>
            <a:r>
              <a:rPr lang="en-US" dirty="0" smtClean="0"/>
              <a:t>      - OAD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5181600" y="4114800"/>
            <a:ext cx="3657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000" smtClean="0"/>
              <a:t>HESITANT START/ TECHNICALLY UNACCEPTABLE</a:t>
            </a:r>
          </a:p>
        </p:txBody>
      </p:sp>
      <p:pic>
        <p:nvPicPr>
          <p:cNvPr id="38915" name="Content Placeholder 5" descr="image-6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26608" b="50601"/>
          <a:stretch>
            <a:fillRect/>
          </a:stretch>
        </p:blipFill>
        <p:spPr>
          <a:xfrm>
            <a:off x="0" y="914400"/>
            <a:ext cx="4495800" cy="2819400"/>
          </a:xfrm>
        </p:spPr>
      </p:pic>
      <p:sp>
        <p:nvSpPr>
          <p:cNvPr id="58372" name="Content Placeholder 4" descr="Rectangle: Click to edit Master text styles&#10;Second level&#10;Third level&#10;Fourth level&#10;Fifth level"/>
          <p:cNvSpPr>
            <a:spLocks noGrp="1"/>
          </p:cNvSpPr>
          <p:nvPr>
            <p:ph sz="quarter" idx="2"/>
          </p:nvPr>
        </p:nvSpPr>
        <p:spPr>
          <a:xfrm>
            <a:off x="4800600" y="1905000"/>
            <a:ext cx="3810000" cy="1524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	</a:t>
            </a:r>
            <a:r>
              <a:rPr lang="en-US" altLang="en-US" sz="2400" smtClean="0">
                <a:solidFill>
                  <a:srgbClr val="FF0000"/>
                </a:solidFill>
              </a:rPr>
              <a:t>Increased back extrapolated time (&gt;0.05 sec)</a:t>
            </a:r>
          </a:p>
          <a:p>
            <a:endParaRPr lang="en-US" altLang="en-US" sz="2400" smtClean="0"/>
          </a:p>
        </p:txBody>
      </p:sp>
      <p:pic>
        <p:nvPicPr>
          <p:cNvPr id="38917" name="Content Placeholder 5" descr="image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t="48148" r="21930" b="20370"/>
          <a:stretch>
            <a:fillRect/>
          </a:stretch>
        </p:blipFill>
        <p:spPr bwMode="auto">
          <a:xfrm>
            <a:off x="0" y="3657600"/>
            <a:ext cx="471487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Content Placeholder 5" descr="image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r="21930" b="87038"/>
          <a:stretch>
            <a:fillRect/>
          </a:stretch>
        </p:blipFill>
        <p:spPr bwMode="auto">
          <a:xfrm>
            <a:off x="0" y="0"/>
            <a:ext cx="7893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3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2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0" y="4800600"/>
            <a:ext cx="4419600" cy="1143000"/>
          </a:xfrm>
        </p:spPr>
        <p:txBody>
          <a:bodyPr/>
          <a:lstStyle/>
          <a:p>
            <a:pPr algn="ctr" eaLnBrk="1" hangingPunct="1"/>
            <a:r>
              <a:rPr lang="en-US" altLang="en-US" sz="2800" smtClean="0"/>
              <a:t>COUGH/ UNACCEPTABLE TRACING</a:t>
            </a:r>
          </a:p>
        </p:txBody>
      </p:sp>
      <p:pic>
        <p:nvPicPr>
          <p:cNvPr id="40963" name="Content Placeholder 3" descr="Picture 002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40259" b="40741"/>
          <a:stretch>
            <a:fillRect/>
          </a:stretch>
        </p:blipFill>
        <p:spPr>
          <a:xfrm>
            <a:off x="76200" y="76200"/>
            <a:ext cx="5562600" cy="3240088"/>
          </a:xfrm>
        </p:spPr>
      </p:pic>
      <p:pic>
        <p:nvPicPr>
          <p:cNvPr id="40964" name="Content Placeholder 3" descr="Pictur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59259" r="50000"/>
          <a:stretch>
            <a:fillRect/>
          </a:stretch>
        </p:blipFill>
        <p:spPr bwMode="auto">
          <a:xfrm>
            <a:off x="76200" y="39624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0" y="1390650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Large undulations during early part of expiration</a:t>
            </a:r>
          </a:p>
        </p:txBody>
      </p:sp>
    </p:spTree>
    <p:extLst>
      <p:ext uri="{BB962C8B-B14F-4D97-AF65-F5344CB8AC3E}">
        <p14:creationId xmlns:p14="http://schemas.microsoft.com/office/powerpoint/2010/main" val="32410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/>
              <a:t>COUGH / ACCEPTABLE </a:t>
            </a:r>
          </a:p>
        </p:txBody>
      </p:sp>
      <p:pic>
        <p:nvPicPr>
          <p:cNvPr id="41987" name="Content Placeholder 4" descr="Picture 00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49" y="1676400"/>
            <a:ext cx="5552902" cy="41148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6015038"/>
            <a:ext cx="655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Small undulations in the later part of expiration</a:t>
            </a:r>
          </a:p>
        </p:txBody>
      </p:sp>
    </p:spTree>
    <p:extLst>
      <p:ext uri="{BB962C8B-B14F-4D97-AF65-F5344CB8AC3E}">
        <p14:creationId xmlns:p14="http://schemas.microsoft.com/office/powerpoint/2010/main" val="34958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DIAPHRAGMATIC PALSY</a:t>
            </a:r>
          </a:p>
        </p:txBody>
      </p:sp>
      <p:pic>
        <p:nvPicPr>
          <p:cNvPr id="43011" name="Picture 2" descr="C:\Users\Shyam\Desktop\New Folder\DSC0016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81" y="1676400"/>
            <a:ext cx="3208713" cy="4114800"/>
          </a:xfrm>
        </p:spPr>
      </p:pic>
      <p:pic>
        <p:nvPicPr>
          <p:cNvPr id="43012" name="Picture 2" descr="C:\Users\Shyam\Desktop\New Folder\DSC0016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098173"/>
            <a:ext cx="3749675" cy="3271254"/>
          </a:xfrm>
        </p:spPr>
      </p:pic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2514600" y="25908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3505200" y="32766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1676400" y="5943600"/>
            <a:ext cx="624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Spirometry in sitting (1) &amp; supine(2) position</a:t>
            </a:r>
          </a:p>
        </p:txBody>
      </p:sp>
    </p:spTree>
    <p:extLst>
      <p:ext uri="{BB962C8B-B14F-4D97-AF65-F5344CB8AC3E}">
        <p14:creationId xmlns:p14="http://schemas.microsoft.com/office/powerpoint/2010/main" val="29184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" y="1268760"/>
            <a:ext cx="9032362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055465" y="1628800"/>
            <a:ext cx="115212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ounded Rectangle 5"/>
          <p:cNvSpPr/>
          <p:nvPr/>
        </p:nvSpPr>
        <p:spPr>
          <a:xfrm>
            <a:off x="2359993" y="1628800"/>
            <a:ext cx="115212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Rounded Rectangle 6"/>
          <p:cNvSpPr/>
          <p:nvPr/>
        </p:nvSpPr>
        <p:spPr>
          <a:xfrm>
            <a:off x="4913362" y="1628800"/>
            <a:ext cx="115212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ounded Rectangle 7"/>
          <p:cNvSpPr/>
          <p:nvPr/>
        </p:nvSpPr>
        <p:spPr>
          <a:xfrm>
            <a:off x="6156176" y="1628800"/>
            <a:ext cx="115212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Rounded Rectangle 8"/>
          <p:cNvSpPr/>
          <p:nvPr/>
        </p:nvSpPr>
        <p:spPr>
          <a:xfrm>
            <a:off x="7452320" y="1628800"/>
            <a:ext cx="115212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ounded Rectangle 9"/>
          <p:cNvSpPr/>
          <p:nvPr/>
        </p:nvSpPr>
        <p:spPr>
          <a:xfrm>
            <a:off x="3635896" y="1628800"/>
            <a:ext cx="115212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t>104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95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643621" y="2967335"/>
            <a:ext cx="385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THANK YOU!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43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5103674"/>
            <a:ext cx="868404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It 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greatly influences ventilation–perfusion relationships within the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lung (when FRC  is reduced , venous admixture increases &amp; results in arterial hypoxemia  , mechanism can b understood by its relationship with closing capacity )</a:t>
            </a:r>
            <a:endParaRPr lang="en-IN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pPr/>
              <a:t>11</a:t>
            </a:fld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885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FUNCTIONAL RESIDUAL CAPACITY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 descr="C:\Users\Karthik\Desktop\Seminar\Lungvolume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857620" cy="26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876420" y="3310873"/>
            <a:ext cx="357190" cy="114300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1600200"/>
            <a:ext cx="441007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Normally FRC is 40-50% of the TLC (30ml/kg IBW )</a:t>
            </a:r>
          </a:p>
          <a:p>
            <a:endParaRPr lang="en-IN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dirty="0" smtClean="0"/>
              <a:t>FRC determines two primary physiologic functions 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dirty="0" smtClean="0"/>
              <a:t>1.	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elastic pressure–volume relationships within the lung. </a:t>
            </a:r>
            <a:r>
              <a:rPr lang="en-US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 FRC chest wall and the lung are in equilibrium with each other</a:t>
            </a:r>
            <a:endParaRPr lang="en-IN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2.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oxygen reserve when </a:t>
            </a:r>
            <a:r>
              <a:rPr lang="en-IN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apnea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occurs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FACTORS AFFECTING FRC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9225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300" i="1" dirty="0" smtClean="0">
                <a:solidFill>
                  <a:srgbClr val="0070C0"/>
                </a:solidFill>
              </a:rPr>
              <a:t>INCREASE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Age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OAD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Position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100" i="1" dirty="0" smtClean="0">
                <a:solidFill>
                  <a:srgbClr val="0070C0"/>
                </a:solidFill>
              </a:rPr>
              <a:t>DECREASE</a:t>
            </a:r>
          </a:p>
          <a:p>
            <a:pPr marL="514350" indent="-514350">
              <a:buAutoNum type="arabicPeriod"/>
            </a:pPr>
            <a:r>
              <a:rPr lang="en-US" dirty="0" smtClean="0"/>
              <a:t>Age </a:t>
            </a:r>
          </a:p>
          <a:p>
            <a:pPr marL="514350" indent="-514350">
              <a:buAutoNum type="arabicPeriod"/>
            </a:pPr>
            <a:r>
              <a:rPr lang="en-US" dirty="0" smtClean="0"/>
              <a:t>Position </a:t>
            </a:r>
          </a:p>
          <a:p>
            <a:pPr marL="514350" indent="-514350">
              <a:buAutoNum type="arabicPeriod"/>
            </a:pPr>
            <a:r>
              <a:rPr lang="en-US" dirty="0" smtClean="0"/>
              <a:t>RLD</a:t>
            </a:r>
          </a:p>
          <a:p>
            <a:pPr marL="514350" indent="-514350">
              <a:buAutoNum type="arabicPeriod"/>
            </a:pPr>
            <a:r>
              <a:rPr lang="en-US" dirty="0" smtClean="0"/>
              <a:t>Anesthetic agents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Post operative period : upper abdominal : 40-50 %</a:t>
            </a:r>
          </a:p>
          <a:p>
            <a:pPr marL="514350" indent="-514350">
              <a:buNone/>
            </a:pPr>
            <a:r>
              <a:rPr lang="en-US" dirty="0" smtClean="0"/>
              <a:t>  	Lower abdominal n thoracic : 30 % </a:t>
            </a:r>
          </a:p>
          <a:p>
            <a:pPr marL="514350" indent="-514350">
              <a:buNone/>
            </a:pPr>
            <a:r>
              <a:rPr lang="en-US" dirty="0" smtClean="0"/>
              <a:t>	Other : 15 – 20  %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pPr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185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371600"/>
            <a:ext cx="8496944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en-US" sz="2000" dirty="0" smtClean="0"/>
              <a:t>The subject is instructed to breathe as hard and fast as possible for 10 to 15 seconds. The result is extrapolated to 60 seconds and reported in liters per minute.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sz="2000" dirty="0" smtClean="0"/>
              <a:t>A low MVV can occur in obstructive disease, in restrictive disease, in neuromuscular disease, in heart disease, in a patient who does not try or who does not understand, or in a frail patient.</a:t>
            </a:r>
            <a:endParaRPr lang="en-IN" sz="2000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endParaRPr lang="en-IN" sz="2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MVV measures the endurance of the ventilatory muscles and indirectly reflects lung–thorax compliance and airway </a:t>
            </a: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resistance</a:t>
            </a:r>
            <a:endParaRPr lang="en-IN" sz="2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685800"/>
            <a:ext cx="83386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Maximum Voluntary Ventilation (MVV)</a:t>
            </a:r>
            <a:endParaRPr lang="en-US" sz="36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pPr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61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676400"/>
            <a:ext cx="8338693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MVV is the best ventilatory endurance test that can be performed in the laboratory. Values that vary by as much as 30% from predicted values may be normal, so only large reductions in MVV are </a:t>
            </a: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significant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Healthy</a:t>
            </a:r>
            <a:r>
              <a:rPr lang="en-IN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young adults average ~170 L/min. Values are lower in women and decrease with age in both </a:t>
            </a: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sexes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Because </a:t>
            </a:r>
            <a:r>
              <a:rPr lang="en-IN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this </a:t>
            </a: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manoeuvre </a:t>
            </a:r>
            <a:r>
              <a:rPr lang="en-IN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exaggerates air trapping and exerts the ventilatory muscles, MVV is decreased greatly in patients with moderate-to-severe obstructive </a:t>
            </a: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disease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MVV </a:t>
            </a:r>
            <a:r>
              <a:rPr lang="en-IN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usually normal in patients with restrictive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838200"/>
            <a:ext cx="83386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Maximum Voluntary Ventilation (MVV)</a:t>
            </a:r>
            <a:endParaRPr lang="en-US" sz="36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pPr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88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PFT IN THORACIC SURGERIES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Three Goals :</a:t>
            </a:r>
          </a:p>
          <a:p>
            <a:pPr marL="514350" indent="-514350">
              <a:buAutoNum type="arabicPeriod"/>
            </a:pPr>
            <a:r>
              <a:rPr lang="en-US" dirty="0" smtClean="0"/>
              <a:t>Identify the patient at risk of increased postoperative morbidity and mortality </a:t>
            </a:r>
          </a:p>
          <a:p>
            <a:pPr marL="514350" indent="-514350">
              <a:buAutoNum type="arabicPeriod"/>
            </a:pPr>
            <a:r>
              <a:rPr lang="en-US" dirty="0" smtClean="0"/>
              <a:t>Identify patients who will need short term or long term post-op </a:t>
            </a:r>
            <a:r>
              <a:rPr lang="en-US" dirty="0" err="1" smtClean="0"/>
              <a:t>ventilatory</a:t>
            </a:r>
            <a:r>
              <a:rPr lang="en-US" dirty="0" smtClean="0"/>
              <a:t> support </a:t>
            </a:r>
          </a:p>
          <a:p>
            <a:pPr marL="514350" indent="-514350">
              <a:buAutoNum type="arabicPeriod"/>
            </a:pPr>
            <a:r>
              <a:rPr lang="en-US" dirty="0" smtClean="0"/>
              <a:t>To evaluate beneficial effect and reversibility of airway obstruction with use of bronchodilators 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The 3 aspects of respiratory function need to be assessed pre operatively and these form a 3 legged stool :</a:t>
            </a:r>
          </a:p>
          <a:p>
            <a:r>
              <a:rPr lang="en-US" dirty="0" smtClean="0"/>
              <a:t>Lung Mechanics </a:t>
            </a:r>
          </a:p>
          <a:p>
            <a:r>
              <a:rPr lang="en-US" dirty="0" smtClean="0"/>
              <a:t>Lung </a:t>
            </a:r>
            <a:r>
              <a:rPr lang="en-US" dirty="0" err="1" smtClean="0"/>
              <a:t>parenchymal</a:t>
            </a:r>
            <a:r>
              <a:rPr lang="en-US" dirty="0" smtClean="0"/>
              <a:t> function </a:t>
            </a:r>
          </a:p>
          <a:p>
            <a:r>
              <a:rPr lang="en-US" dirty="0" smtClean="0"/>
              <a:t>Cardiopulmonary Interaction </a:t>
            </a:r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57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1. RESPIRATORY MECHANICS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828800"/>
            <a:ext cx="5410200" cy="5029200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Many </a:t>
            </a:r>
            <a:r>
              <a:rPr lang="en-US" dirty="0"/>
              <a:t>tests correlate with post  thoracotomy outcome </a:t>
            </a:r>
            <a:r>
              <a:rPr lang="en-US" dirty="0" smtClean="0"/>
              <a:t>:- FEV1</a:t>
            </a:r>
            <a:r>
              <a:rPr lang="en-US" dirty="0"/>
              <a:t>, </a:t>
            </a:r>
            <a:r>
              <a:rPr lang="en-US" dirty="0" smtClean="0"/>
              <a:t>FVC, MVV, </a:t>
            </a:r>
            <a:r>
              <a:rPr lang="en-US" dirty="0"/>
              <a:t>RV/TLC </a:t>
            </a:r>
            <a:endParaRPr lang="en-US" dirty="0" smtClean="0"/>
          </a:p>
          <a:p>
            <a:pPr marL="0" indent="0"/>
            <a:r>
              <a:rPr lang="en-US" dirty="0" smtClean="0"/>
              <a:t>Most </a:t>
            </a:r>
            <a:r>
              <a:rPr lang="en-US" dirty="0"/>
              <a:t>important of these is  predicted post </a:t>
            </a:r>
            <a:r>
              <a:rPr lang="en-US" dirty="0" smtClean="0"/>
              <a:t>operative (PPO) FEV1</a:t>
            </a:r>
          </a:p>
          <a:p>
            <a:pPr marL="0" indent="0"/>
            <a:r>
              <a:rPr lang="en-US" dirty="0" smtClean="0"/>
              <a:t>PPO </a:t>
            </a:r>
            <a:r>
              <a:rPr lang="en-US" dirty="0"/>
              <a:t>FEV1 = </a:t>
            </a:r>
            <a:r>
              <a:rPr lang="en-US" dirty="0" err="1"/>
              <a:t>preop</a:t>
            </a:r>
            <a:r>
              <a:rPr lang="en-US" dirty="0"/>
              <a:t> FEV1 %  * (1- no of </a:t>
            </a:r>
            <a:r>
              <a:rPr lang="en-US" dirty="0" err="1"/>
              <a:t>subsegments</a:t>
            </a:r>
            <a:r>
              <a:rPr lang="en-US" dirty="0"/>
              <a:t> removed /42 )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&gt; 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40% 	</a:t>
            </a: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~    low risk</a:t>
            </a:r>
          </a:p>
          <a:p>
            <a:pPr marL="0" indent="0">
              <a:buNone/>
            </a:pP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30 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40 % </a:t>
            </a: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~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moderate risk</a:t>
            </a:r>
          </a:p>
          <a:p>
            <a:pPr marL="0" indent="0">
              <a:buNone/>
            </a:pP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&lt; 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30% 	</a:t>
            </a: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~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high 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risk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7936" r="30433" b="15129"/>
          <a:stretch/>
        </p:blipFill>
        <p:spPr bwMode="auto">
          <a:xfrm>
            <a:off x="5477931" y="1828800"/>
            <a:ext cx="366606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9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1430"/>
                <a:solidFill>
                  <a:schemeClr val="accent1">
                    <a:lumMod val="50000"/>
                  </a:schemeClr>
                </a:solidFill>
              </a:rPr>
              <a:t>2. LUNG PARENCHYMAL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4876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ln w="11430"/>
              </a:rPr>
              <a:t>The lungs ability to exchanger O2 and CO2 between pulmonary vascular bed and alveoli is assessed by : </a:t>
            </a:r>
          </a:p>
          <a:p>
            <a:pPr marL="0" indent="0" algn="just">
              <a:buNone/>
            </a:pPr>
            <a:r>
              <a:rPr lang="en-US" dirty="0" smtClean="0">
                <a:ln w="11430"/>
              </a:rPr>
              <a:t>1.ABG :  cut offs PaO2 &lt; 60 mmHg, PaCO2 &gt; 45 mmHg , the patients who do not meet these warning </a:t>
            </a:r>
            <a:r>
              <a:rPr lang="en-US" dirty="0" err="1" smtClean="0">
                <a:ln w="11430"/>
              </a:rPr>
              <a:t>criterias</a:t>
            </a:r>
            <a:r>
              <a:rPr lang="en-US" dirty="0" smtClean="0">
                <a:ln w="11430"/>
              </a:rPr>
              <a:t> are at increased risk </a:t>
            </a:r>
          </a:p>
          <a:p>
            <a:pPr marL="0" indent="0" algn="just">
              <a:buNone/>
            </a:pPr>
            <a:r>
              <a:rPr lang="en-US" dirty="0" smtClean="0">
                <a:ln w="11430"/>
              </a:rPr>
              <a:t>2.DLCO : correlates with total functioning cross sectional area of alveolar capillary interface, corrected DLCO can be used to calculate post transection DLCO </a:t>
            </a:r>
          </a:p>
          <a:p>
            <a:pPr marL="0" indent="0" algn="just">
              <a:buNone/>
            </a:pPr>
            <a:r>
              <a:rPr lang="en-US" dirty="0" err="1" smtClean="0">
                <a:ln w="11430"/>
              </a:rPr>
              <a:t>ppoDLCO</a:t>
            </a:r>
            <a:r>
              <a:rPr lang="en-US" dirty="0" smtClean="0">
                <a:ln w="11430"/>
              </a:rPr>
              <a:t>   &lt;40 % - correlates with increased respiratory and 			   cardiac complications </a:t>
            </a:r>
          </a:p>
          <a:p>
            <a:pPr marL="0" indent="0" algn="just">
              <a:buNone/>
            </a:pPr>
            <a:r>
              <a:rPr lang="en-US" dirty="0" smtClean="0">
                <a:ln w="11430"/>
              </a:rPr>
              <a:t>		&lt;20 %-  </a:t>
            </a:r>
            <a:r>
              <a:rPr lang="en-US" dirty="0" err="1" smtClean="0">
                <a:ln w="11430"/>
              </a:rPr>
              <a:t>unaccepatably</a:t>
            </a:r>
            <a:r>
              <a:rPr lang="en-US" dirty="0" smtClean="0">
                <a:ln w="11430"/>
              </a:rPr>
              <a:t> high </a:t>
            </a:r>
            <a:r>
              <a:rPr lang="en-US" dirty="0" err="1" smtClean="0">
                <a:ln w="11430"/>
              </a:rPr>
              <a:t>periop</a:t>
            </a:r>
            <a:r>
              <a:rPr lang="en-US" dirty="0" smtClean="0">
                <a:ln w="11430"/>
              </a:rPr>
              <a:t> mortality rate </a:t>
            </a:r>
          </a:p>
          <a:p>
            <a:pPr marL="0" indent="0" algn="just">
              <a:buNone/>
            </a:pPr>
            <a:endParaRPr lang="en-US" dirty="0" smtClean="0">
              <a:ln w="11430"/>
            </a:endParaRPr>
          </a:p>
          <a:p>
            <a:pPr marL="0" indent="0" algn="just">
              <a:buNone/>
            </a:pPr>
            <a:endParaRPr lang="en-US" dirty="0">
              <a:ln w="11430"/>
            </a:endParaRP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829800" cy="1143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 3.CARDIOPULMONARY INTERACTION 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4389120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Laboratory exercise testing – gold standard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Maximal O</a:t>
            </a:r>
            <a:r>
              <a:rPr lang="en-US" b="1" baseline="-250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Consumption (VO</a:t>
            </a:r>
            <a:r>
              <a:rPr lang="en-US" b="1" baseline="-250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2max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 – most useful predictor of post-thoracotomy outcome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Stair climbing</a:t>
            </a:r>
          </a:p>
          <a:p>
            <a:pPr marL="7048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flight means 20 steps with 6 inches/step</a:t>
            </a:r>
          </a:p>
          <a:p>
            <a:pPr marL="7048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 flights - VO</a:t>
            </a:r>
            <a:r>
              <a:rPr lang="en-US" sz="2800" b="1" baseline="-250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2max</a:t>
            </a:r>
            <a:r>
              <a:rPr lang="en-US" sz="28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&gt; 20 mL/kg/min</a:t>
            </a:r>
          </a:p>
          <a:p>
            <a:pPr marL="7048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flights - VO</a:t>
            </a:r>
            <a:r>
              <a:rPr lang="en-US" sz="2800" b="1" baseline="-250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2max</a:t>
            </a:r>
            <a:r>
              <a:rPr lang="en-US" sz="28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&gt; 12 mL/kg/min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181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6MWT – 6 Minute Walk Test</a:t>
            </a:r>
          </a:p>
          <a:p>
            <a:pPr marL="904875" indent="-457200">
              <a:lnSpc>
                <a:spcPct val="150000"/>
              </a:lnSpc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 than 2000 feet (610 m) correlates to VO</a:t>
            </a:r>
            <a:r>
              <a:rPr lang="en-US" b="1" baseline="-250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2max 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 15 mL/kg/min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Fall in SpO</a:t>
            </a:r>
            <a:r>
              <a:rPr lang="en-US" b="1" baseline="-250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more than 4 % during exercise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Estimated ppoVO</a:t>
            </a:r>
            <a:r>
              <a:rPr lang="en-US" b="1" baseline="-250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2max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&lt; 10 mL/kg/min is an absolute contraindication for pulmonary resection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0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GOALS OF PREOPERATIVE PULMONARY EVALUATION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68880"/>
            <a:ext cx="8229600" cy="438912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To predict likelihood of pulmonary complications </a:t>
            </a:r>
          </a:p>
          <a:p>
            <a:pPr marL="514350" indent="-514350">
              <a:buAutoNum type="arabicPeriod"/>
            </a:pPr>
            <a:r>
              <a:rPr lang="en-US" dirty="0" smtClean="0"/>
              <a:t>Obtain quantitative baseline information which can help in decision making </a:t>
            </a:r>
          </a:p>
          <a:p>
            <a:pPr marL="514350" indent="-514350">
              <a:buAutoNum type="arabicPeriod"/>
            </a:pPr>
            <a:r>
              <a:rPr lang="en-US" dirty="0" smtClean="0"/>
              <a:t>Identify patients who may benefit from </a:t>
            </a:r>
            <a:r>
              <a:rPr lang="en-US" dirty="0" smtClean="0">
                <a:solidFill>
                  <a:srgbClr val="FF0000"/>
                </a:solidFill>
              </a:rPr>
              <a:t>???bronchodilator</a:t>
            </a:r>
            <a:r>
              <a:rPr lang="en-US" dirty="0" smtClean="0"/>
              <a:t> therapy </a:t>
            </a:r>
          </a:p>
          <a:p>
            <a:pPr marL="514350" indent="-514350">
              <a:buAutoNum type="arabicPeriod"/>
            </a:pPr>
            <a:r>
              <a:rPr lang="en-US" dirty="0" smtClean="0"/>
              <a:t>To ascertain predictive benefit in </a:t>
            </a:r>
            <a:r>
              <a:rPr lang="en-US" dirty="0" err="1" smtClean="0"/>
              <a:t>pneumonectomy</a:t>
            </a:r>
            <a:r>
              <a:rPr lang="en-US" dirty="0" smtClean="0"/>
              <a:t> patients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V/Q SCINTIGRAPHY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Assessment of preoperative contribution of lobe or lung resected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any patient whose preoperative FEV1 and/or less than 80%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endParaRPr lang="en-US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0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APPROACH TO PFT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5181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Spirometry</a:t>
            </a:r>
            <a:r>
              <a:rPr lang="en-US" dirty="0" smtClean="0"/>
              <a:t> is an effort dependent test therefore it is important to ensure that subject gives his best while performing this test </a:t>
            </a:r>
          </a:p>
          <a:p>
            <a:pPr>
              <a:buNone/>
            </a:pPr>
            <a:r>
              <a:rPr lang="en-US" dirty="0" smtClean="0"/>
              <a:t>	Way of doing this is to look at the acceptability and repeatability criteria </a:t>
            </a:r>
          </a:p>
          <a:p>
            <a:pPr>
              <a:buNone/>
            </a:pPr>
            <a:r>
              <a:rPr lang="en-US" i="1" dirty="0" smtClean="0">
                <a:solidFill>
                  <a:srgbClr val="0070C0"/>
                </a:solidFill>
              </a:rPr>
              <a:t>ACCEPTABILITY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1. No inadequate </a:t>
            </a:r>
            <a:r>
              <a:rPr lang="en-US" dirty="0" err="1" smtClean="0"/>
              <a:t>inspiratory</a:t>
            </a:r>
            <a:r>
              <a:rPr lang="en-US" dirty="0" smtClean="0"/>
              <a:t> effort </a:t>
            </a:r>
          </a:p>
          <a:p>
            <a:pPr>
              <a:buNone/>
            </a:pPr>
            <a:r>
              <a:rPr lang="en-US" dirty="0" smtClean="0"/>
              <a:t>2. No slow / hesitated start </a:t>
            </a:r>
          </a:p>
          <a:p>
            <a:pPr>
              <a:buNone/>
            </a:pPr>
            <a:r>
              <a:rPr lang="en-US" dirty="0" smtClean="0"/>
              <a:t>3. No cough </a:t>
            </a:r>
          </a:p>
          <a:p>
            <a:pPr>
              <a:buNone/>
            </a:pPr>
            <a:r>
              <a:rPr lang="en-US" dirty="0" smtClean="0"/>
              <a:t>4. No poor effort </a:t>
            </a:r>
          </a:p>
          <a:p>
            <a:pPr>
              <a:buNone/>
            </a:pPr>
            <a:r>
              <a:rPr lang="en-US" dirty="0" smtClean="0"/>
              <a:t>5. No early termination  ( </a:t>
            </a:r>
            <a:r>
              <a:rPr lang="en-US" dirty="0" err="1" smtClean="0"/>
              <a:t>i.e</a:t>
            </a:r>
            <a:r>
              <a:rPr lang="en-US" dirty="0" smtClean="0"/>
              <a:t> FET &gt;/= 6 seconds )</a:t>
            </a:r>
          </a:p>
          <a:p>
            <a:pPr>
              <a:buNone/>
            </a:pPr>
            <a:r>
              <a:rPr lang="en-US" dirty="0" smtClean="0"/>
              <a:t>6. No </a:t>
            </a:r>
            <a:r>
              <a:rPr lang="en-US" dirty="0" err="1" smtClean="0"/>
              <a:t>glottic</a:t>
            </a:r>
            <a:r>
              <a:rPr lang="en-US" dirty="0" smtClean="0"/>
              <a:t> closure / obstruction of mouth piece due to tongue</a:t>
            </a:r>
          </a:p>
          <a:p>
            <a:pPr>
              <a:buNone/>
            </a:pPr>
            <a:r>
              <a:rPr lang="en-US" i="1" dirty="0" smtClean="0">
                <a:solidFill>
                  <a:srgbClr val="0070C0"/>
                </a:solidFill>
              </a:rPr>
              <a:t>REPEATABILITY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Difference between two best FEV1 and FVC must show minimum variability. It should be within 200 ml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HOW MANY BLOWS….????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Atleast</a:t>
            </a:r>
            <a:r>
              <a:rPr lang="en-US" dirty="0" smtClean="0"/>
              <a:t> 3 acceptable / repeatable readings </a:t>
            </a:r>
          </a:p>
          <a:p>
            <a:r>
              <a:rPr lang="en-US" dirty="0" err="1" smtClean="0"/>
              <a:t>Upto</a:t>
            </a:r>
            <a:r>
              <a:rPr lang="en-US" dirty="0" smtClean="0"/>
              <a:t> maximum of 8 blows are needed </a:t>
            </a:r>
          </a:p>
          <a:p>
            <a:pPr marL="0" indent="0">
              <a:buNone/>
            </a:pPr>
            <a:r>
              <a:rPr lang="en-US" u="sng" dirty="0" smtClean="0"/>
              <a:t>CUT OFF VALUES </a:t>
            </a:r>
          </a:p>
          <a:p>
            <a:pPr marL="0" indent="0">
              <a:buNone/>
            </a:pPr>
            <a:r>
              <a:rPr lang="en-US" dirty="0" smtClean="0"/>
              <a:t>FVC &gt;80% </a:t>
            </a:r>
          </a:p>
          <a:p>
            <a:pPr marL="0" indent="0">
              <a:buNone/>
            </a:pPr>
            <a:r>
              <a:rPr lang="en-US" dirty="0" smtClean="0"/>
              <a:t>FEV1 &gt;70%</a:t>
            </a:r>
          </a:p>
          <a:p>
            <a:pPr marL="0" indent="0">
              <a:buNone/>
            </a:pPr>
            <a:r>
              <a:rPr lang="en-US" dirty="0" smtClean="0"/>
              <a:t>FEV1/ FVC &gt;80 %</a:t>
            </a:r>
          </a:p>
          <a:p>
            <a:pPr marL="0" indent="0">
              <a:buNone/>
            </a:pPr>
            <a:r>
              <a:rPr lang="en-US" dirty="0" smtClean="0"/>
              <a:t>FEF25 – 75 &gt; 60 %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8070" t="10000" r="6140" b="6667"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5562600"/>
            <a:ext cx="8458200" cy="1295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i="1" dirty="0" smtClean="0">
                <a:solidFill>
                  <a:srgbClr val="FF0000"/>
                </a:solidFill>
              </a:rPr>
              <a:t>Any suboptimal test must be interpreted with caution because it may suggest the presence of disease when none exists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STEPS FOR PFT INTERPRETATION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8229600" cy="48403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400" dirty="0" smtClean="0"/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267200" cy="5943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2800" dirty="0" smtClean="0"/>
              <a:t>Step 1   </a:t>
            </a:r>
            <a:r>
              <a:rPr lang="en-US" sz="2800" i="1" dirty="0" smtClean="0">
                <a:solidFill>
                  <a:srgbClr val="0070C0"/>
                </a:solidFill>
              </a:rPr>
              <a:t>SPIROMETRY INTERPRETATION</a:t>
            </a:r>
          </a:p>
          <a:p>
            <a:pPr>
              <a:buNone/>
            </a:pPr>
            <a:r>
              <a:rPr lang="en-US" sz="2800" dirty="0" smtClean="0"/>
              <a:t>    Look at the flow-volume curve, the FVC, and the FEV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/FVC ratio:</a:t>
            </a:r>
          </a:p>
          <a:p>
            <a:pPr>
              <a:buNone/>
            </a:pPr>
            <a:r>
              <a:rPr lang="en-US" sz="2800" dirty="0" err="1" smtClean="0"/>
              <a:t>A.Does</a:t>
            </a:r>
            <a:r>
              <a:rPr lang="en-US" sz="2800" dirty="0" smtClean="0"/>
              <a:t> the curve suggest obstruction ,restriction </a:t>
            </a:r>
          </a:p>
          <a:p>
            <a:pPr>
              <a:buNone/>
            </a:pPr>
            <a:r>
              <a:rPr lang="en-US" sz="2800" dirty="0" smtClean="0"/>
              <a:t>B.Is the FEV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/FVC ratio reduced  &lt; 70 % - Obstruction  </a:t>
            </a:r>
          </a:p>
          <a:p>
            <a:pPr>
              <a:buNone/>
            </a:pPr>
            <a:r>
              <a:rPr lang="en-US" sz="2800" dirty="0" err="1" smtClean="0"/>
              <a:t>C.If</a:t>
            </a:r>
            <a:r>
              <a:rPr lang="en-US" sz="2800" dirty="0" smtClean="0"/>
              <a:t> the FEV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/FVC ratio is normal and the TLC is below the lower limit of normal → restriction </a:t>
            </a:r>
          </a:p>
          <a:p>
            <a:pPr>
              <a:buNone/>
            </a:pPr>
            <a:r>
              <a:rPr lang="en-US" sz="2800" dirty="0" smtClean="0"/>
              <a:t>D. Examine expiratory flow values FEF 25-75% : indicator of early airway obstruction</a:t>
            </a:r>
          </a:p>
          <a:p>
            <a:pPr>
              <a:buNone/>
            </a:pPr>
            <a:r>
              <a:rPr lang="en-US" sz="2800" dirty="0" err="1" smtClean="0"/>
              <a:t>E.Bronchodilator</a:t>
            </a:r>
            <a:r>
              <a:rPr lang="en-US" sz="2800" dirty="0" smtClean="0"/>
              <a:t> response is positive if either the FEV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or FVC increases ≥ 12% and ≥ 200 </a:t>
            </a:r>
            <a:r>
              <a:rPr lang="en-US" sz="2800" dirty="0" err="1" smtClean="0"/>
              <a:t>mL.</a:t>
            </a:r>
            <a:endParaRPr lang="en-US" sz="2800" dirty="0" smtClean="0"/>
          </a:p>
        </p:txBody>
      </p:sp>
      <p:pic>
        <p:nvPicPr>
          <p:cNvPr id="1026" name="Picture 2" descr="C:\Users\lenovo\Desktop\detail_report_4_page_1.5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38200"/>
            <a:ext cx="4572000" cy="60198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4572000" y="2286000"/>
            <a:ext cx="1752600" cy="144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1148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Step 2</a:t>
            </a:r>
            <a:r>
              <a:rPr lang="en-US" sz="2400" i="1" dirty="0" smtClean="0">
                <a:solidFill>
                  <a:srgbClr val="0070C0"/>
                </a:solidFill>
              </a:rPr>
              <a:t>FLOW-VOLUME CURVE</a:t>
            </a:r>
          </a:p>
          <a:p>
            <a:pPr>
              <a:buNone/>
            </a:pPr>
            <a:r>
              <a:rPr lang="en-US" sz="2400" dirty="0" smtClean="0"/>
              <a:t>   Gives clues about the presence of obstruction or restriction.</a:t>
            </a:r>
          </a:p>
          <a:p>
            <a:pPr>
              <a:buNone/>
            </a:pPr>
            <a:r>
              <a:rPr lang="en-US" sz="2400" dirty="0" smtClean="0"/>
              <a:t>   Gives clues about unusual conditions, such as the following:</a:t>
            </a:r>
          </a:p>
          <a:p>
            <a:pPr>
              <a:buNone/>
            </a:pPr>
            <a:r>
              <a:rPr lang="en-US" sz="2400" dirty="0" smtClean="0"/>
              <a:t> 	central airway obstructive process , Neuromuscular weakness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2" descr="C:\Users\lenovo\Desktop\detail_report_4_page_1.5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38200"/>
            <a:ext cx="4572000" cy="60198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7239000" y="2133600"/>
            <a:ext cx="1371600" cy="1600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2672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Step  3 </a:t>
            </a:r>
            <a:r>
              <a:rPr lang="en-US" sz="2800" i="1" dirty="0" smtClean="0">
                <a:solidFill>
                  <a:srgbClr val="0070C0"/>
                </a:solidFill>
              </a:rPr>
              <a:t>LUNG VOLUMES</a:t>
            </a:r>
          </a:p>
          <a:p>
            <a:r>
              <a:rPr lang="en-US" sz="2800" dirty="0" smtClean="0"/>
              <a:t>Obstructive disorders have a TLC that is high (hyperinflation) or normal</a:t>
            </a:r>
          </a:p>
          <a:p>
            <a:r>
              <a:rPr lang="en-US" sz="2800" dirty="0" smtClean="0"/>
              <a:t>An increased residual volume (RV) (air trapping) and an increased RV/TLC ratio</a:t>
            </a:r>
          </a:p>
          <a:p>
            <a:r>
              <a:rPr lang="en-US" sz="2800" dirty="0" smtClean="0"/>
              <a:t>Restrictive disorders have a reduced TLC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Users\lenovo\Desktop\detail_report_4_page_1.5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38200"/>
            <a:ext cx="4572000" cy="60198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4419600" y="3429000"/>
            <a:ext cx="29718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038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Step 4 </a:t>
            </a:r>
            <a:r>
              <a:rPr lang="en-US" sz="2400" i="1" dirty="0" smtClean="0">
                <a:solidFill>
                  <a:srgbClr val="0070C0"/>
                </a:solidFill>
              </a:rPr>
              <a:t>DLCO</a:t>
            </a:r>
          </a:p>
          <a:p>
            <a:pPr marL="0" indent="0">
              <a:buNone/>
            </a:pPr>
            <a:r>
              <a:rPr lang="en-US" sz="2400" dirty="0" smtClean="0"/>
              <a:t>Normal : in normal lungs , major airways lesion </a:t>
            </a:r>
          </a:p>
          <a:p>
            <a:pPr marL="0" indent="0">
              <a:buNone/>
            </a:pPr>
            <a:r>
              <a:rPr lang="en-US" sz="2400" dirty="0" smtClean="0"/>
              <a:t>Decreased : </a:t>
            </a:r>
            <a:r>
              <a:rPr lang="en-US" sz="2400" dirty="0" err="1" smtClean="0"/>
              <a:t>parenchymal</a:t>
            </a:r>
            <a:r>
              <a:rPr lang="en-US" sz="2400" dirty="0" smtClean="0"/>
              <a:t> , restrictive disorders , </a:t>
            </a:r>
            <a:r>
              <a:rPr lang="en-US" sz="2400" dirty="0" err="1" smtClean="0"/>
              <a:t>copd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Increased : alveolar hemorrhage , very obese , asthma</a:t>
            </a:r>
          </a:p>
          <a:p>
            <a:endParaRPr lang="en-US" dirty="0"/>
          </a:p>
        </p:txBody>
      </p:sp>
      <p:pic>
        <p:nvPicPr>
          <p:cNvPr id="1026" name="Picture 2" descr="C:\Users\lenovo\Desktop\detail_report_3_page_1.5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838200"/>
            <a:ext cx="4724400" cy="60198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4343400" y="4114800"/>
            <a:ext cx="1600200" cy="1295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941780"/>
              </p:ext>
            </p:extLst>
          </p:nvPr>
        </p:nvGraphicFramePr>
        <p:xfrm>
          <a:off x="-8028" y="116627"/>
          <a:ext cx="9152028" cy="6741373"/>
        </p:xfrm>
        <a:graphic>
          <a:graphicData uri="http://schemas.openxmlformats.org/drawingml/2006/table">
            <a:tbl>
              <a:tblPr/>
              <a:tblGrid>
                <a:gridCol w="817079"/>
                <a:gridCol w="879730"/>
                <a:gridCol w="7455219"/>
              </a:tblGrid>
              <a:tr h="415463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INDICATIONS OF PRE-OP SPIROMETRY</a:t>
                      </a:r>
                      <a:endParaRPr lang="en-US" sz="2400" dirty="0"/>
                    </a:p>
                  </a:txBody>
                  <a:tcPr marL="49561" marR="49561" marT="24780" marB="24780">
                    <a:lnL>
                      <a:noFill/>
                    </a:lnL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664">
                <a:tc gridSpan="3"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 Patient</a:t>
                      </a:r>
                      <a:endParaRPr lang="en-US" sz="2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46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Known pulmonary dysfunction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/>
                        <a:t>Currently smoking, especially if &gt;1 pack per day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/>
                        <a:t>Chronic productive cough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Recent respiratory infection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/>
                        <a:t>Advanced age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/>
                        <a:t>Obesity &gt;30% over ideal weight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Thoracic cage deformity, such as </a:t>
                      </a:r>
                      <a:r>
                        <a:rPr lang="en-US" sz="2400" dirty="0" err="1"/>
                        <a:t>kyphoscoliosis</a:t>
                      </a:r>
                      <a:endParaRPr lang="en-US" sz="2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9325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/>
                        <a:t>Neuromuscular disease, such as amyotrophic lateral sclerosis or myasthenia gravis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 gridSpan="3"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 Procedure</a:t>
                      </a:r>
                      <a:endParaRPr lang="en-US" sz="2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4664">
                <a:tc gridSpan="2"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Thoracic or upper abdominal operation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64">
                <a:tc gridSpan="2"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Pulmonary resection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5281">
                <a:tc gridSpan="2">
                  <a:txBody>
                    <a:bodyPr/>
                    <a:lstStyle/>
                    <a:p>
                      <a:endParaRPr lang="en-US" sz="240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Prolonged anesthesia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Pulmonary Function Testing</a:t>
            </a:r>
            <a:endParaRPr lang="en-IN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4042792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b="1" dirty="0"/>
              <a:t>Ventilation</a:t>
            </a:r>
          </a:p>
          <a:p>
            <a:r>
              <a:rPr lang="en-IN" dirty="0"/>
              <a:t>Forced Expiration</a:t>
            </a:r>
          </a:p>
          <a:p>
            <a:r>
              <a:rPr lang="en-IN" dirty="0"/>
              <a:t>Lung Volumes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b="1" dirty="0" smtClean="0"/>
              <a:t>Diffusion</a:t>
            </a:r>
            <a:endParaRPr lang="en-IN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b="1" dirty="0" smtClean="0"/>
              <a:t>Blood </a:t>
            </a:r>
            <a:r>
              <a:rPr lang="en-IN" b="1" dirty="0"/>
              <a:t>Flow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b="1" dirty="0" smtClean="0"/>
              <a:t>Ventilation-Perfusion </a:t>
            </a:r>
            <a:r>
              <a:rPr lang="en-IN" b="1" dirty="0"/>
              <a:t>Relationships</a:t>
            </a:r>
          </a:p>
          <a:p>
            <a:r>
              <a:rPr lang="en-IN" dirty="0"/>
              <a:t>Topographical Distribution </a:t>
            </a:r>
            <a:r>
              <a:rPr lang="en-IN" dirty="0" smtClean="0"/>
              <a:t>of Ventilation </a:t>
            </a:r>
            <a:r>
              <a:rPr lang="en-IN" dirty="0"/>
              <a:t>and Perfusion</a:t>
            </a:r>
          </a:p>
          <a:p>
            <a:r>
              <a:rPr lang="en-IN" dirty="0"/>
              <a:t>Inequality of Ventilation</a:t>
            </a:r>
          </a:p>
          <a:p>
            <a:r>
              <a:rPr lang="en-IN" dirty="0"/>
              <a:t>Inequality of Ventilation-Perfusion</a:t>
            </a:r>
          </a:p>
          <a:p>
            <a:r>
              <a:rPr lang="en-IN" dirty="0"/>
              <a:t>Ratios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2057400"/>
            <a:ext cx="4139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/>
              <a:t>Blood Gases and </a:t>
            </a:r>
            <a:r>
              <a:rPr lang="en-IN" sz="2000" b="1" dirty="0" smtClean="0"/>
              <a:t>pH</a:t>
            </a:r>
            <a:endParaRPr lang="en-I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/>
              <a:t>Mechanics of Breathing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Lung Compliance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Airway Resistance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Closing </a:t>
            </a:r>
            <a:r>
              <a:rPr lang="en-IN" sz="2000" dirty="0" smtClean="0"/>
              <a:t>Volume</a:t>
            </a:r>
            <a:endParaRPr lang="en-I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/>
              <a:t>Control of Ventilation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dirty="0" smtClean="0"/>
              <a:t>Exercise </a:t>
            </a:r>
            <a:r>
              <a:rPr lang="en-IN" sz="2000" b="1" dirty="0"/>
              <a:t>Testing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8992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Ventilation</a:t>
            </a:r>
            <a:endParaRPr lang="en-IN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2987" y="1943100"/>
            <a:ext cx="70580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3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637" y="1704975"/>
            <a:ext cx="73247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Dynamic Compression of Airways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21637"/>
            <a:ext cx="6162104" cy="473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5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981200"/>
            <a:ext cx="875115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09600"/>
            <a:ext cx="8001000" cy="1143000"/>
          </a:xfrm>
        </p:spPr>
        <p:txBody>
          <a:bodyPr anchor="ctr">
            <a:normAutofit/>
          </a:bodyPr>
          <a:lstStyle/>
          <a:p>
            <a:r>
              <a:rPr lang="en-US" altLang="en-US" sz="3800" b="1" dirty="0" smtClean="0">
                <a:solidFill>
                  <a:schemeClr val="accent1">
                    <a:lumMod val="75000"/>
                  </a:schemeClr>
                </a:solidFill>
                <a:latin typeface="Albertus Extra Bold" pitchFamily="34" charset="0"/>
              </a:rPr>
              <a:t>OBSTRUCTIVE v/s RESTRICTIVE</a:t>
            </a:r>
            <a:endParaRPr lang="en-US" altLang="en-US" sz="3800" b="1" dirty="0">
              <a:solidFill>
                <a:schemeClr val="accent1">
                  <a:lumMod val="75000"/>
                </a:schemeClr>
              </a:solidFill>
              <a:latin typeface="Albertus Extra Bold" pitchFamily="34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752600"/>
            <a:ext cx="3962400" cy="4343400"/>
          </a:xfrm>
        </p:spPr>
        <p:txBody>
          <a:bodyPr/>
          <a:lstStyle/>
          <a:p>
            <a:pPr>
              <a:buNone/>
            </a:pPr>
            <a:r>
              <a:rPr kumimoji="1" lang="en-US" altLang="en-US" sz="2200" i="1" u="sng" dirty="0"/>
              <a:t>Obstructive Disorders</a:t>
            </a:r>
            <a:endParaRPr kumimoji="1" lang="en-US" altLang="en-US" sz="2200" u="sng" dirty="0"/>
          </a:p>
          <a:p>
            <a:pPr lvl="1"/>
            <a:r>
              <a:rPr kumimoji="1" lang="en-US" altLang="en-US" sz="2000" dirty="0"/>
              <a:t>Characterized by a limitation of expiratory airflow so that airways cannot empty as rapidly compared to normal (such as through narrowed airways from </a:t>
            </a:r>
            <a:r>
              <a:rPr kumimoji="1" lang="en-US" altLang="en-US" sz="2000" dirty="0" err="1"/>
              <a:t>bronchospasm</a:t>
            </a:r>
            <a:r>
              <a:rPr kumimoji="1" lang="en-US" altLang="en-US" sz="2000" dirty="0"/>
              <a:t>, inflammation, etc.)</a:t>
            </a:r>
          </a:p>
          <a:p>
            <a:pPr lvl="1">
              <a:buFont typeface="Wingdings" pitchFamily="2" charset="2"/>
              <a:buNone/>
            </a:pPr>
            <a:r>
              <a:rPr kumimoji="1" lang="en-US" altLang="en-US" sz="2000" dirty="0"/>
              <a:t>Examples:</a:t>
            </a:r>
          </a:p>
          <a:p>
            <a:pPr lvl="1"/>
            <a:r>
              <a:rPr lang="en-US" altLang="en-US" sz="2000" dirty="0"/>
              <a:t>Asthma</a:t>
            </a:r>
          </a:p>
          <a:p>
            <a:pPr lvl="1"/>
            <a:r>
              <a:rPr lang="en-US" altLang="en-US" sz="2000" dirty="0"/>
              <a:t>Emphysema</a:t>
            </a:r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</p:txBody>
      </p:sp>
      <p:sp>
        <p:nvSpPr>
          <p:cNvPr id="39940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2225" y="1828800"/>
            <a:ext cx="4041775" cy="4530725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kumimoji="1" lang="en-US" altLang="en-US" sz="2200" i="1" u="sng" dirty="0"/>
              <a:t>Restrictive Disorders</a:t>
            </a:r>
          </a:p>
          <a:p>
            <a:pPr lvl="1">
              <a:lnSpc>
                <a:spcPct val="90000"/>
              </a:lnSpc>
            </a:pPr>
            <a:r>
              <a:rPr kumimoji="1" lang="en-US" altLang="en-US" sz="2000" dirty="0"/>
              <a:t>Characterized by reduced lung volumes/decreased lung compliance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/>
              <a:t>Examples</a:t>
            </a:r>
            <a:r>
              <a:rPr lang="en-US" altLang="en-US" sz="2000" i="1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Interstitial Fibrosis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Scoliosis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Obesity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Lung Resection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Neuromuscular diseases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Cystic Fibrosis</a:t>
            </a:r>
            <a:endParaRPr kumimoji="1" lang="en-US" altLang="en-US" sz="2000" dirty="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kumimoji="1" lang="en-US" altLang="en-US" sz="2000" dirty="0"/>
          </a:p>
          <a:p>
            <a:pPr>
              <a:lnSpc>
                <a:spcPct val="90000"/>
              </a:lnSpc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9989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results-of-disease-on-ven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153400" cy="48768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6096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FEV1/FVC      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43894" y="5676106"/>
            <a:ext cx="228600" cy="1588"/>
          </a:xfrm>
          <a:prstGeom prst="straightConnector1">
            <a:avLst/>
          </a:prstGeom>
          <a:ln cmpd="sng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544094" y="5676106"/>
            <a:ext cx="228600" cy="15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096294" y="5676106"/>
            <a:ext cx="228600" cy="1588"/>
          </a:xfrm>
          <a:prstGeom prst="straightConnector1">
            <a:avLst/>
          </a:prstGeom>
          <a:ln cmpd="sng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76600" y="5715000"/>
            <a:ext cx="304800" cy="1588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9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In </a:t>
            </a:r>
            <a:r>
              <a:rPr lang="en-IN" b="1" i="1" dirty="0"/>
              <a:t>restrictive</a:t>
            </a:r>
            <a:r>
              <a:rPr lang="en-IN" i="1" dirty="0"/>
              <a:t> </a:t>
            </a:r>
            <a:r>
              <a:rPr lang="en-IN" dirty="0"/>
              <a:t>diseases, the </a:t>
            </a:r>
            <a:r>
              <a:rPr lang="en-IN" dirty="0" smtClean="0"/>
              <a:t>maximum flow </a:t>
            </a:r>
            <a:r>
              <a:rPr lang="en-IN" dirty="0"/>
              <a:t>rate is reduced, as is the total volume exhaled. </a:t>
            </a:r>
            <a:endParaRPr lang="en-IN" dirty="0" smtClean="0"/>
          </a:p>
          <a:p>
            <a:r>
              <a:rPr lang="en-IN" dirty="0" smtClean="0"/>
              <a:t>The flow </a:t>
            </a:r>
            <a:r>
              <a:rPr lang="en-IN" dirty="0"/>
              <a:t>rate is often </a:t>
            </a:r>
            <a:r>
              <a:rPr lang="en-IN" dirty="0" smtClean="0"/>
              <a:t>abnormally high </a:t>
            </a:r>
            <a:r>
              <a:rPr lang="en-IN" dirty="0"/>
              <a:t>during the latter part of expiration because of the increased </a:t>
            </a:r>
            <a:r>
              <a:rPr lang="en-IN" dirty="0" smtClean="0"/>
              <a:t>lung recoil. </a:t>
            </a:r>
          </a:p>
          <a:p>
            <a:r>
              <a:rPr lang="en-IN" dirty="0" smtClean="0"/>
              <a:t>By </a:t>
            </a:r>
            <a:r>
              <a:rPr lang="en-IN" dirty="0"/>
              <a:t>contrast, in </a:t>
            </a:r>
            <a:r>
              <a:rPr lang="en-IN" b="1" i="1" dirty="0"/>
              <a:t>obstructive</a:t>
            </a:r>
            <a:r>
              <a:rPr lang="en-IN" i="1" dirty="0"/>
              <a:t> </a:t>
            </a:r>
            <a:r>
              <a:rPr lang="en-IN" dirty="0"/>
              <a:t>diseases, the </a:t>
            </a:r>
            <a:r>
              <a:rPr lang="en-IN" dirty="0" smtClean="0"/>
              <a:t>flow </a:t>
            </a:r>
            <a:r>
              <a:rPr lang="en-IN" dirty="0"/>
              <a:t>rate is </a:t>
            </a:r>
            <a:r>
              <a:rPr lang="en-IN" dirty="0" smtClean="0"/>
              <a:t>very low </a:t>
            </a:r>
            <a:r>
              <a:rPr lang="en-IN" dirty="0"/>
              <a:t>in relation to lung volume, and a </a:t>
            </a:r>
            <a:r>
              <a:rPr lang="en-IN" b="1" dirty="0"/>
              <a:t>scooped-out appearance</a:t>
            </a:r>
            <a:r>
              <a:rPr lang="en-IN" dirty="0"/>
              <a:t> is </a:t>
            </a:r>
            <a:r>
              <a:rPr lang="en-IN" dirty="0" smtClean="0"/>
              <a:t>seen.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09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>
                <a:solidFill>
                  <a:schemeClr val="accent4">
                    <a:lumMod val="75000"/>
                  </a:schemeClr>
                </a:solidFill>
              </a:rPr>
              <a:t>OBSTRUCTIVE DISORDER</a:t>
            </a:r>
          </a:p>
        </p:txBody>
      </p:sp>
      <p:sp>
        <p:nvSpPr>
          <p:cNvPr id="32771" name="Content Placeholder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52229" name="Content Placeholder 5" descr="Rectangle: Click to edit Master text styles&#10;Second level&#10;Third level&#10;Fourth level&#10;Fifth level"/>
          <p:cNvSpPr>
            <a:spLocks noGrp="1"/>
          </p:cNvSpPr>
          <p:nvPr>
            <p:ph sz="quarter" idx="2"/>
          </p:nvPr>
        </p:nvSpPr>
        <p:spPr>
          <a:xfrm>
            <a:off x="5410200" y="2743200"/>
            <a:ext cx="3810000" cy="2286000"/>
          </a:xfrm>
        </p:spPr>
        <p:txBody>
          <a:bodyPr/>
          <a:lstStyle/>
          <a:p>
            <a:pPr eaLnBrk="1" hangingPunct="1"/>
            <a:r>
              <a:rPr lang="en-US" altLang="en-US" smtClean="0"/>
              <a:t>Rat tail appearance</a:t>
            </a:r>
          </a:p>
          <a:p>
            <a:pPr eaLnBrk="1" hangingPunct="1"/>
            <a:r>
              <a:rPr lang="en-US" altLang="en-US" smtClean="0"/>
              <a:t>Dog tail appearance</a:t>
            </a:r>
          </a:p>
          <a:p>
            <a:pPr eaLnBrk="1" hangingPunct="1"/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32772" name="Content Placeholder 3" descr="image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b="8264"/>
          <a:stretch>
            <a:fillRect/>
          </a:stretch>
        </p:blipFill>
        <p:spPr bwMode="auto">
          <a:xfrm>
            <a:off x="152400" y="1905000"/>
            <a:ext cx="48006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48425" y="533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solidFill>
                  <a:schemeClr val="accent4">
                    <a:lumMod val="75000"/>
                  </a:schemeClr>
                </a:solidFill>
              </a:rPr>
              <a:t>RESTRICTIVE DISORDER</a:t>
            </a:r>
          </a:p>
        </p:txBody>
      </p:sp>
      <p:pic>
        <p:nvPicPr>
          <p:cNvPr id="31747" name="Content Placeholder 3" descr="image-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00807"/>
            <a:ext cx="3749675" cy="3865986"/>
          </a:xfrm>
        </p:spPr>
      </p:pic>
      <p:pic>
        <p:nvPicPr>
          <p:cNvPr id="31748" name="Content Placeholder 5" descr="kota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327672"/>
            <a:ext cx="3749675" cy="2812256"/>
          </a:xfrm>
        </p:spPr>
      </p:pic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33400" y="55626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sz="2800" kern="0" dirty="0">
                <a:solidFill>
                  <a:srgbClr val="FF0000"/>
                </a:solidFill>
                <a:latin typeface="+mn-lt"/>
                <a:cs typeface="+mn-cs"/>
              </a:rPr>
              <a:t>	Tall and narrow with steep end-expiratory phase.</a:t>
            </a:r>
          </a:p>
        </p:txBody>
      </p:sp>
    </p:spTree>
    <p:extLst>
      <p:ext uri="{BB962C8B-B14F-4D97-AF65-F5344CB8AC3E}">
        <p14:creationId xmlns:p14="http://schemas.microsoft.com/office/powerpoint/2010/main" val="33717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078" y="990600"/>
            <a:ext cx="7519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cap="none" spc="0" dirty="0" smtClean="0">
                <a:ln w="11430"/>
                <a:solidFill>
                  <a:srgbClr val="002060"/>
                </a:solidFill>
              </a:rPr>
              <a:t>Contraindications for Spirometry</a:t>
            </a:r>
            <a:endParaRPr lang="en-US" sz="4000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133600"/>
            <a:ext cx="731520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2000" dirty="0" smtClean="0">
                <a:ln w="11430"/>
              </a:rPr>
              <a:t>Recent myocardial infarction</a:t>
            </a:r>
            <a:endParaRPr lang="en-IN" sz="2000" dirty="0">
              <a:ln w="1143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2000" dirty="0" smtClean="0">
                <a:ln w="11430"/>
              </a:rPr>
              <a:t>Unstable </a:t>
            </a:r>
            <a:r>
              <a:rPr lang="en-IN" sz="2000" dirty="0">
                <a:ln w="11430"/>
              </a:rPr>
              <a:t>angina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2000" dirty="0" smtClean="0">
                <a:ln w="11430"/>
              </a:rPr>
              <a:t>Recent </a:t>
            </a:r>
            <a:r>
              <a:rPr lang="en-IN" sz="2000" dirty="0">
                <a:ln w="11430"/>
              </a:rPr>
              <a:t>thoraco abdominal surgery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2000" dirty="0" smtClean="0">
                <a:ln w="11430"/>
              </a:rPr>
              <a:t>Recent </a:t>
            </a:r>
            <a:r>
              <a:rPr lang="en-IN" sz="2000" dirty="0">
                <a:ln w="11430"/>
              </a:rPr>
              <a:t>ophthalmic surgery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2000" dirty="0" smtClean="0">
                <a:ln w="11430"/>
              </a:rPr>
              <a:t>Thoracic / Abdominal / Cerebral </a:t>
            </a:r>
            <a:r>
              <a:rPr lang="en-IN" sz="2000" dirty="0">
                <a:ln w="11430"/>
              </a:rPr>
              <a:t>aneurysm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2000" dirty="0" smtClean="0">
                <a:ln w="11430"/>
              </a:rPr>
              <a:t>Pneumothorax </a:t>
            </a:r>
            <a:endParaRPr lang="en-IN" sz="2000" dirty="0">
              <a:ln w="1143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pPr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171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In </a:t>
            </a:r>
            <a:r>
              <a:rPr lang="en-IN" i="1" dirty="0"/>
              <a:t>obstructive </a:t>
            </a:r>
            <a:r>
              <a:rPr lang="en-IN" dirty="0"/>
              <a:t>disease, the total lung capacity is typically abnormally large, but expiration ends prematurely.</a:t>
            </a:r>
          </a:p>
          <a:p>
            <a:r>
              <a:rPr lang="en-IN" dirty="0"/>
              <a:t>The early airway closure is due to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 increased smooth muscle tone of the bronchi, as in </a:t>
            </a:r>
            <a:r>
              <a:rPr lang="en-IN" b="1" dirty="0"/>
              <a:t>asthma</a:t>
            </a:r>
            <a:r>
              <a:rPr lang="en-IN" dirty="0"/>
              <a:t>,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loss of radial traction from surrounding parenchyma, as in </a:t>
            </a:r>
            <a:r>
              <a:rPr lang="en-IN" b="1" dirty="0"/>
              <a:t>emphysema</a:t>
            </a:r>
            <a:r>
              <a:rPr lang="en-IN" dirty="0"/>
              <a:t>.</a:t>
            </a:r>
          </a:p>
          <a:p>
            <a:r>
              <a:rPr lang="en-IN" dirty="0"/>
              <a:t> Other causes include </a:t>
            </a:r>
            <a:r>
              <a:rPr lang="en-IN" dirty="0" err="1"/>
              <a:t>edema</a:t>
            </a:r>
            <a:r>
              <a:rPr lang="en-IN" dirty="0"/>
              <a:t> of the bronchial walls, or secretions within the airways.</a:t>
            </a:r>
          </a:p>
          <a:p>
            <a:r>
              <a:rPr lang="en-IN" dirty="0" smtClean="0"/>
              <a:t>In </a:t>
            </a:r>
            <a:r>
              <a:rPr lang="en-IN" i="1" dirty="0" smtClean="0"/>
              <a:t>restrictive </a:t>
            </a:r>
            <a:r>
              <a:rPr lang="en-IN" dirty="0" smtClean="0"/>
              <a:t>diseases</a:t>
            </a:r>
            <a:r>
              <a:rPr lang="en-IN" dirty="0"/>
              <a:t>, inspiration is limited by the reduced compliance of the lung or </a:t>
            </a:r>
            <a:r>
              <a:rPr lang="en-IN" dirty="0" smtClean="0"/>
              <a:t>chest wall</a:t>
            </a:r>
            <a:r>
              <a:rPr lang="en-IN" dirty="0"/>
              <a:t>, or weakness of the inspiration muscles. </a:t>
            </a: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23692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The FEV1.0 (or FEF25–75%) is reduced by an </a:t>
            </a:r>
            <a:r>
              <a:rPr lang="en-IN" b="1" dirty="0"/>
              <a:t>increase in airway </a:t>
            </a:r>
            <a:r>
              <a:rPr lang="en-IN" b="1" dirty="0" smtClean="0"/>
              <a:t>resistance</a:t>
            </a:r>
            <a:r>
              <a:rPr lang="en-IN" dirty="0" smtClean="0"/>
              <a:t> or </a:t>
            </a:r>
            <a:r>
              <a:rPr lang="en-IN" dirty="0"/>
              <a:t>a </a:t>
            </a:r>
            <a:r>
              <a:rPr lang="en-IN" b="1" dirty="0"/>
              <a:t>reduction in elastic recoil</a:t>
            </a:r>
            <a:r>
              <a:rPr lang="en-IN" dirty="0"/>
              <a:t> of the lung. </a:t>
            </a:r>
            <a:endParaRPr lang="en-IN" dirty="0" smtClean="0"/>
          </a:p>
          <a:p>
            <a:r>
              <a:rPr lang="en-IN" dirty="0" smtClean="0"/>
              <a:t>It </a:t>
            </a:r>
            <a:r>
              <a:rPr lang="en-IN" dirty="0"/>
              <a:t>is </a:t>
            </a:r>
            <a:r>
              <a:rPr lang="en-IN" dirty="0" smtClean="0"/>
              <a:t>independent of expiratory effort due to </a:t>
            </a:r>
            <a:r>
              <a:rPr lang="en-IN" dirty="0"/>
              <a:t>the </a:t>
            </a:r>
            <a:r>
              <a:rPr lang="en-IN" b="1" dirty="0"/>
              <a:t>dynamic compression of </a:t>
            </a:r>
            <a:r>
              <a:rPr lang="en-IN" b="1" dirty="0" smtClean="0"/>
              <a:t>airways</a:t>
            </a:r>
            <a:r>
              <a:rPr lang="en-IN" dirty="0" smtClean="0"/>
              <a:t>. </a:t>
            </a:r>
          </a:p>
          <a:p>
            <a:r>
              <a:rPr lang="en-IN" dirty="0" smtClean="0"/>
              <a:t>The increase </a:t>
            </a:r>
            <a:r>
              <a:rPr lang="en-IN" dirty="0"/>
              <a:t>in airway resistance and the reduction of lung elastic recoil </a:t>
            </a:r>
            <a:r>
              <a:rPr lang="en-IN" dirty="0" smtClean="0"/>
              <a:t>pressure can </a:t>
            </a:r>
            <a:r>
              <a:rPr lang="en-IN" dirty="0"/>
              <a:t>be important factors in the reduction of the FEV1.0, as, for example, </a:t>
            </a:r>
            <a:r>
              <a:rPr lang="en-IN" dirty="0" smtClean="0"/>
              <a:t>in </a:t>
            </a:r>
            <a:r>
              <a:rPr lang="en-IN" b="1" dirty="0" smtClean="0"/>
              <a:t>pulmonary </a:t>
            </a:r>
            <a:r>
              <a:rPr lang="en-IN" b="1" dirty="0"/>
              <a:t>emphysema</a:t>
            </a:r>
            <a:r>
              <a:rPr lang="en-I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16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1296988" y="90488"/>
            <a:ext cx="71834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>
                <a:solidFill>
                  <a:srgbClr val="FFCC00"/>
                </a:solidFill>
                <a:latin typeface="Tahoma" pitchFamily="34" charset="0"/>
              </a:rPr>
              <a:t>Classification of COPD Severity</a:t>
            </a:r>
          </a:p>
          <a:p>
            <a:pPr algn="ctr"/>
            <a:r>
              <a:rPr lang="en-US" altLang="en-US" sz="4000">
                <a:solidFill>
                  <a:srgbClr val="FFCC00"/>
                </a:solidFill>
                <a:latin typeface="Tahoma" pitchFamily="34" charset="0"/>
              </a:rPr>
              <a:t> by Spirometry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82588" y="1735138"/>
            <a:ext cx="8305800" cy="490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latin typeface="Tahoma" pitchFamily="34" charset="0"/>
              </a:rPr>
              <a:t>Stage I:   Mild	     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/FVC &lt; 0.70 </a:t>
            </a:r>
          </a:p>
          <a:p>
            <a:r>
              <a:rPr lang="en-US" altLang="en-US" sz="2400" dirty="0">
                <a:latin typeface="Tahoma" pitchFamily="34" charset="0"/>
              </a:rPr>
              <a:t>			     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 </a:t>
            </a:r>
            <a:r>
              <a:rPr lang="en-US" altLang="en-US" sz="2400" u="sng" dirty="0">
                <a:latin typeface="Tahoma" pitchFamily="34" charset="0"/>
              </a:rPr>
              <a:t>&gt;</a:t>
            </a:r>
            <a:r>
              <a:rPr lang="en-US" altLang="en-US" sz="2400" dirty="0">
                <a:latin typeface="Tahoma" pitchFamily="34" charset="0"/>
              </a:rPr>
              <a:t> 80% predicted</a:t>
            </a:r>
            <a:r>
              <a:rPr lang="en-US" altLang="en-US" sz="2800" dirty="0">
                <a:latin typeface="Tahoma" pitchFamily="34" charset="0"/>
              </a:rPr>
              <a:t>	</a:t>
            </a:r>
          </a:p>
          <a:p>
            <a:r>
              <a:rPr lang="en-US" altLang="en-US" sz="2400" dirty="0">
                <a:latin typeface="Tahoma" pitchFamily="34" charset="0"/>
              </a:rPr>
              <a:t>		</a:t>
            </a:r>
          </a:p>
          <a:p>
            <a:r>
              <a:rPr lang="en-US" altLang="en-US" sz="2400" dirty="0">
                <a:latin typeface="Tahoma" pitchFamily="34" charset="0"/>
              </a:rPr>
              <a:t>Stage II:  Moderate      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/FVC &lt; 0.70</a:t>
            </a:r>
          </a:p>
          <a:p>
            <a:r>
              <a:rPr lang="en-US" altLang="en-US" sz="2400" dirty="0">
                <a:latin typeface="Tahoma" pitchFamily="34" charset="0"/>
              </a:rPr>
              <a:t>                                   50% </a:t>
            </a:r>
            <a:r>
              <a:rPr lang="en-US" altLang="en-US" sz="2400" u="sng" dirty="0">
                <a:latin typeface="Tahoma" pitchFamily="34" charset="0"/>
              </a:rPr>
              <a:t>&lt;</a:t>
            </a:r>
            <a:r>
              <a:rPr lang="en-US" altLang="en-US" sz="2400" dirty="0">
                <a:latin typeface="Tahoma" pitchFamily="34" charset="0"/>
              </a:rPr>
              <a:t>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 &lt; 80% predicted</a:t>
            </a:r>
          </a:p>
          <a:p>
            <a:endParaRPr lang="en-US" altLang="en-US" sz="2400" dirty="0">
              <a:latin typeface="Tahoma" pitchFamily="34" charset="0"/>
            </a:endParaRPr>
          </a:p>
          <a:p>
            <a:r>
              <a:rPr lang="en-US" altLang="en-US" sz="2400" dirty="0">
                <a:latin typeface="Tahoma" pitchFamily="34" charset="0"/>
              </a:rPr>
              <a:t>Stage III: Severe	     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/FVC &lt; 0.70</a:t>
            </a:r>
          </a:p>
          <a:p>
            <a:r>
              <a:rPr lang="en-US" altLang="en-US" sz="2400" dirty="0">
                <a:latin typeface="Tahoma" pitchFamily="34" charset="0"/>
              </a:rPr>
              <a:t>                                   30% </a:t>
            </a:r>
            <a:r>
              <a:rPr lang="en-US" altLang="en-US" sz="2400" u="sng" dirty="0">
                <a:latin typeface="Tahoma" pitchFamily="34" charset="0"/>
              </a:rPr>
              <a:t>&lt;</a:t>
            </a:r>
            <a:r>
              <a:rPr lang="en-US" altLang="en-US" sz="2400" dirty="0">
                <a:latin typeface="Tahoma" pitchFamily="34" charset="0"/>
              </a:rPr>
              <a:t>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 &lt; 50% predicted</a:t>
            </a:r>
          </a:p>
          <a:p>
            <a:endParaRPr lang="en-US" altLang="en-US" sz="2400" dirty="0">
              <a:latin typeface="Tahoma" pitchFamily="34" charset="0"/>
            </a:endParaRPr>
          </a:p>
          <a:p>
            <a:r>
              <a:rPr lang="en-US" altLang="en-US" sz="2400" dirty="0">
                <a:latin typeface="Tahoma" pitchFamily="34" charset="0"/>
              </a:rPr>
              <a:t>Stage IV: Very Severe   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/FVC &lt; 0.70</a:t>
            </a:r>
          </a:p>
          <a:p>
            <a:r>
              <a:rPr lang="en-US" altLang="en-US" sz="2400" dirty="0">
                <a:latin typeface="Tahoma" pitchFamily="34" charset="0"/>
              </a:rPr>
              <a:t>		                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 &lt; 30% predicted </a:t>
            </a:r>
            <a:r>
              <a:rPr lang="en-US" altLang="en-US" sz="2400" i="1" dirty="0">
                <a:latin typeface="Tahoma" pitchFamily="34" charset="0"/>
              </a:rPr>
              <a:t>or </a:t>
            </a:r>
          </a:p>
          <a:p>
            <a:r>
              <a:rPr lang="en-US" altLang="en-US" sz="2400" i="1" dirty="0">
                <a:latin typeface="Tahoma" pitchFamily="34" charset="0"/>
              </a:rPr>
              <a:t>				</a:t>
            </a:r>
            <a:r>
              <a:rPr lang="en-US" altLang="en-US" sz="2400" dirty="0">
                <a:latin typeface="Tahoma" pitchFamily="34" charset="0"/>
              </a:rPr>
              <a:t>FEV</a:t>
            </a:r>
            <a:r>
              <a:rPr lang="en-US" altLang="en-US" sz="2400" baseline="-25000" dirty="0">
                <a:latin typeface="Tahoma" pitchFamily="34" charset="0"/>
              </a:rPr>
              <a:t>1</a:t>
            </a:r>
            <a:r>
              <a:rPr lang="en-US" altLang="en-US" sz="2400" dirty="0">
                <a:latin typeface="Tahoma" pitchFamily="34" charset="0"/>
              </a:rPr>
              <a:t> &lt; 50% predicted </a:t>
            </a:r>
            <a:r>
              <a:rPr lang="en-US" altLang="en-US" sz="2400" i="1" dirty="0">
                <a:latin typeface="Tahoma" pitchFamily="34" charset="0"/>
              </a:rPr>
              <a:t>plus</a:t>
            </a:r>
            <a:r>
              <a:rPr lang="en-US" altLang="en-US" sz="2400" dirty="0">
                <a:latin typeface="Tahoma" pitchFamily="34" charset="0"/>
              </a:rPr>
              <a:t> 				chronic respiratory failure </a:t>
            </a:r>
          </a:p>
        </p:txBody>
      </p:sp>
      <p:pic>
        <p:nvPicPr>
          <p:cNvPr id="132100" name="Picture 4" descr="GOLD2-v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96987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accent4">
                    <a:lumMod val="75000"/>
                  </a:schemeClr>
                </a:solidFill>
              </a:rPr>
              <a:t>Bronchial challenge testing </a:t>
            </a:r>
            <a:r>
              <a:rPr lang="en-GB" altLang="en-US" dirty="0"/>
              <a:t>-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Often used for asthma diagnosis</a:t>
            </a:r>
          </a:p>
          <a:p>
            <a:r>
              <a:rPr lang="en-GB" altLang="en-US"/>
              <a:t>How? </a:t>
            </a:r>
          </a:p>
          <a:p>
            <a:pPr lvl="1"/>
            <a:r>
              <a:rPr lang="en-GB" altLang="en-US"/>
              <a:t>Off inhalers</a:t>
            </a:r>
          </a:p>
          <a:p>
            <a:pPr lvl="1"/>
            <a:r>
              <a:rPr lang="en-GB" altLang="en-US"/>
              <a:t>Check spirometry</a:t>
            </a:r>
          </a:p>
          <a:p>
            <a:pPr lvl="1"/>
            <a:r>
              <a:rPr lang="en-GB" altLang="en-US"/>
              <a:t>Inhale a bronchoprovocator (histamine, methacholine, saline) at inc. concentrations</a:t>
            </a:r>
          </a:p>
          <a:p>
            <a:pPr lvl="1"/>
            <a:r>
              <a:rPr lang="en-GB" altLang="en-US"/>
              <a:t>measure spirometry after each inhalation</a:t>
            </a:r>
          </a:p>
          <a:p>
            <a:r>
              <a:rPr lang="en-GB" altLang="en-US"/>
              <a:t>N.B. exercise as a bronchoprovocator</a:t>
            </a:r>
          </a:p>
          <a:p>
            <a:pPr lvl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070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>
                <a:solidFill>
                  <a:schemeClr val="accent4">
                    <a:lumMod val="75000"/>
                  </a:schemeClr>
                </a:solidFill>
              </a:rPr>
              <a:t>Bronchial challenge - interpretation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Threshold for positive may vary centre to centre</a:t>
            </a:r>
          </a:p>
          <a:p>
            <a:r>
              <a:rPr lang="en-GB" altLang="en-US"/>
              <a:t>Indicates ‘Bronchial hyperresponsiveness’</a:t>
            </a:r>
          </a:p>
          <a:p>
            <a:r>
              <a:rPr lang="en-GB" altLang="en-US"/>
              <a:t>Negative test virtually excludes asthma</a:t>
            </a:r>
          </a:p>
          <a:p>
            <a:r>
              <a:rPr lang="en-GB" altLang="en-US"/>
              <a:t>False positives post-infection</a:t>
            </a:r>
          </a:p>
          <a:p>
            <a:pPr>
              <a:buFont typeface="Wingdings" pitchFamily="2" charset="2"/>
              <a:buNone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95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5" t="25090" r="15591" b="16839"/>
          <a:stretch/>
        </p:blipFill>
        <p:spPr bwMode="auto">
          <a:xfrm>
            <a:off x="323527" y="1386880"/>
            <a:ext cx="8913003" cy="49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1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083" y="1295400"/>
            <a:ext cx="8574707" cy="27238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IN" sz="2400" b="1" u="sng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Variable Extra-thoracic Airway Obstruction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characterized by reduction of inspired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flows 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during forced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inspiration 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with preservation of expiratory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flows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causes are unilateral and bilateral vocal cord paralysis, vocal cord adhesions, vocal cord constriction, laryngeal edema and obstructive sleep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apnea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0" t="54261" r="4066" b="8834"/>
          <a:stretch/>
        </p:blipFill>
        <p:spPr>
          <a:xfrm>
            <a:off x="5220072" y="3283291"/>
            <a:ext cx="3678163" cy="3374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t>46</a:t>
            </a:fld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551645" y="4648200"/>
            <a:ext cx="4495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+mj-lt"/>
              </a:rPr>
              <a:t> Surrounding soft tissue </a:t>
            </a:r>
            <a:r>
              <a:rPr lang="en-US" sz="2000" dirty="0" err="1">
                <a:latin typeface="+mj-lt"/>
              </a:rPr>
              <a:t>unsupporting</a:t>
            </a:r>
            <a:endParaRPr lang="en-US" sz="2000" dirty="0">
              <a:latin typeface="+mj-lt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+mj-lt"/>
              </a:rPr>
              <a:t>Collapses during inspiration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+mj-lt"/>
              </a:rPr>
              <a:t>Expands during expiration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39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429" y="1066800"/>
            <a:ext cx="8856984" cy="27238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IN" sz="2400" b="1" u="sng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Variable Intra-thoracic Obstruction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</a:t>
            </a:r>
            <a:r>
              <a:rPr lang="en-IN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produced by localized tumors of the lower trachea or main stem bronchus, tracheomalacia , &amp; airway changes associated with </a:t>
            </a:r>
            <a:r>
              <a:rPr lang="en-IN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polychondritis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 </a:t>
            </a:r>
            <a:r>
              <a:rPr lang="en-IN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these obstructions, there is reduction of airflow during forced expiration with preservation of a normal inspiratory flow configuration. </a:t>
            </a:r>
            <a:endParaRPr lang="en-IN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endParaRPr lang="en-IN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54527" r="52036" b="9233"/>
          <a:stretch/>
        </p:blipFill>
        <p:spPr>
          <a:xfrm>
            <a:off x="5652120" y="3933056"/>
            <a:ext cx="2914650" cy="2600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t>47</a:t>
            </a:fld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256123" y="4138136"/>
            <a:ext cx="4422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</a:rPr>
              <a:t>Outer surface exposed to pleural pressure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</a:rPr>
              <a:t>Expands during inspiration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</a:rPr>
              <a:t>Collapses during expiration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35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10852" r="50727" b="53306"/>
          <a:stretch/>
        </p:blipFill>
        <p:spPr>
          <a:xfrm>
            <a:off x="5868144" y="4005064"/>
            <a:ext cx="2962275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58341" y="1066800"/>
            <a:ext cx="8712968" cy="31393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IN" sz="2400" b="1" u="sng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Fixed Upper Airway Obstruction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 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characterized by plateaus of flow during both forced inspiration &amp;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expiration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causes include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goitres</a:t>
            </a:r>
            <a:r>
              <a:rPr lang="en-IN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endotracheal neoplasms, stenosis of both main bronchi, post intubation stenosis &amp; performance of the test through a tracheostomy tube or other fixed orifice </a:t>
            </a:r>
            <a:r>
              <a:rPr lang="en-IN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device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 these, there is reduction in </a:t>
            </a:r>
            <a:r>
              <a:rPr lang="en-US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airflow both during inspiration </a:t>
            </a:r>
            <a:r>
              <a:rPr lang="en-US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&amp; </a:t>
            </a:r>
            <a:r>
              <a:rPr lang="en-US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expiration</a:t>
            </a:r>
            <a:endParaRPr lang="en-IN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F78D-7F2F-447D-A44B-7E6C77C90BAB}" type="slidenum">
              <a:rPr lang="en-IN" smtClean="0"/>
              <a:t>48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77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2"/>
          <a:stretch/>
        </p:blipFill>
        <p:spPr>
          <a:xfrm>
            <a:off x="1295636" y="116632"/>
            <a:ext cx="6552728" cy="6659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15200" y="6492875"/>
            <a:ext cx="1828800" cy="365125"/>
          </a:xfrm>
        </p:spPr>
        <p:txBody>
          <a:bodyPr>
            <a:normAutofit/>
          </a:bodyPr>
          <a:lstStyle/>
          <a:p>
            <a:fld id="{709DF78D-7F2F-447D-A44B-7E6C77C90BAB}" type="slidenum">
              <a:rPr lang="en-IN" smtClean="0"/>
              <a:t>49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10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WHAT TESTS SHOULD BE DONE….???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Preoperative pulmonary evaluation must include:</a:t>
            </a:r>
          </a:p>
          <a:p>
            <a:pPr>
              <a:buNone/>
            </a:pPr>
            <a:r>
              <a:rPr lang="en-US" dirty="0" smtClean="0"/>
              <a:t>1. History &amp; physical examination</a:t>
            </a:r>
          </a:p>
          <a:p>
            <a:pPr>
              <a:buNone/>
            </a:pPr>
            <a:r>
              <a:rPr lang="en-US" dirty="0" smtClean="0"/>
              <a:t>2. Chest x rays </a:t>
            </a:r>
          </a:p>
          <a:p>
            <a:pPr>
              <a:buNone/>
            </a:pPr>
            <a:r>
              <a:rPr lang="en-US" dirty="0" smtClean="0"/>
              <a:t>3. ABG : chronic </a:t>
            </a:r>
            <a:r>
              <a:rPr lang="en-US" dirty="0" err="1" smtClean="0"/>
              <a:t>hypoxemics</a:t>
            </a:r>
            <a:r>
              <a:rPr lang="en-US" dirty="0" smtClean="0"/>
              <a:t> :- to guide </a:t>
            </a:r>
            <a:r>
              <a:rPr lang="en-US" dirty="0" err="1" smtClean="0"/>
              <a:t>ventilatory</a:t>
            </a:r>
            <a:r>
              <a:rPr lang="en-US" dirty="0" smtClean="0"/>
              <a:t> management goals </a:t>
            </a:r>
            <a:endParaRPr lang="en-US" dirty="0"/>
          </a:p>
          <a:p>
            <a:pPr>
              <a:buNone/>
            </a:pPr>
            <a:r>
              <a:rPr lang="en-US" dirty="0" smtClean="0"/>
              <a:t>4. Screening </a:t>
            </a:r>
            <a:r>
              <a:rPr lang="en-US" dirty="0" err="1" smtClean="0"/>
              <a:t>spirometry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5. Maximum voluntary ventilation </a:t>
            </a:r>
          </a:p>
          <a:p>
            <a:pPr>
              <a:buNone/>
            </a:pPr>
            <a:r>
              <a:rPr lang="en-US" dirty="0" smtClean="0"/>
              <a:t>6. DLCO </a:t>
            </a:r>
          </a:p>
          <a:p>
            <a:pPr>
              <a:buNone/>
            </a:pPr>
            <a:r>
              <a:rPr lang="en-US" dirty="0" smtClean="0"/>
              <a:t>7. Quantitative radionuclide </a:t>
            </a:r>
            <a:r>
              <a:rPr lang="en-US" dirty="0" err="1" smtClean="0"/>
              <a:t>scintigraphy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8. Maximum cardiopulmonary exercise studies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37938" r="12207" b="13793"/>
          <a:stretch/>
        </p:blipFill>
        <p:spPr bwMode="auto">
          <a:xfrm>
            <a:off x="-7978" y="1052736"/>
            <a:ext cx="89672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2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LUNG VOLUMES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Lung volumes by </a:t>
            </a:r>
            <a:r>
              <a:rPr lang="en-IN" dirty="0" err="1" smtClean="0"/>
              <a:t>spirometry</a:t>
            </a:r>
            <a:r>
              <a:rPr lang="en-IN" dirty="0" smtClean="0"/>
              <a:t>, and </a:t>
            </a:r>
            <a:endParaRPr lang="en-IN" dirty="0"/>
          </a:p>
          <a:p>
            <a:r>
              <a:rPr lang="en-IN" dirty="0"/>
              <a:t>functional residual capacity (FRC) by helium dilution and body </a:t>
            </a:r>
            <a:r>
              <a:rPr lang="en-IN" dirty="0" err="1"/>
              <a:t>plethysmography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022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Lung Volumes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2133600"/>
            <a:ext cx="70711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4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Helium Dilution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2133600"/>
            <a:ext cx="633548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1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Body </a:t>
            </a:r>
            <a:r>
              <a:rPr lang="en-IN" dirty="0" err="1" smtClean="0">
                <a:solidFill>
                  <a:schemeClr val="accent4">
                    <a:lumMod val="75000"/>
                  </a:schemeClr>
                </a:solidFill>
              </a:rPr>
              <a:t>Plethysmograph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133600"/>
            <a:ext cx="688465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417638"/>
          </a:xfrm>
        </p:spPr>
        <p:txBody>
          <a:bodyPr>
            <a:normAutofit/>
          </a:bodyPr>
          <a:lstStyle/>
          <a:p>
            <a:r>
              <a:rPr lang="en-US" altLang="en-US" sz="3800" dirty="0" smtClean="0">
                <a:solidFill>
                  <a:schemeClr val="accent4">
                    <a:lumMod val="75000"/>
                  </a:schemeClr>
                </a:solidFill>
              </a:rPr>
              <a:t>Single Breath Nitrogen Washout</a:t>
            </a:r>
            <a:endParaRPr lang="en-US" altLang="en-US" sz="3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69455"/>
            <a:ext cx="7402016" cy="528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2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5400" dirty="0">
                <a:solidFill>
                  <a:schemeClr val="accent4">
                    <a:lumMod val="75000"/>
                  </a:schemeClr>
                </a:solidFill>
              </a:rPr>
              <a:t>Fowler’s method for V</a:t>
            </a:r>
            <a:r>
              <a:rPr lang="en-IN" dirty="0">
                <a:solidFill>
                  <a:schemeClr val="accent4">
                    <a:lumMod val="75000"/>
                  </a:schemeClr>
                </a:solidFill>
              </a:rPr>
              <a:t>D (</a:t>
            </a:r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Anatomical)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2288817"/>
            <a:ext cx="71437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685800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)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6173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Bohr equation V</a:t>
            </a:r>
            <a:r>
              <a:rPr lang="en-IN" sz="2400" dirty="0" smtClean="0">
                <a:solidFill>
                  <a:schemeClr val="accent4">
                    <a:lumMod val="75000"/>
                  </a:schemeClr>
                </a:solidFill>
              </a:rPr>
              <a:t>D Physiological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912" y="3143250"/>
            <a:ext cx="26193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4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Fick’s Diffusion law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2133600"/>
            <a:ext cx="75095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8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Examples of diffusion- and perfusion-limited gases are carbon monoxide </a:t>
            </a:r>
            <a:r>
              <a:rPr lang="en-IN" dirty="0" smtClean="0"/>
              <a:t>and nitrous </a:t>
            </a:r>
            <a:r>
              <a:rPr lang="en-IN" dirty="0"/>
              <a:t>oxide, respectively. </a:t>
            </a:r>
            <a:endParaRPr lang="en-IN" dirty="0" smtClean="0"/>
          </a:p>
          <a:p>
            <a:r>
              <a:rPr lang="en-IN" dirty="0" smtClean="0"/>
              <a:t>Oxygen </a:t>
            </a:r>
            <a:r>
              <a:rPr lang="en-IN" dirty="0"/>
              <a:t>transfer is normally perfusion limited, </a:t>
            </a:r>
            <a:r>
              <a:rPr lang="en-IN" dirty="0" smtClean="0"/>
              <a:t>but some </a:t>
            </a:r>
            <a:r>
              <a:rPr lang="en-IN" dirty="0"/>
              <a:t>diffusion limitation may occur under some conditions, including </a:t>
            </a:r>
            <a:r>
              <a:rPr lang="en-IN" dirty="0" smtClean="0"/>
              <a:t>intense exercise</a:t>
            </a:r>
            <a:r>
              <a:rPr lang="en-IN" dirty="0"/>
              <a:t>, thickening of the blood-gas barrier, and alveolar hypoxia.</a:t>
            </a:r>
          </a:p>
        </p:txBody>
      </p:sp>
    </p:spTree>
    <p:extLst>
      <p:ext uri="{BB962C8B-B14F-4D97-AF65-F5344CB8AC3E}">
        <p14:creationId xmlns:p14="http://schemas.microsoft.com/office/powerpoint/2010/main" val="17057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EFFECTS OF ANESTHESIA AND SURGERY ON LUNG VOLUMES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TLC : decreases after abdominal surgery </a:t>
            </a:r>
          </a:p>
          <a:p>
            <a:r>
              <a:rPr lang="en-US" dirty="0" smtClean="0"/>
              <a:t>VC: 25 to 50 % decrease within 1-2 days     </a:t>
            </a:r>
          </a:p>
          <a:p>
            <a:pPr marL="0" indent="0">
              <a:buNone/>
            </a:pPr>
            <a:r>
              <a:rPr lang="en-US" dirty="0" smtClean="0"/>
              <a:t>           postop , returns to normal in 1-2 weeks </a:t>
            </a:r>
          </a:p>
          <a:p>
            <a:r>
              <a:rPr lang="en-US" dirty="0" smtClean="0"/>
              <a:t>RV : </a:t>
            </a:r>
            <a:r>
              <a:rPr lang="en-US" dirty="0" err="1" smtClean="0"/>
              <a:t>increses</a:t>
            </a:r>
            <a:r>
              <a:rPr lang="en-US" dirty="0" smtClean="0"/>
              <a:t> by 13 %</a:t>
            </a:r>
          </a:p>
          <a:p>
            <a:r>
              <a:rPr lang="en-US" dirty="0" smtClean="0"/>
              <a:t>ERV :decreases by 25% after LAS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60% after UAS &amp; thoracic </a:t>
            </a:r>
            <a:r>
              <a:rPr lang="en-US" dirty="0" err="1" smtClean="0"/>
              <a:t>Surg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TV :decreases by 20% within first 24 hours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returns to normal within 2 weeks </a:t>
            </a:r>
          </a:p>
          <a:p>
            <a:r>
              <a:rPr lang="en-US" dirty="0" smtClean="0"/>
              <a:t>Pulmonary Compliance : Decreases by 33%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DLCO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61" y="1700808"/>
            <a:ext cx="16383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8591674" cy="230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7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accent4">
                    <a:lumMod val="75000"/>
                  </a:schemeClr>
                </a:solidFill>
              </a:rPr>
              <a:t>DL</a:t>
            </a:r>
            <a:r>
              <a:rPr lang="en-GB" altLang="en-US" baseline="-25000" dirty="0">
                <a:solidFill>
                  <a:schemeClr val="accent4">
                    <a:lumMod val="75000"/>
                  </a:schemeClr>
                </a:solidFill>
              </a:rPr>
              <a:t>CO</a:t>
            </a:r>
            <a:r>
              <a:rPr lang="en-GB" altLang="en-US" dirty="0">
                <a:solidFill>
                  <a:schemeClr val="accent4">
                    <a:lumMod val="75000"/>
                  </a:schemeClr>
                </a:solidFill>
              </a:rPr>
              <a:t> - interpretation</a:t>
            </a:r>
            <a:endParaRPr lang="en-US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DL</a:t>
            </a:r>
            <a:r>
              <a:rPr lang="en-GB" altLang="en-US" baseline="-25000"/>
              <a:t>CO</a:t>
            </a:r>
            <a:r>
              <a:rPr lang="en-GB" altLang="en-US"/>
              <a:t> </a:t>
            </a:r>
            <a:r>
              <a:rPr lang="en-GB" altLang="en-US">
                <a:cs typeface="Arial" pitchFamily="34" charset="0"/>
              </a:rPr>
              <a:t>↓ </a:t>
            </a:r>
            <a:r>
              <a:rPr lang="en-GB" altLang="en-US"/>
              <a:t>by:</a:t>
            </a:r>
          </a:p>
          <a:p>
            <a:pPr lvl="1"/>
            <a:r>
              <a:rPr lang="en-GB" altLang="en-US"/>
              <a:t>Pulmonary vascular diseases</a:t>
            </a:r>
          </a:p>
          <a:p>
            <a:pPr lvl="1"/>
            <a:r>
              <a:rPr lang="en-GB" altLang="en-US"/>
              <a:t>Conditions affecting alveoli</a:t>
            </a:r>
          </a:p>
          <a:p>
            <a:pPr lvl="1"/>
            <a:r>
              <a:rPr lang="en-GB" altLang="en-US"/>
              <a:t>Cardiac diseases</a:t>
            </a:r>
          </a:p>
          <a:p>
            <a:pPr lvl="1"/>
            <a:r>
              <a:rPr lang="en-GB" altLang="en-US"/>
              <a:t>Anaemia</a:t>
            </a:r>
          </a:p>
          <a:p>
            <a:pPr lvl="1"/>
            <a:r>
              <a:rPr lang="en-GB" altLang="en-US"/>
              <a:t>Pregnancy</a:t>
            </a:r>
          </a:p>
          <a:p>
            <a:pPr lvl="1"/>
            <a:r>
              <a:rPr lang="en-GB" altLang="en-US"/>
              <a:t>Recent smoking</a:t>
            </a:r>
            <a:endParaRPr lang="en-GB" altLang="en-US">
              <a:latin typeface=""/>
            </a:endParaRPr>
          </a:p>
          <a:p>
            <a:pPr lvl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accent4">
                    <a:lumMod val="75000"/>
                  </a:schemeClr>
                </a:solidFill>
              </a:rPr>
              <a:t>DL</a:t>
            </a:r>
            <a:r>
              <a:rPr lang="en-GB" altLang="en-US" baseline="-25000" dirty="0">
                <a:solidFill>
                  <a:schemeClr val="accent4">
                    <a:lumMod val="75000"/>
                  </a:schemeClr>
                </a:solidFill>
              </a:rPr>
              <a:t>CO</a:t>
            </a:r>
            <a:r>
              <a:rPr lang="en-GB" altLang="en-US" dirty="0">
                <a:solidFill>
                  <a:schemeClr val="accent4">
                    <a:lumMod val="75000"/>
                  </a:schemeClr>
                </a:solidFill>
              </a:rPr>
              <a:t> - interpretation</a:t>
            </a:r>
            <a:endParaRPr lang="en-US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DL</a:t>
            </a:r>
            <a:r>
              <a:rPr lang="en-GB" altLang="en-US" baseline="-25000" dirty="0"/>
              <a:t>CO</a:t>
            </a:r>
            <a:r>
              <a:rPr lang="en-GB" altLang="en-US" dirty="0"/>
              <a:t> </a:t>
            </a:r>
            <a:r>
              <a:rPr lang="en-GB" altLang="en-US" dirty="0">
                <a:latin typeface=""/>
              </a:rPr>
              <a:t>↑  by</a:t>
            </a:r>
          </a:p>
          <a:p>
            <a:pPr lvl="1"/>
            <a:r>
              <a:rPr lang="en-GB" altLang="en-US" dirty="0">
                <a:latin typeface=""/>
              </a:rPr>
              <a:t>Polycythaemia</a:t>
            </a:r>
          </a:p>
          <a:p>
            <a:pPr lvl="1"/>
            <a:r>
              <a:rPr lang="en-GB" altLang="en-US" dirty="0">
                <a:latin typeface=""/>
              </a:rPr>
              <a:t>Pulmonary haemorrhage</a:t>
            </a:r>
          </a:p>
          <a:p>
            <a:pPr lvl="1"/>
            <a:r>
              <a:rPr lang="en-GB" altLang="en-US" dirty="0">
                <a:latin typeface=""/>
              </a:rPr>
              <a:t>L to R shunt</a:t>
            </a:r>
          </a:p>
          <a:p>
            <a:pPr lvl="1"/>
            <a:r>
              <a:rPr lang="en-GB" altLang="en-US" dirty="0" smtClean="0">
                <a:latin typeface=""/>
              </a:rPr>
              <a:t>Exercise</a:t>
            </a:r>
            <a:endParaRPr lang="en-GB" altLang="en-US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747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Blood Flow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The volume of blood passing through the lungs each minute (</a:t>
            </a:r>
            <a:r>
              <a:rPr lang="en-IN" dirty="0" smtClean="0"/>
              <a:t>Q) </a:t>
            </a:r>
            <a:r>
              <a:rPr lang="en-IN" dirty="0"/>
              <a:t>can </a:t>
            </a:r>
            <a:r>
              <a:rPr lang="en-IN" dirty="0" smtClean="0"/>
              <a:t>be calculated </a:t>
            </a:r>
            <a:r>
              <a:rPr lang="en-IN" dirty="0"/>
              <a:t>using the </a:t>
            </a:r>
            <a:r>
              <a:rPr lang="en-IN" b="1" i="1" dirty="0"/>
              <a:t>Fick principle</a:t>
            </a:r>
            <a:r>
              <a:rPr lang="en-IN" dirty="0"/>
              <a:t>. </a:t>
            </a:r>
            <a:endParaRPr lang="en-IN" dirty="0" smtClean="0"/>
          </a:p>
          <a:p>
            <a:r>
              <a:rPr lang="en-IN" dirty="0" smtClean="0"/>
              <a:t>This states </a:t>
            </a:r>
            <a:r>
              <a:rPr lang="en-IN" dirty="0"/>
              <a:t>that the </a:t>
            </a:r>
            <a:r>
              <a:rPr lang="en-IN" dirty="0" smtClean="0"/>
              <a:t>O</a:t>
            </a:r>
            <a:r>
              <a:rPr lang="en-IN" sz="2000" dirty="0" smtClean="0"/>
              <a:t>2</a:t>
            </a:r>
            <a:r>
              <a:rPr lang="en-IN" dirty="0" smtClean="0"/>
              <a:t> consumption per minute </a:t>
            </a:r>
            <a:r>
              <a:rPr lang="en-IN" dirty="0"/>
              <a:t>(</a:t>
            </a:r>
            <a:r>
              <a:rPr lang="en-IN" dirty="0" smtClean="0"/>
              <a:t>VO</a:t>
            </a:r>
            <a:r>
              <a:rPr lang="en-IN" sz="2000" dirty="0" smtClean="0"/>
              <a:t>2</a:t>
            </a:r>
            <a:r>
              <a:rPr lang="en-IN" dirty="0"/>
              <a:t>) measured at the </a:t>
            </a:r>
            <a:r>
              <a:rPr lang="en-IN" dirty="0" smtClean="0"/>
              <a:t>lungs </a:t>
            </a:r>
            <a:r>
              <a:rPr lang="en-IN" dirty="0"/>
              <a:t>is equal to </a:t>
            </a:r>
            <a:r>
              <a:rPr lang="en-IN" dirty="0" smtClean="0"/>
              <a:t>the product of blood flow and A-V concentration gradient of O</a:t>
            </a:r>
            <a:r>
              <a:rPr lang="en-IN" sz="2000" dirty="0" smtClean="0"/>
              <a:t>2.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18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IN" dirty="0" smtClean="0">
                <a:solidFill>
                  <a:schemeClr val="accent4">
                    <a:lumMod val="75000"/>
                  </a:schemeClr>
                </a:solidFill>
              </a:rPr>
              <a:t>Blood Flow</a:t>
            </a: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234225"/>
            <a:ext cx="7530240" cy="563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1556792"/>
            <a:ext cx="34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arterial </a:t>
            </a:r>
            <a:r>
              <a:rPr lang="en-IN" dirty="0"/>
              <a:t>pressure is reduced </a:t>
            </a:r>
            <a:r>
              <a:rPr lang="en-IN" dirty="0" smtClean="0"/>
              <a:t>(severe </a:t>
            </a:r>
            <a:r>
              <a:rPr lang="en-IN" dirty="0" err="1" smtClean="0"/>
              <a:t>hemorrhage</a:t>
            </a:r>
            <a:r>
              <a:rPr lang="en-IN" dirty="0" smtClean="0"/>
              <a:t>,)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alveolar </a:t>
            </a:r>
            <a:r>
              <a:rPr lang="en-IN" dirty="0"/>
              <a:t>pressure is raised </a:t>
            </a:r>
            <a:r>
              <a:rPr lang="en-IN" dirty="0" smtClean="0"/>
              <a:t>(PPV)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15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439778"/>
            <a:ext cx="7772400" cy="258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Ventilation Perfusion Relationship</a:t>
            </a:r>
            <a:endParaRPr lang="en-IN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057400"/>
            <a:ext cx="73056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3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V-P ratio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92600"/>
            <a:ext cx="6400800" cy="46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61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2209800"/>
            <a:ext cx="644466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VP in Normal</a:t>
            </a:r>
            <a:endParaRPr lang="en-IN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1981200"/>
            <a:ext cx="674254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2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APPLIED ASPECTS OF SOME LUNG CAPACITIES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V-P in disease</a:t>
            </a:r>
            <a:endParaRPr lang="en-IN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2282780"/>
            <a:ext cx="674502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6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TESTS FOR GAS EXCHANGE FUNCTION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92D050"/>
                </a:solidFill>
              </a:rPr>
              <a:t>1) ALVEOLAR-ARTERIAL O2 TENSION GRADIENT</a:t>
            </a:r>
            <a:r>
              <a:rPr lang="en-US" dirty="0" smtClean="0"/>
              <a:t>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H</a:t>
            </a:r>
            <a:r>
              <a:rPr lang="en-US" dirty="0" smtClean="0"/>
              <a:t>igh values at room air is seen in asymptomatic smokers &amp; chronic. Bronchitis (min. symptoms)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       PAO2 = PIO2 – </a:t>
            </a:r>
            <a:r>
              <a:rPr lang="en-US" u="sng" dirty="0" smtClean="0"/>
              <a:t>PaCo2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                                      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www.anaesthesia.co.in</a:t>
            </a:r>
          </a:p>
        </p:txBody>
      </p:sp>
    </p:spTree>
    <p:extLst>
      <p:ext uri="{BB962C8B-B14F-4D97-AF65-F5344CB8AC3E}">
        <p14:creationId xmlns:p14="http://schemas.microsoft.com/office/powerpoint/2010/main" val="17397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Blood Gases and pH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/>
              <a:t>causes of low arterial Po2, </a:t>
            </a:r>
            <a:r>
              <a:rPr lang="en-IN" dirty="0" smtClean="0"/>
              <a:t>or hypoxemia</a:t>
            </a:r>
            <a:r>
              <a:rPr lang="en-IN" dirty="0"/>
              <a:t>: </a:t>
            </a:r>
            <a:endParaRPr lang="en-IN" dirty="0" smtClean="0"/>
          </a:p>
          <a:p>
            <a:r>
              <a:rPr lang="en-IN" dirty="0" smtClean="0"/>
              <a:t>(</a:t>
            </a:r>
            <a:r>
              <a:rPr lang="en-IN" dirty="0"/>
              <a:t>1) hypoventilation, </a:t>
            </a:r>
            <a:endParaRPr lang="en-IN" dirty="0" smtClean="0"/>
          </a:p>
          <a:p>
            <a:r>
              <a:rPr lang="en-IN" dirty="0" smtClean="0"/>
              <a:t>(</a:t>
            </a:r>
            <a:r>
              <a:rPr lang="en-IN" dirty="0"/>
              <a:t>2) diffusion impairment</a:t>
            </a:r>
            <a:r>
              <a:rPr lang="en-IN" dirty="0" smtClean="0"/>
              <a:t>,</a:t>
            </a:r>
          </a:p>
          <a:p>
            <a:r>
              <a:rPr lang="en-IN" dirty="0" smtClean="0"/>
              <a:t>(</a:t>
            </a:r>
            <a:r>
              <a:rPr lang="en-IN" dirty="0"/>
              <a:t>3) shunt, and</a:t>
            </a:r>
          </a:p>
          <a:p>
            <a:r>
              <a:rPr lang="en-IN" dirty="0"/>
              <a:t>(4) ventilation-perfusion inequality</a:t>
            </a:r>
          </a:p>
        </p:txBody>
      </p:sp>
    </p:spTree>
    <p:extLst>
      <p:ext uri="{BB962C8B-B14F-4D97-AF65-F5344CB8AC3E}">
        <p14:creationId xmlns:p14="http://schemas.microsoft.com/office/powerpoint/2010/main" val="2418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Oxygen </a:t>
            </a:r>
            <a:r>
              <a:rPr lang="en-IN" dirty="0" smtClean="0"/>
              <a:t>cascade</a:t>
            </a:r>
            <a:endParaRPr lang="en-IN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3650" y="1790700"/>
            <a:ext cx="4533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3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35292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/>
              <a:t>causes of an increased arterial Pco2: </a:t>
            </a:r>
            <a:endParaRPr lang="en-IN" dirty="0" smtClean="0"/>
          </a:p>
          <a:p>
            <a:r>
              <a:rPr lang="en-IN" dirty="0" smtClean="0"/>
              <a:t>(</a:t>
            </a:r>
            <a:r>
              <a:rPr lang="en-IN" dirty="0"/>
              <a:t>1) hypoventilation </a:t>
            </a:r>
          </a:p>
          <a:p>
            <a:r>
              <a:rPr lang="en-IN" dirty="0"/>
              <a:t>(2) ventilation-perfusion inequality</a:t>
            </a:r>
          </a:p>
        </p:txBody>
      </p:sp>
    </p:spTree>
    <p:extLst>
      <p:ext uri="{BB962C8B-B14F-4D97-AF65-F5344CB8AC3E}">
        <p14:creationId xmlns:p14="http://schemas.microsoft.com/office/powerpoint/2010/main" val="20359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Hypoxemia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Calculate A-a gradient if normal </a:t>
            </a:r>
            <a:r>
              <a:rPr lang="en-US" altLang="en-US" dirty="0" smtClean="0"/>
              <a:t>then </a:t>
            </a:r>
            <a:r>
              <a:rPr lang="en-US" altLang="en-US" dirty="0"/>
              <a:t>hypoventilation or altitude</a:t>
            </a:r>
          </a:p>
          <a:p>
            <a:r>
              <a:rPr lang="en-US" altLang="en-US" dirty="0"/>
              <a:t>If &gt;20 then V/Q mismatch, shunt or diffusion</a:t>
            </a:r>
          </a:p>
          <a:p>
            <a:r>
              <a:rPr lang="en-US" altLang="en-US" dirty="0"/>
              <a:t>Shunt does not respond to O2</a:t>
            </a:r>
          </a:p>
        </p:txBody>
      </p:sp>
    </p:spTree>
    <p:extLst>
      <p:ext uri="{BB962C8B-B14F-4D97-AF65-F5344CB8AC3E}">
        <p14:creationId xmlns:p14="http://schemas.microsoft.com/office/powerpoint/2010/main" val="4257536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64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54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Mechanics of Breathing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b="1" dirty="0"/>
              <a:t>Lung Compliance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219870"/>
            <a:ext cx="4176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Compliance is </a:t>
            </a:r>
            <a:r>
              <a:rPr lang="en-IN" sz="2000" dirty="0" smtClean="0"/>
              <a:t>defined </a:t>
            </a:r>
            <a:r>
              <a:rPr lang="en-IN" sz="2000" dirty="0"/>
              <a:t>as the </a:t>
            </a:r>
            <a:r>
              <a:rPr lang="en-IN" sz="2000" dirty="0" smtClean="0"/>
              <a:t> volume </a:t>
            </a:r>
            <a:r>
              <a:rPr lang="en-IN" sz="2000" dirty="0"/>
              <a:t>change per unit of pressure </a:t>
            </a:r>
            <a:r>
              <a:rPr lang="en-IN" sz="2000" dirty="0" smtClean="0"/>
              <a:t>change across </a:t>
            </a:r>
            <a:r>
              <a:rPr lang="en-IN" sz="2000" dirty="0"/>
              <a:t>the lung</a:t>
            </a:r>
            <a:r>
              <a:rPr lang="en-IN" sz="2000" dirty="0" smtClean="0"/>
              <a:t>.</a:t>
            </a:r>
          </a:p>
          <a:p>
            <a:r>
              <a:rPr lang="en-IN" sz="2000" dirty="0" smtClean="0"/>
              <a:t> </a:t>
            </a:r>
            <a:r>
              <a:rPr lang="en-IN" sz="2000" dirty="0"/>
              <a:t>To obtain this, we need to know </a:t>
            </a:r>
            <a:r>
              <a:rPr lang="en-IN" sz="2000" dirty="0" err="1"/>
              <a:t>intrapleural</a:t>
            </a:r>
            <a:r>
              <a:rPr lang="en-IN" sz="2000" dirty="0"/>
              <a:t> pressure.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68" y="3407762"/>
            <a:ext cx="5357894" cy="346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7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6343050" cy="222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VITAL CAPACITY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It reflects the patients ability to take</a:t>
            </a:r>
          </a:p>
          <a:p>
            <a:r>
              <a:rPr lang="en-US" dirty="0" smtClean="0"/>
              <a:t>Deep breath </a:t>
            </a:r>
          </a:p>
          <a:p>
            <a:r>
              <a:rPr lang="en-US" dirty="0" smtClean="0"/>
              <a:t>Cough</a:t>
            </a:r>
          </a:p>
          <a:p>
            <a:r>
              <a:rPr lang="en-US" dirty="0" smtClean="0"/>
              <a:t>Clear excessive secretions</a:t>
            </a:r>
          </a:p>
          <a:p>
            <a:r>
              <a:rPr lang="en-US" dirty="0" smtClean="0"/>
              <a:t>Vital capacity may be reduced by : </a:t>
            </a:r>
          </a:p>
          <a:p>
            <a:pPr>
              <a:buNone/>
            </a:pPr>
            <a:r>
              <a:rPr lang="en-US" dirty="0" smtClean="0"/>
              <a:t>a. Alterations in muscle power </a:t>
            </a:r>
          </a:p>
          <a:p>
            <a:pPr>
              <a:buNone/>
            </a:pPr>
            <a:r>
              <a:rPr lang="en-US" dirty="0" smtClean="0"/>
              <a:t>b. Pulmonary disease </a:t>
            </a:r>
          </a:p>
          <a:p>
            <a:pPr>
              <a:buNone/>
            </a:pPr>
            <a:r>
              <a:rPr lang="en-US" dirty="0" smtClean="0"/>
              <a:t>c. Abdominal tumors  (* pregnancy )</a:t>
            </a:r>
          </a:p>
          <a:p>
            <a:pPr>
              <a:buNone/>
            </a:pPr>
            <a:r>
              <a:rPr lang="en-US" dirty="0" smtClean="0"/>
              <a:t>d. Abdominal pain </a:t>
            </a:r>
          </a:p>
          <a:p>
            <a:pPr>
              <a:buNone/>
            </a:pPr>
            <a:r>
              <a:rPr lang="en-US" dirty="0" smtClean="0"/>
              <a:t>e. Abdominal splinting</a:t>
            </a:r>
          </a:p>
          <a:p>
            <a:pPr>
              <a:buNone/>
            </a:pPr>
            <a:r>
              <a:rPr lang="en-US" dirty="0" smtClean="0"/>
              <a:t>f. Alterations in posture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10569"/>
            <a:ext cx="80010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3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53" y="1935163"/>
            <a:ext cx="737569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6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Airway Resistance</a:t>
            </a:r>
          </a:p>
          <a:p>
            <a:r>
              <a:rPr lang="en-IN" dirty="0"/>
              <a:t>Airway resistance is the pressure difference between the alveoli and the </a:t>
            </a:r>
            <a:r>
              <a:rPr lang="en-IN" dirty="0" smtClean="0"/>
              <a:t>mouth per </a:t>
            </a:r>
            <a:r>
              <a:rPr lang="en-IN" dirty="0"/>
              <a:t>unit of </a:t>
            </a:r>
            <a:r>
              <a:rPr lang="en-IN" dirty="0" smtClean="0"/>
              <a:t>airflow.</a:t>
            </a:r>
          </a:p>
          <a:p>
            <a:r>
              <a:rPr lang="en-IN" dirty="0"/>
              <a:t>Airway resistance is the pressure difference between the alveoli and the </a:t>
            </a:r>
            <a:r>
              <a:rPr lang="en-IN" dirty="0" smtClean="0"/>
              <a:t>mouth divided </a:t>
            </a:r>
            <a:r>
              <a:rPr lang="en-IN" dirty="0"/>
              <a:t>by a </a:t>
            </a:r>
            <a:r>
              <a:rPr lang="en-IN" dirty="0" smtClean="0"/>
              <a:t>flow rate.</a:t>
            </a:r>
          </a:p>
          <a:p>
            <a:r>
              <a:rPr lang="en-IN" dirty="0" smtClean="0"/>
              <a:t> </a:t>
            </a:r>
            <a:r>
              <a:rPr lang="en-IN" dirty="0"/>
              <a:t>Mouth pressure is easily measured with </a:t>
            </a:r>
            <a:r>
              <a:rPr lang="en-IN" dirty="0" smtClean="0"/>
              <a:t>a</a:t>
            </a:r>
            <a:r>
              <a:rPr lang="en-IN" dirty="0"/>
              <a:t> </a:t>
            </a:r>
            <a:r>
              <a:rPr lang="en-IN" dirty="0" smtClean="0"/>
              <a:t>manometer.</a:t>
            </a:r>
          </a:p>
          <a:p>
            <a:r>
              <a:rPr lang="en-IN" dirty="0" smtClean="0"/>
              <a:t> </a:t>
            </a:r>
            <a:r>
              <a:rPr lang="en-IN" dirty="0"/>
              <a:t>Alveolar pressure can be deduced </a:t>
            </a:r>
            <a:r>
              <a:rPr lang="en-IN" dirty="0" smtClean="0"/>
              <a:t>from measurements </a:t>
            </a:r>
            <a:r>
              <a:rPr lang="en-IN" dirty="0"/>
              <a:t>made in </a:t>
            </a:r>
            <a:r>
              <a:rPr lang="en-IN" dirty="0" smtClean="0"/>
              <a:t>a body </a:t>
            </a:r>
            <a:r>
              <a:rPr lang="en-IN" dirty="0" err="1"/>
              <a:t>plethysmograph</a:t>
            </a:r>
            <a:r>
              <a:rPr lang="en-IN" dirty="0" smtClean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47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Airflow Resistance</a:t>
            </a:r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80" y="1825267"/>
            <a:ext cx="6992020" cy="44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Closing Volume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volume of lungs above the RV at which the small airways close is the closing volume.</a:t>
            </a:r>
          </a:p>
          <a:p>
            <a:r>
              <a:rPr lang="en-IN" dirty="0" smtClean="0"/>
              <a:t>In </a:t>
            </a:r>
            <a:r>
              <a:rPr lang="en-IN" dirty="0"/>
              <a:t>young normal subjects, the closing volume is about 10% of the </a:t>
            </a:r>
            <a:r>
              <a:rPr lang="en-IN" dirty="0" smtClean="0"/>
              <a:t>vital capacity </a:t>
            </a:r>
            <a:r>
              <a:rPr lang="en-IN" dirty="0"/>
              <a:t>(VC</a:t>
            </a:r>
            <a:r>
              <a:rPr lang="en-IN" dirty="0" smtClean="0"/>
              <a:t>).</a:t>
            </a:r>
          </a:p>
          <a:p>
            <a:r>
              <a:rPr lang="en-IN" dirty="0" smtClean="0"/>
              <a:t> </a:t>
            </a:r>
            <a:r>
              <a:rPr lang="en-IN" dirty="0"/>
              <a:t>It increases steadily with age and is equal to about 40% of </a:t>
            </a:r>
            <a:r>
              <a:rPr lang="en-IN" dirty="0" smtClean="0"/>
              <a:t>the VC</a:t>
            </a:r>
            <a:r>
              <a:rPr lang="en-IN" dirty="0"/>
              <a:t>, that is, the FRC, at about the age of 65 years</a:t>
            </a:r>
            <a:r>
              <a:rPr lang="en-IN" dirty="0" smtClean="0"/>
              <a:t>.</a:t>
            </a:r>
          </a:p>
          <a:p>
            <a:r>
              <a:rPr lang="en-IN" dirty="0" smtClean="0"/>
              <a:t> </a:t>
            </a:r>
            <a:r>
              <a:rPr lang="en-IN" dirty="0"/>
              <a:t>Relatively small </a:t>
            </a:r>
            <a:r>
              <a:rPr lang="en-IN" dirty="0" smtClean="0"/>
              <a:t>amounts of </a:t>
            </a:r>
            <a:r>
              <a:rPr lang="en-IN" dirty="0"/>
              <a:t>disease in the small airways apparently increase the closing volume.</a:t>
            </a:r>
          </a:p>
        </p:txBody>
      </p:sp>
    </p:spTree>
    <p:extLst>
      <p:ext uri="{BB962C8B-B14F-4D97-AF65-F5344CB8AC3E}">
        <p14:creationId xmlns:p14="http://schemas.microsoft.com/office/powerpoint/2010/main" val="15810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576" y="5461774"/>
            <a:ext cx="6624736" cy="1396225"/>
          </a:xfrm>
        </p:spPr>
        <p:txBody>
          <a:bodyPr>
            <a:normAutofit fontScale="85000" lnSpcReduction="20000"/>
          </a:bodyPr>
          <a:lstStyle/>
          <a:p>
            <a:r>
              <a:rPr lang="en-IN" dirty="0"/>
              <a:t>pure dead </a:t>
            </a:r>
            <a:r>
              <a:rPr lang="en-IN" dirty="0" smtClean="0"/>
              <a:t>space(1),</a:t>
            </a:r>
          </a:p>
          <a:p>
            <a:r>
              <a:rPr lang="en-IN" dirty="0" smtClean="0"/>
              <a:t>a </a:t>
            </a:r>
            <a:r>
              <a:rPr lang="en-IN" dirty="0"/>
              <a:t>mixture of dead </a:t>
            </a:r>
            <a:r>
              <a:rPr lang="en-IN" dirty="0" smtClean="0"/>
              <a:t>space and </a:t>
            </a:r>
            <a:r>
              <a:rPr lang="en-IN" dirty="0"/>
              <a:t>alveolar gas (2</a:t>
            </a:r>
            <a:r>
              <a:rPr lang="en-IN" dirty="0" smtClean="0"/>
              <a:t>),</a:t>
            </a:r>
          </a:p>
          <a:p>
            <a:r>
              <a:rPr lang="en-IN" dirty="0" smtClean="0"/>
              <a:t>pure </a:t>
            </a:r>
            <a:r>
              <a:rPr lang="en-IN" dirty="0"/>
              <a:t>alveolar gas (</a:t>
            </a:r>
            <a:r>
              <a:rPr lang="en-IN" dirty="0" smtClean="0"/>
              <a:t>3)</a:t>
            </a:r>
          </a:p>
          <a:p>
            <a:r>
              <a:rPr lang="en-IN" dirty="0" smtClean="0"/>
              <a:t>end </a:t>
            </a:r>
            <a:r>
              <a:rPr lang="en-IN" dirty="0"/>
              <a:t>of </a:t>
            </a:r>
            <a:r>
              <a:rPr lang="en-IN" dirty="0" smtClean="0"/>
              <a:t>expiration, an </a:t>
            </a:r>
            <a:r>
              <a:rPr lang="en-IN" dirty="0"/>
              <a:t>abrupt increase in N2 </a:t>
            </a:r>
            <a:r>
              <a:rPr lang="en-IN" dirty="0" smtClean="0"/>
              <a:t> </a:t>
            </a:r>
            <a:r>
              <a:rPr lang="en-IN" dirty="0"/>
              <a:t>(4)</a:t>
            </a:r>
          </a:p>
          <a:p>
            <a:endParaRPr lang="en-IN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9700"/>
            <a:ext cx="7239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6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Control of Ventilation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IN" b="1" dirty="0"/>
          </a:p>
          <a:p>
            <a:r>
              <a:rPr lang="en-IN" dirty="0"/>
              <a:t>The responsiveness of the chemoreceptors and respiratory </a:t>
            </a:r>
            <a:r>
              <a:rPr lang="en-IN" dirty="0" err="1"/>
              <a:t>center</a:t>
            </a:r>
            <a:r>
              <a:rPr lang="en-IN" dirty="0"/>
              <a:t> to CO2 </a:t>
            </a:r>
            <a:r>
              <a:rPr lang="en-IN" dirty="0" smtClean="0"/>
              <a:t>can be </a:t>
            </a:r>
            <a:r>
              <a:rPr lang="en-IN" dirty="0"/>
              <a:t>measured by having the subject rebreathe into a rubber </a:t>
            </a:r>
            <a:r>
              <a:rPr lang="en-IN" dirty="0" smtClean="0"/>
              <a:t>bag.</a:t>
            </a:r>
          </a:p>
          <a:p>
            <a:r>
              <a:rPr lang="en-IN" dirty="0" smtClean="0"/>
              <a:t>The </a:t>
            </a:r>
            <a:r>
              <a:rPr lang="en-IN" dirty="0" err="1"/>
              <a:t>ventilatory</a:t>
            </a:r>
            <a:r>
              <a:rPr lang="en-IN" dirty="0"/>
              <a:t> response to </a:t>
            </a:r>
            <a:r>
              <a:rPr lang="en-IN" dirty="0" smtClean="0"/>
              <a:t>hypoxia can </a:t>
            </a:r>
            <a:r>
              <a:rPr lang="en-IN" dirty="0"/>
              <a:t>be measured in a similar way if the subject rebreathes from a bag with </a:t>
            </a:r>
            <a:r>
              <a:rPr lang="en-IN" dirty="0" smtClean="0"/>
              <a:t>a low </a:t>
            </a:r>
            <a:r>
              <a:rPr lang="en-IN" dirty="0"/>
              <a:t>Po2 but constant Pco2.</a:t>
            </a:r>
          </a:p>
        </p:txBody>
      </p:sp>
    </p:spTree>
    <p:extLst>
      <p:ext uri="{BB962C8B-B14F-4D97-AF65-F5344CB8AC3E}">
        <p14:creationId xmlns:p14="http://schemas.microsoft.com/office/powerpoint/2010/main" val="30434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Exercise Testing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Exercise </a:t>
            </a:r>
            <a:r>
              <a:rPr lang="en-IN" dirty="0"/>
              <a:t>testing can be valuable in detecting small amounts of lung disease.</a:t>
            </a:r>
          </a:p>
        </p:txBody>
      </p:sp>
    </p:spTree>
    <p:extLst>
      <p:ext uri="{BB962C8B-B14F-4D97-AF65-F5344CB8AC3E}">
        <p14:creationId xmlns:p14="http://schemas.microsoft.com/office/powerpoint/2010/main" val="9700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3" r="31624"/>
          <a:stretch>
            <a:fillRect/>
          </a:stretch>
        </p:blipFill>
        <p:spPr bwMode="auto">
          <a:xfrm>
            <a:off x="76200" y="701675"/>
            <a:ext cx="5715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6" b="92926"/>
          <a:stretch>
            <a:fillRect/>
          </a:stretch>
        </p:blipFill>
        <p:spPr bwMode="auto">
          <a:xfrm>
            <a:off x="76200" y="-76200"/>
            <a:ext cx="845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5943600" y="1905000"/>
            <a:ext cx="25908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Peak/Descent/Cough /Loop</a:t>
            </a:r>
          </a:p>
        </p:txBody>
      </p:sp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5867400" y="3200400"/>
            <a:ext cx="26670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Expl time/FET/ Reproducibility</a:t>
            </a:r>
          </a:p>
        </p:txBody>
      </p:sp>
    </p:spTree>
    <p:extLst>
      <p:ext uri="{BB962C8B-B14F-4D97-AF65-F5344CB8AC3E}">
        <p14:creationId xmlns:p14="http://schemas.microsoft.com/office/powerpoint/2010/main" val="3022346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  <p:bldP spid="2868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r="1888" b="89993"/>
          <a:stretch>
            <a:fillRect/>
          </a:stretch>
        </p:blipFill>
        <p:spPr bwMode="auto">
          <a:xfrm>
            <a:off x="76200" y="0"/>
            <a:ext cx="8686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58681" r="10789"/>
          <a:stretch>
            <a:fillRect/>
          </a:stretch>
        </p:blipFill>
        <p:spPr bwMode="auto">
          <a:xfrm>
            <a:off x="76200" y="4114800"/>
            <a:ext cx="464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r="27010" b="40202"/>
          <a:stretch>
            <a:fillRect/>
          </a:stretch>
        </p:blipFill>
        <p:spPr bwMode="auto">
          <a:xfrm>
            <a:off x="76200" y="869950"/>
            <a:ext cx="48006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105400" y="990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</a:rPr>
              <a:t>Day-1 :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953000" y="1524000"/>
            <a:ext cx="3886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FEV1/FVC   :82.51 (108%)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FVC            : 2.23 (66%)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FEV1          : 1.84 (71%)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rgbClr val="000066"/>
              </a:solidFill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876800" y="29718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</a:rPr>
              <a:t>What is the diagnosis ?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029200" y="34290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66"/>
                </a:solidFill>
              </a:rPr>
              <a:t>: Restrictive Pathology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876800" y="4114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</a:rPr>
              <a:t>Day 14 :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953000" y="4648200"/>
            <a:ext cx="4114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FEV1/FVC   : 89%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FVC            : 3.04 L.(90%)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FEV1          : 2.71 (105%)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rgbClr val="000066"/>
              </a:solidFill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029200" y="6019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66"/>
                </a:solidFill>
              </a:rPr>
              <a:t>: Normal</a:t>
            </a:r>
            <a:r>
              <a:rPr lang="en-US" altLang="en-US">
                <a:solidFill>
                  <a:srgbClr val="00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3692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utoUpdateAnimBg="0"/>
      <p:bldP spid="30726" grpId="0" autoUpdateAnimBg="0"/>
      <p:bldP spid="30727" grpId="0" autoUpdateAnimBg="0"/>
      <p:bldP spid="30728" grpId="0" autoUpdateAnimBg="0"/>
      <p:bldP spid="30729" grpId="0" autoUpdateAnimBg="0"/>
      <p:bldP spid="30730" grpId="0" autoUpdateAnimBg="0"/>
      <p:bldP spid="3073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838200"/>
          <a:ext cx="8229600" cy="3200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41269"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LOSS OF VITAL CAPACITY ( in percent</a:t>
                      </a:r>
                      <a:r>
                        <a:rPr lang="en-US" baseline="0" dirty="0" smtClean="0"/>
                        <a:t> )</a:t>
                      </a:r>
                      <a:endParaRPr lang="en-US" dirty="0"/>
                    </a:p>
                  </a:txBody>
                  <a:tcPr/>
                </a:tc>
              </a:tr>
              <a:tr h="4294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Tredelenburg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 </a:t>
                      </a:r>
                      <a:endParaRPr lang="en-US" dirty="0"/>
                    </a:p>
                  </a:txBody>
                  <a:tcPr/>
                </a:tc>
              </a:tr>
              <a:tr h="4294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Lithotomy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</a:tr>
              <a:tr h="429465">
                <a:tc>
                  <a:txBody>
                    <a:bodyPr/>
                    <a:lstStyle/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lateral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741269">
                <a:tc>
                  <a:txBody>
                    <a:bodyPr/>
                    <a:lstStyle/>
                    <a:p>
                      <a:r>
                        <a:rPr lang="en-US" dirty="0" smtClean="0"/>
                        <a:t>Right lateral</a:t>
                      </a:r>
                    </a:p>
                    <a:p>
                      <a:r>
                        <a:rPr lang="en-US" dirty="0" smtClean="0"/>
                        <a:t>Bridge</a:t>
                      </a:r>
                      <a:r>
                        <a:rPr lang="en-US" baseline="0" dirty="0" smtClean="0"/>
                        <a:t> in  dorsal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</a:p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</a:tr>
              <a:tr h="429465">
                <a:tc>
                  <a:txBody>
                    <a:bodyPr/>
                    <a:lstStyle/>
                    <a:p>
                      <a:r>
                        <a:rPr lang="en-US" dirty="0" smtClean="0"/>
                        <a:t>Prone position , unsupported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272677"/>
            <a:ext cx="8429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anesthesia vital capacity reductions are of little significance , during controlled ventilation lungs feel stiff 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It evaluates patient condition for weaning from ventilator should be &gt;10-15 ml/kg of body weight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Importance in post op period :</a:t>
            </a:r>
          </a:p>
          <a:p>
            <a:r>
              <a:rPr lang="en-US" dirty="0" smtClean="0"/>
              <a:t> ( if VC falls about 3* TV – artificial help may be needed to clear secretions )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463"/>
            <a:ext cx="915987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8800" y="1371600"/>
            <a:ext cx="35052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Pre-bronchodilator spirograph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 shows 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latin typeface="Times New Roman" pitchFamily="18" charset="0"/>
              </a:rPr>
              <a:t>FEV1/FVC : 38.39%(Very low   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latin typeface="Times New Roman" pitchFamily="18" charset="0"/>
              </a:rPr>
              <a:t>FVC            :  2.24 (72 % pred.)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latin typeface="Times New Roman" pitchFamily="18" charset="0"/>
              </a:rPr>
              <a:t>FET             :  6.12 sec. </a:t>
            </a:r>
            <a:endParaRPr lang="en-US" altLang="en-US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638800" y="2819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66"/>
                </a:solidFill>
                <a:latin typeface="Times New Roman" pitchFamily="18" charset="0"/>
              </a:rPr>
              <a:t>Diagnosis ?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638800" y="3352800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Obstructive airway disease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105400" y="3962400"/>
            <a:ext cx="434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66"/>
                </a:solidFill>
                <a:latin typeface="Times New Roman" pitchFamily="18" charset="0"/>
              </a:rPr>
              <a:t>Post- bronchodilatation spirograph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66"/>
                </a:solidFill>
                <a:latin typeface="Times New Roman" pitchFamily="18" charset="0"/>
              </a:rPr>
              <a:t> shows: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  <a:latin typeface="Times New Roman" pitchFamily="18" charset="0"/>
              </a:rPr>
              <a:t>Δ FVC   : 650 ml (29 %)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  <a:latin typeface="Times New Roman" pitchFamily="18" charset="0"/>
              </a:rPr>
              <a:t>Δ FEV1 : 290 ml (34%)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4876800" y="53340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66"/>
                </a:solidFill>
                <a:latin typeface="Times New Roman" pitchFamily="18" charset="0"/>
              </a:rPr>
              <a:t>What is your final diagnosis ?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953000" y="5791200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Reversible airway obstruction-</a:t>
            </a:r>
            <a:r>
              <a:rPr lang="en-US" altLang="en-US" sz="2000" b="1">
                <a:solidFill>
                  <a:srgbClr val="FF3300"/>
                </a:solidFill>
                <a:latin typeface="Times New Roman" pitchFamily="18" charset="0"/>
              </a:rPr>
              <a:t>Bronchial Asthma</a:t>
            </a:r>
          </a:p>
        </p:txBody>
      </p:sp>
    </p:spTree>
    <p:extLst>
      <p:ext uri="{BB962C8B-B14F-4D97-AF65-F5344CB8AC3E}">
        <p14:creationId xmlns:p14="http://schemas.microsoft.com/office/powerpoint/2010/main" val="1064403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  <p:bldP spid="41988" grpId="0" autoUpdateAnimBg="0"/>
      <p:bldP spid="41989" grpId="0" autoUpdateAnimBg="0"/>
      <p:bldP spid="41990" grpId="0" autoUpdateAnimBg="0"/>
      <p:bldP spid="41991" grpId="0" autoUpdateAnimBg="0"/>
      <p:bldP spid="41992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09478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410200" y="12954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486400" y="1143000"/>
            <a:ext cx="3657600" cy="7016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This patient came with history of proxysmal cough ,breathlessness 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486400" y="1981200"/>
            <a:ext cx="36576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Times New Roman" pitchFamily="18" charset="0"/>
              </a:rPr>
              <a:t>Pre bronchodilator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Times New Roman" pitchFamily="18" charset="0"/>
              </a:rPr>
              <a:t>spirometry findings are: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FEV1/FVC : 86.09 %(normal)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FVC     : 1.15 L.(32% of pred.)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562600" y="3048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Times New Roman" pitchFamily="18" charset="0"/>
              </a:rPr>
              <a:t>Diagnosis :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867400" y="3352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Restrictive Pathology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562600" y="3810000"/>
            <a:ext cx="39624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Times New Roman" pitchFamily="18" charset="0"/>
              </a:rPr>
              <a:t>But, Post bronchodilator reading shows: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66"/>
                </a:solidFill>
                <a:latin typeface="Times New Roman" pitchFamily="18" charset="0"/>
              </a:rPr>
              <a:t>Δ FVC   : 320 ml  (28%)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66"/>
                </a:solidFill>
                <a:latin typeface="Times New Roman" pitchFamily="18" charset="0"/>
              </a:rPr>
              <a:t>Δ FEV1 : 270 ml  (27%)</a:t>
            </a:r>
          </a:p>
          <a:p>
            <a:pPr>
              <a:lnSpc>
                <a:spcPct val="40000"/>
              </a:lnSpc>
              <a:spcBef>
                <a:spcPct val="65000"/>
              </a:spcBef>
            </a:pPr>
            <a:r>
              <a:rPr lang="en-US" altLang="en-US" sz="2000">
                <a:solidFill>
                  <a:schemeClr val="tx2"/>
                </a:solidFill>
                <a:latin typeface="Times New Roman" pitchFamily="18" charset="0"/>
              </a:rPr>
              <a:t>   </a:t>
            </a:r>
            <a:r>
              <a:rPr lang="en-US" altLang="en-US" sz="2000" b="1">
                <a:solidFill>
                  <a:srgbClr val="A50021"/>
                </a:solidFill>
                <a:latin typeface="Times New Roman" pitchFamily="18" charset="0"/>
              </a:rPr>
              <a:t>Now diagnosis is……</a:t>
            </a:r>
            <a:endParaRPr lang="en-US" altLang="en-US" b="1">
              <a:solidFill>
                <a:srgbClr val="A5002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solidFill>
                <a:schemeClr val="accent2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4572000" y="5105400"/>
            <a:ext cx="441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altLang="en-US" sz="2000" b="1">
                <a:solidFill>
                  <a:schemeClr val="tx2"/>
                </a:solidFill>
                <a:latin typeface="Times New Roman" pitchFamily="18" charset="0"/>
              </a:rPr>
              <a:t>How to explain</a:t>
            </a: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 : </a:t>
            </a:r>
            <a:endParaRPr lang="en-US" altLang="en-US" sz="2000" b="1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altLang="en-US" sz="1800" b="1">
                <a:solidFill>
                  <a:schemeClr val="tx2"/>
                </a:solidFill>
                <a:latin typeface="Times New Roman" pitchFamily="18" charset="0"/>
              </a:rPr>
              <a:t>Normal FEV1/FVC ratio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4572000" y="5622925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  <a:latin typeface="Times New Roman" pitchFamily="18" charset="0"/>
              </a:rPr>
              <a:t>Inadequately expiratory time result in false increase in FEV1 ratio.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572000" y="6248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CC3399"/>
                </a:solidFill>
                <a:latin typeface="Times New Roman" pitchFamily="18" charset="0"/>
              </a:rPr>
              <a:t>Pearl  </a:t>
            </a:r>
            <a:r>
              <a:rPr lang="en-US" altLang="en-US">
                <a:latin typeface="Times New Roman" pitchFamily="18" charset="0"/>
              </a:rPr>
              <a:t>:   </a:t>
            </a:r>
            <a:r>
              <a:rPr lang="en-US" altLang="en-US">
                <a:solidFill>
                  <a:srgbClr val="FF3300"/>
                </a:solidFill>
                <a:latin typeface="Times New Roman" pitchFamily="18" charset="0"/>
              </a:rPr>
              <a:t>Obst. Disease,FET</a:t>
            </a:r>
          </a:p>
        </p:txBody>
      </p:sp>
    </p:spTree>
    <p:extLst>
      <p:ext uri="{BB962C8B-B14F-4D97-AF65-F5344CB8AC3E}">
        <p14:creationId xmlns:p14="http://schemas.microsoft.com/office/powerpoint/2010/main" val="347394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  <p:bldP spid="44036" grpId="0" animBg="1" autoUpdateAnimBg="0"/>
      <p:bldP spid="44037" grpId="0" autoUpdateAnimBg="0"/>
      <p:bldP spid="44038" grpId="0" autoUpdateAnimBg="0"/>
      <p:bldP spid="44039" grpId="0" autoUpdateAnimBg="0"/>
      <p:bldP spid="44040" grpId="0" autoUpdateAnimBg="0"/>
      <p:bldP spid="44041" grpId="0" autoUpdateAnimBg="0"/>
      <p:bldP spid="44042" grpId="0" autoUpdateAnimBg="0"/>
      <p:bldP spid="44043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"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867400" y="1073150"/>
            <a:ext cx="3810000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000066"/>
                </a:solidFill>
                <a:latin typeface="Times New Roman" pitchFamily="18" charset="0"/>
              </a:rPr>
              <a:t>This spirometry has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000">
                <a:latin typeface="Times New Roman" pitchFamily="18" charset="0"/>
              </a:rPr>
              <a:t> FVC</a:t>
            </a:r>
            <a:r>
              <a:rPr lang="en-US" altLang="en-US" sz="2000" b="1">
                <a:latin typeface="Times New Roman" pitchFamily="18" charset="0"/>
              </a:rPr>
              <a:t>          : </a:t>
            </a:r>
            <a:r>
              <a:rPr lang="en-US" altLang="en-US" sz="2000">
                <a:latin typeface="Times New Roman" pitchFamily="18" charset="0"/>
              </a:rPr>
              <a:t>↓(</a:t>
            </a:r>
            <a:r>
              <a:rPr lang="en-US" altLang="en-US" sz="1800">
                <a:latin typeface="Times New Roman" pitchFamily="18" charset="0"/>
              </a:rPr>
              <a:t>1.59 L.49%</a:t>
            </a:r>
            <a:r>
              <a:rPr lang="en-US" altLang="en-US" sz="2000">
                <a:latin typeface="Times New Roman" pitchFamily="18" charset="0"/>
              </a:rPr>
              <a:t> pred)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000">
                <a:latin typeface="Times New Roman" pitchFamily="18" charset="0"/>
              </a:rPr>
              <a:t>FEV1/FVC : 62%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>
                <a:latin typeface="Times New Roman" pitchFamily="18" charset="0"/>
              </a:rPr>
              <a:t> </a:t>
            </a:r>
            <a:r>
              <a:rPr lang="en-US" altLang="en-US" sz="2000" b="1">
                <a:latin typeface="Times New Roman" pitchFamily="18" charset="0"/>
              </a:rPr>
              <a:t>Post-bronchodilation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>
                <a:latin typeface="Times New Roman" pitchFamily="18" charset="0"/>
              </a:rPr>
              <a:t>     FVC       - </a:t>
            </a:r>
            <a:r>
              <a:rPr lang="en-US" altLang="en-US">
                <a:latin typeface="Times New Roman" pitchFamily="18" charset="0"/>
              </a:rPr>
              <a:t>↓</a:t>
            </a:r>
            <a:r>
              <a:rPr lang="en-US" altLang="en-US" sz="2000">
                <a:latin typeface="Times New Roman" pitchFamily="18" charset="0"/>
              </a:rPr>
              <a:t> 2 %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>
                <a:latin typeface="Times New Roman" pitchFamily="18" charset="0"/>
              </a:rPr>
              <a:t>     FEV1</a:t>
            </a:r>
            <a:r>
              <a:rPr lang="en-US" altLang="en-US" sz="2000" b="1">
                <a:latin typeface="Times New Roman" pitchFamily="18" charset="0"/>
              </a:rPr>
              <a:t>     -</a:t>
            </a:r>
            <a:r>
              <a:rPr lang="en-US" altLang="en-US" sz="2000">
                <a:latin typeface="Times New Roman" pitchFamily="18" charset="0"/>
              </a:rPr>
              <a:t>No Change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943600" y="32766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66"/>
                </a:solidFill>
                <a:latin typeface="Times New Roman" pitchFamily="18" charset="0"/>
              </a:rPr>
              <a:t>What is the diagnosis?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876800" y="38862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-Irreversible airway obstruction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876800" y="4343400"/>
            <a:ext cx="426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66"/>
                </a:solidFill>
                <a:latin typeface="Times New Roman" pitchFamily="18" charset="0"/>
              </a:rPr>
              <a:t>What is the cause of  disproportionate decrease in FVC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257800" y="4876800"/>
            <a:ext cx="2133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>
                <a:latin typeface="Times New Roman" pitchFamily="18" charset="0"/>
              </a:rPr>
              <a:t>                                                        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953000" y="5172075"/>
            <a:ext cx="4343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 b="1" i="1">
                <a:solidFill>
                  <a:srgbClr val="000066"/>
                </a:solidFill>
                <a:latin typeface="Times New Roman" pitchFamily="18" charset="0"/>
              </a:rPr>
              <a:t>Inadequate expiratory time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 b="1" i="1">
                <a:solidFill>
                  <a:srgbClr val="000066"/>
                </a:solidFill>
                <a:latin typeface="Times New Roman" pitchFamily="18" charset="0"/>
              </a:rPr>
              <a:t>Loss of lung tissue</a:t>
            </a:r>
          </a:p>
          <a:p>
            <a:pPr>
              <a:lnSpc>
                <a:spcPct val="60000"/>
              </a:lnSpc>
              <a:spcBef>
                <a:spcPct val="30000"/>
              </a:spcBef>
              <a:buFont typeface="Wingdings" pitchFamily="2" charset="2"/>
              <a:buChar char="§"/>
            </a:pPr>
            <a:r>
              <a:rPr lang="en-US" altLang="en-US" sz="2000" b="1" i="1">
                <a:solidFill>
                  <a:srgbClr val="000066"/>
                </a:solidFill>
                <a:latin typeface="Times New Roman" pitchFamily="18" charset="0"/>
              </a:rPr>
              <a:t> Bullae/Pneumothorax </a:t>
            </a:r>
          </a:p>
          <a:p>
            <a:pPr>
              <a:lnSpc>
                <a:spcPct val="6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en-US" altLang="en-US" sz="2000" b="1" i="1">
                <a:solidFill>
                  <a:srgbClr val="000066"/>
                </a:solidFill>
                <a:latin typeface="Times New Roman" pitchFamily="18" charset="0"/>
              </a:rPr>
              <a:t>Associated restrictive pathology</a:t>
            </a:r>
            <a:r>
              <a:rPr lang="en-US" altLang="en-US">
                <a:latin typeface="Times New Roman" pitchFamily="18" charset="0"/>
              </a:rPr>
              <a:t>             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876800" y="6248400"/>
            <a:ext cx="426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2000" b="1">
                <a:solidFill>
                  <a:srgbClr val="A50021"/>
                </a:solidFill>
                <a:latin typeface="Times New Roman" pitchFamily="18" charset="0"/>
              </a:rPr>
              <a:t>Repeat PFT with long FET</a:t>
            </a:r>
          </a:p>
        </p:txBody>
      </p:sp>
    </p:spTree>
    <p:extLst>
      <p:ext uri="{BB962C8B-B14F-4D97-AF65-F5344CB8AC3E}">
        <p14:creationId xmlns:p14="http://schemas.microsoft.com/office/powerpoint/2010/main" val="6994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  <p:bldP spid="40964" grpId="0" autoUpdateAnimBg="0"/>
      <p:bldP spid="40965" grpId="0" autoUpdateAnimBg="0"/>
      <p:bldP spid="40966" grpId="0" autoUpdateAnimBg="0"/>
      <p:bldP spid="40967" grpId="0" autoUpdateAnimBg="0"/>
      <p:bldP spid="40968" grpId="0" autoUpdateAnimBg="0"/>
      <p:bldP spid="40969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598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1027"/>
          <p:cNvSpPr txBox="1">
            <a:spLocks noChangeArrowheads="1"/>
          </p:cNvSpPr>
          <p:nvPr/>
        </p:nvSpPr>
        <p:spPr bwMode="auto">
          <a:xfrm>
            <a:off x="5562600" y="1047750"/>
            <a:ext cx="3429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  <a:latin typeface="Times New Roman" pitchFamily="18" charset="0"/>
              </a:rPr>
              <a:t>Red spirograph shows-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chemeClr val="tx2"/>
                </a:solidFill>
                <a:latin typeface="Times New Roman" pitchFamily="18" charset="0"/>
              </a:rPr>
              <a:t>FEV1/FVC : Normal (93.75)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chemeClr val="tx2"/>
                </a:solidFill>
                <a:latin typeface="Times New Roman" pitchFamily="18" charset="0"/>
              </a:rPr>
              <a:t>FVC           : low (38%)</a:t>
            </a:r>
          </a:p>
          <a:p>
            <a:pPr>
              <a:spcBef>
                <a:spcPct val="50000"/>
              </a:spcBef>
            </a:pPr>
            <a:endParaRPr lang="en-US" altLang="en-US" sz="2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8132" name="Text Box 1028"/>
          <p:cNvSpPr txBox="1">
            <a:spLocks noChangeArrowheads="1"/>
          </p:cNvSpPr>
          <p:nvPr/>
        </p:nvSpPr>
        <p:spPr bwMode="auto">
          <a:xfrm>
            <a:off x="5486400" y="1905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Times New Roman" pitchFamily="18" charset="0"/>
              </a:rPr>
              <a:t>Diagnosis ?</a:t>
            </a:r>
          </a:p>
        </p:txBody>
      </p:sp>
      <p:sp>
        <p:nvSpPr>
          <p:cNvPr id="48133" name="Text Box 1029"/>
          <p:cNvSpPr txBox="1">
            <a:spLocks noChangeArrowheads="1"/>
          </p:cNvSpPr>
          <p:nvPr/>
        </p:nvSpPr>
        <p:spPr bwMode="auto">
          <a:xfrm>
            <a:off x="5791200" y="228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Restrictive disorder</a:t>
            </a:r>
          </a:p>
        </p:txBody>
      </p:sp>
      <p:sp>
        <p:nvSpPr>
          <p:cNvPr id="48134" name="Text Box 1030"/>
          <p:cNvSpPr txBox="1">
            <a:spLocks noChangeArrowheads="1"/>
          </p:cNvSpPr>
          <p:nvPr/>
        </p:nvSpPr>
        <p:spPr bwMode="auto">
          <a:xfrm>
            <a:off x="5943600" y="26670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  <a:latin typeface="Times New Roman" pitchFamily="18" charset="0"/>
              </a:rPr>
              <a:t>NO ,</a:t>
            </a:r>
            <a:r>
              <a:rPr lang="en-US" altLang="en-US">
                <a:latin typeface="Times New Roman" pitchFamily="18" charset="0"/>
              </a:rPr>
              <a:t> because</a:t>
            </a:r>
          </a:p>
        </p:txBody>
      </p:sp>
      <p:sp>
        <p:nvSpPr>
          <p:cNvPr id="48135" name="Text Box 1031"/>
          <p:cNvSpPr txBox="1">
            <a:spLocks noChangeArrowheads="1"/>
          </p:cNvSpPr>
          <p:nvPr/>
        </p:nvSpPr>
        <p:spPr bwMode="auto">
          <a:xfrm>
            <a:off x="5486400" y="2971800"/>
            <a:ext cx="3810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Patient has stopped expiring suddenly as evident by vertical drop in flow rate</a:t>
            </a:r>
          </a:p>
        </p:txBody>
      </p:sp>
      <p:sp>
        <p:nvSpPr>
          <p:cNvPr id="48136" name="Text Box 1032"/>
          <p:cNvSpPr txBox="1">
            <a:spLocks noChangeArrowheads="1"/>
          </p:cNvSpPr>
          <p:nvPr/>
        </p:nvSpPr>
        <p:spPr bwMode="auto">
          <a:xfrm>
            <a:off x="5257800" y="4002088"/>
            <a:ext cx="41148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Times New Roman" pitchFamily="18" charset="0"/>
              </a:rPr>
              <a:t>Blue color graph shows 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 New Roman" pitchFamily="18" charset="0"/>
              </a:rPr>
              <a:t>FEV1/FVC  : NORMAL(80%)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 New Roman" pitchFamily="18" charset="0"/>
              </a:rPr>
              <a:t>FVC             : NORMAL (3.70)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  <a:latin typeface="Times New Roman" pitchFamily="18" charset="0"/>
              </a:rPr>
              <a:t>FET              : NORMAL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  <a:latin typeface="Times New Roman" pitchFamily="18" charset="0"/>
              </a:rPr>
              <a:t>     </a:t>
            </a:r>
            <a:r>
              <a:rPr lang="en-US" altLang="en-US" sz="2000" b="1">
                <a:solidFill>
                  <a:srgbClr val="FF3300"/>
                </a:solidFill>
                <a:latin typeface="Times New Roman" pitchFamily="18" charset="0"/>
              </a:rPr>
              <a:t>NORMAL SPIROMETRY</a:t>
            </a:r>
          </a:p>
        </p:txBody>
      </p:sp>
      <p:sp>
        <p:nvSpPr>
          <p:cNvPr id="48137" name="Text Box 1033"/>
          <p:cNvSpPr txBox="1">
            <a:spLocks noChangeArrowheads="1"/>
          </p:cNvSpPr>
          <p:nvPr/>
        </p:nvSpPr>
        <p:spPr bwMode="auto">
          <a:xfrm>
            <a:off x="4876800" y="5486400"/>
            <a:ext cx="3810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b="1" i="1">
                <a:solidFill>
                  <a:srgbClr val="CC3399"/>
                </a:solidFill>
                <a:latin typeface="Times New Roman" pitchFamily="18" charset="0"/>
              </a:rPr>
              <a:t>PEARL</a:t>
            </a:r>
            <a:r>
              <a:rPr lang="en-US" altLang="en-US" sz="1800" b="1">
                <a:solidFill>
                  <a:srgbClr val="CC3399"/>
                </a:solidFill>
                <a:latin typeface="Times New Roman" pitchFamily="18" charset="0"/>
              </a:rPr>
              <a:t> :</a:t>
            </a:r>
            <a:r>
              <a:rPr lang="en-US" altLang="en-US" sz="1800">
                <a:solidFill>
                  <a:srgbClr val="000066"/>
                </a:solidFill>
                <a:latin typeface="Times New Roman" pitchFamily="18" charset="0"/>
              </a:rPr>
              <a:t>Vertical drop in expiratory flow volume loop is unacceptable.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>
                <a:solidFill>
                  <a:srgbClr val="000066"/>
                </a:solidFill>
                <a:latin typeface="Times New Roman" pitchFamily="18" charset="0"/>
              </a:rPr>
              <a:t>Inadequately effort will result in false increase in FEV1/FVC ratio.</a:t>
            </a:r>
          </a:p>
        </p:txBody>
      </p:sp>
    </p:spTree>
    <p:extLst>
      <p:ext uri="{BB962C8B-B14F-4D97-AF65-F5344CB8AC3E}">
        <p14:creationId xmlns:p14="http://schemas.microsoft.com/office/powerpoint/2010/main" val="31360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utoUpdateAnimBg="0"/>
      <p:bldP spid="48132" grpId="0" autoUpdateAnimBg="0"/>
      <p:bldP spid="48133" grpId="0" autoUpdateAnimBg="0"/>
      <p:bldP spid="48134" grpId="0" autoUpdateAnimBg="0"/>
      <p:bldP spid="48135" grpId="0" autoUpdateAnimBg="0"/>
      <p:bldP spid="48136" grpId="0" autoUpdateAnimBg="0"/>
      <p:bldP spid="48137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410200" y="1127125"/>
            <a:ext cx="3733800" cy="10064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This non smoker female came with symptoms of cough and breathlessness following coryza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410200" y="2103438"/>
            <a:ext cx="37338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Times New Roman" pitchFamily="18" charset="0"/>
              </a:rPr>
              <a:t>Spirometric findings are: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2"/>
                </a:solidFill>
                <a:latin typeface="Times New Roman" pitchFamily="18" charset="0"/>
              </a:rPr>
              <a:t>FEV1/FVC   : 78.42% (normal)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2"/>
                </a:solidFill>
                <a:latin typeface="Times New Roman" pitchFamily="18" charset="0"/>
              </a:rPr>
              <a:t>FVC              : 60% of  Predicted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2"/>
                </a:solidFill>
                <a:latin typeface="Times New Roman" pitchFamily="18" charset="0"/>
              </a:rPr>
              <a:t>FEV1            : 65 % of Predicted</a:t>
            </a:r>
          </a:p>
          <a:p>
            <a:pPr>
              <a:lnSpc>
                <a:spcPct val="75000"/>
              </a:lnSpc>
              <a:spcBef>
                <a:spcPct val="80000"/>
              </a:spcBef>
            </a:pPr>
            <a:endParaRPr lang="en-US" altLang="en-US" sz="20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486400" y="35052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Times New Roman" pitchFamily="18" charset="0"/>
              </a:rPr>
              <a:t>What is the diagnosis ?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562600" y="38862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Restrictive disorder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572000" y="4267200"/>
            <a:ext cx="43434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altLang="en-US" sz="2000" b="1">
                <a:solidFill>
                  <a:srgbClr val="FF3300"/>
                </a:solidFill>
                <a:latin typeface="Times New Roman" pitchFamily="18" charset="0"/>
              </a:rPr>
              <a:t>But,what about the disproportionate low reading of FEF 25-75 %: 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altLang="en-US" sz="2000" b="1" i="1">
                <a:solidFill>
                  <a:srgbClr val="FF3300"/>
                </a:solidFill>
                <a:latin typeface="Times New Roman" pitchFamily="18" charset="0"/>
              </a:rPr>
              <a:t>            :0.92 L/S.(only 36% of pred.)</a:t>
            </a:r>
            <a:r>
              <a:rPr lang="en-US" altLang="en-US" b="1">
                <a:latin typeface="Times New Roman" pitchFamily="18" charset="0"/>
              </a:rPr>
              <a:t> 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648200" y="5334000"/>
            <a:ext cx="41148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Due to small airway disease (Bronchiolitis Obliterans)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Times New Roman" pitchFamily="18" charset="0"/>
              </a:rPr>
              <a:t>Reduced  in FEF 25-75 % with normal FEV1/FVC ratio.</a:t>
            </a:r>
            <a:r>
              <a:rPr lang="en-US" altLang="en-US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22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nimBg="1" autoUpdateAnimBg="0"/>
      <p:bldP spid="46084" grpId="0" autoUpdateAnimBg="0"/>
      <p:bldP spid="46085" grpId="0" autoUpdateAnimBg="0"/>
      <p:bldP spid="46086" grpId="0" autoUpdateAnimBg="0"/>
      <p:bldP spid="46087" grpId="0" autoUpdateAnimBg="0"/>
      <p:bldP spid="46088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5791200" y="5029200"/>
            <a:ext cx="3276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/>
              <a:t>SUDDEN CESSATION OF EXPIRATION</a:t>
            </a:r>
          </a:p>
        </p:txBody>
      </p:sp>
      <p:pic>
        <p:nvPicPr>
          <p:cNvPr id="33795" name="Content Placeholder 3" descr="image-5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r="40549" b="44049"/>
          <a:stretch>
            <a:fillRect/>
          </a:stretch>
        </p:blipFill>
        <p:spPr>
          <a:xfrm>
            <a:off x="0" y="0"/>
            <a:ext cx="6477000" cy="3581400"/>
          </a:xfrm>
        </p:spPr>
      </p:pic>
      <p:pic>
        <p:nvPicPr>
          <p:cNvPr id="33796" name="Content Placeholder 3" descr="image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54478" r="50410" b="5766"/>
          <a:stretch>
            <a:fillRect/>
          </a:stretch>
        </p:blipFill>
        <p:spPr bwMode="auto">
          <a:xfrm>
            <a:off x="76200" y="3695700"/>
            <a:ext cx="4800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05600" y="1643063"/>
            <a:ext cx="1828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Vertical drop in expiratory flow volume loop</a:t>
            </a:r>
          </a:p>
        </p:txBody>
      </p:sp>
    </p:spTree>
    <p:extLst>
      <p:ext uri="{BB962C8B-B14F-4D97-AF65-F5344CB8AC3E}">
        <p14:creationId xmlns:p14="http://schemas.microsoft.com/office/powerpoint/2010/main" val="117381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5562600" y="4495800"/>
            <a:ext cx="2590800" cy="1143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LEAK AROUND THE MOUTH</a:t>
            </a:r>
          </a:p>
        </p:txBody>
      </p:sp>
      <p:pic>
        <p:nvPicPr>
          <p:cNvPr id="34819" name="Content Placeholder 3" descr="Picture 004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64268" b="50758"/>
          <a:stretch>
            <a:fillRect/>
          </a:stretch>
        </p:blipFill>
        <p:spPr>
          <a:xfrm>
            <a:off x="152400" y="0"/>
            <a:ext cx="3048000" cy="3810000"/>
          </a:xfrm>
        </p:spPr>
      </p:pic>
      <p:pic>
        <p:nvPicPr>
          <p:cNvPr id="34820" name="Content Placeholder 3" descr="Picture 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49265" r="20470" b="18520"/>
          <a:stretch>
            <a:fillRect/>
          </a:stretch>
        </p:blipFill>
        <p:spPr bwMode="auto">
          <a:xfrm>
            <a:off x="0" y="3763963"/>
            <a:ext cx="48006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Content Placeholder 3" descr="Picture 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6" t="15356" r="26511" b="50735"/>
          <a:stretch>
            <a:fillRect/>
          </a:stretch>
        </p:blipFill>
        <p:spPr bwMode="auto">
          <a:xfrm>
            <a:off x="3276600" y="0"/>
            <a:ext cx="3505200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10400" y="253365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Incomplete flow volume loop</a:t>
            </a:r>
          </a:p>
        </p:txBody>
      </p:sp>
    </p:spTree>
    <p:extLst>
      <p:ext uri="{BB962C8B-B14F-4D97-AF65-F5344CB8AC3E}">
        <p14:creationId xmlns:p14="http://schemas.microsoft.com/office/powerpoint/2010/main" val="30157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096000" y="5257800"/>
            <a:ext cx="2895600" cy="1447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FIXED UPPER AIRWAY OBSTRUCTION</a:t>
            </a:r>
          </a:p>
        </p:txBody>
      </p:sp>
      <p:pic>
        <p:nvPicPr>
          <p:cNvPr id="35843" name="Content Placeholder 3" descr="image-3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/>
          <a:stretch>
            <a:fillRect/>
          </a:stretch>
        </p:blipFill>
        <p:spPr>
          <a:xfrm>
            <a:off x="5105400" y="457200"/>
            <a:ext cx="3657600" cy="2517775"/>
          </a:xfrm>
        </p:spPr>
      </p:pic>
      <p:pic>
        <p:nvPicPr>
          <p:cNvPr id="35844" name="Content Placeholder 10" descr="image-7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r="43083" b="53448"/>
          <a:stretch>
            <a:fillRect/>
          </a:stretch>
        </p:blipFill>
        <p:spPr>
          <a:xfrm>
            <a:off x="0" y="265113"/>
            <a:ext cx="5105400" cy="2630487"/>
          </a:xfrm>
        </p:spPr>
      </p:pic>
      <p:pic>
        <p:nvPicPr>
          <p:cNvPr id="35845" name="Content Placeholder 10" descr="image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5" t="44827" r="2428"/>
          <a:stretch>
            <a:fillRect/>
          </a:stretch>
        </p:blipFill>
        <p:spPr bwMode="auto">
          <a:xfrm>
            <a:off x="152400" y="3429000"/>
            <a:ext cx="5329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19800" y="3048000"/>
            <a:ext cx="2438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Flattening of both inspiratory &amp; expiratory flow volume loops</a:t>
            </a:r>
          </a:p>
        </p:txBody>
      </p:sp>
    </p:spTree>
    <p:extLst>
      <p:ext uri="{BB962C8B-B14F-4D97-AF65-F5344CB8AC3E}">
        <p14:creationId xmlns:p14="http://schemas.microsoft.com/office/powerpoint/2010/main" val="26070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VARIABLE EXTRA THORACIC AIRWAY OBSTRUCTION</a:t>
            </a:r>
          </a:p>
        </p:txBody>
      </p:sp>
      <p:pic>
        <p:nvPicPr>
          <p:cNvPr id="36867" name="Content Placeholder 3" descr="image-2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6257814" cy="4572000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16743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Flattening of inspiratory loop </a:t>
            </a:r>
          </a:p>
        </p:txBody>
      </p:sp>
    </p:spTree>
    <p:extLst>
      <p:ext uri="{BB962C8B-B14F-4D97-AF65-F5344CB8AC3E}">
        <p14:creationId xmlns:p14="http://schemas.microsoft.com/office/powerpoint/2010/main" val="9871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539552" y="3861048"/>
            <a:ext cx="4953000" cy="1143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VARIABLE INTRA THORACIC AIRWAY OBSTRUCTION</a:t>
            </a:r>
          </a:p>
        </p:txBody>
      </p:sp>
      <p:pic>
        <p:nvPicPr>
          <p:cNvPr id="37891" name="Content Placeholder 3" descr="image-2 - Copy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/>
          <a:stretch>
            <a:fillRect/>
          </a:stretch>
        </p:blipFill>
        <p:spPr>
          <a:xfrm>
            <a:off x="228600" y="0"/>
            <a:ext cx="4267200" cy="3378200"/>
          </a:xfrm>
        </p:spPr>
      </p:pic>
      <p:pic>
        <p:nvPicPr>
          <p:cNvPr id="37893" name="Content Placeholder 6" descr="Picture 00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98" y="403918"/>
            <a:ext cx="3457850" cy="5615882"/>
          </a:xfrm>
        </p:spPr>
      </p:pic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4495800" y="556260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Flattening of expiratory loop of flow volume curve</a:t>
            </a:r>
          </a:p>
        </p:txBody>
      </p:sp>
    </p:spTree>
    <p:extLst>
      <p:ext uri="{BB962C8B-B14F-4D97-AF65-F5344CB8AC3E}">
        <p14:creationId xmlns:p14="http://schemas.microsoft.com/office/powerpoint/2010/main" val="3894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ung animated (2)">
  <a:themeElements>
    <a:clrScheme name="Custom 5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BF0000"/>
      </a:accent1>
      <a:accent2>
        <a:srgbClr val="C94B05"/>
      </a:accent2>
      <a:accent3>
        <a:srgbClr val="C00000"/>
      </a:accent3>
      <a:accent4>
        <a:srgbClr val="FF0000"/>
      </a:accent4>
      <a:accent5>
        <a:srgbClr val="963803"/>
      </a:accent5>
      <a:accent6>
        <a:srgbClr val="E10803"/>
      </a:accent6>
      <a:hlink>
        <a:srgbClr val="FFE599"/>
      </a:hlink>
      <a:folHlink>
        <a:srgbClr val="C0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Lung animated (2)</Template>
  <TotalTime>709</TotalTime>
  <Words>2931</Words>
  <Application>Microsoft Office PowerPoint</Application>
  <PresentationFormat>On-screen Show (4:3)</PresentationFormat>
  <Paragraphs>501</Paragraphs>
  <Slides>105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Lung animated (2)</vt:lpstr>
      <vt:lpstr>PRACTICAL APPLICATIONS OF PULMONARY FUNCTION TESTS</vt:lpstr>
      <vt:lpstr>GOALS OF PREOPERATIVE PULMONARY EVALUATION </vt:lpstr>
      <vt:lpstr>PowerPoint Presentation</vt:lpstr>
      <vt:lpstr>PowerPoint Presentation</vt:lpstr>
      <vt:lpstr>WHAT TESTS SHOULD BE DONE….???</vt:lpstr>
      <vt:lpstr>EFFECTS OF ANESTHESIA AND SURGERY ON LUNG VOLUMES</vt:lpstr>
      <vt:lpstr>APPLIED ASPECTS OF SOME LUNG CAPACITIES</vt:lpstr>
      <vt:lpstr>VITAL CAPACITY</vt:lpstr>
      <vt:lpstr>PowerPoint Presentation</vt:lpstr>
      <vt:lpstr>RESIDUAL VOLUME</vt:lpstr>
      <vt:lpstr>PowerPoint Presentation</vt:lpstr>
      <vt:lpstr>FACTORS AFFECTING FRC</vt:lpstr>
      <vt:lpstr>PowerPoint Presentation</vt:lpstr>
      <vt:lpstr>PowerPoint Presentation</vt:lpstr>
      <vt:lpstr>PFT IN THORACIC SURGERIES </vt:lpstr>
      <vt:lpstr>1. RESPIRATORY MECHANICS</vt:lpstr>
      <vt:lpstr>2. LUNG PARENCHYMAL FUNCTION</vt:lpstr>
      <vt:lpstr> 3.CARDIOPULMONARY INTERACTION </vt:lpstr>
      <vt:lpstr>PowerPoint Presentation</vt:lpstr>
      <vt:lpstr>V/Q SCINTIGRAPHY</vt:lpstr>
      <vt:lpstr>PowerPoint Presentation</vt:lpstr>
      <vt:lpstr>APPROACH TO PFT </vt:lpstr>
      <vt:lpstr>HOW MANY BLOWS….???? </vt:lpstr>
      <vt:lpstr>PowerPoint Presentation</vt:lpstr>
      <vt:lpstr>  STEPS FOR PFT INTERPRETATION</vt:lpstr>
      <vt:lpstr>PowerPoint Presentation</vt:lpstr>
      <vt:lpstr>PowerPoint Presentation</vt:lpstr>
      <vt:lpstr>PowerPoint Presentation</vt:lpstr>
      <vt:lpstr>PowerPoint Presentation</vt:lpstr>
      <vt:lpstr>Pulmonary Function Testing</vt:lpstr>
      <vt:lpstr>Ventilation</vt:lpstr>
      <vt:lpstr>PowerPoint Presentation</vt:lpstr>
      <vt:lpstr>Dynamic Compression of Airways</vt:lpstr>
      <vt:lpstr>PowerPoint Presentation</vt:lpstr>
      <vt:lpstr>OBSTRUCTIVE v/s RESTRICTIVE</vt:lpstr>
      <vt:lpstr>PowerPoint Presentation</vt:lpstr>
      <vt:lpstr>PowerPoint Presentation</vt:lpstr>
      <vt:lpstr>OBSTRUCTIVE DISORDER</vt:lpstr>
      <vt:lpstr>RESTRICTIVE DISORDER</vt:lpstr>
      <vt:lpstr>PowerPoint Presentation</vt:lpstr>
      <vt:lpstr>PowerPoint Presentation</vt:lpstr>
      <vt:lpstr>PowerPoint Presentation</vt:lpstr>
      <vt:lpstr>Bronchial challenge testing -</vt:lpstr>
      <vt:lpstr>Bronchial challenge -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LUNG VOLUMES</vt:lpstr>
      <vt:lpstr>Lung Volumes</vt:lpstr>
      <vt:lpstr>Helium Dilution</vt:lpstr>
      <vt:lpstr>Body Plethysmograph</vt:lpstr>
      <vt:lpstr>Single Breath Nitrogen Washout</vt:lpstr>
      <vt:lpstr>Fowler’s method for VD (Anatomical)</vt:lpstr>
      <vt:lpstr>Bohr equation VD Physiological</vt:lpstr>
      <vt:lpstr>Fick’s Diffusion law</vt:lpstr>
      <vt:lpstr>PowerPoint Presentation</vt:lpstr>
      <vt:lpstr>DLCO</vt:lpstr>
      <vt:lpstr>DLCO - interpretation</vt:lpstr>
      <vt:lpstr>DLCO - interpretation</vt:lpstr>
      <vt:lpstr>Blood Flow</vt:lpstr>
      <vt:lpstr>Blood Flow</vt:lpstr>
      <vt:lpstr>PowerPoint Presentation</vt:lpstr>
      <vt:lpstr>Ventilation Perfusion Relationship</vt:lpstr>
      <vt:lpstr>V-P ratio</vt:lpstr>
      <vt:lpstr>PowerPoint Presentation</vt:lpstr>
      <vt:lpstr>VP in Normal</vt:lpstr>
      <vt:lpstr>V-P in disease</vt:lpstr>
      <vt:lpstr>TESTS FOR GAS EXCHANGE FUNCTION</vt:lpstr>
      <vt:lpstr>Blood Gases and pH</vt:lpstr>
      <vt:lpstr>Oxygen cascade</vt:lpstr>
      <vt:lpstr>PowerPoint Presentation</vt:lpstr>
      <vt:lpstr>PowerPoint Presentation</vt:lpstr>
      <vt:lpstr>Hypoxemia</vt:lpstr>
      <vt:lpstr>PowerPoint Presentation</vt:lpstr>
      <vt:lpstr>Mechanics of Breathing</vt:lpstr>
      <vt:lpstr>PowerPoint Presentation</vt:lpstr>
      <vt:lpstr>PowerPoint Presentation</vt:lpstr>
      <vt:lpstr>PowerPoint Presentation</vt:lpstr>
      <vt:lpstr>PowerPoint Presentation</vt:lpstr>
      <vt:lpstr>Airflow Resistance</vt:lpstr>
      <vt:lpstr>Closing Volume</vt:lpstr>
      <vt:lpstr>PowerPoint Presentation</vt:lpstr>
      <vt:lpstr>Control of Ventilation</vt:lpstr>
      <vt:lpstr>Exercise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SUDDEN CESSATION OF EXPIRATION</vt:lpstr>
      <vt:lpstr>LEAK AROUND THE MOUTH</vt:lpstr>
      <vt:lpstr>FIXED UPPER AIRWAY OBSTRUCTION</vt:lpstr>
      <vt:lpstr>VARIABLE EXTRA THORACIC AIRWAY OBSTRUCTION</vt:lpstr>
      <vt:lpstr>VARIABLE INTRA THORACIC AIRWAY OBSTRUCTION</vt:lpstr>
      <vt:lpstr>HESITANT START/ TECHNICALLY UNACCEPTABLE</vt:lpstr>
      <vt:lpstr>COUGH/ UNACCEPTABLE TRACING</vt:lpstr>
      <vt:lpstr>COUGH / ACCEPTABLE </vt:lpstr>
      <vt:lpstr>DIAPHRAGMATIC PALSY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APPLICATIONS OF PULMONARY FUNCTION TESTS</dc:title>
  <dc:creator>lenovo</dc:creator>
  <cp:lastModifiedBy>Dr.Karthik Ponnappan</cp:lastModifiedBy>
  <cp:revision>38</cp:revision>
  <dcterms:created xsi:type="dcterms:W3CDTF">2014-06-12T11:31:59Z</dcterms:created>
  <dcterms:modified xsi:type="dcterms:W3CDTF">2014-06-14T03:20:49Z</dcterms:modified>
</cp:coreProperties>
</file>