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05"/>
  </p:notesMasterIdLst>
  <p:sldIdLst>
    <p:sldId id="256" r:id="rId2"/>
    <p:sldId id="257" r:id="rId3"/>
    <p:sldId id="365" r:id="rId4"/>
    <p:sldId id="366" r:id="rId5"/>
    <p:sldId id="367" r:id="rId6"/>
    <p:sldId id="258" r:id="rId7"/>
    <p:sldId id="259" r:id="rId8"/>
    <p:sldId id="370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371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4" r:id="rId42"/>
    <p:sldId id="295" r:id="rId43"/>
    <p:sldId id="296" r:id="rId44"/>
    <p:sldId id="372" r:id="rId45"/>
    <p:sldId id="373" r:id="rId46"/>
    <p:sldId id="374" r:id="rId47"/>
    <p:sldId id="297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82" r:id="rId66"/>
    <p:sldId id="383" r:id="rId67"/>
    <p:sldId id="385" r:id="rId68"/>
    <p:sldId id="386" r:id="rId69"/>
    <p:sldId id="393" r:id="rId70"/>
    <p:sldId id="394" r:id="rId71"/>
    <p:sldId id="396" r:id="rId72"/>
    <p:sldId id="397" r:id="rId73"/>
    <p:sldId id="398" r:id="rId74"/>
    <p:sldId id="399" r:id="rId75"/>
    <p:sldId id="400" r:id="rId76"/>
    <p:sldId id="401" r:id="rId77"/>
    <p:sldId id="402" r:id="rId78"/>
    <p:sldId id="403" r:id="rId79"/>
    <p:sldId id="404" r:id="rId80"/>
    <p:sldId id="405" r:id="rId81"/>
    <p:sldId id="406" r:id="rId82"/>
    <p:sldId id="389" r:id="rId83"/>
    <p:sldId id="390" r:id="rId84"/>
    <p:sldId id="391" r:id="rId85"/>
    <p:sldId id="392" r:id="rId86"/>
    <p:sldId id="375" r:id="rId87"/>
    <p:sldId id="316" r:id="rId88"/>
    <p:sldId id="317" r:id="rId89"/>
    <p:sldId id="318" r:id="rId90"/>
    <p:sldId id="376" r:id="rId91"/>
    <p:sldId id="377" r:id="rId92"/>
    <p:sldId id="378" r:id="rId93"/>
    <p:sldId id="379" r:id="rId94"/>
    <p:sldId id="380" r:id="rId95"/>
    <p:sldId id="381" r:id="rId96"/>
    <p:sldId id="323" r:id="rId97"/>
    <p:sldId id="325" r:id="rId98"/>
    <p:sldId id="326" r:id="rId99"/>
    <p:sldId id="368" r:id="rId100"/>
    <p:sldId id="357" r:id="rId101"/>
    <p:sldId id="358" r:id="rId102"/>
    <p:sldId id="369" r:id="rId103"/>
    <p:sldId id="362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03" autoAdjust="0"/>
    <p:restoredTop sz="89767" autoAdjust="0"/>
  </p:normalViewPr>
  <p:slideViewPr>
    <p:cSldViewPr snapToGrid="0">
      <p:cViewPr varScale="1">
        <p:scale>
          <a:sx n="65" d="100"/>
          <a:sy n="65" d="100"/>
        </p:scale>
        <p:origin x="-12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444C-E483-457B-9B16-26DC74012A0C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7CA1E-356C-4A80-84FB-AFFE2479729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5626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7CA1E-356C-4A80-84FB-AFFE24797299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90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made it possible to visualize the anatomical structures in a 3-dimensional mode on computer monitors for interactive implant placement.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9845C-A63B-42ED-9CAE-CCCA71B208A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480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software allows treatment planning for the ideal position of the implants in both 2D and 3D, while taking into account clinical and aesthetical considerations.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9845C-A63B-42ED-9CAE-CCCA71B208A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757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SurgiGuide drill guides are custom-made, patient specific surgical drill guides made from the SimPlant treatment plan. SurgiGuide drill guides guide the drill during surgery to the exact implant location and the exact angulation as planned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9845C-A63B-42ED-9CAE-CCCA71B208A5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321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radiologist or technologist simply indicates the curvature of the mandibular or maxillary arch and the computer is programmed to generate referenced cross-sectional and tangential/panoramic images of the alveolus along with three-dimensional images of the 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9845C-A63B-42ED-9CAE-CCCA71B208A5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594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Simplified the process of implant planning and placement by eliminating the requirement for fabrication of a radiographic guide</a:t>
            </a:r>
          </a:p>
          <a:p>
            <a:r>
              <a:rPr lang="en-US" dirty="0" smtClean="0"/>
              <a:t>allows the clinician to scan both the patient’s maxillofacial region of interest and the stone dental casts with CBCT.</a:t>
            </a:r>
          </a:p>
          <a:p>
            <a:r>
              <a:rPr lang="en-US" dirty="0" smtClean="0"/>
              <a:t>all planning and guide fabrication can be completed by means of a virtual patient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9845C-A63B-42ED-9CAE-CCCA71B208A5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74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53437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9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16751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5239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15464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61019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09470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96444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24684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8592622-E78E-42A0-831C-E7E3A85AE9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24022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CB89C07-07F5-4FE0-8857-7ECDC3D2D0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76548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36371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84135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7026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63040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6179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81812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40654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65804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BA22D6A-6BDD-4A5D-8A39-D56E8BD45C59}" type="datetimeFigureOut">
              <a:rPr lang="en-IN" smtClean="0"/>
              <a:pPr/>
              <a:t>9/26/2014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D24E563-2B38-4549-903D-32CCE22486E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4227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846161"/>
            <a:ext cx="8689976" cy="1787857"/>
          </a:xfrm>
        </p:spPr>
        <p:txBody>
          <a:bodyPr>
            <a:normAutofit/>
          </a:bodyPr>
          <a:lstStyle/>
          <a:p>
            <a:r>
              <a:rPr lang="en-IN" sz="54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Diagnostic Imaging  in </a:t>
            </a:r>
            <a:r>
              <a:rPr lang="en-IN" sz="54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implantology</a:t>
            </a:r>
            <a:r>
              <a:rPr lang="en-IN" sz="54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endParaRPr lang="en-IN" sz="5400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8065827" y="4500350"/>
            <a:ext cx="3951014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endParaRPr lang="en-US" altLang="en-US" sz="3200" b="1" dirty="0">
              <a:solidFill>
                <a:srgbClr val="3366CC"/>
              </a:solidFill>
              <a:latin typeface="Arial" panose="020B0604020202020204" pitchFamily="34" charset="0"/>
            </a:endParaRPr>
          </a:p>
          <a:p>
            <a:pPr algn="l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3366CC"/>
                </a:solidFill>
                <a:latin typeface="+mj-lt"/>
              </a:rPr>
              <a:t>harit talwar</a:t>
            </a:r>
          </a:p>
          <a:p>
            <a:pPr algn="l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3366CC"/>
                </a:solidFill>
                <a:latin typeface="+mj-lt"/>
              </a:rPr>
              <a:t>		Jr iii</a:t>
            </a:r>
            <a:endParaRPr lang="en-US" altLang="en-US" sz="3200" b="1" dirty="0">
              <a:solidFill>
                <a:srgbClr val="3366CC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5132" y="2634018"/>
            <a:ext cx="5679304" cy="422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8831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845" y="618517"/>
            <a:ext cx="9722381" cy="1596177"/>
          </a:xfrm>
        </p:spPr>
        <p:txBody>
          <a:bodyPr/>
          <a:lstStyle/>
          <a:p>
            <a:pPr algn="l"/>
            <a:r>
              <a:rPr lang="en-US" altLang="en-US" dirty="0"/>
              <a:t>Plain film </a:t>
            </a:r>
            <a:r>
              <a:rPr lang="en-US" altLang="en-US" dirty="0" smtClean="0"/>
              <a:t>radiography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895600" y="1981200"/>
            <a:ext cx="7772400" cy="4114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Intra-oral </a:t>
            </a:r>
            <a:r>
              <a:rPr lang="en-US" altLang="en-US" sz="2400" dirty="0"/>
              <a:t>radiography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err="1"/>
              <a:t>Cephalometric</a:t>
            </a:r>
            <a:r>
              <a:rPr lang="en-US" altLang="en-US" sz="2400" dirty="0"/>
              <a:t> radiography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Panoramic radiography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Film tomography</a:t>
            </a:r>
          </a:p>
        </p:txBody>
      </p:sp>
    </p:spTree>
    <p:extLst>
      <p:ext uri="{BB962C8B-B14F-4D97-AF65-F5344CB8AC3E}">
        <p14:creationId xmlns:p14="http://schemas.microsoft.com/office/powerpoint/2010/main" xmlns="" val="3460597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/>
              <a:t>post-prosthetic implant imaging</a:t>
            </a:r>
            <a:endParaRPr lang="en-US" altLang="en-US" dirty="0"/>
          </a:p>
        </p:txBody>
      </p:sp>
      <p:sp>
        <p:nvSpPr>
          <p:cNvPr id="208899" name="Rectangle 1027"/>
          <p:cNvSpPr>
            <a:spLocks noGrp="1" noChangeArrowheads="1"/>
          </p:cNvSpPr>
          <p:nvPr>
            <p:ph sz="quarter" idx="13"/>
          </p:nvPr>
        </p:nvSpPr>
        <p:spPr>
          <a:xfrm>
            <a:off x="1984917" y="2017713"/>
            <a:ext cx="8494171" cy="4114800"/>
          </a:xfrm>
          <a:prstGeom prst="rect">
            <a:avLst/>
          </a:prstGeom>
        </p:spPr>
        <p:txBody>
          <a:bodyPr/>
          <a:lstStyle/>
          <a:p>
            <a:pPr>
              <a:buSzPct val="100000"/>
            </a:pPr>
            <a:r>
              <a:rPr lang="en-US" altLang="en-US" sz="2400" dirty="0">
                <a:latin typeface="+mj-lt"/>
              </a:rPr>
              <a:t>To evaluate the long-term maintenance of implant rigid fixation and </a:t>
            </a:r>
            <a:r>
              <a:rPr lang="en-US" altLang="en-US" sz="2400" dirty="0" smtClean="0">
                <a:latin typeface="+mj-lt"/>
              </a:rPr>
              <a:t>function</a:t>
            </a:r>
            <a:endParaRPr lang="en-US" altLang="en-US" sz="2400" dirty="0">
              <a:latin typeface="+mj-lt"/>
            </a:endParaRPr>
          </a:p>
          <a:p>
            <a:pPr>
              <a:buSzPct val="100000"/>
            </a:pPr>
            <a:r>
              <a:rPr lang="en-US" altLang="en-US" sz="2400" dirty="0" err="1">
                <a:latin typeface="+mj-lt"/>
              </a:rPr>
              <a:t>Crestal</a:t>
            </a:r>
            <a:r>
              <a:rPr lang="en-US" altLang="en-US" sz="2400" dirty="0">
                <a:latin typeface="+mj-lt"/>
              </a:rPr>
              <a:t> bone levels around each </a:t>
            </a:r>
            <a:r>
              <a:rPr lang="en-US" altLang="en-US" sz="2400" dirty="0" smtClean="0">
                <a:latin typeface="+mj-lt"/>
              </a:rPr>
              <a:t>implant</a:t>
            </a:r>
            <a:endParaRPr lang="en-US" altLang="en-US" sz="2400" dirty="0">
              <a:latin typeface="+mj-lt"/>
            </a:endParaRPr>
          </a:p>
          <a:p>
            <a:pPr>
              <a:buSzPct val="100000"/>
            </a:pPr>
            <a:r>
              <a:rPr lang="en-US" altLang="en-US" sz="2400" dirty="0">
                <a:latin typeface="+mj-lt"/>
              </a:rPr>
              <a:t>To evaluate the implant </a:t>
            </a:r>
            <a:r>
              <a:rPr lang="en-US" altLang="en-US" sz="2400" dirty="0" smtClean="0">
                <a:latin typeface="+mj-lt"/>
              </a:rPr>
              <a:t>complex</a:t>
            </a:r>
          </a:p>
          <a:p>
            <a:pPr>
              <a:buSzPct val="100000"/>
            </a:pPr>
            <a:r>
              <a:rPr lang="en-US" altLang="en-US" sz="2400" dirty="0" smtClean="0">
                <a:latin typeface="+mj-lt"/>
              </a:rPr>
              <a:t>Imaging modalities- digital &amp; conventional IOPAR,</a:t>
            </a:r>
            <a:endParaRPr lang="en-US" altLang="en-US" sz="2400" dirty="0">
              <a:latin typeface="+mj-lt"/>
            </a:endParaRPr>
          </a:p>
          <a:p>
            <a:pPr marL="0" indent="0">
              <a:buSzPct val="100000"/>
              <a:buNone/>
            </a:pPr>
            <a:r>
              <a:rPr lang="en-US" altLang="en-US" sz="2400" dirty="0">
                <a:latin typeface="+mj-lt"/>
              </a:rPr>
              <a:t>	</a:t>
            </a:r>
            <a:r>
              <a:rPr lang="en-US" altLang="en-US" sz="2400" dirty="0" smtClean="0">
                <a:latin typeface="+mj-lt"/>
              </a:rPr>
              <a:t>		     digital subtraction radiography</a:t>
            </a: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154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19494" name="Picture 1030" descr="C:\Documents and Settings\Dheeraj Shetty\My Documents\piccsss\P822221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58" t="18056" r="26041" b="37944"/>
          <a:stretch>
            <a:fillRect/>
          </a:stretch>
        </p:blipFill>
        <p:spPr>
          <a:xfrm>
            <a:off x="1433015" y="617538"/>
            <a:ext cx="4038600" cy="3028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C:\Documents and Settings\Dheeraj Shetty\My Documents\piccsss\P8222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58" t="7256" r="29042" b="21945"/>
          <a:stretch>
            <a:fillRect/>
          </a:stretch>
        </p:blipFill>
        <p:spPr>
          <a:xfrm>
            <a:off x="7968018" y="617538"/>
            <a:ext cx="2718179" cy="4841566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 descr="C:\Documents and Settings\Dheeraj Shetty\My Documents\piccsss\P8222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59" t="14055" r="23041" b="21945"/>
          <a:stretch>
            <a:fillRect/>
          </a:stretch>
        </p:blipFill>
        <p:spPr>
          <a:xfrm>
            <a:off x="1534585" y="3957637"/>
            <a:ext cx="3937030" cy="29003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8523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Conclusion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913774" y="2019870"/>
            <a:ext cx="10363826" cy="37713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Today's clinician has a wide array of diagnostic tools at his disposal. The CT gives the best information of the available modalities. More commonly though a combination of intraoral </a:t>
            </a:r>
            <a:r>
              <a:rPr lang="en-US" altLang="en-US" sz="2400" dirty="0" err="1"/>
              <a:t>periapical</a:t>
            </a:r>
            <a:r>
              <a:rPr lang="en-US" altLang="en-US" sz="2400" dirty="0"/>
              <a:t> radiograph and  panoramic radiograph is used. </a:t>
            </a:r>
            <a:endParaRPr lang="en-US" altLang="en-US" sz="2400" dirty="0" smtClean="0"/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To date no modality has been deemed perfect. So, the </a:t>
            </a:r>
            <a:r>
              <a:rPr lang="en-US" altLang="en-US" sz="2400" dirty="0" smtClean="0"/>
              <a:t>clinician </a:t>
            </a:r>
            <a:r>
              <a:rPr lang="en-US" altLang="en-US" sz="2400" dirty="0"/>
              <a:t>has to carefully weight the pros and cons of each modality. The future for further development of imaging techniques specific for application in </a:t>
            </a:r>
            <a:r>
              <a:rPr lang="en-US" altLang="en-US" sz="2400" dirty="0" err="1"/>
              <a:t>implantology</a:t>
            </a:r>
            <a:r>
              <a:rPr lang="en-US" altLang="en-US" sz="2400" dirty="0"/>
              <a:t> is bright. We can definitely expect much more accurate, faster and safer modalities at lower cost to come into the field soon.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2840478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FLOWER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7356" y="274638"/>
            <a:ext cx="8777287" cy="58515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5943601" y="5105401"/>
            <a:ext cx="4062413" cy="13811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3600" b="1" kern="10" spc="720"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THANK U</a:t>
            </a:r>
          </a:p>
        </p:txBody>
      </p:sp>
    </p:spTree>
    <p:extLst>
      <p:ext uri="{BB962C8B-B14F-4D97-AF65-F5344CB8AC3E}">
        <p14:creationId xmlns:p14="http://schemas.microsoft.com/office/powerpoint/2010/main" xmlns="" val="387356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1254" y="618517"/>
            <a:ext cx="9776972" cy="1596177"/>
          </a:xfrm>
        </p:spPr>
        <p:txBody>
          <a:bodyPr/>
          <a:lstStyle/>
          <a:p>
            <a:pPr algn="l"/>
            <a:r>
              <a:rPr lang="en-US" altLang="en-US" dirty="0"/>
              <a:t>Digital </a:t>
            </a:r>
            <a:r>
              <a:rPr lang="en-US" altLang="en-US" dirty="0" smtClean="0"/>
              <a:t>radiography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811438" y="2367092"/>
            <a:ext cx="8466161" cy="342410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Intra-oral </a:t>
            </a:r>
            <a:r>
              <a:rPr lang="en-US" altLang="en-US" sz="2400" dirty="0"/>
              <a:t>radiography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Computed </a:t>
            </a:r>
            <a:r>
              <a:rPr lang="en-US" altLang="en-US" sz="2400" dirty="0" smtClean="0"/>
              <a:t>tomography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MRI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39402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86480" y="2351783"/>
            <a:ext cx="10364451" cy="1596177"/>
          </a:xfrm>
        </p:spPr>
        <p:txBody>
          <a:bodyPr/>
          <a:lstStyle/>
          <a:p>
            <a:r>
              <a:rPr lang="en-US" altLang="en-US" dirty="0"/>
              <a:t>Plain film </a:t>
            </a:r>
            <a:r>
              <a:rPr lang="en-US" altLang="en-US" dirty="0" smtClean="0"/>
              <a:t>radiography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28180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1" y="381000"/>
            <a:ext cx="7877175" cy="1379538"/>
          </a:xfrm>
        </p:spPr>
        <p:txBody>
          <a:bodyPr>
            <a:noAutofit/>
          </a:bodyPr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Intra-oral </a:t>
            </a:r>
            <a:r>
              <a:rPr lang="en-US" altLang="en-US" dirty="0" smtClean="0"/>
              <a:t>radiography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09800" y="2017714"/>
            <a:ext cx="8269288" cy="4840287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It is still the most widely used modality for pre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postoperative implant assessment. </a:t>
            </a:r>
            <a:endParaRPr lang="en-US" altLang="en-US" sz="24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Both </a:t>
            </a:r>
            <a:r>
              <a:rPr lang="en-US" altLang="en-US" sz="2400" dirty="0" err="1" smtClean="0">
                <a:latin typeface="+mj-lt"/>
                <a:cs typeface="Times New Roman" panose="02020603050405020304" pitchFamily="18" charset="0"/>
              </a:rPr>
              <a:t>peri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-apical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and occlusal radiographs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provide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the best image details with minimal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geometric distortion.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They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can resolve more than 20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pairs of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lines per millimeter which is twice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resolving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power of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extraoral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radiograph.</a:t>
            </a:r>
            <a:r>
              <a:rPr lang="en-US" alt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83058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0"/>
            <a:ext cx="7183438" cy="1143000"/>
          </a:xfrm>
        </p:spPr>
        <p:txBody>
          <a:bodyPr/>
          <a:lstStyle/>
          <a:p>
            <a:r>
              <a:rPr lang="en-US" altLang="en-US" dirty="0" err="1" smtClean="0"/>
              <a:t>Periapical</a:t>
            </a:r>
            <a:r>
              <a:rPr lang="en-US" altLang="en-US" dirty="0" smtClean="0"/>
              <a:t> </a:t>
            </a:r>
            <a:r>
              <a:rPr lang="en-US" altLang="en-US" dirty="0"/>
              <a:t>Radiograph</a:t>
            </a:r>
          </a:p>
        </p:txBody>
      </p:sp>
      <p:pic>
        <p:nvPicPr>
          <p:cNvPr id="5" name="Picture 7" descr="iop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5624" y="2017713"/>
            <a:ext cx="2586828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705971" y="2017713"/>
            <a:ext cx="5977719" cy="4114800"/>
          </a:xfrm>
        </p:spPr>
        <p:txBody>
          <a:bodyPr>
            <a:normAutofit/>
          </a:bodyPr>
          <a:lstStyle/>
          <a:p>
            <a:pPr algn="just"/>
            <a:r>
              <a:rPr lang="en-US" altLang="en-US" sz="2400" dirty="0">
                <a:cs typeface="Times New Roman" panose="02020603050405020304" pitchFamily="18" charset="0"/>
              </a:rPr>
              <a:t>Provide detailed information regarding the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dimensions </a:t>
            </a:r>
            <a:r>
              <a:rPr lang="en-US" altLang="en-US" sz="2400" dirty="0">
                <a:cs typeface="Times New Roman" panose="02020603050405020304" pitchFamily="18" charset="0"/>
              </a:rPr>
              <a:t>in length and height of available bone in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small </a:t>
            </a:r>
            <a:r>
              <a:rPr lang="en-US" altLang="en-US" sz="2400" dirty="0">
                <a:cs typeface="Times New Roman" panose="02020603050405020304" pitchFamily="18" charset="0"/>
              </a:rPr>
              <a:t>sections.</a:t>
            </a:r>
          </a:p>
          <a:p>
            <a:pPr algn="just"/>
            <a:endParaRPr lang="en-US" altLang="en-US" sz="24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cs typeface="Times New Roman" panose="02020603050405020304" pitchFamily="18" charset="0"/>
              </a:rPr>
              <a:t>They are indicated for single tooth replacement.</a:t>
            </a:r>
          </a:p>
          <a:p>
            <a:pPr algn="just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3937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Advantages</a:t>
            </a:r>
            <a:endParaRPr lang="en-US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52600" y="2017713"/>
            <a:ext cx="8726488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Approximate </a:t>
            </a:r>
            <a:r>
              <a:rPr lang="en-US" altLang="en-US" sz="2400" dirty="0">
                <a:cs typeface="Times New Roman" panose="02020603050405020304" pitchFamily="18" charset="0"/>
              </a:rPr>
              <a:t>vertical height of alveolar ridge can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be determined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Best </a:t>
            </a:r>
            <a:r>
              <a:rPr lang="en-US" altLang="en-US" sz="2400" dirty="0">
                <a:cs typeface="Times New Roman" panose="02020603050405020304" pitchFamily="18" charset="0"/>
              </a:rPr>
              <a:t>image detail with minimal image distortion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Location </a:t>
            </a:r>
            <a:r>
              <a:rPr lang="en-US" altLang="en-US" sz="2400" dirty="0">
                <a:cs typeface="Times New Roman" panose="02020603050405020304" pitchFamily="18" charset="0"/>
              </a:rPr>
              <a:t>of some critical anatomic structures(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mental foramen</a:t>
            </a:r>
            <a:r>
              <a:rPr lang="en-US" altLang="en-US" sz="2400" dirty="0">
                <a:cs typeface="Times New Roman" panose="02020603050405020304" pitchFamily="18" charset="0"/>
              </a:rPr>
              <a:t>, inferior dental nerve canal &amp; maxillary sinus)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Information </a:t>
            </a:r>
            <a:r>
              <a:rPr lang="en-US" altLang="en-US" sz="2400" dirty="0">
                <a:cs typeface="Times New Roman" panose="02020603050405020304" pitchFamily="18" charset="0"/>
              </a:rPr>
              <a:t>about bone quality (density, trabecular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 pattern</a:t>
            </a:r>
            <a:r>
              <a:rPr lang="en-US" altLang="en-US" sz="2400" dirty="0">
                <a:cs typeface="Times New Roman" panose="02020603050405020304" pitchFamily="18" charset="0"/>
              </a:rPr>
              <a:t>) and presence/absence of </a:t>
            </a:r>
            <a:r>
              <a:rPr lang="en-US" altLang="en-US" sz="2400" dirty="0" err="1">
                <a:cs typeface="Times New Roman" panose="02020603050405020304" pitchFamily="18" charset="0"/>
              </a:rPr>
              <a:t>pathoses</a:t>
            </a:r>
            <a:r>
              <a:rPr lang="en-US" altLang="en-US" sz="2400" dirty="0">
                <a:cs typeface="Times New Roman" panose="02020603050405020304" pitchFamily="18" charset="0"/>
              </a:rPr>
              <a:t> is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revealed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Films </a:t>
            </a:r>
            <a:r>
              <a:rPr lang="en-US" altLang="en-US" sz="2400" dirty="0">
                <a:cs typeface="Times New Roman" panose="02020603050405020304" pitchFamily="18" charset="0"/>
              </a:rPr>
              <a:t>readily available to clinician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cs typeface="Times New Roman" panose="02020603050405020304" pitchFamily="18" charset="0"/>
              </a:rPr>
              <a:t>Low </a:t>
            </a:r>
            <a:r>
              <a:rPr lang="en-US" altLang="en-US" sz="2400" dirty="0">
                <a:cs typeface="Times New Roman" panose="02020603050405020304" pitchFamily="18" charset="0"/>
              </a:rPr>
              <a:t>cost to patient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12387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Disadvantages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676400" y="2214693"/>
            <a:ext cx="8802688" cy="39178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Correct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positioning of film is difficult in edentulous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 region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.(The film plane can rarely be placed parallel with the alveolar process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This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modality is limited by its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2D-</a:t>
            </a:r>
            <a:r>
              <a:rPr lang="en-US" altLang="en-US" sz="2400" dirty="0">
                <a:cs typeface="Times New Roman" panose="02020603050405020304" pitchFamily="18" charset="0"/>
              </a:rPr>
              <a:t>They do not give information regarding the </a:t>
            </a:r>
            <a:r>
              <a:rPr lang="en-US" altLang="en-US" sz="2400" dirty="0" err="1">
                <a:cs typeface="Times New Roman" panose="02020603050405020304" pitchFamily="18" charset="0"/>
              </a:rPr>
              <a:t>bucco</a:t>
            </a:r>
            <a:r>
              <a:rPr lang="en-US" altLang="en-US" sz="2400" dirty="0">
                <a:cs typeface="Times New Roman" panose="02020603050405020304" pitchFamily="18" charset="0"/>
              </a:rPr>
              <a:t>-lingual dimension. 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880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828800" y="1610437"/>
            <a:ext cx="8650288" cy="45220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 err="1">
                <a:cs typeface="Times New Roman" panose="02020603050405020304" pitchFamily="18" charset="0"/>
              </a:rPr>
              <a:t>Klinge</a:t>
            </a:r>
            <a:r>
              <a:rPr lang="en-US" altLang="en-US" sz="2400" b="1" dirty="0">
                <a:cs typeface="Times New Roman" panose="02020603050405020304" pitchFamily="18" charset="0"/>
              </a:rPr>
              <a:t> B</a:t>
            </a:r>
            <a:r>
              <a:rPr lang="en-US" altLang="en-US" sz="2400" dirty="0">
                <a:cs typeface="Times New Roman" panose="02020603050405020304" pitchFamily="18" charset="0"/>
              </a:rPr>
              <a:t> et al </a:t>
            </a:r>
            <a:r>
              <a:rPr lang="en-US" altLang="en-US" sz="2400" dirty="0" smtClean="0"/>
              <a:t>Found </a:t>
            </a:r>
            <a:r>
              <a:rPr lang="en-US" altLang="en-US" sz="2400" dirty="0"/>
              <a:t>that the mandibular canal could not be </a:t>
            </a:r>
            <a:r>
              <a:rPr lang="en-US" altLang="en-US" sz="2400" dirty="0" smtClean="0"/>
              <a:t> identified </a:t>
            </a:r>
            <a:r>
              <a:rPr lang="en-US" altLang="en-US" sz="2400" dirty="0"/>
              <a:t>by </a:t>
            </a:r>
            <a:r>
              <a:rPr lang="en-US" altLang="en-US" sz="2400" dirty="0" err="1"/>
              <a:t>periapical</a:t>
            </a:r>
            <a:r>
              <a:rPr lang="en-US" altLang="en-US" sz="2400" dirty="0"/>
              <a:t> radiography in 25% of </a:t>
            </a:r>
            <a:r>
              <a:rPr lang="en-US" altLang="en-US" sz="2400" dirty="0" smtClean="0"/>
              <a:t> proposed </a:t>
            </a:r>
            <a:r>
              <a:rPr lang="en-US" altLang="en-US" sz="2400" dirty="0"/>
              <a:t>implantation </a:t>
            </a:r>
            <a:r>
              <a:rPr lang="en-US" altLang="en-US" sz="2400" dirty="0" smtClean="0"/>
              <a:t>sites.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They </a:t>
            </a:r>
            <a:r>
              <a:rPr lang="en-US" altLang="en-US" sz="2400" dirty="0"/>
              <a:t>also reported that in those cases in which </a:t>
            </a:r>
            <a:r>
              <a:rPr lang="en-US" altLang="en-US" sz="2400" dirty="0" smtClean="0"/>
              <a:t>the canal </a:t>
            </a:r>
            <a:r>
              <a:rPr lang="en-US" altLang="en-US" sz="2400" dirty="0"/>
              <a:t>was </a:t>
            </a:r>
            <a:r>
              <a:rPr lang="en-US" altLang="en-US" sz="2400" dirty="0" smtClean="0"/>
              <a:t>seen, only </a:t>
            </a:r>
            <a:r>
              <a:rPr lang="en-US" altLang="en-US" sz="2400" dirty="0"/>
              <a:t>53% of the measurements made </a:t>
            </a:r>
            <a:r>
              <a:rPr lang="en-US" altLang="en-US" sz="2400" dirty="0" smtClean="0"/>
              <a:t> from </a:t>
            </a:r>
            <a:r>
              <a:rPr lang="en-US" altLang="en-US" sz="2400" dirty="0"/>
              <a:t>the crest of the alveolar ridge to the most </a:t>
            </a:r>
            <a:r>
              <a:rPr lang="en-US" altLang="en-US" sz="2400" dirty="0" smtClean="0"/>
              <a:t> superior </a:t>
            </a:r>
            <a:r>
              <a:rPr lang="en-US" altLang="en-US" sz="2400" dirty="0"/>
              <a:t>border of the mandibular canal were </a:t>
            </a:r>
            <a:r>
              <a:rPr lang="en-US" altLang="en-US" sz="2400" dirty="0" smtClean="0"/>
              <a:t> accurate </a:t>
            </a:r>
            <a:r>
              <a:rPr lang="en-US" altLang="en-US" sz="2400" dirty="0"/>
              <a:t>within 1 mm.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7418" y="5747050"/>
            <a:ext cx="11273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cs typeface="Times New Roman" panose="02020603050405020304" pitchFamily="18" charset="0"/>
              </a:rPr>
              <a:t/>
            </a:r>
            <a:br>
              <a:rPr lang="en-US" altLang="en-US" b="1" dirty="0" smtClean="0">
                <a:cs typeface="Times New Roman" panose="02020603050405020304" pitchFamily="18" charset="0"/>
              </a:rPr>
            </a:br>
            <a:r>
              <a:rPr lang="en-US" altLang="en-US" b="1" dirty="0" smtClean="0">
                <a:cs typeface="Times New Roman" panose="02020603050405020304" pitchFamily="18" charset="0"/>
              </a:rPr>
              <a:t>Location of the mandibular canal: comparison of macroscopic findings, conventional radiography, and computed tomography.</a:t>
            </a:r>
            <a:r>
              <a:rPr lang="en-US" altLang="en-US" dirty="0" smtClean="0">
                <a:cs typeface="Times New Roman" panose="02020603050405020304" pitchFamily="18" charset="0"/>
              </a:rPr>
              <a:t>  </a:t>
            </a:r>
            <a:r>
              <a:rPr lang="en-US" altLang="en-US" b="1" dirty="0" err="1" smtClean="0">
                <a:cs typeface="Times New Roman" panose="02020603050405020304" pitchFamily="18" charset="0"/>
              </a:rPr>
              <a:t>Int</a:t>
            </a:r>
            <a:r>
              <a:rPr lang="en-US" altLang="en-US" b="1" dirty="0" smtClean="0">
                <a:cs typeface="Times New Roman" panose="02020603050405020304" pitchFamily="18" charset="0"/>
              </a:rPr>
              <a:t> J Oral </a:t>
            </a:r>
            <a:r>
              <a:rPr lang="en-US" altLang="en-US" b="1" dirty="0" err="1" smtClean="0">
                <a:cs typeface="Times New Roman" panose="02020603050405020304" pitchFamily="18" charset="0"/>
              </a:rPr>
              <a:t>Maxillofac</a:t>
            </a:r>
            <a:r>
              <a:rPr lang="en-US" altLang="en-US" b="1" dirty="0" smtClean="0">
                <a:cs typeface="Times New Roman" panose="02020603050405020304" pitchFamily="18" charset="0"/>
              </a:rPr>
              <a:t> Implant 1989;4(4):327-32</a:t>
            </a:r>
            <a:r>
              <a:rPr lang="en-US" altLang="en-US" dirty="0" smtClean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750650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938" y="1066800"/>
            <a:ext cx="7383462" cy="693738"/>
          </a:xfrm>
        </p:spPr>
        <p:txBody>
          <a:bodyPr>
            <a:noAutofit/>
          </a:bodyPr>
          <a:lstStyle/>
          <a:p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 Occlusal radiograph</a:t>
            </a:r>
          </a:p>
        </p:txBody>
      </p:sp>
      <p:pic>
        <p:nvPicPr>
          <p:cNvPr id="138247" name="Picture 7" descr="occlusal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33800" y="2362201"/>
            <a:ext cx="4459288" cy="3000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4610100" y="24288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5589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Occlusal radiograph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2017713"/>
            <a:ext cx="8574088" cy="41148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Usually used in conjunction with the </a:t>
            </a:r>
            <a:r>
              <a:rPr lang="en-US" altLang="en-US" sz="2400" dirty="0" err="1" smtClean="0">
                <a:latin typeface="+mj-lt"/>
                <a:cs typeface="Times New Roman" panose="02020603050405020304" pitchFamily="18" charset="0"/>
              </a:rPr>
              <a:t>peri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-apical radiographs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They  are capable of demonstrating almost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entire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alveolar process of either the maxilla or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mandible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  <a:p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735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9"/>
            <a:ext cx="10364451" cy="759906"/>
          </a:xfrm>
        </p:spPr>
        <p:txBody>
          <a:bodyPr/>
          <a:lstStyle/>
          <a:p>
            <a:r>
              <a:rPr lang="en-US" altLang="en-US" dirty="0" smtClean="0"/>
              <a:t>content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78425"/>
            <a:ext cx="10363826" cy="4412775"/>
          </a:xfrm>
        </p:spPr>
        <p:txBody>
          <a:bodyPr>
            <a:noAutofit/>
          </a:bodyPr>
          <a:lstStyle/>
          <a:p>
            <a:pPr marL="990600" lvl="1" indent="-342900"/>
            <a:r>
              <a:rPr lang="en-US" altLang="en-US" sz="2400" dirty="0"/>
              <a:t> </a:t>
            </a:r>
            <a:r>
              <a:rPr lang="en-US" altLang="en-US" sz="2400" dirty="0" smtClean="0"/>
              <a:t>introduction</a:t>
            </a:r>
            <a:endParaRPr lang="en-US" altLang="en-US" sz="2400" dirty="0"/>
          </a:p>
          <a:p>
            <a:pPr marL="1028700" lvl="1" indent="-381000"/>
            <a:r>
              <a:rPr lang="en-US" altLang="en-US" sz="2400" dirty="0"/>
              <a:t>Imaging objectives </a:t>
            </a:r>
            <a:endParaRPr lang="en-US" altLang="en-US" sz="2400" dirty="0" smtClean="0"/>
          </a:p>
          <a:p>
            <a:pPr marL="1028700" lvl="1" indent="-381000"/>
            <a:r>
              <a:rPr lang="en-US" altLang="en-US" sz="2400" dirty="0"/>
              <a:t>Pre prosthetic implant </a:t>
            </a:r>
            <a:r>
              <a:rPr lang="en-US" altLang="en-US" sz="2400" dirty="0" smtClean="0"/>
              <a:t>imaging</a:t>
            </a:r>
            <a:endParaRPr lang="en-US" altLang="en-US" sz="2400" dirty="0"/>
          </a:p>
          <a:p>
            <a:pPr marL="1028700" lvl="1" indent="-381000"/>
            <a:r>
              <a:rPr lang="en-US" altLang="en-US" sz="2400" dirty="0"/>
              <a:t>Imaging modalities</a:t>
            </a:r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err="1" smtClean="0"/>
              <a:t>Peri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apical radiography</a:t>
            </a:r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smtClean="0"/>
              <a:t>Panoramic </a:t>
            </a:r>
            <a:r>
              <a:rPr lang="en-US" altLang="en-US" sz="1800" dirty="0"/>
              <a:t>radiography</a:t>
            </a:r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err="1" smtClean="0"/>
              <a:t>Cephalometric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radiography</a:t>
            </a:r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smtClean="0"/>
              <a:t>Tomography</a:t>
            </a:r>
            <a:endParaRPr lang="en-US" altLang="en-US" sz="1800" dirty="0"/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smtClean="0"/>
              <a:t>Computed </a:t>
            </a:r>
            <a:r>
              <a:rPr lang="en-US" altLang="en-US" sz="1800" dirty="0"/>
              <a:t>tomography</a:t>
            </a:r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smtClean="0"/>
              <a:t>Magnetic </a:t>
            </a:r>
            <a:r>
              <a:rPr lang="en-US" altLang="en-US" sz="1800" dirty="0"/>
              <a:t>resonance imaging </a:t>
            </a:r>
          </a:p>
          <a:p>
            <a:pPr marL="1485900" lvl="2" indent="-381000">
              <a:buFont typeface="Courier New" panose="02070309020205020404" pitchFamily="49" charset="0"/>
              <a:buChar char="o"/>
            </a:pPr>
            <a:r>
              <a:rPr lang="en-US" altLang="en-US" sz="1800" dirty="0" smtClean="0"/>
              <a:t>Interactive </a:t>
            </a:r>
            <a:r>
              <a:rPr lang="en-US" altLang="en-US" sz="1800" dirty="0"/>
              <a:t>computed tomography</a:t>
            </a:r>
          </a:p>
          <a:p>
            <a:pPr marL="647700" lvl="1" indent="0">
              <a:buNone/>
            </a:pPr>
            <a:endParaRPr lang="en-US" altLang="en-US" sz="24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2198890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143000"/>
            <a:ext cx="7640638" cy="609600"/>
          </a:xfrm>
        </p:spPr>
        <p:txBody>
          <a:bodyPr>
            <a:noAutofit/>
          </a:bodyPr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Advantages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0" y="2017713"/>
            <a:ext cx="8193088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Good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image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detail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Indication of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buccal-lingual dimension of mandible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Determination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jaw size, jaw curve at proposed implant site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Readily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accessible to clinician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Low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cost to patient.</a:t>
            </a: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742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1" y="1219200"/>
            <a:ext cx="7877175" cy="457200"/>
          </a:xfrm>
        </p:spPr>
        <p:txBody>
          <a:bodyPr>
            <a:noAutofit/>
          </a:bodyPr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Disadvantages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0" y="2017713"/>
            <a:ext cx="8193088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Mandibular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occlusal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radiograph best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describes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maximum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width of the bone ,which is usually at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base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the jaw &amp; fails to show the medial and lateral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extent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cortical bone delineating the alveolar process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This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modality is limited by its 2D nature.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true cross sectional view in the axial plane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unobstructed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by superimposition is possible only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 the mandibular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arch.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091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 err="1">
                <a:cs typeface="Times New Roman" panose="02020603050405020304" pitchFamily="18" charset="0"/>
              </a:rPr>
              <a:t>Cephalometric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cs typeface="Times New Roman" panose="02020603050405020304" pitchFamily="18" charset="0"/>
              </a:rPr>
              <a:t>radiograph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142343" name="Picture 7" descr="lateral ceph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0120" y="2017713"/>
            <a:ext cx="297253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2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96084" y="2017713"/>
            <a:ext cx="4283004" cy="41148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It displays an image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of the skull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and facial bones in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mid-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saggital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plane. 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2342" name="Rectangle 6"/>
          <p:cNvSpPr>
            <a:spLocks noChangeArrowheads="1"/>
          </p:cNvSpPr>
          <p:nvPr/>
        </p:nvSpPr>
        <p:spPr bwMode="auto">
          <a:xfrm>
            <a:off x="5033963" y="19573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12691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cs typeface="Times New Roman" panose="02020603050405020304" pitchFamily="18" charset="0"/>
              </a:rPr>
              <a:t>Cephalometric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cs typeface="Times New Roman" panose="02020603050405020304" pitchFamily="18" charset="0"/>
              </a:rPr>
              <a:t>radiograph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52600" y="2017713"/>
            <a:ext cx="8726488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provides more accurately the information on inclination, height and width of alveolar bone at the midline, when compared to panoramic radiographs.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provides information regarding the relationship of the jaws when image is taken with teeth in occlusion.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Position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and relationship of mental foramen, nasal fossa and maxillary sinus to the adjacent structures can be assessed.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91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9446" name="Picture 6" descr="C:\Documents and Settings\P. S. Shetty\My Documents\P8161964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58" t="27388" r="31041" b="35278"/>
          <a:stretch>
            <a:fillRect/>
          </a:stretch>
        </p:blipFill>
        <p:spPr>
          <a:xfrm>
            <a:off x="3733800" y="1752600"/>
            <a:ext cx="4572000" cy="400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3647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 smtClean="0">
                <a:cs typeface="Times New Roman" panose="02020603050405020304" pitchFamily="18" charset="0"/>
              </a:rPr>
              <a:t>Advantages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282890" y="2367092"/>
            <a:ext cx="9994710" cy="3424107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Height/width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information is revealed in the anterior mandible/maxilla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Images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are cross-sectional images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Low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radiation dose; low cost to patient</a:t>
            </a: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255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DISADVANTAGES</a:t>
            </a:r>
            <a:endParaRPr lang="en-US" altLang="en-US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351128" y="2017713"/>
            <a:ext cx="9127960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6-15% image magnification occurs which is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undesirable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as it leads to measurement errors of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implant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site.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Image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resolution is less when compared to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intraoral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radiographs.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514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410200"/>
            <a:ext cx="8229600" cy="1143000"/>
          </a:xfrm>
        </p:spPr>
        <p:txBody>
          <a:bodyPr/>
          <a:lstStyle/>
          <a:p>
            <a:r>
              <a:rPr lang="en-US" altLang="en-US" b="0" dirty="0"/>
              <a:t>Panoramic radiography</a:t>
            </a:r>
            <a:r>
              <a:rPr lang="en-US" altLang="en-US" dirty="0"/>
              <a:t> </a:t>
            </a:r>
          </a:p>
        </p:txBody>
      </p:sp>
      <p:pic>
        <p:nvPicPr>
          <p:cNvPr id="39942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86"/>
          <a:stretch>
            <a:fillRect/>
          </a:stretch>
        </p:blipFill>
        <p:spPr>
          <a:xfrm>
            <a:off x="1981200" y="1219200"/>
            <a:ext cx="8229600" cy="4191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268865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PANORAMIC </a:t>
            </a:r>
            <a:r>
              <a:rPr lang="en-US" altLang="en-US" dirty="0" smtClean="0"/>
              <a:t>RADIOGRAPH</a:t>
            </a:r>
            <a:endParaRPr lang="en-US" altLang="en-US" dirty="0"/>
          </a:p>
        </p:txBody>
      </p:sp>
      <p:pic>
        <p:nvPicPr>
          <p:cNvPr id="146439" name="Picture 7" descr="O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5" b="3505"/>
          <a:stretch>
            <a:fillRect/>
          </a:stretch>
        </p:blipFill>
        <p:spPr>
          <a:xfrm>
            <a:off x="1828800" y="2209800"/>
            <a:ext cx="4038600" cy="1860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4519612"/>
            <a:ext cx="8878888" cy="21097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Panoramic </a:t>
            </a:r>
            <a:r>
              <a:rPr lang="en-US" altLang="en-US" sz="2400" dirty="0"/>
              <a:t>radiography is a curved plane tomographic radiographic technique used to depict the body of the mandible, maxilla and the lower one half of the maxillary sinuses in a single image. 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3762375" y="22860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IN"/>
          </a:p>
        </p:txBody>
      </p:sp>
      <p:pic>
        <p:nvPicPr>
          <p:cNvPr id="146440" name="Picture 8" descr="C:\Documents and Settings\Dheeraj Shetty\My Documents\P8202166.JPG"/>
          <p:cNvPicPr>
            <a:picLocks noChangeAspect="1" noChangeArrowheads="1"/>
          </p:cNvPicPr>
          <p:nvPr/>
        </p:nvPicPr>
        <p:blipFill>
          <a:blip r:embed="rId3">
            <a:lum bright="12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8" t="25540" r="31042" b="48611"/>
          <a:stretch>
            <a:fillRect/>
          </a:stretch>
        </p:blipFill>
        <p:spPr bwMode="auto">
          <a:xfrm>
            <a:off x="6258718" y="2209800"/>
            <a:ext cx="4151313" cy="191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2372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09800" y="2017713"/>
            <a:ext cx="8269288" cy="41148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They display anatomic structures like nasal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cavity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, maxillary sinus, inferior alveolar canal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mental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foramen.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Indicated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when multiple implant placements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are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planned.</a:t>
            </a: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807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982640"/>
            <a:ext cx="10363826" cy="4808560"/>
          </a:xfrm>
        </p:spPr>
        <p:txBody>
          <a:bodyPr>
            <a:normAutofit/>
          </a:bodyPr>
          <a:lstStyle/>
          <a:p>
            <a:pPr lvl="1">
              <a:lnSpc>
                <a:spcPct val="130000"/>
              </a:lnSpc>
            </a:pPr>
            <a:r>
              <a:rPr lang="en-US" altLang="en-US" sz="2400" dirty="0" smtClean="0"/>
              <a:t>Latest advancement </a:t>
            </a:r>
            <a:endParaRPr lang="en-US" altLang="en-US" sz="2400" dirty="0"/>
          </a:p>
          <a:p>
            <a:pPr lvl="1">
              <a:lnSpc>
                <a:spcPct val="130000"/>
              </a:lnSpc>
            </a:pPr>
            <a:r>
              <a:rPr lang="en-US" altLang="en-US" sz="2400" dirty="0" smtClean="0"/>
              <a:t>Diagnostic </a:t>
            </a:r>
            <a:r>
              <a:rPr lang="en-US" altLang="en-US" sz="2400" dirty="0"/>
              <a:t>templates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 smtClean="0"/>
              <a:t>Surgical </a:t>
            </a:r>
            <a:r>
              <a:rPr lang="en-US" altLang="en-US" sz="2400" dirty="0"/>
              <a:t>interventional implant imaging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Post prosthetic implant imaging </a:t>
            </a:r>
            <a:endParaRPr lang="en-US" altLang="en-US" sz="2400" dirty="0" smtClean="0"/>
          </a:p>
          <a:p>
            <a:pPr lvl="1">
              <a:lnSpc>
                <a:spcPct val="130000"/>
              </a:lnSpc>
            </a:pPr>
            <a:r>
              <a:rPr lang="en-US" altLang="en-US" sz="2400" dirty="0" smtClean="0"/>
              <a:t>conclusion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57204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1493" name="Picture 5" descr="C:\Documents and Settings\P. S. Shetty\My Documents\P8161956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3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8" t="8722" r="33041" b="35278"/>
          <a:stretch>
            <a:fillRect/>
          </a:stretch>
        </p:blipFill>
        <p:spPr>
          <a:xfrm>
            <a:off x="1828801" y="228600"/>
            <a:ext cx="3990975" cy="4191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1495" name="Picture 7" descr="C:\Documents and Settings\Dheeraj Shetty\My Documents\P8202165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41" r="16982" b="16982"/>
          <a:stretch>
            <a:fillRect/>
          </a:stretch>
        </p:blipFill>
        <p:spPr bwMode="auto">
          <a:xfrm>
            <a:off x="6572251" y="2590800"/>
            <a:ext cx="3916363" cy="4038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6618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Advantages</a:t>
            </a:r>
            <a:endParaRPr lang="en-US" altLang="en-US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57400" y="2017713"/>
            <a:ext cx="8421688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Excellent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"screening" film for pre-surgical implant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planning</a:t>
            </a:r>
          </a:p>
          <a:p>
            <a:r>
              <a:rPr lang="en-US" altLang="en-US" sz="2400" dirty="0" smtClean="0">
                <a:latin typeface="+mj-lt"/>
              </a:rPr>
              <a:t>Opposing </a:t>
            </a:r>
            <a:r>
              <a:rPr lang="en-US" altLang="en-US" sz="2400" dirty="0">
                <a:latin typeface="+mj-lt"/>
              </a:rPr>
              <a:t>landmarks are easily </a:t>
            </a:r>
            <a:r>
              <a:rPr lang="en-US" altLang="en-US" sz="2400" dirty="0" smtClean="0">
                <a:latin typeface="+mj-lt"/>
              </a:rPr>
              <a:t>identified.</a:t>
            </a:r>
          </a:p>
          <a:p>
            <a:r>
              <a:rPr lang="en-US" altLang="en-US" sz="2400" dirty="0" smtClean="0">
                <a:latin typeface="+mj-lt"/>
              </a:rPr>
              <a:t>The </a:t>
            </a:r>
            <a:r>
              <a:rPr lang="en-US" altLang="en-US" sz="2400" dirty="0">
                <a:latin typeface="+mj-lt"/>
              </a:rPr>
              <a:t>vertical height of bone initially can be assessed 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Readily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accessible: low cost to patient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Minimal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radiation dose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Demonstrates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presence/absence of </a:t>
            </a:r>
            <a:r>
              <a:rPr lang="en-US" altLang="en-US" sz="2400" dirty="0" err="1" smtClean="0">
                <a:latin typeface="+mj-lt"/>
                <a:cs typeface="Times New Roman" panose="02020603050405020304" pitchFamily="18" charset="0"/>
              </a:rPr>
              <a:t>pathoses</a:t>
            </a: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891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Disadvantages</a:t>
            </a:r>
            <a:endParaRPr lang="en-US" altLang="en-US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2017713"/>
            <a:ext cx="8574088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resolution is lesser when compared to intraoral radiograph.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10-20% image magnification occurs, which is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non uniform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 This magnification is undesirable for both implant selection and implant site assessments.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Geometric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distortion and overlapping of images of teeth can occur.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Overlapping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anterior region by vertebral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column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occurs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Does not demonstrate bone quality/ mineralization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033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Film </a:t>
            </a:r>
            <a:r>
              <a:rPr lang="en-US" altLang="en-US" dirty="0" smtClean="0"/>
              <a:t>tomography</a:t>
            </a:r>
            <a:endParaRPr lang="en-US" altLang="en-US" dirty="0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0" y="2017713"/>
            <a:ext cx="7924800" cy="4114800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Tomography is a generic term, formed from the Greek words </a:t>
            </a:r>
            <a:r>
              <a:rPr lang="en-US" altLang="en-US" sz="2400" dirty="0" err="1"/>
              <a:t>tomo</a:t>
            </a:r>
            <a:r>
              <a:rPr lang="en-US" altLang="en-US" sz="2400" dirty="0"/>
              <a:t> (slice) and graph (picture).</a:t>
            </a:r>
            <a:endParaRPr lang="en-US" altLang="en-US" sz="2400" dirty="0" smtClean="0">
              <a:latin typeface="+mj-lt"/>
            </a:endParaRPr>
          </a:p>
          <a:p>
            <a:r>
              <a:rPr lang="en-US" altLang="en-US" sz="2400" dirty="0" smtClean="0">
                <a:latin typeface="+mj-lt"/>
              </a:rPr>
              <a:t>Conventional </a:t>
            </a:r>
            <a:r>
              <a:rPr lang="en-US" altLang="en-US" sz="2400" dirty="0">
                <a:latin typeface="+mj-lt"/>
              </a:rPr>
              <a:t>film based tomography (body section radiography) is a radiographic technique designed to image more clearly objects lying within a plane of interest.</a:t>
            </a:r>
          </a:p>
          <a:p>
            <a:r>
              <a:rPr lang="en-US" altLang="en-US" sz="2400" dirty="0" smtClean="0">
                <a:latin typeface="+mj-lt"/>
              </a:rPr>
              <a:t>This </a:t>
            </a:r>
            <a:r>
              <a:rPr lang="en-US" altLang="en-US" sz="2400" dirty="0">
                <a:latin typeface="+mj-lt"/>
              </a:rPr>
              <a:t>is accomplished by blurring the images of structures lying superficial &amp; deep to the plane of interest.</a:t>
            </a:r>
          </a:p>
        </p:txBody>
      </p:sp>
    </p:spTree>
    <p:extLst>
      <p:ext uri="{BB962C8B-B14F-4D97-AF65-F5344CB8AC3E}">
        <p14:creationId xmlns:p14="http://schemas.microsoft.com/office/powerpoint/2010/main" xmlns="" val="4112746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8725" name="Picture 5" descr="C:\Documents and Settings\P. S. Shetty\My Documents\P8161952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59" t="24722" r="35042" b="21944"/>
          <a:stretch>
            <a:fillRect/>
          </a:stretch>
        </p:blipFill>
        <p:spPr>
          <a:xfrm>
            <a:off x="5261769" y="2061369"/>
            <a:ext cx="2851150" cy="33528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8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95600" y="5715001"/>
            <a:ext cx="7583488" cy="41751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TOMOGRAPHIC UNIT</a:t>
            </a:r>
          </a:p>
        </p:txBody>
      </p:sp>
      <p:pic>
        <p:nvPicPr>
          <p:cNvPr id="5" name="Picture 4" descr="TO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97088" y="1108870"/>
            <a:ext cx="4953000" cy="5257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scan0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218408"/>
            <a:ext cx="3200400" cy="46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332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2934" name="Picture 6" descr="C:\Documents and Settings\Dheeraj Shetty\My Documents\P8202164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9" t="22055" r="15042" b="27278"/>
          <a:stretch>
            <a:fillRect/>
          </a:stretch>
        </p:blipFill>
        <p:spPr>
          <a:xfrm>
            <a:off x="2902895" y="1760538"/>
            <a:ext cx="6502098" cy="411851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828800" y="3352800"/>
            <a:ext cx="8650288" cy="3352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397471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133600" y="2017713"/>
            <a:ext cx="8345488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has been successfully applied to dental implant diagnostics for accurate assessment of alveolar bone height, width and inclination.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can assess both the quality and the quantity of bone.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gives information regarding the spatial relationship of vital structures</a:t>
            </a:r>
            <a:r>
              <a:rPr lang="en-US" altLang="en-US" sz="2400" dirty="0">
                <a:latin typeface="+mj-lt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xmlns="" val="1968922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Advantages</a:t>
            </a:r>
            <a:endParaRPr lang="en-US" altLang="en-US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2017713"/>
            <a:ext cx="8574088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Produces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cross-sectional images of specific proposed implant sites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Assessment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bone height, width and inclination of ridge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Assessment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bone quality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Determination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anatomic spatial relationship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Exact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imaging and detailed view of specific implant site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505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57400" y="2017713"/>
            <a:ext cx="8421688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Little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or no superimposition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Selection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varying slice thickness and slice location</a:t>
            </a:r>
            <a:r>
              <a:rPr lang="en-US" altLang="en-US" sz="2400" dirty="0">
                <a:latin typeface="+mj-lt"/>
              </a:rPr>
              <a:t>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Relatively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low exposure to patient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Development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treatment planning software for certain imaging systems.</a:t>
            </a:r>
            <a:r>
              <a:rPr lang="en-US" alt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26331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Disadvantages</a:t>
            </a:r>
            <a:endParaRPr lang="en-US" altLang="en-US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09800" y="2017713"/>
            <a:ext cx="8269288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Insufficient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contrast when compared to intraoral radiographs.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is an expensive modality.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expert radiologist is needed to interpret the image.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641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19465"/>
          </a:xfrm>
        </p:spPr>
        <p:txBody>
          <a:bodyPr/>
          <a:lstStyle/>
          <a:p>
            <a:r>
              <a:rPr lang="en-IN" dirty="0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60812"/>
            <a:ext cx="10363826" cy="3730387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In recent years, great interest has been focused on </a:t>
            </a:r>
            <a:r>
              <a:rPr lang="en-US" altLang="en-US" sz="2400" dirty="0" err="1"/>
              <a:t>implantology</a:t>
            </a:r>
            <a:r>
              <a:rPr lang="en-US" altLang="en-US" sz="2400" dirty="0"/>
              <a:t> and its role in dentistry. </a:t>
            </a:r>
            <a:endParaRPr lang="en-US" altLang="en-US" sz="2400" dirty="0" smtClean="0"/>
          </a:p>
          <a:p>
            <a:r>
              <a:rPr lang="en-US" altLang="en-US" sz="2400" dirty="0" smtClean="0"/>
              <a:t>With </a:t>
            </a:r>
            <a:r>
              <a:rPr lang="en-US" altLang="en-US" sz="2400" dirty="0"/>
              <a:t>the development of various types of </a:t>
            </a:r>
            <a:r>
              <a:rPr lang="en-US" altLang="en-US" sz="2400" dirty="0" err="1"/>
              <a:t>endosseous</a:t>
            </a:r>
            <a:r>
              <a:rPr lang="en-US" altLang="en-US" sz="2400" dirty="0"/>
              <a:t> implants, it has become possible to restore function and esthetics in patients with severely compromised dentitions 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291882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	Digital </a:t>
            </a:r>
            <a:r>
              <a:rPr lang="en-US" altLang="en-US" dirty="0" smtClean="0"/>
              <a:t>radiography</a:t>
            </a:r>
            <a:endParaRPr lang="en-US" altLang="en-US" dirty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828800" y="2017714"/>
            <a:ext cx="8650288" cy="4611687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+mj-lt"/>
              </a:rPr>
              <a:t>Even though the x-ray film is versatile (serves as the recording, display &amp; storage medium for diagnostic images) </a:t>
            </a:r>
            <a:endParaRPr lang="en-US" altLang="en-US" sz="2400" dirty="0" smtClean="0">
              <a:latin typeface="+mj-lt"/>
            </a:endParaRPr>
          </a:p>
          <a:p>
            <a:r>
              <a:rPr lang="en-US" altLang="en-US" sz="2400" dirty="0" smtClean="0">
                <a:latin typeface="+mj-lt"/>
              </a:rPr>
              <a:t>it </a:t>
            </a:r>
            <a:r>
              <a:rPr lang="en-US" altLang="en-US" sz="2400" dirty="0">
                <a:latin typeface="+mj-lt"/>
              </a:rPr>
              <a:t>is relatively inefficient as a detector of </a:t>
            </a:r>
            <a:r>
              <a:rPr lang="en-US" altLang="en-US" sz="2400" dirty="0" smtClean="0">
                <a:latin typeface="+mj-lt"/>
              </a:rPr>
              <a:t>radiation, requiring </a:t>
            </a:r>
            <a:r>
              <a:rPr lang="en-US" altLang="en-US" sz="2400" dirty="0">
                <a:latin typeface="+mj-lt"/>
              </a:rPr>
              <a:t>relatively high doses for </a:t>
            </a:r>
            <a:r>
              <a:rPr lang="en-US" altLang="en-US" sz="2400" dirty="0" smtClean="0">
                <a:latin typeface="+mj-lt"/>
              </a:rPr>
              <a:t>exposure</a:t>
            </a:r>
            <a:endParaRPr lang="en-US" altLang="en-US" sz="2400" dirty="0">
              <a:latin typeface="+mj-lt"/>
            </a:endParaRPr>
          </a:p>
          <a:p>
            <a:r>
              <a:rPr lang="en-US" altLang="en-US" sz="2400" dirty="0" smtClean="0">
                <a:latin typeface="+mj-lt"/>
              </a:rPr>
              <a:t>it </a:t>
            </a:r>
            <a:r>
              <a:rPr lang="en-US" altLang="en-US" sz="2400" dirty="0">
                <a:latin typeface="+mj-lt"/>
              </a:rPr>
              <a:t>requires chemical processing by solutions that are potentially allergenic &amp; polluting.</a:t>
            </a:r>
          </a:p>
        </p:txBody>
      </p:sp>
    </p:spTree>
    <p:extLst>
      <p:ext uri="{BB962C8B-B14F-4D97-AF65-F5344CB8AC3E}">
        <p14:creationId xmlns:p14="http://schemas.microsoft.com/office/powerpoint/2010/main" xmlns="" val="2654741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133600" y="2017713"/>
            <a:ext cx="8345488" cy="41148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The application of computer technology to </a:t>
            </a:r>
            <a:r>
              <a:rPr lang="en-US" altLang="en-US" sz="2400" dirty="0" smtClean="0"/>
              <a:t>radiography </a:t>
            </a:r>
            <a:r>
              <a:rPr lang="en-US" altLang="en-US" sz="2400" dirty="0"/>
              <a:t>has allowed image acquisition, </a:t>
            </a:r>
            <a:r>
              <a:rPr lang="en-US" altLang="en-US" sz="2400" dirty="0" smtClean="0"/>
              <a:t>manipulation</a:t>
            </a:r>
            <a:r>
              <a:rPr lang="en-US" altLang="en-US" sz="2400" dirty="0"/>
              <a:t>, storage, retrieval, &amp; </a:t>
            </a:r>
            <a:r>
              <a:rPr lang="en-US" altLang="en-US" sz="2400" dirty="0" smtClean="0"/>
              <a:t>transmission </a:t>
            </a:r>
            <a:r>
              <a:rPr lang="en-US" altLang="en-US" sz="2400" dirty="0"/>
              <a:t>to remote sites in a digital </a:t>
            </a:r>
            <a:r>
              <a:rPr lang="en-US" altLang="en-US" sz="2400" dirty="0" smtClean="0"/>
              <a:t>Format</a:t>
            </a:r>
            <a:r>
              <a:rPr lang="en-US" altLang="en-US" sz="24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xmlns="" val="3751811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828800" y="2017713"/>
            <a:ext cx="8650288" cy="41148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Digital imaging requires the following </a:t>
            </a:r>
            <a:r>
              <a:rPr lang="en-US" altLang="en-US" sz="2400" dirty="0" smtClean="0"/>
              <a:t>components: Electronic  sensor, a </a:t>
            </a:r>
            <a:r>
              <a:rPr lang="en-US" altLang="en-US" sz="2400" dirty="0"/>
              <a:t>computer with an </a:t>
            </a:r>
            <a:r>
              <a:rPr lang="en-US" altLang="en-US" sz="2400" dirty="0" smtClean="0"/>
              <a:t>analog-to-digital </a:t>
            </a:r>
            <a:r>
              <a:rPr lang="en-US" altLang="en-US" sz="2400" dirty="0"/>
              <a:t>Converter &amp; a monitor for image display.</a:t>
            </a:r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60293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2822" name="Picture 6" descr="C:\Documents and Settings\P. S. Shetty\My Documents\P8161962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9" t="19389" r="23041" b="21725"/>
          <a:stretch>
            <a:fillRect/>
          </a:stretch>
        </p:blipFill>
        <p:spPr>
          <a:xfrm>
            <a:off x="3344132" y="167049"/>
            <a:ext cx="4868995" cy="3186978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2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78173" y="3612995"/>
            <a:ext cx="9400915" cy="29402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 image is captured on a CCD in the patients mouth</a:t>
            </a:r>
            <a:r>
              <a:rPr lang="en-US" altLang="en-US" sz="2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The signal </a:t>
            </a:r>
            <a:r>
              <a:rPr lang="en-US" altLang="en-US" sz="2400" dirty="0"/>
              <a:t>from the CCD  is sent to the computer ,where it is </a:t>
            </a:r>
            <a:r>
              <a:rPr lang="en-US" altLang="en-US" sz="2400" dirty="0" err="1" smtClean="0"/>
              <a:t>digitised</a:t>
            </a:r>
            <a:r>
              <a:rPr lang="en-US" altLang="en-US" sz="2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The </a:t>
            </a:r>
            <a:r>
              <a:rPr lang="en-US" altLang="en-US" sz="2400" dirty="0"/>
              <a:t>image can then be displayed on the </a:t>
            </a:r>
            <a:r>
              <a:rPr lang="en-US" altLang="en-US" sz="2400" dirty="0" err="1"/>
              <a:t>monitor,where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it </a:t>
            </a:r>
            <a:r>
              <a:rPr lang="en-US" altLang="en-US" sz="2400" dirty="0"/>
              <a:t>can be enhanced by varying the density and </a:t>
            </a:r>
            <a:r>
              <a:rPr lang="en-US" altLang="en-US" sz="2400" dirty="0" err="1"/>
              <a:t>contrast.The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image </a:t>
            </a:r>
            <a:r>
              <a:rPr lang="en-US" altLang="en-US" sz="2400" dirty="0"/>
              <a:t>may also be stored for future </a:t>
            </a:r>
            <a:r>
              <a:rPr lang="en-US" altLang="en-US" sz="2400" dirty="0" err="1"/>
              <a:t>use,printed</a:t>
            </a:r>
            <a:r>
              <a:rPr lang="en-US" altLang="en-US" sz="2400" dirty="0"/>
              <a:t> if a hard copy is </a:t>
            </a:r>
            <a:r>
              <a:rPr lang="en-US" altLang="en-US" sz="2400" dirty="0" smtClean="0"/>
              <a:t>required </a:t>
            </a:r>
            <a:r>
              <a:rPr lang="en-US" altLang="en-US" sz="2400" dirty="0"/>
              <a:t>,or transmitted electronically to a remote site.</a:t>
            </a:r>
          </a:p>
        </p:txBody>
      </p:sp>
    </p:spTree>
    <p:extLst>
      <p:ext uri="{BB962C8B-B14F-4D97-AF65-F5344CB8AC3E}">
        <p14:creationId xmlns:p14="http://schemas.microsoft.com/office/powerpoint/2010/main" xmlns="" val="2209507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5108" name="Picture 4" descr="Embos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18000" contrast="6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2" t="10117"/>
          <a:stretch>
            <a:fillRect/>
          </a:stretch>
        </p:blipFill>
        <p:spPr>
          <a:xfrm>
            <a:off x="1600200" y="304800"/>
            <a:ext cx="4419600" cy="350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5109" name="Picture 5" descr="Glowing Edges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1"/>
          <a:stretch>
            <a:fillRect/>
          </a:stretch>
        </p:blipFill>
        <p:spPr bwMode="auto">
          <a:xfrm>
            <a:off x="6172200" y="3429000"/>
            <a:ext cx="4267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2057400" y="5943601"/>
            <a:ext cx="3657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 smtClean="0">
                <a:latin typeface="+mj-lt"/>
              </a:rPr>
              <a:t>EDGE  ENHANCEMENT</a:t>
            </a:r>
            <a:endParaRPr lang="en-US" altLang="en-US" sz="2400" dirty="0">
              <a:latin typeface="+mj-lt"/>
            </a:endParaRP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6172200" y="1524001"/>
            <a:ext cx="396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Contrast enhancement</a:t>
            </a:r>
          </a:p>
        </p:txBody>
      </p:sp>
    </p:spTree>
    <p:extLst>
      <p:ext uri="{BB962C8B-B14F-4D97-AF65-F5344CB8AC3E}">
        <p14:creationId xmlns:p14="http://schemas.microsoft.com/office/powerpoint/2010/main" xmlns="" val="1121432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Solariz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/>
          <a:stretch>
            <a:fillRect/>
          </a:stretch>
        </p:blipFill>
        <p:spPr>
          <a:xfrm>
            <a:off x="2339975" y="1066800"/>
            <a:ext cx="751205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4098925" y="5867400"/>
            <a:ext cx="2880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 smtClean="0"/>
              <a:t>VOLTAGE INVERSION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62023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Color enhancement</a:t>
            </a:r>
          </a:p>
        </p:txBody>
      </p:sp>
      <p:pic>
        <p:nvPicPr>
          <p:cNvPr id="177156" name="Picture 4" descr="Diffuse Glow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1"/>
          <a:stretch>
            <a:fillRect/>
          </a:stretch>
        </p:blipFill>
        <p:spPr>
          <a:xfrm>
            <a:off x="2114551" y="655638"/>
            <a:ext cx="7961313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4556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Disadvantages</a:t>
            </a:r>
            <a:endParaRPr lang="en-US" altLang="en-US" dirty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81200" y="2017713"/>
            <a:ext cx="8497888" cy="4114800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Digital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radiography lacks the resolution of film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radiography.</a:t>
            </a:r>
          </a:p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This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technique is used for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presurgical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site evaluation</a:t>
            </a:r>
            <a:r>
              <a:rPr lang="en-US" alt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03538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Computed </a:t>
            </a:r>
            <a:r>
              <a:rPr lang="en-US" altLang="en-US" dirty="0" smtClean="0">
                <a:cs typeface="Times New Roman" panose="02020603050405020304" pitchFamily="18" charset="0"/>
              </a:rPr>
              <a:t>tomography</a:t>
            </a:r>
            <a:endParaRPr lang="en-US" altLang="en-US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05469" y="2017713"/>
            <a:ext cx="7670041" cy="41148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Considering the new age tool, it blends the concept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of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thin layer radiography (tomography) with computer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synthesis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image.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It was first applied successfully in 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implantology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in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1980’s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 In computed tomography (CT), multiple thin axial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slices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at small distances are obtained through the jaws and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data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is reformatted with special software package to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produce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cross-sectional, panoramic and 3D images.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400" dirty="0">
              <a:latin typeface="+mj-lt"/>
            </a:endParaRPr>
          </a:p>
        </p:txBody>
      </p:sp>
      <p:pic>
        <p:nvPicPr>
          <p:cNvPr id="4" name="Picture 3" descr="DSC0027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9568" y="2017712"/>
            <a:ext cx="3226814" cy="2322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433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4567238" y="22193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IN"/>
          </a:p>
        </p:txBody>
      </p:sp>
      <p:graphicFrame>
        <p:nvGraphicFramePr>
          <p:cNvPr id="165896" name="Object 8"/>
          <p:cNvGraphicFramePr>
            <a:graphicFrameLocks noChangeAspect="1"/>
          </p:cNvGraphicFramePr>
          <p:nvPr/>
        </p:nvGraphicFramePr>
        <p:xfrm>
          <a:off x="1676400" y="28576"/>
          <a:ext cx="8686800" cy="6524625"/>
        </p:xfrm>
        <a:graphic>
          <a:graphicData uri="http://schemas.openxmlformats.org/presentationml/2006/ole">
            <p:oleObj spid="_x0000_s1062" r:id="rId3" imgW="6044444" imgH="454603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8863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023582"/>
            <a:ext cx="10363826" cy="4767617"/>
          </a:xfrm>
        </p:spPr>
        <p:txBody>
          <a:bodyPr>
            <a:noAutofit/>
          </a:bodyPr>
          <a:lstStyle/>
          <a:p>
            <a:pPr algn="just"/>
            <a:r>
              <a:rPr lang="en-US" altLang="en-US" sz="2400" dirty="0"/>
              <a:t>bone quantity, quality and biological factors are determining factors in the success of implant treatment, and therefore need to be assessed prior to implant placement.</a:t>
            </a:r>
          </a:p>
          <a:p>
            <a:pPr algn="just"/>
            <a:r>
              <a:rPr lang="en-US" altLang="en-US" sz="2400" dirty="0"/>
              <a:t>A thorough clinical and radiologic evaluation of patients is required to determine the presence of pathologic conditions (retained roots, cysts, infection, lesions, and so forth) when treatment planning for implants. </a:t>
            </a:r>
          </a:p>
          <a:p>
            <a:pPr algn="just"/>
            <a:r>
              <a:rPr lang="en-US" altLang="en-US" sz="2400" dirty="0"/>
              <a:t>Diagnostic images are always needed to assess bone sites for implant placement; the number, angulation, and dimension {length and width) of implants is dependent on the available bone </a:t>
            </a:r>
            <a:r>
              <a:rPr lang="en-US" altLang="en-US" sz="2400" dirty="0" smtClean="0"/>
              <a:t>volume.</a:t>
            </a:r>
            <a:endParaRPr lang="en-US" altLang="en-US" sz="2400" dirty="0"/>
          </a:p>
          <a:p>
            <a:endParaRPr lang="en-IN" sz="24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1404125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1228299"/>
            <a:ext cx="8574088" cy="54011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The CT always images entire arch, and normally is not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used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for single tooth replacements.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It can determine bone density in any region of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jaw. 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3D image helps in accurately locating the vital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structures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Operator has an access to full range of contrasts.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It automatically calculates bone height and width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 specified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region.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Slice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thickness ranges from 2-10mm- even smaller slices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1.0mm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)-Tomography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on the micrometer level-</a:t>
            </a:r>
            <a:r>
              <a:rPr lang="en-US" altLang="en-US" sz="2400" b="1" dirty="0" err="1">
                <a:latin typeface="+mj-lt"/>
                <a:cs typeface="Times New Roman" panose="02020603050405020304" pitchFamily="18" charset="0"/>
              </a:rPr>
              <a:t>Microtomography</a:t>
            </a:r>
            <a:r>
              <a:rPr lang="en-US" altLang="en-US" sz="2400" b="1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altLang="en-US" sz="2400" b="1" dirty="0">
                <a:latin typeface="+mj-lt"/>
                <a:cs typeface="Times New Roman" panose="02020603050405020304" pitchFamily="18" charset="0"/>
              </a:rPr>
            </a:br>
            <a:endParaRPr lang="en-US" altLang="en-US" sz="2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547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Disadvantages</a:t>
            </a:r>
            <a:endParaRPr lang="en-US" alt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828800" y="2017713"/>
            <a:ext cx="8650288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is an expensive modality.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expert radiologist required to interpret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image.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High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radiation dosage when compared to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conventional radiographic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technique.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Patient's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head position must remain constant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 throughout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the entire imaging process of about 15-20 min.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030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1" y="2362200"/>
            <a:ext cx="8181975" cy="3124200"/>
          </a:xfrm>
        </p:spPr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/>
            </a:r>
            <a:br>
              <a:rPr lang="en-US" altLang="en-US">
                <a:cs typeface="Times New Roman" panose="02020603050405020304" pitchFamily="18" charset="0"/>
              </a:rPr>
            </a:br>
            <a:r>
              <a:rPr lang="en-US" altLang="en-US">
                <a:cs typeface="Times New Roman" panose="02020603050405020304" pitchFamily="18" charset="0"/>
              </a:rPr>
              <a:t/>
            </a:r>
            <a:br>
              <a:rPr lang="en-US" altLang="en-US">
                <a:cs typeface="Times New Roman" panose="02020603050405020304" pitchFamily="18" charset="0"/>
              </a:rPr>
            </a:b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2017713"/>
            <a:ext cx="8574088" cy="4114800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>
              <a:cs typeface="Times New Roman" panose="02020603050405020304" pitchFamily="18" charset="0"/>
            </a:endParaRPr>
          </a:p>
          <a:p>
            <a:endParaRPr lang="en-US" altLang="en-US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276601" y="2286000"/>
            <a:ext cx="81184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RECENT ADVANCES IN</a:t>
            </a:r>
          </a:p>
          <a:p>
            <a:r>
              <a:rPr lang="en-US" altLang="en-US" sz="36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COMPUTER TOMOGRAPHY</a:t>
            </a:r>
            <a:endParaRPr lang="en-US" altLang="en-US" sz="36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907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617538"/>
            <a:ext cx="8943975" cy="1143000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TACT</a:t>
            </a: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(Tuned aperture computer tomography)</a:t>
            </a:r>
          </a:p>
        </p:txBody>
      </p:sp>
      <p:pic>
        <p:nvPicPr>
          <p:cNvPr id="172036" name="Picture 4" descr="TACT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29000" y="1790700"/>
            <a:ext cx="4419600" cy="3314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354842" y="5257801"/>
            <a:ext cx="1156049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IT'S A NEW AND PROMISING IMAGING MODALITY, WHICH IS BASED ON THE PRINCIPLES OF DIGITAL TOMOSYNTHESIS.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TUNED APERTURE COMPUTED TOMOGRAPHY (TACT) CAN SELECTIVELY EXAMINE SMALL SEGMENTS WITHOUT EXPOSING ENTIRE AXIAL PLANE.</a:t>
            </a:r>
            <a:br>
              <a:rPr lang="en-US" altLang="en-US" sz="2400" dirty="0" smtClean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 smtClean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683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1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1905000"/>
            <a:ext cx="8458200" cy="4114800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+mj-lt"/>
              </a:rPr>
              <a:t>In CT –not possible to examine selectively small segments of anatomy.</a:t>
            </a:r>
          </a:p>
          <a:p>
            <a:r>
              <a:rPr lang="en-US" altLang="en-US" sz="2400" dirty="0">
                <a:latin typeface="+mj-lt"/>
              </a:rPr>
              <a:t>To improve image quality better sampling &amp; display parameters are needed, but it increases  radiation dose &amp; cost.</a:t>
            </a:r>
          </a:p>
          <a:p>
            <a:r>
              <a:rPr lang="en-US" altLang="en-US" sz="2400" dirty="0">
                <a:latin typeface="+mj-lt"/>
              </a:rPr>
              <a:t>In TACT based on optical aperture theory, uses information collected by passing a radiograph beam through an object from several different angles. </a:t>
            </a:r>
          </a:p>
        </p:txBody>
      </p:sp>
    </p:spTree>
    <p:extLst>
      <p:ext uri="{BB962C8B-B14F-4D97-AF65-F5344CB8AC3E}">
        <p14:creationId xmlns:p14="http://schemas.microsoft.com/office/powerpoint/2010/main" xmlns="" val="2392621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57400" y="1842448"/>
            <a:ext cx="8421688" cy="4290065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+mj-lt"/>
              </a:rPr>
              <a:t>TACT can map the incrementally collected data into a single 3-D matrix.</a:t>
            </a:r>
          </a:p>
          <a:p>
            <a:r>
              <a:rPr lang="en-US" altLang="en-US" sz="2400" dirty="0">
                <a:latin typeface="+mj-lt"/>
              </a:rPr>
              <a:t>Because projection geometry can be calculated after individual exposures, problems of patient movement are of less significance than in other modalities.</a:t>
            </a:r>
          </a:p>
          <a:p>
            <a:r>
              <a:rPr lang="en-US" altLang="en-US" sz="2400" dirty="0" smtClean="0">
                <a:latin typeface="+mj-lt"/>
              </a:rPr>
              <a:t>There </a:t>
            </a:r>
            <a:r>
              <a:rPr lang="en-US" altLang="en-US" sz="2400" dirty="0">
                <a:latin typeface="+mj-lt"/>
              </a:rPr>
              <a:t>is considerable flexibility adjusting contrast &amp;  resolution to answer specific questions.</a:t>
            </a:r>
          </a:p>
          <a:p>
            <a:r>
              <a:rPr lang="en-US" altLang="en-US" sz="2400" dirty="0">
                <a:latin typeface="+mj-lt"/>
              </a:rPr>
              <a:t>Radiation dose levels are comparatively low.</a:t>
            </a:r>
          </a:p>
        </p:txBody>
      </p:sp>
    </p:spTree>
    <p:extLst>
      <p:ext uri="{BB962C8B-B14F-4D97-AF65-F5344CB8AC3E}">
        <p14:creationId xmlns:p14="http://schemas.microsoft.com/office/powerpoint/2010/main" xmlns="" val="282486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cs typeface="Times New Roman" panose="02020603050405020304" pitchFamily="18" charset="0"/>
              </a:rPr>
              <a:t>Disadvantages</a:t>
            </a:r>
            <a:endParaRPr lang="en-US" altLang="en-US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706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Information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available about this modality is limited and restricted to very few studies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It's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application to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implantology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is still in research phase.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392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Cone beam CT </a:t>
            </a:r>
            <a:r>
              <a:rPr lang="en-US" altLang="en-US" dirty="0" smtClean="0"/>
              <a:t>Scanning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631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09800" y="1897039"/>
            <a:ext cx="8269288" cy="423547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altLang="en-US" sz="2400" dirty="0">
                <a:latin typeface="+mj-lt"/>
              </a:rPr>
              <a:t>There are many advantages over traditional </a:t>
            </a:r>
            <a:r>
              <a:rPr lang="en-US" altLang="en-US" sz="2400" dirty="0" smtClean="0">
                <a:latin typeface="+mj-lt"/>
              </a:rPr>
              <a:t>CT scans</a:t>
            </a:r>
            <a:r>
              <a:rPr lang="en-US" altLang="en-US" sz="2400" dirty="0">
                <a:latin typeface="+mj-lt"/>
              </a:rPr>
              <a:t>. </a:t>
            </a:r>
          </a:p>
          <a:p>
            <a:r>
              <a:rPr lang="en-US" altLang="en-US" sz="2400" dirty="0">
                <a:latin typeface="+mj-lt"/>
              </a:rPr>
              <a:t>First, with cone beam CT scanning the patient is </a:t>
            </a:r>
            <a:r>
              <a:rPr lang="en-US" altLang="en-US" sz="2400" dirty="0" smtClean="0">
                <a:latin typeface="+mj-lt"/>
              </a:rPr>
              <a:t>subjected </a:t>
            </a:r>
            <a:r>
              <a:rPr lang="en-US" altLang="en-US" sz="2400" dirty="0">
                <a:latin typeface="+mj-lt"/>
              </a:rPr>
              <a:t>to far less radiation, because a focused </a:t>
            </a:r>
            <a:r>
              <a:rPr lang="en-US" altLang="en-US" sz="2400" dirty="0" smtClean="0">
                <a:latin typeface="+mj-lt"/>
              </a:rPr>
              <a:t>beam </a:t>
            </a:r>
            <a:r>
              <a:rPr lang="en-US" altLang="en-US" sz="2400" dirty="0">
                <a:latin typeface="+mj-lt"/>
              </a:rPr>
              <a:t>is used with a  larger sensor allowing  to </a:t>
            </a:r>
            <a:r>
              <a:rPr lang="en-US" altLang="en-US" sz="2400" dirty="0" smtClean="0">
                <a:latin typeface="+mj-lt"/>
              </a:rPr>
              <a:t>capture </a:t>
            </a:r>
            <a:r>
              <a:rPr lang="en-US" altLang="en-US" sz="2400" dirty="0">
                <a:latin typeface="+mj-lt"/>
              </a:rPr>
              <a:t>all the axial slices covering the face and </a:t>
            </a:r>
            <a:r>
              <a:rPr lang="en-US" altLang="en-US" sz="2400" dirty="0" smtClean="0">
                <a:latin typeface="+mj-lt"/>
              </a:rPr>
              <a:t>the jaws </a:t>
            </a:r>
            <a:endParaRPr lang="en-US" altLang="en-US" sz="2400" dirty="0">
              <a:latin typeface="+mj-lt"/>
            </a:endParaRPr>
          </a:p>
          <a:p>
            <a:r>
              <a:rPr lang="en-US" altLang="en-US" sz="2400" dirty="0" smtClean="0">
                <a:latin typeface="+mj-lt"/>
              </a:rPr>
              <a:t>The </a:t>
            </a:r>
            <a:r>
              <a:rPr lang="en-US" altLang="en-US" sz="2400" dirty="0">
                <a:latin typeface="+mj-lt"/>
              </a:rPr>
              <a:t>entire volume is captured with </a:t>
            </a:r>
            <a:r>
              <a:rPr lang="en-US" altLang="en-US" sz="2400" dirty="0" smtClean="0">
                <a:latin typeface="+mj-lt"/>
              </a:rPr>
              <a:t>one </a:t>
            </a:r>
            <a:r>
              <a:rPr lang="en-US" altLang="en-US" sz="2400" dirty="0">
                <a:latin typeface="+mj-lt"/>
              </a:rPr>
              <a:t>scan, there is no redundant overlap of slices, </a:t>
            </a:r>
            <a:r>
              <a:rPr lang="en-US" altLang="en-US" sz="2400" dirty="0" smtClean="0">
                <a:latin typeface="+mj-lt"/>
              </a:rPr>
              <a:t>resulting </a:t>
            </a:r>
            <a:r>
              <a:rPr lang="en-US" altLang="en-US" sz="2400" dirty="0">
                <a:latin typeface="+mj-lt"/>
              </a:rPr>
              <a:t>in major reduction of radiation.</a:t>
            </a: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476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5638" name="Picture 6" descr="C:\Documents and Settings\Dheeraj Shetty\My Documents\My Pictures\cone_beam_rfu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95600" y="914401"/>
            <a:ext cx="5791200" cy="56753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5639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xmlns="" val="1428556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3587" name="Rectangle 1027"/>
          <p:cNvSpPr>
            <a:spLocks noGrp="1" noChangeArrowheads="1"/>
          </p:cNvSpPr>
          <p:nvPr>
            <p:ph sz="quarter" idx="13"/>
          </p:nvPr>
        </p:nvSpPr>
        <p:spPr>
          <a:xfrm>
            <a:off x="1828800" y="1596788"/>
            <a:ext cx="8650288" cy="5032612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+mj-lt"/>
              </a:rPr>
              <a:t>A cone beam CT scan,(</a:t>
            </a:r>
            <a:r>
              <a:rPr lang="en-US" altLang="en-US" sz="2400" dirty="0" err="1">
                <a:latin typeface="+mj-lt"/>
              </a:rPr>
              <a:t>i</a:t>
            </a:r>
            <a:r>
              <a:rPr lang="en-US" altLang="en-US" sz="2400" dirty="0">
                <a:latin typeface="+mj-lt"/>
              </a:rPr>
              <a:t>-CAT), provides a true </a:t>
            </a:r>
            <a:r>
              <a:rPr lang="en-US" altLang="en-US" sz="2400" dirty="0" smtClean="0">
                <a:latin typeface="+mj-lt"/>
              </a:rPr>
              <a:t>reproduction </a:t>
            </a:r>
            <a:r>
              <a:rPr lang="en-US" altLang="en-US" sz="2400" dirty="0">
                <a:latin typeface="+mj-lt"/>
              </a:rPr>
              <a:t>of the patient’s anatomy.</a:t>
            </a:r>
          </a:p>
          <a:p>
            <a:r>
              <a:rPr lang="en-US" altLang="en-US" sz="2400" dirty="0">
                <a:latin typeface="+mj-lt"/>
              </a:rPr>
              <a:t>The dimensions represented in the cone beam </a:t>
            </a:r>
            <a:r>
              <a:rPr lang="en-US" altLang="en-US" sz="2400" dirty="0" smtClean="0">
                <a:latin typeface="+mj-lt"/>
              </a:rPr>
              <a:t>imaging </a:t>
            </a:r>
            <a:r>
              <a:rPr lang="en-US" altLang="en-US" sz="2400" dirty="0">
                <a:latin typeface="+mj-lt"/>
              </a:rPr>
              <a:t>correspond exactly to the patient. </a:t>
            </a:r>
            <a:endParaRPr lang="en-US" altLang="en-US" sz="2400" dirty="0" smtClean="0">
              <a:latin typeface="+mj-lt"/>
            </a:endParaRPr>
          </a:p>
          <a:p>
            <a:r>
              <a:rPr lang="en-US" altLang="en-US" sz="2400" dirty="0" smtClean="0">
                <a:latin typeface="+mj-lt"/>
              </a:rPr>
              <a:t>There </a:t>
            </a:r>
            <a:r>
              <a:rPr lang="en-US" altLang="en-US" sz="2400" dirty="0">
                <a:latin typeface="+mj-lt"/>
              </a:rPr>
              <a:t>is </a:t>
            </a:r>
            <a:r>
              <a:rPr lang="en-US" altLang="en-US" sz="2400" b="1" dirty="0" smtClean="0">
                <a:latin typeface="+mj-lt"/>
              </a:rPr>
              <a:t>no </a:t>
            </a:r>
            <a:r>
              <a:rPr lang="en-US" altLang="en-US" sz="2400" b="1" dirty="0">
                <a:latin typeface="+mj-lt"/>
              </a:rPr>
              <a:t>distortion</a:t>
            </a:r>
            <a:r>
              <a:rPr lang="en-US" altLang="en-US" sz="2400" dirty="0">
                <a:latin typeface="+mj-lt"/>
              </a:rPr>
              <a:t>. The dimensions are </a:t>
            </a:r>
            <a:r>
              <a:rPr lang="en-US" altLang="en-US" sz="2400" b="1" dirty="0">
                <a:latin typeface="+mj-lt"/>
              </a:rPr>
              <a:t>accurate</a:t>
            </a:r>
            <a:r>
              <a:rPr lang="en-US" altLang="en-US" sz="2400" dirty="0">
                <a:latin typeface="+mj-lt"/>
              </a:rPr>
              <a:t>. </a:t>
            </a:r>
          </a:p>
          <a:p>
            <a:endParaRPr lang="en-US" altLang="en-US" sz="2400" dirty="0">
              <a:latin typeface="+mj-lt"/>
            </a:endParaRP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35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 OF </a:t>
            </a:r>
            <a:r>
              <a:rPr lang="en-US" altLang="en-US" dirty="0" smtClean="0"/>
              <a:t>IMAGING</a:t>
            </a:r>
            <a:endParaRPr lang="en-US" altLang="en-US" baseline="30000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897039" y="2017713"/>
            <a:ext cx="8582049" cy="4114800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 smtClean="0">
                <a:latin typeface="+mj-lt"/>
              </a:rPr>
              <a:t>it should provide the clinician with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cross sectional views of the dental arch for visualization of spatial relationship of internal structures.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minimal image distortion to permit accurate  measurement.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images should allow evaluation of the density of trabecular  bone and thickness of the cortical plates(bone quality).</a:t>
            </a: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522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4614" name="Picture 6" descr="C:\Documents and Settings\Dheeraj Shetty\My Documents\My Pictures\cb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57" t="24622" r="54213" b="9924"/>
          <a:stretch>
            <a:fillRect/>
          </a:stretch>
        </p:blipFill>
        <p:spPr>
          <a:xfrm>
            <a:off x="1262062" y="236538"/>
            <a:ext cx="2624138" cy="3048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46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55142" y="521650"/>
            <a:ext cx="4940488" cy="4114800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 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-CAT) Cone Beam </a:t>
            </a:r>
            <a:r>
              <a:rPr lang="en-US" altLang="en-US" sz="2400" dirty="0" smtClean="0"/>
              <a:t>3-D Imaging System produces </a:t>
            </a:r>
            <a:r>
              <a:rPr lang="en-US" altLang="en-US" sz="2400" dirty="0"/>
              <a:t>immediate </a:t>
            </a:r>
            <a:r>
              <a:rPr lang="en-US" altLang="en-US" sz="2400" dirty="0" smtClean="0"/>
              <a:t>3-D images </a:t>
            </a:r>
            <a:r>
              <a:rPr lang="en-US" altLang="en-US" sz="2400" dirty="0"/>
              <a:t>of </a:t>
            </a:r>
            <a:r>
              <a:rPr lang="en-US" altLang="en-US" sz="2400" dirty="0" smtClean="0"/>
              <a:t>patients‘ critical anatomy, typically </a:t>
            </a:r>
            <a:r>
              <a:rPr lang="en-US" altLang="en-US" sz="2400" dirty="0"/>
              <a:t>in under one minute. </a:t>
            </a:r>
          </a:p>
          <a:p>
            <a:endParaRPr lang="en-US" altLang="en-US" sz="2400" dirty="0"/>
          </a:p>
        </p:txBody>
      </p:sp>
      <p:pic>
        <p:nvPicPr>
          <p:cNvPr id="324615" name="Picture 7" descr="C:\Documents and Settings\Dheeraj Shetty\My Documents\My Pictures\implant_mandi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2" t="33961" r="7042" b="6148"/>
          <a:stretch>
            <a:fillRect/>
          </a:stretch>
        </p:blipFill>
        <p:spPr bwMode="auto">
          <a:xfrm>
            <a:off x="669309" y="3665538"/>
            <a:ext cx="4419600" cy="2970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3D CT mandible frac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2256" y="2950621"/>
            <a:ext cx="3506748" cy="33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47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Magnetic resonance </a:t>
            </a:r>
            <a:r>
              <a:rPr lang="en-US" altLang="en-US" dirty="0" smtClean="0"/>
              <a:t>imaging</a:t>
            </a:r>
            <a:endParaRPr lang="en-US" altLang="en-US" dirty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09800" y="2017713"/>
            <a:ext cx="8269288" cy="4114800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Magnetic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resonance imaging (MRI) is based on the phenomenon of nuclear magnetic resonance (NMR). First described in 1946, its application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in </a:t>
            </a:r>
            <a:r>
              <a:rPr lang="en-US" altLang="en-US" sz="2400" dirty="0" err="1" smtClean="0">
                <a:latin typeface="+mj-lt"/>
                <a:cs typeface="Times New Roman" panose="02020603050405020304" pitchFamily="18" charset="0"/>
              </a:rPr>
              <a:t>implantology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is however of recent origin.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844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27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57400" y="2017713"/>
            <a:ext cx="8421688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MRI can sharply delineate soft and hard tissues.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can differentiate between cortical and cancellous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bones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biggest advantage of MRI is 'zero radiation dose.‘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Flexibility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of plane acquisition.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Gives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good soft tissue details.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Low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level of imaging artifacts 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018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687" name="Picture 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28800" y="228600"/>
            <a:ext cx="3810000" cy="4114800"/>
          </a:xfrm>
        </p:spPr>
      </p:pic>
      <p:pic>
        <p:nvPicPr>
          <p:cNvPr id="327688" name="Picture 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72200" y="2286000"/>
            <a:ext cx="3810000" cy="4114800"/>
          </a:xfrm>
        </p:spPr>
      </p:pic>
      <p:sp>
        <p:nvSpPr>
          <p:cNvPr id="327689" name="Text Box 9"/>
          <p:cNvSpPr txBox="1">
            <a:spLocks noChangeArrowheads="1"/>
          </p:cNvSpPr>
          <p:nvPr/>
        </p:nvSpPr>
        <p:spPr bwMode="auto">
          <a:xfrm>
            <a:off x="1584326" y="4419601"/>
            <a:ext cx="4054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/>
              <a:t>Slices are planned at right angles to implant site</a:t>
            </a:r>
          </a:p>
        </p:txBody>
      </p:sp>
      <p:sp>
        <p:nvSpPr>
          <p:cNvPr id="327690" name="Text Box 10"/>
          <p:cNvSpPr txBox="1">
            <a:spLocks noChangeArrowheads="1"/>
          </p:cNvSpPr>
          <p:nvPr/>
        </p:nvSpPr>
        <p:spPr bwMode="auto">
          <a:xfrm>
            <a:off x="6232526" y="1371601"/>
            <a:ext cx="3825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/>
              <a:t>Slices are parallel to the jaw at implant site</a:t>
            </a:r>
          </a:p>
        </p:txBody>
      </p:sp>
    </p:spTree>
    <p:extLst>
      <p:ext uri="{BB962C8B-B14F-4D97-AF65-F5344CB8AC3E}">
        <p14:creationId xmlns:p14="http://schemas.microsoft.com/office/powerpoint/2010/main" xmlns="" val="2648400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imes New Roman" panose="02020603050405020304" pitchFamily="18" charset="0"/>
              </a:rPr>
              <a:t>Disadvantages</a:t>
            </a:r>
            <a:endParaRPr lang="en-US" altLang="en-US" dirty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81200" y="2214694"/>
            <a:ext cx="8497888" cy="433850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is an expensive tool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At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present no special software is available for specific use in </a:t>
            </a:r>
            <a:r>
              <a:rPr lang="en-US" altLang="en-US" sz="2400" dirty="0" err="1" smtClean="0">
                <a:latin typeface="+mj-lt"/>
                <a:cs typeface="Times New Roman" panose="02020603050405020304" pitchFamily="18" charset="0"/>
              </a:rPr>
              <a:t>implantology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An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expert radiologist is required to interpret the </a:t>
            </a: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image.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MRI application in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implantology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is still in its experimental phase.</a:t>
            </a:r>
            <a:br>
              <a:rPr lang="en-US" altLang="en-US" sz="2400" dirty="0"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414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COMPUTED TOMOGRAPHY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38868" y="1783560"/>
            <a:ext cx="5014332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bridge the gap in information transfer between the radiologist and the practitioner.</a:t>
            </a:r>
          </a:p>
          <a:p>
            <a:r>
              <a:rPr lang="en-US" sz="2400" dirty="0" smtClean="0"/>
              <a:t>The dentist's computer becomes a diagnostic radiologic workstation.</a:t>
            </a:r>
          </a:p>
          <a:p>
            <a:r>
              <a:rPr lang="en-US" sz="2400" dirty="0" smtClean="0"/>
              <a:t>electronic surgery can be performed.</a:t>
            </a:r>
            <a:endParaRPr lang="en-US" sz="2400" dirty="0"/>
          </a:p>
        </p:txBody>
      </p:sp>
      <p:pic>
        <p:nvPicPr>
          <p:cNvPr id="23554" name="Picture 2" descr="http://s3.amazonaws.com/webgen_einsteinwebsites/public/assets/5705/I_Cat_Sc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600200"/>
            <a:ext cx="32004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4203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SIMPLANTS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71239" y="1600200"/>
            <a:ext cx="5586761" cy="475535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recently developed interactive 3-dimensional CT software program</a:t>
            </a:r>
          </a:p>
          <a:p>
            <a:pPr algn="just"/>
            <a:r>
              <a:rPr lang="en-US" sz="2400" dirty="0" smtClean="0"/>
              <a:t>The objective of the software program is to determine the quantity and quality of bone and relate implant placement to proper prosthetic requirements.</a:t>
            </a:r>
            <a:endParaRPr lang="en-US" sz="2400" dirty="0"/>
          </a:p>
        </p:txBody>
      </p:sp>
      <p:pic>
        <p:nvPicPr>
          <p:cNvPr id="22530" name="Picture 2" descr="http://i.ytimg.com/vi/as8v60ZL9RA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600201"/>
            <a:ext cx="3581400" cy="3886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0247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7772400" cy="1197864"/>
          </a:xfrm>
        </p:spPr>
        <p:txBody>
          <a:bodyPr/>
          <a:lstStyle/>
          <a:p>
            <a:pPr algn="ctr"/>
            <a:r>
              <a:rPr lang="en-US" dirty="0" smtClean="0"/>
              <a:t>SIMPLANT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0" y="1752600"/>
            <a:ext cx="4191000" cy="460296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3076" name="Picture 4" descr="http://old.theonlinepractice.com/pro/websites/528808315/images/Image/simplan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26464"/>
            <a:ext cx="8991600" cy="5444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3884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3307"/>
          </a:xfrm>
        </p:spPr>
        <p:txBody>
          <a:bodyPr/>
          <a:lstStyle/>
          <a:p>
            <a:r>
              <a:rPr lang="en-US" dirty="0" smtClean="0"/>
              <a:t>   SURGIGUIDE DRILL 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05000" y="1219200"/>
            <a:ext cx="457200" cy="51363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84194"/>
            <a:ext cx="5562600" cy="484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0225" y="2652712"/>
            <a:ext cx="3009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799999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829071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52132" y="381000"/>
            <a:ext cx="6301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spc="50" dirty="0">
                <a:ln w="11430"/>
              </a:rPr>
              <a:t>PRE-TREATMENT RADIOGRAPHS</a:t>
            </a:r>
          </a:p>
        </p:txBody>
      </p:sp>
    </p:spTree>
    <p:extLst>
      <p:ext uri="{BB962C8B-B14F-4D97-AF65-F5344CB8AC3E}">
        <p14:creationId xmlns:p14="http://schemas.microsoft.com/office/powerpoint/2010/main" xmlns="" val="1580934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81200" y="2047163"/>
            <a:ext cx="8497888" cy="4085349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90000"/>
              </a:lnSpc>
              <a:buFont typeface="+mj-lt"/>
              <a:buAutoNum type="arabicPeriod" startAt="4"/>
            </a:pPr>
            <a:r>
              <a:rPr lang="en-US" altLang="en-US" sz="2400" dirty="0" smtClean="0">
                <a:latin typeface="+mj-lt"/>
              </a:rPr>
              <a:t>Spatial </a:t>
            </a:r>
            <a:r>
              <a:rPr lang="en-US" altLang="en-US" sz="2400" dirty="0">
                <a:latin typeface="+mj-lt"/>
              </a:rPr>
              <a:t>relationship of the cross sectional views of mandible &amp; maxilla to one another.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 startAt="4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simple means of identifying the exact location of each c/s image to the implant site that can be provided during surgery.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 startAt="4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Presence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or absence of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pathoses</a:t>
            </a: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 startAt="4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Minimal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radiation exposure to patient 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 startAt="4"/>
            </a:pPr>
            <a:r>
              <a:rPr lang="en-US" altLang="en-US" sz="2400" dirty="0" smtClean="0">
                <a:latin typeface="+mj-lt"/>
                <a:cs typeface="Times New Roman" panose="02020603050405020304" pitchFamily="18" charset="0"/>
              </a:rPr>
              <a:t>should 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be readily assessable at a reasonable cost to the patient.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285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434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08" y="1676400"/>
            <a:ext cx="472969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32952" y="457200"/>
            <a:ext cx="41803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spc="50" dirty="0">
                <a:ln w="11430"/>
              </a:rPr>
              <a:t>ORAL EXAMINATION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976230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3553" r="4074"/>
          <a:stretch>
            <a:fillRect/>
          </a:stretch>
        </p:blipFill>
        <p:spPr bwMode="auto">
          <a:xfrm>
            <a:off x="1524000" y="1417133"/>
            <a:ext cx="8705385" cy="544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0" y="228600"/>
            <a:ext cx="86072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spc="50" dirty="0">
                <a:ln w="11430"/>
              </a:rPr>
              <a:t>CT DATA WITH TREATMENT PLANNING SOFTWARE</a:t>
            </a:r>
          </a:p>
        </p:txBody>
      </p:sp>
    </p:spTree>
    <p:extLst>
      <p:ext uri="{BB962C8B-B14F-4D97-AF65-F5344CB8AC3E}">
        <p14:creationId xmlns:p14="http://schemas.microsoft.com/office/powerpoint/2010/main" xmlns="" val="2330923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423746"/>
            <a:ext cx="10364451" cy="889288"/>
          </a:xfrm>
        </p:spPr>
        <p:txBody>
          <a:bodyPr/>
          <a:lstStyle/>
          <a:p>
            <a:pPr algn="ctr"/>
            <a:r>
              <a:rPr lang="en-US" dirty="0" smtClean="0"/>
              <a:t>TRIANGLE OF BONE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3220" r="3390"/>
          <a:stretch>
            <a:fillRect/>
          </a:stretch>
        </p:blipFill>
        <p:spPr bwMode="auto">
          <a:xfrm>
            <a:off x="1524000" y="1313033"/>
            <a:ext cx="9144000" cy="5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94264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7772400" cy="1447800"/>
          </a:xfrm>
        </p:spPr>
        <p:txBody>
          <a:bodyPr/>
          <a:lstStyle/>
          <a:p>
            <a:pPr algn="ctr"/>
            <a:r>
              <a:rPr lang="en-US" dirty="0" smtClean="0"/>
              <a:t>MULTIPLANAR RECONSTRUCTION OF IMAGE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72414"/>
            <a:ext cx="9144000" cy="538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7963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57884"/>
          </a:xfrm>
        </p:spPr>
        <p:txBody>
          <a:bodyPr/>
          <a:lstStyle/>
          <a:p>
            <a:pPr algn="ctr"/>
            <a:r>
              <a:rPr lang="en-US" dirty="0" smtClean="0"/>
              <a:t>VIRTUAL IMPLANT PLACEMENT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1"/>
            <a:ext cx="9144000" cy="52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52501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87981"/>
          </a:xfrm>
        </p:spPr>
        <p:txBody>
          <a:bodyPr/>
          <a:lstStyle/>
          <a:p>
            <a:pPr algn="ctr"/>
            <a:r>
              <a:rPr lang="en-US" dirty="0" smtClean="0"/>
              <a:t>VIRTUAL IMPLANT PLACEMENT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14" y="1524000"/>
            <a:ext cx="8926286" cy="541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4816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8305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USE OF VIRTUAL TEETH TO CHECK FINAL IMPLANT PLACEMENT 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8417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7772400" cy="112166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DESIRED VIRTUAL IMAGE FOR ESTHETICS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1"/>
            <a:ext cx="9144000" cy="519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999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98771"/>
          </a:xfrm>
        </p:spPr>
        <p:txBody>
          <a:bodyPr/>
          <a:lstStyle/>
          <a:p>
            <a:r>
              <a:rPr lang="en-US" dirty="0" smtClean="0"/>
              <a:t>SURGICAL TEMPLATE FABRICATED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1"/>
            <a:ext cx="9144000" cy="52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17843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21073"/>
          </a:xfrm>
        </p:spPr>
        <p:txBody>
          <a:bodyPr/>
          <a:lstStyle/>
          <a:p>
            <a:pPr algn="ctr"/>
            <a:r>
              <a:rPr lang="en-US" dirty="0" smtClean="0"/>
              <a:t>SURGICAL INTERVENTION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1"/>
            <a:ext cx="9144000" cy="547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85047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PRE-PROSTHETIC IMPLANT IMAGING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6536" y="2033516"/>
            <a:ext cx="9981063" cy="3757683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sz="2400" dirty="0" smtClean="0"/>
              <a:t>objectives </a:t>
            </a:r>
            <a:r>
              <a:rPr lang="en-US" altLang="en-US" sz="2400" dirty="0"/>
              <a:t>of </a:t>
            </a:r>
            <a:r>
              <a:rPr lang="en-US" altLang="en-US" sz="2400" dirty="0" smtClean="0"/>
              <a:t>pre-prosthetic </a:t>
            </a:r>
            <a:r>
              <a:rPr lang="en-US" altLang="en-US" sz="2400" dirty="0"/>
              <a:t>imaging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Identify </a:t>
            </a:r>
            <a:r>
              <a:rPr lang="en-US" altLang="en-US" sz="2400" dirty="0"/>
              <a:t>disease - Detection of jaw pathology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Determine </a:t>
            </a:r>
            <a:r>
              <a:rPr lang="en-US" altLang="en-US" sz="2400" dirty="0"/>
              <a:t>bone quantity - – Height and Width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Determine </a:t>
            </a:r>
            <a:r>
              <a:rPr lang="en-US" altLang="en-US" sz="2400" dirty="0"/>
              <a:t>bone Quality - Density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Identify </a:t>
            </a:r>
            <a:r>
              <a:rPr lang="en-US" altLang="en-US" sz="2400" dirty="0"/>
              <a:t>critical structures at the proposed implant   regions - Determination of internal anatomy and jaw boundaries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Determine </a:t>
            </a:r>
            <a:r>
              <a:rPr lang="en-US" altLang="en-US" sz="2400" dirty="0"/>
              <a:t>the optimum position of implant placement relative to occlusal loads. 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3737204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87981"/>
          </a:xfrm>
        </p:spPr>
        <p:txBody>
          <a:bodyPr/>
          <a:lstStyle/>
          <a:p>
            <a:pPr algn="ctr"/>
            <a:r>
              <a:rPr lang="en-US" dirty="0" smtClean="0"/>
              <a:t>SURGICAL INTERVENTION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914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3375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23025"/>
            <a:ext cx="10364451" cy="1628077"/>
          </a:xfrm>
        </p:spPr>
        <p:txBody>
          <a:bodyPr/>
          <a:lstStyle/>
          <a:p>
            <a:pPr algn="ctr"/>
            <a:r>
              <a:rPr lang="en-US" dirty="0" smtClean="0"/>
              <a:t>IMPLANT PLACEMENT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91440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11732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41243"/>
          </a:xfrm>
        </p:spPr>
        <p:txBody>
          <a:bodyPr/>
          <a:lstStyle/>
          <a:p>
            <a:pPr algn="ctr"/>
            <a:r>
              <a:rPr lang="en-US" dirty="0" smtClean="0"/>
              <a:t>DENTASCAN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0" y="1739590"/>
            <a:ext cx="9144000" cy="46159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Dentascan imaging provides programmed reformation, organization, and display of the imaging study.</a:t>
            </a:r>
          </a:p>
        </p:txBody>
      </p:sp>
      <p:pic>
        <p:nvPicPr>
          <p:cNvPr id="16386" name="Picture 2" descr="http://www.trulinedental.com.au/truline3d/DENTASCAN_files/DENTASCAN3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689043"/>
            <a:ext cx="77724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1498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7293523" cy="1596177"/>
          </a:xfrm>
        </p:spPr>
        <p:txBody>
          <a:bodyPr/>
          <a:lstStyle/>
          <a:p>
            <a:r>
              <a:rPr lang="en-US" dirty="0" smtClean="0"/>
              <a:t>PROCERA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007220"/>
            <a:ext cx="6020425" cy="434834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Allow dentist to place implants by using surgical guide and fixed prosthesis during a single dental visit.</a:t>
            </a:r>
            <a:endParaRPr lang="en-US" sz="2400" dirty="0"/>
          </a:p>
        </p:txBody>
      </p:sp>
      <p:pic>
        <p:nvPicPr>
          <p:cNvPr id="15362" name="Picture 2" descr="http://www.perfect-smile.pt/Pics/Perfect%20Smile%20procera%20softw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381000"/>
            <a:ext cx="3429000" cy="3200400"/>
          </a:xfrm>
          <a:prstGeom prst="rect">
            <a:avLst/>
          </a:prstGeom>
          <a:noFill/>
        </p:spPr>
      </p:pic>
      <p:pic>
        <p:nvPicPr>
          <p:cNvPr id="15366" name="Picture 6" descr="http://www.drplrlouw.co.za/images/dent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3581400"/>
            <a:ext cx="8410575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7648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12064"/>
            <a:ext cx="8763000" cy="783336"/>
          </a:xfrm>
        </p:spPr>
        <p:txBody>
          <a:bodyPr>
            <a:normAutofit/>
          </a:bodyPr>
          <a:lstStyle/>
          <a:p>
            <a:r>
              <a:rPr lang="en-US" dirty="0" smtClean="0"/>
              <a:t>VIRTUAL IMPLANT PLACEMENT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37424" y="1295400"/>
            <a:ext cx="9530576" cy="5060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RECENTLY developed software.</a:t>
            </a:r>
          </a:p>
          <a:p>
            <a:r>
              <a:rPr lang="en-US" sz="2400" dirty="0" smtClean="0"/>
              <a:t>Eliminated the need of radiographic guide .</a:t>
            </a:r>
          </a:p>
        </p:txBody>
      </p:sp>
      <p:pic>
        <p:nvPicPr>
          <p:cNvPr id="14338" name="Picture 2" descr="http://www.biohorizons.com/images/vip_int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362200"/>
            <a:ext cx="84582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70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21795"/>
          </a:xfrm>
        </p:spPr>
        <p:txBody>
          <a:bodyPr>
            <a:normAutofit/>
          </a:bodyPr>
          <a:lstStyle/>
          <a:p>
            <a:r>
              <a:rPr lang="en-US" dirty="0" smtClean="0"/>
              <a:t>OTHER SOFTWARES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38400" y="1783560"/>
            <a:ext cx="7772400" cy="45720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EASY GUIDE</a:t>
            </a:r>
          </a:p>
          <a:p>
            <a:r>
              <a:rPr lang="en-US" sz="2400" dirty="0" smtClean="0"/>
              <a:t>IMPLANT MASTER</a:t>
            </a:r>
          </a:p>
          <a:p>
            <a:r>
              <a:rPr lang="en-US" sz="2400" dirty="0" smtClean="0"/>
              <a:t>Nobel Guide</a:t>
            </a:r>
          </a:p>
          <a:p>
            <a:r>
              <a:rPr lang="en-US" sz="2400" dirty="0" smtClean="0"/>
              <a:t>Implant 3D</a:t>
            </a:r>
          </a:p>
          <a:p>
            <a:r>
              <a:rPr lang="en-US" sz="2400" dirty="0" smtClean="0"/>
              <a:t>Facilitate 11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343685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628186"/>
            <a:ext cx="8229600" cy="1143000"/>
          </a:xfrm>
        </p:spPr>
        <p:txBody>
          <a:bodyPr/>
          <a:lstStyle/>
          <a:p>
            <a:r>
              <a:rPr lang="en-US" altLang="en-US" b="0" dirty="0"/>
              <a:t>Diagnostic templates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36" t="7172" r="51956" b="37515"/>
          <a:stretch>
            <a:fillRect/>
          </a:stretch>
        </p:blipFill>
        <p:spPr bwMode="auto">
          <a:xfrm>
            <a:off x="3810000" y="2584450"/>
            <a:ext cx="39624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2911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Radiographic </a:t>
            </a:r>
            <a:r>
              <a:rPr lang="en-US" altLang="en-US" dirty="0" smtClean="0">
                <a:cs typeface="Times New Roman" panose="02020603050405020304" pitchFamily="18" charset="0"/>
              </a:rPr>
              <a:t>Template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905000" y="1760539"/>
            <a:ext cx="8574088" cy="4371976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The purpose of diagnostic radiographic templates is to incorporate the patient’s proposed treatment plan into the radiographic examination </a:t>
            </a:r>
          </a:p>
          <a:p>
            <a:r>
              <a:rPr lang="en-US" altLang="en-US" sz="2400" dirty="0"/>
              <a:t>The pre-prosthetic imaging procedure enables evaluation of the proposed implant site at the ideal position and orientation identified by radiographic markers incorporated into the template.</a:t>
            </a:r>
          </a:p>
        </p:txBody>
      </p:sp>
    </p:spTree>
    <p:extLst>
      <p:ext uri="{BB962C8B-B14F-4D97-AF65-F5344CB8AC3E}">
        <p14:creationId xmlns:p14="http://schemas.microsoft.com/office/powerpoint/2010/main" xmlns="" val="1595220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/>
            </a:r>
            <a:br>
              <a:rPr lang="en-US" altLang="en-US" b="1"/>
            </a:b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0" y="1119116"/>
            <a:ext cx="8955088" cy="50133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+mj-lt"/>
              </a:rPr>
              <a:t>Earlier surgeons placed implants where the greatest amount </a:t>
            </a:r>
            <a:r>
              <a:rPr lang="en-US" altLang="en-US" sz="2400" dirty="0" smtClean="0">
                <a:latin typeface="+mj-lt"/>
              </a:rPr>
              <a:t>of </a:t>
            </a:r>
            <a:r>
              <a:rPr lang="en-US" altLang="en-US" sz="2400" dirty="0">
                <a:latin typeface="+mj-lt"/>
              </a:rPr>
              <a:t>bone was present, </a:t>
            </a:r>
            <a:r>
              <a:rPr lang="en-US" altLang="en-US" sz="2400" dirty="0" smtClean="0">
                <a:latin typeface="+mj-lt"/>
              </a:rPr>
              <a:t>without </a:t>
            </a:r>
            <a:r>
              <a:rPr lang="en-US" altLang="en-US" sz="2400" dirty="0">
                <a:latin typeface="+mj-lt"/>
              </a:rPr>
              <a:t>regard to placement of the final </a:t>
            </a:r>
            <a:r>
              <a:rPr lang="en-US" altLang="en-US" sz="2400" dirty="0" smtClean="0">
                <a:latin typeface="+mj-lt"/>
              </a:rPr>
              <a:t>restoration.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</a:rPr>
              <a:t>This </a:t>
            </a:r>
            <a:r>
              <a:rPr lang="en-US" altLang="en-US" sz="2400" dirty="0">
                <a:latin typeface="+mj-lt"/>
              </a:rPr>
              <a:t>often led to a compromised final prosthesis </a:t>
            </a:r>
            <a:r>
              <a:rPr lang="en-US" altLang="en-US" sz="2400" dirty="0" smtClean="0">
                <a:latin typeface="+mj-lt"/>
              </a:rPr>
              <a:t>with </a:t>
            </a:r>
            <a:r>
              <a:rPr lang="en-US" altLang="en-US" sz="2400" dirty="0">
                <a:latin typeface="+mj-lt"/>
              </a:rPr>
              <a:t>a jeopardized occlusal scheme and poor </a:t>
            </a:r>
            <a:r>
              <a:rPr lang="en-US" altLang="en-US" sz="2400" dirty="0" smtClean="0">
                <a:latin typeface="+mj-lt"/>
              </a:rPr>
              <a:t>esthetics.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</a:rPr>
              <a:t>First</a:t>
            </a:r>
            <a:r>
              <a:rPr lang="en-US" altLang="en-US" sz="2400" dirty="0">
                <a:latin typeface="+mj-lt"/>
              </a:rPr>
              <a:t>, implants were placed by use of simple </a:t>
            </a:r>
            <a:r>
              <a:rPr lang="en-US" altLang="en-US" sz="2400" dirty="0" err="1">
                <a:latin typeface="+mj-lt"/>
              </a:rPr>
              <a:t>periapical</a:t>
            </a:r>
            <a:r>
              <a:rPr lang="en-US" altLang="en-US" sz="2400" dirty="0">
                <a:latin typeface="+mj-lt"/>
              </a:rPr>
              <a:t> and </a:t>
            </a:r>
            <a:r>
              <a:rPr lang="en-US" altLang="en-US" sz="2400" dirty="0" smtClean="0">
                <a:latin typeface="+mj-lt"/>
              </a:rPr>
              <a:t>panoramic </a:t>
            </a:r>
            <a:r>
              <a:rPr lang="en-US" altLang="en-US" sz="2400" dirty="0">
                <a:latin typeface="+mj-lt"/>
              </a:rPr>
              <a:t>radiographs</a:t>
            </a:r>
            <a:r>
              <a:rPr lang="en-US" altLang="en-US" sz="2400" dirty="0" smtClean="0"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latin typeface="+mj-lt"/>
              </a:rPr>
              <a:t>With </a:t>
            </a:r>
            <a:r>
              <a:rPr lang="en-US" altLang="en-US" sz="2400" dirty="0">
                <a:latin typeface="+mj-lt"/>
              </a:rPr>
              <a:t>CT scans, patients were scanned with an intra-oral </a:t>
            </a:r>
            <a:r>
              <a:rPr lang="en-US" altLang="en-US" sz="2400" dirty="0" smtClean="0">
                <a:latin typeface="+mj-lt"/>
              </a:rPr>
              <a:t>template </a:t>
            </a:r>
            <a:r>
              <a:rPr lang="en-US" altLang="en-US" sz="2400" dirty="0">
                <a:latin typeface="+mj-lt"/>
              </a:rPr>
              <a:t>containing radiopaque markers indicating the </a:t>
            </a:r>
            <a:r>
              <a:rPr lang="en-US" altLang="en-US" sz="2400" dirty="0" smtClean="0">
                <a:latin typeface="+mj-lt"/>
              </a:rPr>
              <a:t>relationship </a:t>
            </a:r>
            <a:r>
              <a:rPr lang="en-US" altLang="en-US" sz="2400" dirty="0">
                <a:latin typeface="+mj-lt"/>
              </a:rPr>
              <a:t>of available bone to the final prosthesis.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 smtClean="0">
                <a:latin typeface="+mj-lt"/>
              </a:rPr>
              <a:t> </a:t>
            </a:r>
            <a:endParaRPr lang="en-US" altLang="en-US" sz="2400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658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clipArt" sz="half" idx="1"/>
          </p:nvPr>
        </p:nvSpPr>
        <p:spPr>
          <a:xfrm>
            <a:off x="9982200" y="5562600"/>
            <a:ext cx="304800" cy="1295400"/>
          </a:xfrm>
        </p:spPr>
      </p:sp>
      <p:sp>
        <p:nvSpPr>
          <p:cNvPr id="285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133600" y="1981201"/>
            <a:ext cx="8345488" cy="4151313"/>
          </a:xfrm>
        </p:spPr>
        <p:txBody>
          <a:bodyPr>
            <a:normAutofit/>
          </a:bodyPr>
          <a:lstStyle/>
          <a:p>
            <a:r>
              <a:rPr lang="en-US" altLang="en-US" sz="2400" dirty="0" err="1">
                <a:latin typeface="+mj-lt"/>
              </a:rPr>
              <a:t>Intracoronal</a:t>
            </a:r>
            <a:r>
              <a:rPr lang="en-US" altLang="en-US" sz="2400" dirty="0">
                <a:latin typeface="+mj-lt"/>
              </a:rPr>
              <a:t> markers such as ball bearings and </a:t>
            </a:r>
            <a:r>
              <a:rPr lang="en-US" altLang="en-US" sz="2400" dirty="0" err="1" smtClean="0">
                <a:latin typeface="+mj-lt"/>
              </a:rPr>
              <a:t>gutta</a:t>
            </a:r>
            <a:r>
              <a:rPr lang="en-US" altLang="en-US" sz="2400" dirty="0" smtClean="0">
                <a:latin typeface="+mj-lt"/>
              </a:rPr>
              <a:t> </a:t>
            </a:r>
            <a:r>
              <a:rPr lang="en-US" altLang="en-US" sz="2400" dirty="0" err="1">
                <a:latin typeface="+mj-lt"/>
              </a:rPr>
              <a:t>percha</a:t>
            </a:r>
            <a:r>
              <a:rPr lang="en-US" altLang="en-US" sz="2400" dirty="0">
                <a:latin typeface="+mj-lt"/>
              </a:rPr>
              <a:t> were incorporated into the template  </a:t>
            </a:r>
            <a:r>
              <a:rPr lang="en-US" altLang="en-US" sz="2400" dirty="0" smtClean="0">
                <a:latin typeface="+mj-lt"/>
              </a:rPr>
              <a:t>to </a:t>
            </a:r>
            <a:r>
              <a:rPr lang="en-US" altLang="en-US" sz="2400" dirty="0">
                <a:latin typeface="+mj-lt"/>
              </a:rPr>
              <a:t>assist in identifying the implant site and </a:t>
            </a:r>
            <a:r>
              <a:rPr lang="en-US" altLang="en-US" sz="2400" dirty="0" smtClean="0">
                <a:latin typeface="+mj-lt"/>
              </a:rPr>
              <a:t>to </a:t>
            </a:r>
            <a:r>
              <a:rPr lang="en-US" altLang="en-US" sz="2400" dirty="0">
                <a:latin typeface="+mj-lt"/>
              </a:rPr>
              <a:t>calculate the percentage of radiographic </a:t>
            </a:r>
            <a:r>
              <a:rPr lang="en-US" altLang="en-US" sz="2400" dirty="0" smtClean="0">
                <a:latin typeface="+mj-lt"/>
              </a:rPr>
              <a:t>magnification</a:t>
            </a:r>
            <a:r>
              <a:rPr lang="en-US" altLang="en-US" sz="2400" dirty="0">
                <a:latin typeface="+mj-lt"/>
              </a:rPr>
              <a:t>.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>
              <a:latin typeface="+mj-lt"/>
            </a:endParaRP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497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Types </a:t>
            </a:r>
            <a:r>
              <a:rPr lang="en-US" altLang="en-US" dirty="0"/>
              <a:t>of Radiography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0" y="2017713"/>
            <a:ext cx="8193088" cy="4114800"/>
          </a:xfrm>
        </p:spPr>
        <p:txBody>
          <a:bodyPr/>
          <a:lstStyle/>
          <a:p>
            <a:r>
              <a:rPr lang="en-US" altLang="en-US" sz="2400" dirty="0" smtClean="0"/>
              <a:t>Plain </a:t>
            </a:r>
            <a:r>
              <a:rPr lang="en-US" altLang="en-US" sz="2400" dirty="0"/>
              <a:t>film radiography</a:t>
            </a:r>
          </a:p>
          <a:p>
            <a:r>
              <a:rPr lang="en-US" altLang="en-US" sz="2400" dirty="0" smtClean="0"/>
              <a:t>Digital </a:t>
            </a:r>
            <a:r>
              <a:rPr lang="en-US" altLang="en-US" sz="2400" dirty="0"/>
              <a:t>radiography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389460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5000" y="1269242"/>
            <a:ext cx="8458200" cy="505535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There are two diagnostic </a:t>
            </a:r>
            <a:r>
              <a:rPr lang="en-US" altLang="en-US" sz="2400" dirty="0" smtClean="0"/>
              <a:t>templates</a:t>
            </a:r>
          </a:p>
          <a:p>
            <a:pPr lvl="1">
              <a:lnSpc>
                <a:spcPct val="80000"/>
              </a:lnSpc>
            </a:pPr>
            <a:r>
              <a:rPr lang="en-US" altLang="en-US" sz="2200" dirty="0" smtClean="0"/>
              <a:t>produced </a:t>
            </a:r>
            <a:r>
              <a:rPr lang="en-US" altLang="en-US" sz="2200" dirty="0"/>
              <a:t>from the </a:t>
            </a:r>
            <a:r>
              <a:rPr lang="en-US" altLang="en-US" sz="2200" dirty="0" err="1"/>
              <a:t>vacuform</a:t>
            </a:r>
            <a:r>
              <a:rPr lang="en-US" altLang="en-US" sz="2200" dirty="0"/>
              <a:t> </a:t>
            </a:r>
            <a:r>
              <a:rPr lang="en-US" altLang="en-US" sz="2200" dirty="0" smtClean="0"/>
              <a:t>reproduction</a:t>
            </a:r>
            <a:endParaRPr lang="en-US" altLang="en-US" sz="2200" dirty="0"/>
          </a:p>
          <a:p>
            <a:pPr lvl="1">
              <a:lnSpc>
                <a:spcPct val="80000"/>
              </a:lnSpc>
            </a:pPr>
            <a:r>
              <a:rPr lang="en-US" altLang="en-US" sz="2200" dirty="0" smtClean="0"/>
              <a:t>produced </a:t>
            </a:r>
            <a:r>
              <a:rPr lang="en-US" altLang="en-US" sz="2200" dirty="0"/>
              <a:t>from a processed acrylic reproduction of the diagnostic wax-up.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The processed acrylic template is modified by coating the proposed restoration with a thin film of barium sulfate and filling a hole drilled through the occlusal surface of the restoration with </a:t>
            </a:r>
            <a:r>
              <a:rPr lang="en-US" altLang="en-US" sz="2400" dirty="0" err="1"/>
              <a:t>gutta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percha</a:t>
            </a:r>
            <a:r>
              <a:rPr lang="en-US" altLang="en-US" sz="2400" dirty="0"/>
              <a:t>.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The surfaces of the proposed restoration then become radiopaque in the CT examination and the position and orientation of the proposed implant is identified by the radiopaque plug of </a:t>
            </a:r>
            <a:r>
              <a:rPr lang="en-US" altLang="en-US" sz="2400" dirty="0" err="1"/>
              <a:t>gutta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percha</a:t>
            </a:r>
            <a:r>
              <a:rPr lang="en-US" altLang="en-US" sz="2400" dirty="0"/>
              <a:t> within the proposed restoration.</a:t>
            </a:r>
          </a:p>
        </p:txBody>
      </p:sp>
    </p:spTree>
    <p:extLst>
      <p:ext uri="{BB962C8B-B14F-4D97-AF65-F5344CB8AC3E}">
        <p14:creationId xmlns:p14="http://schemas.microsoft.com/office/powerpoint/2010/main" xmlns="" val="2917701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81200" y="762001"/>
            <a:ext cx="8229600" cy="53641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The </a:t>
            </a:r>
            <a:r>
              <a:rPr lang="en-US" altLang="en-US" sz="2400" dirty="0" err="1"/>
              <a:t>vacuform</a:t>
            </a:r>
            <a:r>
              <a:rPr lang="en-US" altLang="en-US" sz="2400" dirty="0"/>
              <a:t> template has a number of variations.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One </a:t>
            </a:r>
            <a:r>
              <a:rPr lang="en-US" altLang="en-US" sz="2400" dirty="0"/>
              <a:t>design involves coating the proposed restorations with a thin film of barium sulfate.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Another </a:t>
            </a:r>
            <a:r>
              <a:rPr lang="en-US" altLang="en-US" sz="2400" dirty="0"/>
              <a:t>design involves filling the proposed restoration sites in the </a:t>
            </a:r>
            <a:r>
              <a:rPr lang="en-US" altLang="en-US" sz="2400" dirty="0" err="1"/>
              <a:t>vacuform</a:t>
            </a:r>
            <a:r>
              <a:rPr lang="en-US" altLang="en-US" sz="2400" dirty="0"/>
              <a:t> of the diagnostic wax up with a blend of 10% barium sulfate and 90% cold cure acrylic.  This results in a radiopaque tooth appearance of the proposed restorations in the CT examination.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08666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5348868"/>
            <a:ext cx="8229600" cy="1143000"/>
          </a:xfrm>
        </p:spPr>
        <p:txBody>
          <a:bodyPr/>
          <a:lstStyle/>
          <a:p>
            <a:r>
              <a:rPr lang="en-US" altLang="en-US" dirty="0"/>
              <a:t>Lead circumferential strip</a:t>
            </a:r>
          </a:p>
        </p:txBody>
      </p:sp>
      <p:pic>
        <p:nvPicPr>
          <p:cNvPr id="13312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818" b="30435"/>
          <a:stretch>
            <a:fillRect/>
          </a:stretch>
        </p:blipFill>
        <p:spPr>
          <a:xfrm>
            <a:off x="2362200" y="685800"/>
            <a:ext cx="6858000" cy="4495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4131377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491976"/>
            <a:ext cx="8229600" cy="1143000"/>
          </a:xfrm>
        </p:spPr>
        <p:txBody>
          <a:bodyPr/>
          <a:lstStyle/>
          <a:p>
            <a:r>
              <a:rPr lang="en-US" altLang="en-US" dirty="0"/>
              <a:t>Lead strip guide</a:t>
            </a:r>
          </a:p>
        </p:txBody>
      </p:sp>
      <p:pic>
        <p:nvPicPr>
          <p:cNvPr id="13414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25" b="32481"/>
          <a:stretch>
            <a:fillRect/>
          </a:stretch>
        </p:blipFill>
        <p:spPr>
          <a:xfrm>
            <a:off x="2667000" y="1219200"/>
            <a:ext cx="6858000" cy="40386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2450378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5384181"/>
            <a:ext cx="8229600" cy="1143000"/>
          </a:xfrm>
        </p:spPr>
        <p:txBody>
          <a:bodyPr/>
          <a:lstStyle/>
          <a:p>
            <a:r>
              <a:rPr lang="en-US" altLang="en-US" dirty="0" err="1" smtClean="0"/>
              <a:t>Gutta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percha</a:t>
            </a:r>
            <a:r>
              <a:rPr lang="en-US" altLang="en-US" dirty="0" smtClean="0"/>
              <a:t> </a:t>
            </a:r>
            <a:r>
              <a:rPr lang="en-US" altLang="en-US" dirty="0"/>
              <a:t>guide</a:t>
            </a:r>
          </a:p>
        </p:txBody>
      </p:sp>
      <p:pic>
        <p:nvPicPr>
          <p:cNvPr id="135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487"/>
          <a:stretch>
            <a:fillRect/>
          </a:stretch>
        </p:blipFill>
        <p:spPr>
          <a:xfrm>
            <a:off x="3581400" y="1295400"/>
            <a:ext cx="5562600" cy="38862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1448863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348868"/>
            <a:ext cx="8229600" cy="1143000"/>
          </a:xfrm>
        </p:spPr>
        <p:txBody>
          <a:bodyPr/>
          <a:lstStyle/>
          <a:p>
            <a:r>
              <a:rPr lang="en-US" altLang="en-US" dirty="0"/>
              <a:t>Metal Sleeve Guide</a:t>
            </a:r>
          </a:p>
        </p:txBody>
      </p:sp>
      <p:pic>
        <p:nvPicPr>
          <p:cNvPr id="13722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917"/>
          <a:stretch>
            <a:fillRect/>
          </a:stretch>
        </p:blipFill>
        <p:spPr>
          <a:xfrm>
            <a:off x="3429000" y="990600"/>
            <a:ext cx="5486400" cy="40386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2493387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4131" name="Picture 3" descr="D:\Documents and Settings\Owner\My Documents\My Pictures\Picture\Picture 076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lum bright="12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43" t="27936" r="23810" b="17461"/>
          <a:stretch>
            <a:fillRect/>
          </a:stretch>
        </p:blipFill>
        <p:spPr>
          <a:xfrm>
            <a:off x="1752600" y="609600"/>
            <a:ext cx="3810000" cy="2776538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4132" name="Picture 4" descr="D:\Documents and Settings\Owner\My Documents\My Pictures\Picture\Picture 075.jpg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2223" r="27777" b="37036"/>
          <a:stretch>
            <a:fillRect/>
          </a:stretch>
        </p:blipFill>
        <p:spPr>
          <a:xfrm>
            <a:off x="6096000" y="3429001"/>
            <a:ext cx="3810000" cy="2963863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3810000" y="5943601"/>
            <a:ext cx="4572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latin typeface="+mj-lt"/>
              </a:rPr>
              <a:t>GUTTA-PERCHA</a:t>
            </a:r>
          </a:p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</a:pPr>
            <a:endParaRPr lang="en-US" alt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802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6180" name="Picture 4" descr="D:\Documents and Settings\Owner\My Documents\My Pictures\Picture\Picture 074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1" t="31482" r="29167" b="27777"/>
          <a:stretch>
            <a:fillRect/>
          </a:stretch>
        </p:blipFill>
        <p:spPr>
          <a:xfrm>
            <a:off x="2743200" y="1905001"/>
            <a:ext cx="3810000" cy="29638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617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latin typeface="+mj-lt"/>
              </a:rPr>
              <a:t>	Amalgam powder &amp;acrylic powder with monomer</a:t>
            </a:r>
          </a:p>
        </p:txBody>
      </p:sp>
    </p:spTree>
    <p:extLst>
      <p:ext uri="{BB962C8B-B14F-4D97-AF65-F5344CB8AC3E}">
        <p14:creationId xmlns:p14="http://schemas.microsoft.com/office/powerpoint/2010/main" xmlns="" val="653904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52600" y="1752600"/>
            <a:ext cx="8726488" cy="5105400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+mj-lt"/>
              </a:rPr>
              <a:t>Barium sulfate was incorporated into the acrylic resin </a:t>
            </a:r>
            <a:r>
              <a:rPr lang="en-US" altLang="en-US" sz="2400" dirty="0" smtClean="0">
                <a:latin typeface="+mj-lt"/>
              </a:rPr>
              <a:t>templates</a:t>
            </a:r>
            <a:r>
              <a:rPr lang="en-US" altLang="en-US" sz="2400" dirty="0">
                <a:latin typeface="+mj-lt"/>
              </a:rPr>
              <a:t>, and </a:t>
            </a:r>
            <a:r>
              <a:rPr lang="en-US" altLang="en-US" sz="2400" dirty="0" err="1">
                <a:latin typeface="+mj-lt"/>
              </a:rPr>
              <a:t>intracoronal</a:t>
            </a:r>
            <a:r>
              <a:rPr lang="en-US" altLang="en-US" sz="2400" dirty="0">
                <a:latin typeface="+mj-lt"/>
              </a:rPr>
              <a:t> cylinders (Stent guide tubes) </a:t>
            </a:r>
            <a:r>
              <a:rPr lang="en-US" altLang="en-US" sz="2400" dirty="0" smtClean="0">
                <a:latin typeface="+mj-lt"/>
              </a:rPr>
              <a:t>were </a:t>
            </a:r>
            <a:r>
              <a:rPr lang="en-US" altLang="en-US" sz="2400" dirty="0">
                <a:latin typeface="+mj-lt"/>
              </a:rPr>
              <a:t>used to guide the surgeon during placement. </a:t>
            </a:r>
          </a:p>
          <a:p>
            <a:r>
              <a:rPr lang="en-US" altLang="en-US" sz="2400" dirty="0">
                <a:latin typeface="+mj-lt"/>
              </a:rPr>
              <a:t>Although </a:t>
            </a:r>
            <a:r>
              <a:rPr lang="en-US" altLang="en-US" sz="2400" dirty="0" err="1">
                <a:latin typeface="+mj-lt"/>
              </a:rPr>
              <a:t>intracoronal</a:t>
            </a:r>
            <a:r>
              <a:rPr lang="en-US" altLang="en-US" sz="2400" dirty="0">
                <a:latin typeface="+mj-lt"/>
              </a:rPr>
              <a:t> cylinders and barium </a:t>
            </a:r>
            <a:r>
              <a:rPr lang="en-US" altLang="en-US" sz="2400" dirty="0" smtClean="0">
                <a:latin typeface="+mj-lt"/>
              </a:rPr>
              <a:t>sulfate allowed one </a:t>
            </a:r>
            <a:r>
              <a:rPr lang="en-US" altLang="en-US" sz="2400" dirty="0">
                <a:latin typeface="+mj-lt"/>
              </a:rPr>
              <a:t>to evaluate the relationship of the final restoration to </a:t>
            </a:r>
            <a:r>
              <a:rPr lang="en-US" altLang="en-US" sz="2400" dirty="0" smtClean="0">
                <a:latin typeface="+mj-lt"/>
              </a:rPr>
              <a:t>available </a:t>
            </a:r>
            <a:r>
              <a:rPr lang="en-US" altLang="en-US" sz="2400" dirty="0">
                <a:latin typeface="+mj-lt"/>
              </a:rPr>
              <a:t>bone, problems still existed. </a:t>
            </a:r>
          </a:p>
          <a:p>
            <a:r>
              <a:rPr lang="en-US" altLang="en-US" sz="2400" dirty="0">
                <a:latin typeface="+mj-lt"/>
              </a:rPr>
              <a:t>Because </a:t>
            </a:r>
            <a:r>
              <a:rPr lang="en-US" altLang="en-US" sz="2400" dirty="0" err="1">
                <a:latin typeface="+mj-lt"/>
              </a:rPr>
              <a:t>intracoronal</a:t>
            </a:r>
            <a:r>
              <a:rPr lang="en-US" altLang="en-US" sz="2400" dirty="0">
                <a:latin typeface="+mj-lt"/>
              </a:rPr>
              <a:t> markers were removed before or </a:t>
            </a:r>
            <a:r>
              <a:rPr lang="en-US" altLang="en-US" sz="2400" dirty="0" smtClean="0">
                <a:latin typeface="+mj-lt"/>
              </a:rPr>
              <a:t>during </a:t>
            </a:r>
            <a:r>
              <a:rPr lang="en-US" altLang="en-US" sz="2400" dirty="0">
                <a:latin typeface="+mj-lt"/>
              </a:rPr>
              <a:t>surgery, the ability to maintain the proper orientation determined from the CT scan was lost. </a:t>
            </a:r>
          </a:p>
          <a:p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767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/>
              <a:t>surgical and interventional implant imaging</a:t>
            </a:r>
            <a:endParaRPr lang="en-US" altLang="en-US" dirty="0"/>
          </a:p>
        </p:txBody>
      </p:sp>
      <p:sp>
        <p:nvSpPr>
          <p:cNvPr id="208899" name="Rectangle 1027"/>
          <p:cNvSpPr>
            <a:spLocks noGrp="1" noChangeArrowheads="1"/>
          </p:cNvSpPr>
          <p:nvPr>
            <p:ph sz="quarter" idx="13"/>
          </p:nvPr>
        </p:nvSpPr>
        <p:spPr>
          <a:xfrm>
            <a:off x="2706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to evaluate the surgery sites during and immediately after </a:t>
            </a:r>
            <a:r>
              <a:rPr lang="en-US" altLang="en-US" sz="2400" dirty="0" smtClean="0"/>
              <a:t>surgery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To assist </a:t>
            </a:r>
            <a:r>
              <a:rPr lang="en-US" altLang="en-US" sz="2400" dirty="0"/>
              <a:t>in the optimal position and orientation of dental </a:t>
            </a:r>
            <a:r>
              <a:rPr lang="en-US" altLang="en-US" sz="2400" dirty="0" smtClean="0"/>
              <a:t>implants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to </a:t>
            </a:r>
            <a:r>
              <a:rPr lang="en-US" altLang="en-US" sz="2400" dirty="0"/>
              <a:t>evaluate the healing and integration phase of implant </a:t>
            </a:r>
            <a:r>
              <a:rPr lang="en-US" altLang="en-US" sz="2400" dirty="0" smtClean="0"/>
              <a:t>surgery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to </a:t>
            </a:r>
            <a:r>
              <a:rPr lang="en-US" altLang="en-US" sz="2400" dirty="0"/>
              <a:t>ensure abutment position and prosthesis fabrication are correct. </a:t>
            </a:r>
          </a:p>
        </p:txBody>
      </p:sp>
    </p:spTree>
    <p:extLst>
      <p:ext uri="{BB962C8B-B14F-4D97-AF65-F5344CB8AC3E}">
        <p14:creationId xmlns:p14="http://schemas.microsoft.com/office/powerpoint/2010/main" xmlns="" val="1665449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3187</TotalTime>
  <Words>3016</Words>
  <Application>Microsoft Office PowerPoint</Application>
  <PresentationFormat>Custom</PresentationFormat>
  <Paragraphs>308</Paragraphs>
  <Slides>103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Droplet</vt:lpstr>
      <vt:lpstr>Diagnostic Imaging  in implantology </vt:lpstr>
      <vt:lpstr>content</vt:lpstr>
      <vt:lpstr>Slide 3</vt:lpstr>
      <vt:lpstr>introduction</vt:lpstr>
      <vt:lpstr>Slide 5</vt:lpstr>
      <vt:lpstr>OBJECTIVES OF IMAGING</vt:lpstr>
      <vt:lpstr>Slide 7</vt:lpstr>
      <vt:lpstr>PRE-PROSTHETIC IMPLANT IMAGING</vt:lpstr>
      <vt:lpstr>Types of Radiography </vt:lpstr>
      <vt:lpstr>Plain film radiography </vt:lpstr>
      <vt:lpstr>Digital radiography </vt:lpstr>
      <vt:lpstr>Plain film radiography</vt:lpstr>
      <vt:lpstr> Intra-oral radiography </vt:lpstr>
      <vt:lpstr>Periapical Radiograph</vt:lpstr>
      <vt:lpstr>Advantages</vt:lpstr>
      <vt:lpstr>Disadvantages</vt:lpstr>
      <vt:lpstr>Slide 17</vt:lpstr>
      <vt:lpstr>  Occlusal radiograph</vt:lpstr>
      <vt:lpstr>Occlusal radiograph</vt:lpstr>
      <vt:lpstr>Advantages</vt:lpstr>
      <vt:lpstr>Disadvantages</vt:lpstr>
      <vt:lpstr> Cephalometric radiograph</vt:lpstr>
      <vt:lpstr>Cephalometric radiograph</vt:lpstr>
      <vt:lpstr>Slide 24</vt:lpstr>
      <vt:lpstr> Advantages</vt:lpstr>
      <vt:lpstr>DISADVANTAGES</vt:lpstr>
      <vt:lpstr>Panoramic radiography </vt:lpstr>
      <vt:lpstr>PANORAMIC RADIOGRAPH</vt:lpstr>
      <vt:lpstr>Slide 29</vt:lpstr>
      <vt:lpstr>Slide 30</vt:lpstr>
      <vt:lpstr>Advantages</vt:lpstr>
      <vt:lpstr>Disadvantages</vt:lpstr>
      <vt:lpstr>Film tomography</vt:lpstr>
      <vt:lpstr>Slide 34</vt:lpstr>
      <vt:lpstr>Slide 35</vt:lpstr>
      <vt:lpstr>Slide 36</vt:lpstr>
      <vt:lpstr>Advantages</vt:lpstr>
      <vt:lpstr>Slide 38</vt:lpstr>
      <vt:lpstr>Disadvantages</vt:lpstr>
      <vt:lpstr> Digital radiography</vt:lpstr>
      <vt:lpstr>Slide 41</vt:lpstr>
      <vt:lpstr>Slide 42</vt:lpstr>
      <vt:lpstr>Slide 43</vt:lpstr>
      <vt:lpstr>Slide 44</vt:lpstr>
      <vt:lpstr>Slide 45</vt:lpstr>
      <vt:lpstr>Color enhancement</vt:lpstr>
      <vt:lpstr>Disadvantages</vt:lpstr>
      <vt:lpstr>Computed tomography</vt:lpstr>
      <vt:lpstr>Slide 49</vt:lpstr>
      <vt:lpstr>Slide 50</vt:lpstr>
      <vt:lpstr>Disadvantages</vt:lpstr>
      <vt:lpstr>  </vt:lpstr>
      <vt:lpstr>TACT (Tuned aperture computer tomography)</vt:lpstr>
      <vt:lpstr>Slide 54</vt:lpstr>
      <vt:lpstr>Slide 55</vt:lpstr>
      <vt:lpstr>Disadvantages</vt:lpstr>
      <vt:lpstr>Cone beam CT Scanning </vt:lpstr>
      <vt:lpstr>Slide 58</vt:lpstr>
      <vt:lpstr>Slide 59</vt:lpstr>
      <vt:lpstr>Slide 60</vt:lpstr>
      <vt:lpstr>Magnetic resonance imaging</vt:lpstr>
      <vt:lpstr>Slide 62</vt:lpstr>
      <vt:lpstr>Slide 63</vt:lpstr>
      <vt:lpstr>Disadvantages</vt:lpstr>
      <vt:lpstr>INTERACTIVE COMPUTED TOMOGRAPHY </vt:lpstr>
      <vt:lpstr>SIMPLANTS </vt:lpstr>
      <vt:lpstr>SIMPLANT SOFTWARE</vt:lpstr>
      <vt:lpstr>   SURGIGUIDE DRILL GUIDES</vt:lpstr>
      <vt:lpstr>Slide 69</vt:lpstr>
      <vt:lpstr>Slide 70</vt:lpstr>
      <vt:lpstr>Slide 71</vt:lpstr>
      <vt:lpstr>TRIANGLE OF BONE</vt:lpstr>
      <vt:lpstr>MULTIPLANAR RECONSTRUCTION OF IMAGE</vt:lpstr>
      <vt:lpstr>VIRTUAL IMPLANT PLACEMENT</vt:lpstr>
      <vt:lpstr>VIRTUAL IMPLANT PLACEMENT</vt:lpstr>
      <vt:lpstr>USE OF VIRTUAL TEETH TO CHECK FINAL IMPLANT PLACEMENT </vt:lpstr>
      <vt:lpstr>DESIRED VIRTUAL IMAGE FOR ESTHETICS</vt:lpstr>
      <vt:lpstr>SURGICAL TEMPLATE FABRICATED</vt:lpstr>
      <vt:lpstr>SURGICAL INTERVENTION</vt:lpstr>
      <vt:lpstr>SURGICAL INTERVENTION</vt:lpstr>
      <vt:lpstr>IMPLANT PLACEMENT</vt:lpstr>
      <vt:lpstr>DENTASCAN</vt:lpstr>
      <vt:lpstr>PROCERA SOFTWARE</vt:lpstr>
      <vt:lpstr>VIRTUAL IMPLANT PLACEMENT SOFTWARE</vt:lpstr>
      <vt:lpstr>OTHER SOFTWARES</vt:lpstr>
      <vt:lpstr>Diagnostic templates</vt:lpstr>
      <vt:lpstr>Radiographic Template</vt:lpstr>
      <vt:lpstr> </vt:lpstr>
      <vt:lpstr>Slide 89</vt:lpstr>
      <vt:lpstr>Slide 90</vt:lpstr>
      <vt:lpstr>Slide 91</vt:lpstr>
      <vt:lpstr>Lead circumferential strip</vt:lpstr>
      <vt:lpstr>Lead strip guide</vt:lpstr>
      <vt:lpstr>Gutta percha guide</vt:lpstr>
      <vt:lpstr>Metal Sleeve Guide</vt:lpstr>
      <vt:lpstr>Slide 96</vt:lpstr>
      <vt:lpstr>Slide 97</vt:lpstr>
      <vt:lpstr>Slide 98</vt:lpstr>
      <vt:lpstr>surgical and interventional implant imaging</vt:lpstr>
      <vt:lpstr>post-prosthetic implant imaging</vt:lpstr>
      <vt:lpstr>Slide 101</vt:lpstr>
      <vt:lpstr>Conclusion</vt:lpstr>
      <vt:lpstr>Slide 103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harit talwar</dc:creator>
  <cp:lastModifiedBy>a</cp:lastModifiedBy>
  <cp:revision>51</cp:revision>
  <dcterms:created xsi:type="dcterms:W3CDTF">2014-09-12T17:47:24Z</dcterms:created>
  <dcterms:modified xsi:type="dcterms:W3CDTF">2014-09-26T10:57:23Z</dcterms:modified>
</cp:coreProperties>
</file>