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notesSlides/notesSlide1.xml" ContentType="application/vnd.openxmlformats-officedocument.presentationml.notesSlide+xml"/>
  <Default Extension="png" ContentType="image/png"/>
  <Default Extension="bin" ContentType="application/vnd.openxmlformats-officedocument.oleObject"/>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handoutMasterIdLst>
    <p:handoutMasterId r:id="rId89"/>
  </p:handoutMasterIdLst>
  <p:sldIdLst>
    <p:sldId id="350" r:id="rId2"/>
    <p:sldId id="291" r:id="rId3"/>
    <p:sldId id="292" r:id="rId4"/>
    <p:sldId id="296" r:id="rId5"/>
    <p:sldId id="297"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8" r:id="rId36"/>
    <p:sldId id="329" r:id="rId37"/>
    <p:sldId id="330" r:id="rId38"/>
    <p:sldId id="331" r:id="rId39"/>
    <p:sldId id="332" r:id="rId40"/>
    <p:sldId id="333" r:id="rId41"/>
    <p:sldId id="334" r:id="rId42"/>
    <p:sldId id="335" r:id="rId43"/>
    <p:sldId id="449" r:id="rId44"/>
    <p:sldId id="419" r:id="rId45"/>
    <p:sldId id="420" r:id="rId46"/>
    <p:sldId id="421" r:id="rId47"/>
    <p:sldId id="422" r:id="rId48"/>
    <p:sldId id="423" r:id="rId49"/>
    <p:sldId id="424" r:id="rId50"/>
    <p:sldId id="426" r:id="rId51"/>
    <p:sldId id="427" r:id="rId52"/>
    <p:sldId id="428" r:id="rId53"/>
    <p:sldId id="429" r:id="rId54"/>
    <p:sldId id="430" r:id="rId55"/>
    <p:sldId id="431" r:id="rId56"/>
    <p:sldId id="432" r:id="rId57"/>
    <p:sldId id="433" r:id="rId58"/>
    <p:sldId id="434" r:id="rId59"/>
    <p:sldId id="435" r:id="rId60"/>
    <p:sldId id="436" r:id="rId61"/>
    <p:sldId id="437" r:id="rId62"/>
    <p:sldId id="438" r:id="rId63"/>
    <p:sldId id="439" r:id="rId64"/>
    <p:sldId id="440" r:id="rId65"/>
    <p:sldId id="364" r:id="rId66"/>
    <p:sldId id="365" r:id="rId67"/>
    <p:sldId id="366" r:id="rId68"/>
    <p:sldId id="367" r:id="rId69"/>
    <p:sldId id="368" r:id="rId70"/>
    <p:sldId id="369" r:id="rId71"/>
    <p:sldId id="377" r:id="rId72"/>
    <p:sldId id="378" r:id="rId73"/>
    <p:sldId id="379" r:id="rId74"/>
    <p:sldId id="380" r:id="rId75"/>
    <p:sldId id="385" r:id="rId76"/>
    <p:sldId id="375" r:id="rId77"/>
    <p:sldId id="450" r:id="rId78"/>
    <p:sldId id="451" r:id="rId79"/>
    <p:sldId id="452" r:id="rId80"/>
    <p:sldId id="453" r:id="rId81"/>
    <p:sldId id="454" r:id="rId82"/>
    <p:sldId id="455" r:id="rId83"/>
    <p:sldId id="456" r:id="rId84"/>
    <p:sldId id="457" r:id="rId85"/>
    <p:sldId id="458" r:id="rId86"/>
    <p:sldId id="459" r:id="rId87"/>
  </p:sldIdLst>
  <p:sldSz cx="9144000" cy="6858000" type="screen4x3"/>
  <p:notesSz cx="7053263"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3" d="100"/>
          <a:sy n="83" d="100"/>
        </p:scale>
        <p:origin x="-450"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28775-5549-4F50-9C86-1D463A41CB8D}"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AA008F6C-A3F1-49BC-A522-508BD31BAD91}">
      <dgm:prSet phldrT="[Text]" custT="1"/>
      <dgm:spPr/>
      <dgm:t>
        <a:bodyPr/>
        <a:lstStyle/>
        <a:p>
          <a:pPr algn="ctr"/>
          <a:r>
            <a:rPr lang="en-US" sz="1800" b="1" dirty="0" smtClean="0">
              <a:solidFill>
                <a:schemeClr val="bg1"/>
              </a:solidFill>
            </a:rPr>
            <a:t>REMOVABLE PARTIAL DENTURES</a:t>
          </a:r>
          <a:endParaRPr lang="en-US" sz="1800" b="1" dirty="0">
            <a:solidFill>
              <a:schemeClr val="bg1"/>
            </a:solidFill>
          </a:endParaRPr>
        </a:p>
      </dgm:t>
    </dgm:pt>
    <dgm:pt modelId="{913EFA23-FAB3-4FC0-B5C8-903736958879}" type="parTrans" cxnId="{B1F0959C-F459-4A15-A898-C543630AB480}">
      <dgm:prSet/>
      <dgm:spPr/>
      <dgm:t>
        <a:bodyPr/>
        <a:lstStyle/>
        <a:p>
          <a:endParaRPr lang="en-US" sz="2000"/>
        </a:p>
      </dgm:t>
    </dgm:pt>
    <dgm:pt modelId="{3E5C5736-9FE1-4022-90CB-8E18BECA383D}" type="sibTrans" cxnId="{B1F0959C-F459-4A15-A898-C543630AB480}">
      <dgm:prSet/>
      <dgm:spPr/>
      <dgm:t>
        <a:bodyPr/>
        <a:lstStyle/>
        <a:p>
          <a:endParaRPr lang="en-US" sz="2000"/>
        </a:p>
      </dgm:t>
    </dgm:pt>
    <dgm:pt modelId="{EB9A9BE2-F554-43D8-9324-5D15F1FB3DF4}">
      <dgm:prSet phldrT="[Text]" custT="1"/>
      <dgm:spPr/>
      <dgm:t>
        <a:bodyPr/>
        <a:lstStyle/>
        <a:p>
          <a:pPr algn="ctr">
            <a:lnSpc>
              <a:spcPct val="100000"/>
            </a:lnSpc>
          </a:pPr>
          <a:r>
            <a:rPr lang="en-US" sz="1800" b="1" dirty="0" smtClean="0">
              <a:solidFill>
                <a:schemeClr val="bg1"/>
              </a:solidFill>
            </a:rPr>
            <a:t>MOVEMENT UNDER FUNCTIONAL LOAD</a:t>
          </a:r>
          <a:endParaRPr lang="en-US" sz="1800" b="1" dirty="0">
            <a:solidFill>
              <a:schemeClr val="bg1"/>
            </a:solidFill>
          </a:endParaRPr>
        </a:p>
      </dgm:t>
    </dgm:pt>
    <dgm:pt modelId="{C9609EDB-491C-4928-B0DA-6812FDFC343C}" type="parTrans" cxnId="{97624F34-A3C0-4410-A1C6-116948F7DEDC}">
      <dgm:prSet/>
      <dgm:spPr/>
      <dgm:t>
        <a:bodyPr/>
        <a:lstStyle/>
        <a:p>
          <a:endParaRPr lang="en-US" sz="2000"/>
        </a:p>
      </dgm:t>
    </dgm:pt>
    <dgm:pt modelId="{38C646C8-ED2F-4239-993E-66DD88743B11}" type="sibTrans" cxnId="{97624F34-A3C0-4410-A1C6-116948F7DEDC}">
      <dgm:prSet/>
      <dgm:spPr/>
      <dgm:t>
        <a:bodyPr/>
        <a:lstStyle/>
        <a:p>
          <a:endParaRPr lang="en-US" sz="2000"/>
        </a:p>
      </dgm:t>
    </dgm:pt>
    <dgm:pt modelId="{CAE5843A-6B8B-49EE-81E1-2020456D4EB7}">
      <dgm:prSet phldrT="[Text]" custT="1"/>
      <dgm:spPr/>
      <dgm:t>
        <a:bodyPr/>
        <a:lstStyle/>
        <a:p>
          <a:pPr algn="ctr">
            <a:lnSpc>
              <a:spcPct val="100000"/>
            </a:lnSpc>
          </a:pPr>
          <a:r>
            <a:rPr lang="en-US" sz="1800" b="1" dirty="0" smtClean="0">
              <a:solidFill>
                <a:schemeClr val="bg1"/>
              </a:solidFill>
            </a:rPr>
            <a:t>STRESS ON TEETH </a:t>
          </a:r>
        </a:p>
        <a:p>
          <a:pPr algn="ctr">
            <a:lnSpc>
              <a:spcPct val="100000"/>
            </a:lnSpc>
          </a:pPr>
          <a:r>
            <a:rPr lang="en-US" sz="1800" b="1" dirty="0" smtClean="0">
              <a:solidFill>
                <a:schemeClr val="bg1"/>
              </a:solidFill>
            </a:rPr>
            <a:t>&amp; </a:t>
          </a:r>
        </a:p>
        <a:p>
          <a:pPr algn="ctr">
            <a:lnSpc>
              <a:spcPct val="100000"/>
            </a:lnSpc>
          </a:pPr>
          <a:r>
            <a:rPr lang="en-US" sz="1800" b="1" dirty="0" smtClean="0">
              <a:solidFill>
                <a:schemeClr val="bg1"/>
              </a:solidFill>
            </a:rPr>
            <a:t>TISSUES</a:t>
          </a:r>
          <a:endParaRPr lang="en-US" sz="1800" b="1" dirty="0">
            <a:solidFill>
              <a:schemeClr val="bg1"/>
            </a:solidFill>
          </a:endParaRPr>
        </a:p>
      </dgm:t>
    </dgm:pt>
    <dgm:pt modelId="{73805967-D62C-4575-8FCF-2B81D4728A10}" type="parTrans" cxnId="{614F0417-5D12-4135-82DD-FFBDA3DD5A1B}">
      <dgm:prSet/>
      <dgm:spPr/>
      <dgm:t>
        <a:bodyPr/>
        <a:lstStyle/>
        <a:p>
          <a:endParaRPr lang="en-US" sz="2000"/>
        </a:p>
      </dgm:t>
    </dgm:pt>
    <dgm:pt modelId="{EA6E6D45-A66A-4CB0-AB08-5C3BA197D8C6}" type="sibTrans" cxnId="{614F0417-5D12-4135-82DD-FFBDA3DD5A1B}">
      <dgm:prSet/>
      <dgm:spPr/>
      <dgm:t>
        <a:bodyPr/>
        <a:lstStyle/>
        <a:p>
          <a:endParaRPr lang="en-US" sz="2000"/>
        </a:p>
      </dgm:t>
    </dgm:pt>
    <dgm:pt modelId="{E27B2EA6-E59B-4617-942E-3A88561CF766}">
      <dgm:prSet phldrT="[Text]" custT="1"/>
      <dgm:spPr/>
      <dgm:t>
        <a:bodyPr/>
        <a:lstStyle/>
        <a:p>
          <a:pPr algn="ctr"/>
          <a:r>
            <a:rPr lang="en-US" sz="1800" b="1" dirty="0" smtClean="0">
              <a:solidFill>
                <a:schemeClr val="bg1"/>
              </a:solidFill>
            </a:rPr>
            <a:t>STRAIN IN SUPPORTING TISSUES</a:t>
          </a:r>
          <a:endParaRPr lang="en-US" sz="1800" b="1" dirty="0">
            <a:solidFill>
              <a:schemeClr val="bg1"/>
            </a:solidFill>
          </a:endParaRPr>
        </a:p>
      </dgm:t>
    </dgm:pt>
    <dgm:pt modelId="{4267A870-108F-41EF-A2BC-E510F4E0A8EC}" type="parTrans" cxnId="{678C5AA6-F4D0-4B08-91BD-4190D57C9EBA}">
      <dgm:prSet/>
      <dgm:spPr/>
      <dgm:t>
        <a:bodyPr/>
        <a:lstStyle/>
        <a:p>
          <a:endParaRPr lang="en-US" sz="2000"/>
        </a:p>
      </dgm:t>
    </dgm:pt>
    <dgm:pt modelId="{1EB36768-7D24-42DC-B0D5-94391DA2B2D7}" type="sibTrans" cxnId="{678C5AA6-F4D0-4B08-91BD-4190D57C9EBA}">
      <dgm:prSet/>
      <dgm:spPr/>
      <dgm:t>
        <a:bodyPr/>
        <a:lstStyle/>
        <a:p>
          <a:endParaRPr lang="en-US" sz="2000"/>
        </a:p>
      </dgm:t>
    </dgm:pt>
    <dgm:pt modelId="{43C87D90-A576-48A8-A2E4-F4333348B9A1}" type="pres">
      <dgm:prSet presAssocID="{90928775-5549-4F50-9C86-1D463A41CB8D}" presName="rootnode" presStyleCnt="0">
        <dgm:presLayoutVars>
          <dgm:chMax/>
          <dgm:chPref/>
          <dgm:dir/>
          <dgm:animLvl val="lvl"/>
        </dgm:presLayoutVars>
      </dgm:prSet>
      <dgm:spPr/>
      <dgm:t>
        <a:bodyPr/>
        <a:lstStyle/>
        <a:p>
          <a:endParaRPr lang="en-US"/>
        </a:p>
      </dgm:t>
    </dgm:pt>
    <dgm:pt modelId="{C6505642-AE43-4C22-9EC1-880A840522E0}" type="pres">
      <dgm:prSet presAssocID="{AA008F6C-A3F1-49BC-A522-508BD31BAD91}" presName="composite" presStyleCnt="0"/>
      <dgm:spPr/>
    </dgm:pt>
    <dgm:pt modelId="{0CC238E0-0E5A-496A-9728-E47A22D2F687}" type="pres">
      <dgm:prSet presAssocID="{AA008F6C-A3F1-49BC-A522-508BD31BAD91}" presName="LShape" presStyleLbl="alignNode1" presStyleIdx="0" presStyleCnt="7"/>
      <dgm:spPr/>
    </dgm:pt>
    <dgm:pt modelId="{2E1F261A-886A-4009-8DB4-38DE16F87926}" type="pres">
      <dgm:prSet presAssocID="{AA008F6C-A3F1-49BC-A522-508BD31BAD91}" presName="ParentText" presStyleLbl="revTx" presStyleIdx="0" presStyleCnt="4">
        <dgm:presLayoutVars>
          <dgm:chMax val="0"/>
          <dgm:chPref val="0"/>
          <dgm:bulletEnabled val="1"/>
        </dgm:presLayoutVars>
      </dgm:prSet>
      <dgm:spPr/>
      <dgm:t>
        <a:bodyPr/>
        <a:lstStyle/>
        <a:p>
          <a:endParaRPr lang="en-US"/>
        </a:p>
      </dgm:t>
    </dgm:pt>
    <dgm:pt modelId="{16180713-D56D-4118-81CC-D959399F55D9}" type="pres">
      <dgm:prSet presAssocID="{AA008F6C-A3F1-49BC-A522-508BD31BAD91}" presName="Triangle" presStyleLbl="alignNode1" presStyleIdx="1" presStyleCnt="7"/>
      <dgm:spPr/>
    </dgm:pt>
    <dgm:pt modelId="{3572A438-57CD-4B4C-BA96-AD8602932FA2}" type="pres">
      <dgm:prSet presAssocID="{3E5C5736-9FE1-4022-90CB-8E18BECA383D}" presName="sibTrans" presStyleCnt="0"/>
      <dgm:spPr/>
    </dgm:pt>
    <dgm:pt modelId="{828F2D05-4251-4BFC-8EC5-A8C70E694775}" type="pres">
      <dgm:prSet presAssocID="{3E5C5736-9FE1-4022-90CB-8E18BECA383D}" presName="space" presStyleCnt="0"/>
      <dgm:spPr/>
    </dgm:pt>
    <dgm:pt modelId="{2489F9C3-7571-4F1B-BA7E-94D21F604401}" type="pres">
      <dgm:prSet presAssocID="{EB9A9BE2-F554-43D8-9324-5D15F1FB3DF4}" presName="composite" presStyleCnt="0"/>
      <dgm:spPr/>
    </dgm:pt>
    <dgm:pt modelId="{9CA6E00C-5FAE-4D87-BD99-8458D6D8D683}" type="pres">
      <dgm:prSet presAssocID="{EB9A9BE2-F554-43D8-9324-5D15F1FB3DF4}" presName="LShape" presStyleLbl="alignNode1" presStyleIdx="2" presStyleCnt="7"/>
      <dgm:spPr/>
    </dgm:pt>
    <dgm:pt modelId="{66155C17-503F-46CA-AB41-748AE819E2A6}" type="pres">
      <dgm:prSet presAssocID="{EB9A9BE2-F554-43D8-9324-5D15F1FB3DF4}" presName="ParentText" presStyleLbl="revTx" presStyleIdx="1" presStyleCnt="4">
        <dgm:presLayoutVars>
          <dgm:chMax val="0"/>
          <dgm:chPref val="0"/>
          <dgm:bulletEnabled val="1"/>
        </dgm:presLayoutVars>
      </dgm:prSet>
      <dgm:spPr/>
      <dgm:t>
        <a:bodyPr/>
        <a:lstStyle/>
        <a:p>
          <a:endParaRPr lang="en-US"/>
        </a:p>
      </dgm:t>
    </dgm:pt>
    <dgm:pt modelId="{7161FB7A-A768-4BD0-A0BE-4D093D62EEA2}" type="pres">
      <dgm:prSet presAssocID="{EB9A9BE2-F554-43D8-9324-5D15F1FB3DF4}" presName="Triangle" presStyleLbl="alignNode1" presStyleIdx="3" presStyleCnt="7"/>
      <dgm:spPr/>
    </dgm:pt>
    <dgm:pt modelId="{8BC62114-631B-4978-B3E3-6276EA6A34A2}" type="pres">
      <dgm:prSet presAssocID="{38C646C8-ED2F-4239-993E-66DD88743B11}" presName="sibTrans" presStyleCnt="0"/>
      <dgm:spPr/>
    </dgm:pt>
    <dgm:pt modelId="{7D0F0B80-7809-4103-BC7C-496E6561FB03}" type="pres">
      <dgm:prSet presAssocID="{38C646C8-ED2F-4239-993E-66DD88743B11}" presName="space" presStyleCnt="0"/>
      <dgm:spPr/>
    </dgm:pt>
    <dgm:pt modelId="{C8FD1EB2-0FD0-4D11-A024-5935FFA2CCAE}" type="pres">
      <dgm:prSet presAssocID="{CAE5843A-6B8B-49EE-81E1-2020456D4EB7}" presName="composite" presStyleCnt="0"/>
      <dgm:spPr/>
    </dgm:pt>
    <dgm:pt modelId="{EBA41967-86FE-4BAA-8F64-AF4DED59C5D4}" type="pres">
      <dgm:prSet presAssocID="{CAE5843A-6B8B-49EE-81E1-2020456D4EB7}" presName="LShape" presStyleLbl="alignNode1" presStyleIdx="4" presStyleCnt="7"/>
      <dgm:spPr/>
    </dgm:pt>
    <dgm:pt modelId="{EDCA3E2C-7B12-4B79-A7FC-CCA38B9B5A3B}" type="pres">
      <dgm:prSet presAssocID="{CAE5843A-6B8B-49EE-81E1-2020456D4EB7}" presName="ParentText" presStyleLbl="revTx" presStyleIdx="2" presStyleCnt="4">
        <dgm:presLayoutVars>
          <dgm:chMax val="0"/>
          <dgm:chPref val="0"/>
          <dgm:bulletEnabled val="1"/>
        </dgm:presLayoutVars>
      </dgm:prSet>
      <dgm:spPr/>
      <dgm:t>
        <a:bodyPr/>
        <a:lstStyle/>
        <a:p>
          <a:endParaRPr lang="en-US"/>
        </a:p>
      </dgm:t>
    </dgm:pt>
    <dgm:pt modelId="{BB31B6C3-E1B7-425D-8A04-9205FA598A0D}" type="pres">
      <dgm:prSet presAssocID="{CAE5843A-6B8B-49EE-81E1-2020456D4EB7}" presName="Triangle" presStyleLbl="alignNode1" presStyleIdx="5" presStyleCnt="7"/>
      <dgm:spPr/>
    </dgm:pt>
    <dgm:pt modelId="{0151D80B-E9B9-4BA6-BD42-26D2081320CA}" type="pres">
      <dgm:prSet presAssocID="{EA6E6D45-A66A-4CB0-AB08-5C3BA197D8C6}" presName="sibTrans" presStyleCnt="0"/>
      <dgm:spPr/>
    </dgm:pt>
    <dgm:pt modelId="{4B34F228-0C25-4DDC-B281-8D6DBBEB4BA1}" type="pres">
      <dgm:prSet presAssocID="{EA6E6D45-A66A-4CB0-AB08-5C3BA197D8C6}" presName="space" presStyleCnt="0"/>
      <dgm:spPr/>
    </dgm:pt>
    <dgm:pt modelId="{F7BD297B-813C-40CF-94AB-E9DDB9304FDD}" type="pres">
      <dgm:prSet presAssocID="{E27B2EA6-E59B-4617-942E-3A88561CF766}" presName="composite" presStyleCnt="0"/>
      <dgm:spPr/>
    </dgm:pt>
    <dgm:pt modelId="{A98BCFCC-2128-4BD2-A13A-57E72005CCE6}" type="pres">
      <dgm:prSet presAssocID="{E27B2EA6-E59B-4617-942E-3A88561CF766}" presName="LShape" presStyleLbl="alignNode1" presStyleIdx="6" presStyleCnt="7"/>
      <dgm:spPr/>
    </dgm:pt>
    <dgm:pt modelId="{101C9BCD-88C7-4199-A4D0-58FFA329B0DA}" type="pres">
      <dgm:prSet presAssocID="{E27B2EA6-E59B-4617-942E-3A88561CF766}" presName="ParentText" presStyleLbl="revTx" presStyleIdx="3" presStyleCnt="4">
        <dgm:presLayoutVars>
          <dgm:chMax val="0"/>
          <dgm:chPref val="0"/>
          <dgm:bulletEnabled val="1"/>
        </dgm:presLayoutVars>
      </dgm:prSet>
      <dgm:spPr/>
      <dgm:t>
        <a:bodyPr/>
        <a:lstStyle/>
        <a:p>
          <a:endParaRPr lang="en-US"/>
        </a:p>
      </dgm:t>
    </dgm:pt>
  </dgm:ptLst>
  <dgm:cxnLst>
    <dgm:cxn modelId="{60A43757-E42E-48E6-B1BD-72F8B1705143}" type="presOf" srcId="{E27B2EA6-E59B-4617-942E-3A88561CF766}" destId="{101C9BCD-88C7-4199-A4D0-58FFA329B0DA}" srcOrd="0" destOrd="0" presId="urn:microsoft.com/office/officeart/2009/3/layout/StepUpProcess"/>
    <dgm:cxn modelId="{614F0417-5D12-4135-82DD-FFBDA3DD5A1B}" srcId="{90928775-5549-4F50-9C86-1D463A41CB8D}" destId="{CAE5843A-6B8B-49EE-81E1-2020456D4EB7}" srcOrd="2" destOrd="0" parTransId="{73805967-D62C-4575-8FCF-2B81D4728A10}" sibTransId="{EA6E6D45-A66A-4CB0-AB08-5C3BA197D8C6}"/>
    <dgm:cxn modelId="{97624F34-A3C0-4410-A1C6-116948F7DEDC}" srcId="{90928775-5549-4F50-9C86-1D463A41CB8D}" destId="{EB9A9BE2-F554-43D8-9324-5D15F1FB3DF4}" srcOrd="1" destOrd="0" parTransId="{C9609EDB-491C-4928-B0DA-6812FDFC343C}" sibTransId="{38C646C8-ED2F-4239-993E-66DD88743B11}"/>
    <dgm:cxn modelId="{1B89EFE3-59BF-4A34-99AB-833EC2568ABB}" type="presOf" srcId="{EB9A9BE2-F554-43D8-9324-5D15F1FB3DF4}" destId="{66155C17-503F-46CA-AB41-748AE819E2A6}" srcOrd="0" destOrd="0" presId="urn:microsoft.com/office/officeart/2009/3/layout/StepUpProcess"/>
    <dgm:cxn modelId="{B1F0959C-F459-4A15-A898-C543630AB480}" srcId="{90928775-5549-4F50-9C86-1D463A41CB8D}" destId="{AA008F6C-A3F1-49BC-A522-508BD31BAD91}" srcOrd="0" destOrd="0" parTransId="{913EFA23-FAB3-4FC0-B5C8-903736958879}" sibTransId="{3E5C5736-9FE1-4022-90CB-8E18BECA383D}"/>
    <dgm:cxn modelId="{678C5AA6-F4D0-4B08-91BD-4190D57C9EBA}" srcId="{90928775-5549-4F50-9C86-1D463A41CB8D}" destId="{E27B2EA6-E59B-4617-942E-3A88561CF766}" srcOrd="3" destOrd="0" parTransId="{4267A870-108F-41EF-A2BC-E510F4E0A8EC}" sibTransId="{1EB36768-7D24-42DC-B0D5-94391DA2B2D7}"/>
    <dgm:cxn modelId="{4C2EBBD5-6419-4306-AAC5-3DD41DF2B70C}" type="presOf" srcId="{90928775-5549-4F50-9C86-1D463A41CB8D}" destId="{43C87D90-A576-48A8-A2E4-F4333348B9A1}" srcOrd="0" destOrd="0" presId="urn:microsoft.com/office/officeart/2009/3/layout/StepUpProcess"/>
    <dgm:cxn modelId="{B7C320F9-ABDF-4C50-8C6A-9F53371FD66D}" type="presOf" srcId="{CAE5843A-6B8B-49EE-81E1-2020456D4EB7}" destId="{EDCA3E2C-7B12-4B79-A7FC-CCA38B9B5A3B}" srcOrd="0" destOrd="0" presId="urn:microsoft.com/office/officeart/2009/3/layout/StepUpProcess"/>
    <dgm:cxn modelId="{77C53502-F7BE-41CF-B8C8-C243EE081891}" type="presOf" srcId="{AA008F6C-A3F1-49BC-A522-508BD31BAD91}" destId="{2E1F261A-886A-4009-8DB4-38DE16F87926}" srcOrd="0" destOrd="0" presId="urn:microsoft.com/office/officeart/2009/3/layout/StepUpProcess"/>
    <dgm:cxn modelId="{6F907AB8-22CF-49F5-8510-9B9E982A4D44}" type="presParOf" srcId="{43C87D90-A576-48A8-A2E4-F4333348B9A1}" destId="{C6505642-AE43-4C22-9EC1-880A840522E0}" srcOrd="0" destOrd="0" presId="urn:microsoft.com/office/officeart/2009/3/layout/StepUpProcess"/>
    <dgm:cxn modelId="{9A79C7A9-C3B1-45B7-9E6D-4440C7B8AF88}" type="presParOf" srcId="{C6505642-AE43-4C22-9EC1-880A840522E0}" destId="{0CC238E0-0E5A-496A-9728-E47A22D2F687}" srcOrd="0" destOrd="0" presId="urn:microsoft.com/office/officeart/2009/3/layout/StepUpProcess"/>
    <dgm:cxn modelId="{2F4EC52F-401D-46FD-8658-E77476C13392}" type="presParOf" srcId="{C6505642-AE43-4C22-9EC1-880A840522E0}" destId="{2E1F261A-886A-4009-8DB4-38DE16F87926}" srcOrd="1" destOrd="0" presId="urn:microsoft.com/office/officeart/2009/3/layout/StepUpProcess"/>
    <dgm:cxn modelId="{340DBA41-500B-44DB-AADA-EF8E62672480}" type="presParOf" srcId="{C6505642-AE43-4C22-9EC1-880A840522E0}" destId="{16180713-D56D-4118-81CC-D959399F55D9}" srcOrd="2" destOrd="0" presId="urn:microsoft.com/office/officeart/2009/3/layout/StepUpProcess"/>
    <dgm:cxn modelId="{C3D75F89-A998-4510-8F2C-91F6B71CCB7E}" type="presParOf" srcId="{43C87D90-A576-48A8-A2E4-F4333348B9A1}" destId="{3572A438-57CD-4B4C-BA96-AD8602932FA2}" srcOrd="1" destOrd="0" presId="urn:microsoft.com/office/officeart/2009/3/layout/StepUpProcess"/>
    <dgm:cxn modelId="{8DF40FB4-C1FF-4214-93DB-8BBFB0605CC1}" type="presParOf" srcId="{3572A438-57CD-4B4C-BA96-AD8602932FA2}" destId="{828F2D05-4251-4BFC-8EC5-A8C70E694775}" srcOrd="0" destOrd="0" presId="urn:microsoft.com/office/officeart/2009/3/layout/StepUpProcess"/>
    <dgm:cxn modelId="{EF63B8DA-7927-4B11-A2D7-BC6732EDB49E}" type="presParOf" srcId="{43C87D90-A576-48A8-A2E4-F4333348B9A1}" destId="{2489F9C3-7571-4F1B-BA7E-94D21F604401}" srcOrd="2" destOrd="0" presId="urn:microsoft.com/office/officeart/2009/3/layout/StepUpProcess"/>
    <dgm:cxn modelId="{EA18B408-82EA-4A05-81D0-6C76B2EA2AF8}" type="presParOf" srcId="{2489F9C3-7571-4F1B-BA7E-94D21F604401}" destId="{9CA6E00C-5FAE-4D87-BD99-8458D6D8D683}" srcOrd="0" destOrd="0" presId="urn:microsoft.com/office/officeart/2009/3/layout/StepUpProcess"/>
    <dgm:cxn modelId="{0A3F76EA-557D-4EA4-B3DA-399D8113B2B8}" type="presParOf" srcId="{2489F9C3-7571-4F1B-BA7E-94D21F604401}" destId="{66155C17-503F-46CA-AB41-748AE819E2A6}" srcOrd="1" destOrd="0" presId="urn:microsoft.com/office/officeart/2009/3/layout/StepUpProcess"/>
    <dgm:cxn modelId="{BAA759F5-0850-4B2D-8206-22969884F288}" type="presParOf" srcId="{2489F9C3-7571-4F1B-BA7E-94D21F604401}" destId="{7161FB7A-A768-4BD0-A0BE-4D093D62EEA2}" srcOrd="2" destOrd="0" presId="urn:microsoft.com/office/officeart/2009/3/layout/StepUpProcess"/>
    <dgm:cxn modelId="{9B642E9D-A2E7-44D6-8117-A46EDAEEE7A5}" type="presParOf" srcId="{43C87D90-A576-48A8-A2E4-F4333348B9A1}" destId="{8BC62114-631B-4978-B3E3-6276EA6A34A2}" srcOrd="3" destOrd="0" presId="urn:microsoft.com/office/officeart/2009/3/layout/StepUpProcess"/>
    <dgm:cxn modelId="{5DC2C921-53F1-4B73-B644-7E9497AF3F93}" type="presParOf" srcId="{8BC62114-631B-4978-B3E3-6276EA6A34A2}" destId="{7D0F0B80-7809-4103-BC7C-496E6561FB03}" srcOrd="0" destOrd="0" presId="urn:microsoft.com/office/officeart/2009/3/layout/StepUpProcess"/>
    <dgm:cxn modelId="{CD573658-6808-43E8-849E-FC3066A37D09}" type="presParOf" srcId="{43C87D90-A576-48A8-A2E4-F4333348B9A1}" destId="{C8FD1EB2-0FD0-4D11-A024-5935FFA2CCAE}" srcOrd="4" destOrd="0" presId="urn:microsoft.com/office/officeart/2009/3/layout/StepUpProcess"/>
    <dgm:cxn modelId="{C874BCB7-69B7-4018-A4A9-49DE538EFB43}" type="presParOf" srcId="{C8FD1EB2-0FD0-4D11-A024-5935FFA2CCAE}" destId="{EBA41967-86FE-4BAA-8F64-AF4DED59C5D4}" srcOrd="0" destOrd="0" presId="urn:microsoft.com/office/officeart/2009/3/layout/StepUpProcess"/>
    <dgm:cxn modelId="{075C2488-6441-474C-A8EE-F86C5D03752D}" type="presParOf" srcId="{C8FD1EB2-0FD0-4D11-A024-5935FFA2CCAE}" destId="{EDCA3E2C-7B12-4B79-A7FC-CCA38B9B5A3B}" srcOrd="1" destOrd="0" presId="urn:microsoft.com/office/officeart/2009/3/layout/StepUpProcess"/>
    <dgm:cxn modelId="{060079CD-6426-47AC-9D78-0B1A1C48AA25}" type="presParOf" srcId="{C8FD1EB2-0FD0-4D11-A024-5935FFA2CCAE}" destId="{BB31B6C3-E1B7-425D-8A04-9205FA598A0D}" srcOrd="2" destOrd="0" presId="urn:microsoft.com/office/officeart/2009/3/layout/StepUpProcess"/>
    <dgm:cxn modelId="{EBD248EB-A54B-447C-95E4-E0E4F63F42D2}" type="presParOf" srcId="{43C87D90-A576-48A8-A2E4-F4333348B9A1}" destId="{0151D80B-E9B9-4BA6-BD42-26D2081320CA}" srcOrd="5" destOrd="0" presId="urn:microsoft.com/office/officeart/2009/3/layout/StepUpProcess"/>
    <dgm:cxn modelId="{2CC97E4A-A702-4628-8C7D-B3DCDFD0A1CF}" type="presParOf" srcId="{0151D80B-E9B9-4BA6-BD42-26D2081320CA}" destId="{4B34F228-0C25-4DDC-B281-8D6DBBEB4BA1}" srcOrd="0" destOrd="0" presId="urn:microsoft.com/office/officeart/2009/3/layout/StepUpProcess"/>
    <dgm:cxn modelId="{E4260CF8-CBAA-4D0A-AB90-3A164551DA13}" type="presParOf" srcId="{43C87D90-A576-48A8-A2E4-F4333348B9A1}" destId="{F7BD297B-813C-40CF-94AB-E9DDB9304FDD}" srcOrd="6" destOrd="0" presId="urn:microsoft.com/office/officeart/2009/3/layout/StepUpProcess"/>
    <dgm:cxn modelId="{F7DDCE65-A06A-4234-9043-1349C58E52AE}" type="presParOf" srcId="{F7BD297B-813C-40CF-94AB-E9DDB9304FDD}" destId="{A98BCFCC-2128-4BD2-A13A-57E72005CCE6}" srcOrd="0" destOrd="0" presId="urn:microsoft.com/office/officeart/2009/3/layout/StepUpProcess"/>
    <dgm:cxn modelId="{A1A49A1D-FE2A-4B6D-8A2C-E37303D9CF9D}" type="presParOf" srcId="{F7BD297B-813C-40CF-94AB-E9DDB9304FDD}" destId="{101C9BCD-88C7-4199-A4D0-58FFA329B0DA}" srcOrd="1" destOrd="0" presId="urn:microsoft.com/office/officeart/2009/3/layout/StepUpProcess"/>
  </dgm:cxnLst>
  <dgm:bg>
    <a:solidFill>
      <a:schemeClr val="tx1"/>
    </a:solidFill>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39B12B-2B1C-4524-9311-74E32D6C195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1235C39-F9FB-4AD5-B0F8-BA29FD78B022}">
      <dgm:prSet phldrT="[Text]" custT="1"/>
      <dgm:spPr/>
      <dgm:t>
        <a:bodyPr/>
        <a:lstStyle/>
        <a:p>
          <a:r>
            <a:rPr lang="en-US" sz="3400" b="1" u="sng" dirty="0" smtClean="0">
              <a:solidFill>
                <a:schemeClr val="bg1"/>
              </a:solidFill>
              <a:effectLst>
                <a:outerShdw blurRad="38100" dist="38100" dir="2700000" algn="tl">
                  <a:srgbClr val="000000">
                    <a:alpha val="43137"/>
                  </a:srgbClr>
                </a:outerShdw>
              </a:effectLst>
            </a:rPr>
            <a:t>CLASS  I LEVER</a:t>
          </a:r>
          <a:endParaRPr lang="en-US" sz="3400" b="1" u="sng" dirty="0">
            <a:solidFill>
              <a:schemeClr val="bg1"/>
            </a:solidFill>
            <a:effectLst>
              <a:outerShdw blurRad="38100" dist="38100" dir="2700000" algn="tl">
                <a:srgbClr val="000000">
                  <a:alpha val="43137"/>
                </a:srgbClr>
              </a:outerShdw>
            </a:effectLst>
          </a:endParaRPr>
        </a:p>
      </dgm:t>
    </dgm:pt>
    <dgm:pt modelId="{55A6CFA6-A6AD-44DA-AA43-53A1C311E2C3}" type="parTrans" cxnId="{36EF9D0C-F05A-4521-A303-78F807004B6C}">
      <dgm:prSet/>
      <dgm:spPr/>
      <dgm:t>
        <a:bodyPr/>
        <a:lstStyle/>
        <a:p>
          <a:endParaRPr lang="en-US"/>
        </a:p>
      </dgm:t>
    </dgm:pt>
    <dgm:pt modelId="{F6D1039B-4CCB-4579-A6D0-01C91D11FAD8}" type="sibTrans" cxnId="{36EF9D0C-F05A-4521-A303-78F807004B6C}">
      <dgm:prSet/>
      <dgm:spPr/>
      <dgm:t>
        <a:bodyPr/>
        <a:lstStyle/>
        <a:p>
          <a:endParaRPr lang="en-US"/>
        </a:p>
      </dgm:t>
    </dgm:pt>
    <dgm:pt modelId="{083D5E86-F56B-45C0-A70A-1D768D5E1601}" type="pres">
      <dgm:prSet presAssocID="{1539B12B-2B1C-4524-9311-74E32D6C195A}" presName="Name0" presStyleCnt="0">
        <dgm:presLayoutVars>
          <dgm:dir/>
          <dgm:resizeHandles val="exact"/>
        </dgm:presLayoutVars>
      </dgm:prSet>
      <dgm:spPr/>
      <dgm:t>
        <a:bodyPr/>
        <a:lstStyle/>
        <a:p>
          <a:endParaRPr lang="en-US"/>
        </a:p>
      </dgm:t>
    </dgm:pt>
    <dgm:pt modelId="{AB061DB5-6FFD-4474-8D77-FFB298A29E4B}" type="pres">
      <dgm:prSet presAssocID="{B1235C39-F9FB-4AD5-B0F8-BA29FD78B022}" presName="composite" presStyleCnt="0"/>
      <dgm:spPr/>
    </dgm:pt>
    <dgm:pt modelId="{7E90041C-BC12-4ADF-B4E9-26560E33E447}" type="pres">
      <dgm:prSet presAssocID="{B1235C39-F9FB-4AD5-B0F8-BA29FD78B022}" presName="rect1" presStyleLbl="trAlignAcc1" presStyleIdx="0" presStyleCnt="1" custScaleX="169963">
        <dgm:presLayoutVars>
          <dgm:bulletEnabled val="1"/>
        </dgm:presLayoutVars>
      </dgm:prSet>
      <dgm:spPr/>
      <dgm:t>
        <a:bodyPr/>
        <a:lstStyle/>
        <a:p>
          <a:endParaRPr lang="en-US"/>
        </a:p>
      </dgm:t>
    </dgm:pt>
    <dgm:pt modelId="{10CDEBC0-A5CF-460D-B13F-DC113F0AEE90}" type="pres">
      <dgm:prSet presAssocID="{B1235C39-F9FB-4AD5-B0F8-BA29FD78B022}" presName="rect2" presStyleLbl="fgImgPlace1" presStyleIdx="0" presStyleCnt="1" custLinFactX="-100000" custLinFactNeighborX="-129293" custLinFactNeighborY="-242"/>
      <dgm:spPr/>
    </dgm:pt>
  </dgm:ptLst>
  <dgm:cxnLst>
    <dgm:cxn modelId="{262B20C4-B48B-4F08-B606-7E1E7AF0CDAB}" type="presOf" srcId="{1539B12B-2B1C-4524-9311-74E32D6C195A}" destId="{083D5E86-F56B-45C0-A70A-1D768D5E1601}" srcOrd="0" destOrd="0" presId="urn:microsoft.com/office/officeart/2008/layout/PictureStrips"/>
    <dgm:cxn modelId="{921688DB-8B06-4326-871D-8E8E3A2FFD9B}" type="presOf" srcId="{B1235C39-F9FB-4AD5-B0F8-BA29FD78B022}" destId="{7E90041C-BC12-4ADF-B4E9-26560E33E447}" srcOrd="0" destOrd="0" presId="urn:microsoft.com/office/officeart/2008/layout/PictureStrips"/>
    <dgm:cxn modelId="{36EF9D0C-F05A-4521-A303-78F807004B6C}" srcId="{1539B12B-2B1C-4524-9311-74E32D6C195A}" destId="{B1235C39-F9FB-4AD5-B0F8-BA29FD78B022}" srcOrd="0" destOrd="0" parTransId="{55A6CFA6-A6AD-44DA-AA43-53A1C311E2C3}" sibTransId="{F6D1039B-4CCB-4579-A6D0-01C91D11FAD8}"/>
    <dgm:cxn modelId="{6D4AB7CB-03C7-4AEC-BF97-1281D15B5E41}" type="presParOf" srcId="{083D5E86-F56B-45C0-A70A-1D768D5E1601}" destId="{AB061DB5-6FFD-4474-8D77-FFB298A29E4B}" srcOrd="0" destOrd="0" presId="urn:microsoft.com/office/officeart/2008/layout/PictureStrips"/>
    <dgm:cxn modelId="{3535C08E-9D87-441D-AB6A-69CB18E9E540}" type="presParOf" srcId="{AB061DB5-6FFD-4474-8D77-FFB298A29E4B}" destId="{7E90041C-BC12-4ADF-B4E9-26560E33E447}" srcOrd="0" destOrd="0" presId="urn:microsoft.com/office/officeart/2008/layout/PictureStrips"/>
    <dgm:cxn modelId="{DEC07B8D-C3E4-4B1C-887D-8E7B7F782759}" type="presParOf" srcId="{AB061DB5-6FFD-4474-8D77-FFB298A29E4B}" destId="{10CDEBC0-A5CF-460D-B13F-DC113F0AEE90}" srcOrd="1" destOrd="0" presId="urn:microsoft.com/office/officeart/2008/layout/PictureStrips"/>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39B12B-2B1C-4524-9311-74E32D6C195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1235C39-F9FB-4AD5-B0F8-BA29FD78B022}">
      <dgm:prSet phldrT="[Text]" custT="1"/>
      <dgm:spPr/>
      <dgm:t>
        <a:bodyPr/>
        <a:lstStyle/>
        <a:p>
          <a:r>
            <a:rPr lang="en-US" sz="3400" b="1" u="sng" dirty="0" smtClean="0">
              <a:solidFill>
                <a:schemeClr val="bg1"/>
              </a:solidFill>
              <a:effectLst>
                <a:outerShdw blurRad="38100" dist="38100" dir="2700000" algn="tl">
                  <a:srgbClr val="000000">
                    <a:alpha val="43137"/>
                  </a:srgbClr>
                </a:outerShdw>
              </a:effectLst>
            </a:rPr>
            <a:t>CLASS  II LEVER</a:t>
          </a:r>
          <a:endParaRPr lang="en-US" sz="3400" b="1" u="sng" dirty="0">
            <a:solidFill>
              <a:schemeClr val="bg1"/>
            </a:solidFill>
            <a:effectLst>
              <a:outerShdw blurRad="38100" dist="38100" dir="2700000" algn="tl">
                <a:srgbClr val="000000">
                  <a:alpha val="43137"/>
                </a:srgbClr>
              </a:outerShdw>
            </a:effectLst>
          </a:endParaRPr>
        </a:p>
      </dgm:t>
    </dgm:pt>
    <dgm:pt modelId="{55A6CFA6-A6AD-44DA-AA43-53A1C311E2C3}" type="parTrans" cxnId="{36EF9D0C-F05A-4521-A303-78F807004B6C}">
      <dgm:prSet/>
      <dgm:spPr/>
      <dgm:t>
        <a:bodyPr/>
        <a:lstStyle/>
        <a:p>
          <a:endParaRPr lang="en-US"/>
        </a:p>
      </dgm:t>
    </dgm:pt>
    <dgm:pt modelId="{F6D1039B-4CCB-4579-A6D0-01C91D11FAD8}" type="sibTrans" cxnId="{36EF9D0C-F05A-4521-A303-78F807004B6C}">
      <dgm:prSet/>
      <dgm:spPr/>
      <dgm:t>
        <a:bodyPr/>
        <a:lstStyle/>
        <a:p>
          <a:endParaRPr lang="en-US"/>
        </a:p>
      </dgm:t>
    </dgm:pt>
    <dgm:pt modelId="{083D5E86-F56B-45C0-A70A-1D768D5E1601}" type="pres">
      <dgm:prSet presAssocID="{1539B12B-2B1C-4524-9311-74E32D6C195A}" presName="Name0" presStyleCnt="0">
        <dgm:presLayoutVars>
          <dgm:dir/>
          <dgm:resizeHandles val="exact"/>
        </dgm:presLayoutVars>
      </dgm:prSet>
      <dgm:spPr/>
      <dgm:t>
        <a:bodyPr/>
        <a:lstStyle/>
        <a:p>
          <a:endParaRPr lang="en-US"/>
        </a:p>
      </dgm:t>
    </dgm:pt>
    <dgm:pt modelId="{AB061DB5-6FFD-4474-8D77-FFB298A29E4B}" type="pres">
      <dgm:prSet presAssocID="{B1235C39-F9FB-4AD5-B0F8-BA29FD78B022}" presName="composite" presStyleCnt="0"/>
      <dgm:spPr/>
    </dgm:pt>
    <dgm:pt modelId="{7E90041C-BC12-4ADF-B4E9-26560E33E447}" type="pres">
      <dgm:prSet presAssocID="{B1235C39-F9FB-4AD5-B0F8-BA29FD78B022}" presName="rect1" presStyleLbl="trAlignAcc1" presStyleIdx="0" presStyleCnt="1" custScaleX="187903">
        <dgm:presLayoutVars>
          <dgm:bulletEnabled val="1"/>
        </dgm:presLayoutVars>
      </dgm:prSet>
      <dgm:spPr/>
      <dgm:t>
        <a:bodyPr/>
        <a:lstStyle/>
        <a:p>
          <a:endParaRPr lang="en-US"/>
        </a:p>
      </dgm:t>
    </dgm:pt>
    <dgm:pt modelId="{10CDEBC0-A5CF-460D-B13F-DC113F0AEE90}" type="pres">
      <dgm:prSet presAssocID="{B1235C39-F9FB-4AD5-B0F8-BA29FD78B022}" presName="rect2" presStyleLbl="fgImgPlace1" presStyleIdx="0" presStyleCnt="1" custLinFactX="-100000" custLinFactNeighborX="-129293" custLinFactNeighborY="-242"/>
      <dgm:spPr/>
    </dgm:pt>
  </dgm:ptLst>
  <dgm:cxnLst>
    <dgm:cxn modelId="{046DCD32-179A-45D7-AF89-698F184270B5}" type="presOf" srcId="{1539B12B-2B1C-4524-9311-74E32D6C195A}" destId="{083D5E86-F56B-45C0-A70A-1D768D5E1601}" srcOrd="0" destOrd="0" presId="urn:microsoft.com/office/officeart/2008/layout/PictureStrips"/>
    <dgm:cxn modelId="{0651BE0B-C921-485A-88F2-04CF6DD862E2}" type="presOf" srcId="{B1235C39-F9FB-4AD5-B0F8-BA29FD78B022}" destId="{7E90041C-BC12-4ADF-B4E9-26560E33E447}" srcOrd="0" destOrd="0" presId="urn:microsoft.com/office/officeart/2008/layout/PictureStrips"/>
    <dgm:cxn modelId="{36EF9D0C-F05A-4521-A303-78F807004B6C}" srcId="{1539B12B-2B1C-4524-9311-74E32D6C195A}" destId="{B1235C39-F9FB-4AD5-B0F8-BA29FD78B022}" srcOrd="0" destOrd="0" parTransId="{55A6CFA6-A6AD-44DA-AA43-53A1C311E2C3}" sibTransId="{F6D1039B-4CCB-4579-A6D0-01C91D11FAD8}"/>
    <dgm:cxn modelId="{0805C0B9-C27F-4A87-A47F-FC9420C72E6B}" type="presParOf" srcId="{083D5E86-F56B-45C0-A70A-1D768D5E1601}" destId="{AB061DB5-6FFD-4474-8D77-FFB298A29E4B}" srcOrd="0" destOrd="0" presId="urn:microsoft.com/office/officeart/2008/layout/PictureStrips"/>
    <dgm:cxn modelId="{898FF4A5-4017-4507-A4EA-A608A9D291E8}" type="presParOf" srcId="{AB061DB5-6FFD-4474-8D77-FFB298A29E4B}" destId="{7E90041C-BC12-4ADF-B4E9-26560E33E447}" srcOrd="0" destOrd="0" presId="urn:microsoft.com/office/officeart/2008/layout/PictureStrips"/>
    <dgm:cxn modelId="{31E28480-60CA-4A2E-A079-D1E94B55EB84}" type="presParOf" srcId="{AB061DB5-6FFD-4474-8D77-FFB298A29E4B}" destId="{10CDEBC0-A5CF-460D-B13F-DC113F0AEE90}" srcOrd="1" destOrd="0" presId="urn:microsoft.com/office/officeart/2008/layout/PictureStrips"/>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39B12B-2B1C-4524-9311-74E32D6C195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1235C39-F9FB-4AD5-B0F8-BA29FD78B022}">
      <dgm:prSet phldrT="[Text]" custT="1"/>
      <dgm:spPr/>
      <dgm:t>
        <a:bodyPr/>
        <a:lstStyle/>
        <a:p>
          <a:r>
            <a:rPr lang="en-US" sz="3400" b="1" u="sng" dirty="0" smtClean="0">
              <a:solidFill>
                <a:schemeClr val="bg1"/>
              </a:solidFill>
              <a:effectLst>
                <a:outerShdw blurRad="38100" dist="38100" dir="2700000" algn="tl">
                  <a:srgbClr val="000000">
                    <a:alpha val="43137"/>
                  </a:srgbClr>
                </a:outerShdw>
              </a:effectLst>
            </a:rPr>
            <a:t>CLASS  III LEVER</a:t>
          </a:r>
          <a:endParaRPr lang="en-US" sz="3400" b="1" u="sng" dirty="0">
            <a:solidFill>
              <a:schemeClr val="bg1"/>
            </a:solidFill>
            <a:effectLst>
              <a:outerShdw blurRad="38100" dist="38100" dir="2700000" algn="tl">
                <a:srgbClr val="000000">
                  <a:alpha val="43137"/>
                </a:srgbClr>
              </a:outerShdw>
            </a:effectLst>
          </a:endParaRPr>
        </a:p>
      </dgm:t>
    </dgm:pt>
    <dgm:pt modelId="{55A6CFA6-A6AD-44DA-AA43-53A1C311E2C3}" type="parTrans" cxnId="{36EF9D0C-F05A-4521-A303-78F807004B6C}">
      <dgm:prSet/>
      <dgm:spPr/>
      <dgm:t>
        <a:bodyPr/>
        <a:lstStyle/>
        <a:p>
          <a:endParaRPr lang="en-US"/>
        </a:p>
      </dgm:t>
    </dgm:pt>
    <dgm:pt modelId="{F6D1039B-4CCB-4579-A6D0-01C91D11FAD8}" type="sibTrans" cxnId="{36EF9D0C-F05A-4521-A303-78F807004B6C}">
      <dgm:prSet/>
      <dgm:spPr/>
      <dgm:t>
        <a:bodyPr/>
        <a:lstStyle/>
        <a:p>
          <a:endParaRPr lang="en-US"/>
        </a:p>
      </dgm:t>
    </dgm:pt>
    <dgm:pt modelId="{083D5E86-F56B-45C0-A70A-1D768D5E1601}" type="pres">
      <dgm:prSet presAssocID="{1539B12B-2B1C-4524-9311-74E32D6C195A}" presName="Name0" presStyleCnt="0">
        <dgm:presLayoutVars>
          <dgm:dir/>
          <dgm:resizeHandles val="exact"/>
        </dgm:presLayoutVars>
      </dgm:prSet>
      <dgm:spPr/>
      <dgm:t>
        <a:bodyPr/>
        <a:lstStyle/>
        <a:p>
          <a:endParaRPr lang="en-US"/>
        </a:p>
      </dgm:t>
    </dgm:pt>
    <dgm:pt modelId="{AB061DB5-6FFD-4474-8D77-FFB298A29E4B}" type="pres">
      <dgm:prSet presAssocID="{B1235C39-F9FB-4AD5-B0F8-BA29FD78B022}" presName="composite" presStyleCnt="0"/>
      <dgm:spPr/>
    </dgm:pt>
    <dgm:pt modelId="{7E90041C-BC12-4ADF-B4E9-26560E33E447}" type="pres">
      <dgm:prSet presAssocID="{B1235C39-F9FB-4AD5-B0F8-BA29FD78B022}" presName="rect1" presStyleLbl="trAlignAcc1" presStyleIdx="0" presStyleCnt="1" custScaleX="193429">
        <dgm:presLayoutVars>
          <dgm:bulletEnabled val="1"/>
        </dgm:presLayoutVars>
      </dgm:prSet>
      <dgm:spPr/>
      <dgm:t>
        <a:bodyPr/>
        <a:lstStyle/>
        <a:p>
          <a:endParaRPr lang="en-US"/>
        </a:p>
      </dgm:t>
    </dgm:pt>
    <dgm:pt modelId="{10CDEBC0-A5CF-460D-B13F-DC113F0AEE90}" type="pres">
      <dgm:prSet presAssocID="{B1235C39-F9FB-4AD5-B0F8-BA29FD78B022}" presName="rect2" presStyleLbl="fgImgPlace1" presStyleIdx="0" presStyleCnt="1" custLinFactX="-100000" custLinFactNeighborX="-129293" custLinFactNeighborY="-242"/>
      <dgm:spPr/>
    </dgm:pt>
  </dgm:ptLst>
  <dgm:cxnLst>
    <dgm:cxn modelId="{36EF9D0C-F05A-4521-A303-78F807004B6C}" srcId="{1539B12B-2B1C-4524-9311-74E32D6C195A}" destId="{B1235C39-F9FB-4AD5-B0F8-BA29FD78B022}" srcOrd="0" destOrd="0" parTransId="{55A6CFA6-A6AD-44DA-AA43-53A1C311E2C3}" sibTransId="{F6D1039B-4CCB-4579-A6D0-01C91D11FAD8}"/>
    <dgm:cxn modelId="{464A1D29-D829-44F8-A918-EF579EF3CAF1}" type="presOf" srcId="{B1235C39-F9FB-4AD5-B0F8-BA29FD78B022}" destId="{7E90041C-BC12-4ADF-B4E9-26560E33E447}" srcOrd="0" destOrd="0" presId="urn:microsoft.com/office/officeart/2008/layout/PictureStrips"/>
    <dgm:cxn modelId="{7C3D2A82-F9E2-49AA-BE50-76A72AD42F7B}" type="presOf" srcId="{1539B12B-2B1C-4524-9311-74E32D6C195A}" destId="{083D5E86-F56B-45C0-A70A-1D768D5E1601}" srcOrd="0" destOrd="0" presId="urn:microsoft.com/office/officeart/2008/layout/PictureStrips"/>
    <dgm:cxn modelId="{27964324-D405-4669-BB28-66E2ED30E03D}" type="presParOf" srcId="{083D5E86-F56B-45C0-A70A-1D768D5E1601}" destId="{AB061DB5-6FFD-4474-8D77-FFB298A29E4B}" srcOrd="0" destOrd="0" presId="urn:microsoft.com/office/officeart/2008/layout/PictureStrips"/>
    <dgm:cxn modelId="{AF0B0117-A149-465C-BDA0-84CD967C0B4C}" type="presParOf" srcId="{AB061DB5-6FFD-4474-8D77-FFB298A29E4B}" destId="{7E90041C-BC12-4ADF-B4E9-26560E33E447}" srcOrd="0" destOrd="0" presId="urn:microsoft.com/office/officeart/2008/layout/PictureStrips"/>
    <dgm:cxn modelId="{96E8909C-4262-4524-A12C-F90630A9FB5E}" type="presParOf" srcId="{AB061DB5-6FFD-4474-8D77-FFB298A29E4B}" destId="{10CDEBC0-A5CF-460D-B13F-DC113F0AEE90}" srcOrd="1" destOrd="0" presId="urn:microsoft.com/office/officeart/2008/layout/PictureStrips"/>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238E0-0E5A-496A-9728-E47A22D2F687}">
      <dsp:nvSpPr>
        <dsp:cNvPr id="0" name=""/>
        <dsp:cNvSpPr/>
      </dsp:nvSpPr>
      <dsp:spPr>
        <a:xfrm rot="5400000">
          <a:off x="422645" y="2932165"/>
          <a:ext cx="1272716" cy="211777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1F261A-886A-4009-8DB4-38DE16F87926}">
      <dsp:nvSpPr>
        <dsp:cNvPr id="0" name=""/>
        <dsp:cNvSpPr/>
      </dsp:nvSpPr>
      <dsp:spPr>
        <a:xfrm>
          <a:off x="210197" y="3564922"/>
          <a:ext cx="1911935" cy="16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bg1"/>
              </a:solidFill>
            </a:rPr>
            <a:t>REMOVABLE PARTIAL DENTURES</a:t>
          </a:r>
          <a:endParaRPr lang="en-US" sz="1800" b="1" kern="1200" dirty="0">
            <a:solidFill>
              <a:schemeClr val="bg1"/>
            </a:solidFill>
          </a:endParaRPr>
        </a:p>
      </dsp:txBody>
      <dsp:txXfrm>
        <a:off x="210197" y="3564922"/>
        <a:ext cx="1911935" cy="1675923"/>
      </dsp:txXfrm>
    </dsp:sp>
    <dsp:sp modelId="{16180713-D56D-4118-81CC-D959399F55D9}">
      <dsp:nvSpPr>
        <dsp:cNvPr id="0" name=""/>
        <dsp:cNvSpPr/>
      </dsp:nvSpPr>
      <dsp:spPr>
        <a:xfrm>
          <a:off x="1761390" y="2776252"/>
          <a:ext cx="360742" cy="36074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A6E00C-5FAE-4D87-BD99-8458D6D8D683}">
      <dsp:nvSpPr>
        <dsp:cNvPr id="0" name=""/>
        <dsp:cNvSpPr/>
      </dsp:nvSpPr>
      <dsp:spPr>
        <a:xfrm rot="5400000">
          <a:off x="2763228" y="2352985"/>
          <a:ext cx="1272716" cy="211777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155C17-503F-46CA-AB41-748AE819E2A6}">
      <dsp:nvSpPr>
        <dsp:cNvPr id="0" name=""/>
        <dsp:cNvSpPr/>
      </dsp:nvSpPr>
      <dsp:spPr>
        <a:xfrm>
          <a:off x="2550780" y="2985742"/>
          <a:ext cx="1911935" cy="16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100000"/>
            </a:lnSpc>
            <a:spcBef>
              <a:spcPct val="0"/>
            </a:spcBef>
            <a:spcAft>
              <a:spcPct val="35000"/>
            </a:spcAft>
          </a:pPr>
          <a:r>
            <a:rPr lang="en-US" sz="1800" b="1" kern="1200" dirty="0" smtClean="0">
              <a:solidFill>
                <a:schemeClr val="bg1"/>
              </a:solidFill>
            </a:rPr>
            <a:t>MOVEMENT UNDER FUNCTIONAL LOAD</a:t>
          </a:r>
          <a:endParaRPr lang="en-US" sz="1800" b="1" kern="1200" dirty="0">
            <a:solidFill>
              <a:schemeClr val="bg1"/>
            </a:solidFill>
          </a:endParaRPr>
        </a:p>
      </dsp:txBody>
      <dsp:txXfrm>
        <a:off x="2550780" y="2985742"/>
        <a:ext cx="1911935" cy="1675923"/>
      </dsp:txXfrm>
    </dsp:sp>
    <dsp:sp modelId="{7161FB7A-A768-4BD0-A0BE-4D093D62EEA2}">
      <dsp:nvSpPr>
        <dsp:cNvPr id="0" name=""/>
        <dsp:cNvSpPr/>
      </dsp:nvSpPr>
      <dsp:spPr>
        <a:xfrm>
          <a:off x="4101973" y="2197072"/>
          <a:ext cx="360742" cy="36074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A41967-86FE-4BAA-8F64-AF4DED59C5D4}">
      <dsp:nvSpPr>
        <dsp:cNvPr id="0" name=""/>
        <dsp:cNvSpPr/>
      </dsp:nvSpPr>
      <dsp:spPr>
        <a:xfrm rot="5400000">
          <a:off x="5103811" y="1773805"/>
          <a:ext cx="1272716" cy="211777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A3E2C-7B12-4B79-A7FC-CCA38B9B5A3B}">
      <dsp:nvSpPr>
        <dsp:cNvPr id="0" name=""/>
        <dsp:cNvSpPr/>
      </dsp:nvSpPr>
      <dsp:spPr>
        <a:xfrm>
          <a:off x="4891363" y="2406563"/>
          <a:ext cx="1911935" cy="16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100000"/>
            </a:lnSpc>
            <a:spcBef>
              <a:spcPct val="0"/>
            </a:spcBef>
            <a:spcAft>
              <a:spcPct val="35000"/>
            </a:spcAft>
          </a:pPr>
          <a:r>
            <a:rPr lang="en-US" sz="1800" b="1" kern="1200" dirty="0" smtClean="0">
              <a:solidFill>
                <a:schemeClr val="bg1"/>
              </a:solidFill>
            </a:rPr>
            <a:t>STRESS ON TEETH </a:t>
          </a:r>
        </a:p>
        <a:p>
          <a:pPr lvl="0" algn="ctr" defTabSz="800100">
            <a:lnSpc>
              <a:spcPct val="100000"/>
            </a:lnSpc>
            <a:spcBef>
              <a:spcPct val="0"/>
            </a:spcBef>
            <a:spcAft>
              <a:spcPct val="35000"/>
            </a:spcAft>
          </a:pPr>
          <a:r>
            <a:rPr lang="en-US" sz="1800" b="1" kern="1200" dirty="0" smtClean="0">
              <a:solidFill>
                <a:schemeClr val="bg1"/>
              </a:solidFill>
            </a:rPr>
            <a:t>&amp; </a:t>
          </a:r>
        </a:p>
        <a:p>
          <a:pPr lvl="0" algn="ctr" defTabSz="800100">
            <a:lnSpc>
              <a:spcPct val="100000"/>
            </a:lnSpc>
            <a:spcBef>
              <a:spcPct val="0"/>
            </a:spcBef>
            <a:spcAft>
              <a:spcPct val="35000"/>
            </a:spcAft>
          </a:pPr>
          <a:r>
            <a:rPr lang="en-US" sz="1800" b="1" kern="1200" dirty="0" smtClean="0">
              <a:solidFill>
                <a:schemeClr val="bg1"/>
              </a:solidFill>
            </a:rPr>
            <a:t>TISSUES</a:t>
          </a:r>
          <a:endParaRPr lang="en-US" sz="1800" b="1" kern="1200" dirty="0">
            <a:solidFill>
              <a:schemeClr val="bg1"/>
            </a:solidFill>
          </a:endParaRPr>
        </a:p>
      </dsp:txBody>
      <dsp:txXfrm>
        <a:off x="4891363" y="2406563"/>
        <a:ext cx="1911935" cy="1675923"/>
      </dsp:txXfrm>
    </dsp:sp>
    <dsp:sp modelId="{BB31B6C3-E1B7-425D-8A04-9205FA598A0D}">
      <dsp:nvSpPr>
        <dsp:cNvPr id="0" name=""/>
        <dsp:cNvSpPr/>
      </dsp:nvSpPr>
      <dsp:spPr>
        <a:xfrm>
          <a:off x="6442556" y="1617893"/>
          <a:ext cx="360742" cy="36074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8BCFCC-2128-4BD2-A13A-57E72005CCE6}">
      <dsp:nvSpPr>
        <dsp:cNvPr id="0" name=""/>
        <dsp:cNvSpPr/>
      </dsp:nvSpPr>
      <dsp:spPr>
        <a:xfrm rot="5400000">
          <a:off x="7444394" y="1194626"/>
          <a:ext cx="1272716" cy="211777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1C9BCD-88C7-4199-A4D0-58FFA329B0DA}">
      <dsp:nvSpPr>
        <dsp:cNvPr id="0" name=""/>
        <dsp:cNvSpPr/>
      </dsp:nvSpPr>
      <dsp:spPr>
        <a:xfrm>
          <a:off x="7231946" y="1827383"/>
          <a:ext cx="1911935" cy="167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bg1"/>
              </a:solidFill>
            </a:rPr>
            <a:t>STRAIN IN SUPPORTING TISSUES</a:t>
          </a:r>
          <a:endParaRPr lang="en-US" sz="1800" b="1" kern="1200" dirty="0">
            <a:solidFill>
              <a:schemeClr val="bg1"/>
            </a:solidFill>
          </a:endParaRPr>
        </a:p>
      </dsp:txBody>
      <dsp:txXfrm>
        <a:off x="7231946" y="1827383"/>
        <a:ext cx="1911935" cy="1675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0041C-BC12-4ADF-B4E9-26560E33E447}">
      <dsp:nvSpPr>
        <dsp:cNvPr id="0" name=""/>
        <dsp:cNvSpPr/>
      </dsp:nvSpPr>
      <dsp:spPr>
        <a:xfrm>
          <a:off x="2230841" y="127022"/>
          <a:ext cx="4682317" cy="8609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3121" tIns="129540" rIns="129540" bIns="129540" numCol="1" spcCol="1270" anchor="ctr" anchorCtr="0">
          <a:noAutofit/>
        </a:bodyPr>
        <a:lstStyle/>
        <a:p>
          <a:pPr lvl="0" algn="l" defTabSz="1511300">
            <a:lnSpc>
              <a:spcPct val="90000"/>
            </a:lnSpc>
            <a:spcBef>
              <a:spcPct val="0"/>
            </a:spcBef>
            <a:spcAft>
              <a:spcPct val="35000"/>
            </a:spcAft>
          </a:pPr>
          <a:r>
            <a:rPr lang="en-US" sz="3400" b="1" u="sng" kern="1200" dirty="0" smtClean="0">
              <a:solidFill>
                <a:schemeClr val="bg1"/>
              </a:solidFill>
              <a:effectLst>
                <a:outerShdw blurRad="38100" dist="38100" dir="2700000" algn="tl">
                  <a:srgbClr val="000000">
                    <a:alpha val="43137"/>
                  </a:srgbClr>
                </a:outerShdw>
              </a:effectLst>
            </a:rPr>
            <a:t>CLASS  I LEVER</a:t>
          </a:r>
          <a:endParaRPr lang="en-US" sz="3400" b="1" u="sng" kern="1200" dirty="0">
            <a:solidFill>
              <a:schemeClr val="bg1"/>
            </a:solidFill>
            <a:effectLst>
              <a:outerShdw blurRad="38100" dist="38100" dir="2700000" algn="tl">
                <a:srgbClr val="000000">
                  <a:alpha val="43137"/>
                </a:srgbClr>
              </a:outerShdw>
            </a:effectLst>
          </a:endParaRPr>
        </a:p>
      </dsp:txBody>
      <dsp:txXfrm>
        <a:off x="2230841" y="127022"/>
        <a:ext cx="4682317" cy="860907"/>
      </dsp:txXfrm>
    </dsp:sp>
    <dsp:sp modelId="{10CDEBC0-A5CF-460D-B13F-DC113F0AEE90}">
      <dsp:nvSpPr>
        <dsp:cNvPr id="0" name=""/>
        <dsp:cNvSpPr/>
      </dsp:nvSpPr>
      <dsp:spPr>
        <a:xfrm>
          <a:off x="1697959" y="482"/>
          <a:ext cx="602635" cy="90395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0041C-BC12-4ADF-B4E9-26560E33E447}">
      <dsp:nvSpPr>
        <dsp:cNvPr id="0" name=""/>
        <dsp:cNvSpPr/>
      </dsp:nvSpPr>
      <dsp:spPr>
        <a:xfrm>
          <a:off x="1983726" y="127022"/>
          <a:ext cx="5176547" cy="8609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3121" tIns="129540" rIns="129540" bIns="129540" numCol="1" spcCol="1270" anchor="ctr" anchorCtr="0">
          <a:noAutofit/>
        </a:bodyPr>
        <a:lstStyle/>
        <a:p>
          <a:pPr lvl="0" algn="l" defTabSz="1511300">
            <a:lnSpc>
              <a:spcPct val="90000"/>
            </a:lnSpc>
            <a:spcBef>
              <a:spcPct val="0"/>
            </a:spcBef>
            <a:spcAft>
              <a:spcPct val="35000"/>
            </a:spcAft>
          </a:pPr>
          <a:r>
            <a:rPr lang="en-US" sz="3400" b="1" u="sng" kern="1200" dirty="0" smtClean="0">
              <a:solidFill>
                <a:schemeClr val="bg1"/>
              </a:solidFill>
              <a:effectLst>
                <a:outerShdw blurRad="38100" dist="38100" dir="2700000" algn="tl">
                  <a:srgbClr val="000000">
                    <a:alpha val="43137"/>
                  </a:srgbClr>
                </a:outerShdw>
              </a:effectLst>
            </a:rPr>
            <a:t>CLASS  II LEVER</a:t>
          </a:r>
          <a:endParaRPr lang="en-US" sz="3400" b="1" u="sng" kern="1200" dirty="0">
            <a:solidFill>
              <a:schemeClr val="bg1"/>
            </a:solidFill>
            <a:effectLst>
              <a:outerShdw blurRad="38100" dist="38100" dir="2700000" algn="tl">
                <a:srgbClr val="000000">
                  <a:alpha val="43137"/>
                </a:srgbClr>
              </a:outerShdw>
            </a:effectLst>
          </a:endParaRPr>
        </a:p>
      </dsp:txBody>
      <dsp:txXfrm>
        <a:off x="1983726" y="127022"/>
        <a:ext cx="5176547" cy="860907"/>
      </dsp:txXfrm>
    </dsp:sp>
    <dsp:sp modelId="{10CDEBC0-A5CF-460D-B13F-DC113F0AEE90}">
      <dsp:nvSpPr>
        <dsp:cNvPr id="0" name=""/>
        <dsp:cNvSpPr/>
      </dsp:nvSpPr>
      <dsp:spPr>
        <a:xfrm>
          <a:off x="1697959" y="482"/>
          <a:ext cx="602635" cy="90395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0041C-BC12-4ADF-B4E9-26560E33E447}">
      <dsp:nvSpPr>
        <dsp:cNvPr id="0" name=""/>
        <dsp:cNvSpPr/>
      </dsp:nvSpPr>
      <dsp:spPr>
        <a:xfrm>
          <a:off x="1907608" y="127022"/>
          <a:ext cx="5328783" cy="8609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3121" tIns="129540" rIns="129540" bIns="129540" numCol="1" spcCol="1270" anchor="ctr" anchorCtr="0">
          <a:noAutofit/>
        </a:bodyPr>
        <a:lstStyle/>
        <a:p>
          <a:pPr lvl="0" algn="l" defTabSz="1511300">
            <a:lnSpc>
              <a:spcPct val="90000"/>
            </a:lnSpc>
            <a:spcBef>
              <a:spcPct val="0"/>
            </a:spcBef>
            <a:spcAft>
              <a:spcPct val="35000"/>
            </a:spcAft>
          </a:pPr>
          <a:r>
            <a:rPr lang="en-US" sz="3400" b="1" u="sng" kern="1200" dirty="0" smtClean="0">
              <a:solidFill>
                <a:schemeClr val="bg1"/>
              </a:solidFill>
              <a:effectLst>
                <a:outerShdw blurRad="38100" dist="38100" dir="2700000" algn="tl">
                  <a:srgbClr val="000000">
                    <a:alpha val="43137"/>
                  </a:srgbClr>
                </a:outerShdw>
              </a:effectLst>
            </a:rPr>
            <a:t>CLASS  III LEVER</a:t>
          </a:r>
          <a:endParaRPr lang="en-US" sz="3400" b="1" u="sng" kern="1200" dirty="0">
            <a:solidFill>
              <a:schemeClr val="bg1"/>
            </a:solidFill>
            <a:effectLst>
              <a:outerShdw blurRad="38100" dist="38100" dir="2700000" algn="tl">
                <a:srgbClr val="000000">
                  <a:alpha val="43137"/>
                </a:srgbClr>
              </a:outerShdw>
            </a:effectLst>
          </a:endParaRPr>
        </a:p>
      </dsp:txBody>
      <dsp:txXfrm>
        <a:off x="1907608" y="127022"/>
        <a:ext cx="5328783" cy="860907"/>
      </dsp:txXfrm>
    </dsp:sp>
    <dsp:sp modelId="{10CDEBC0-A5CF-460D-B13F-DC113F0AEE90}">
      <dsp:nvSpPr>
        <dsp:cNvPr id="0" name=""/>
        <dsp:cNvSpPr/>
      </dsp:nvSpPr>
      <dsp:spPr>
        <a:xfrm>
          <a:off x="1697959" y="482"/>
          <a:ext cx="602635" cy="90395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8630"/>
          </a:xfrm>
          <a:prstGeom prst="rect">
            <a:avLst/>
          </a:prstGeom>
        </p:spPr>
        <p:txBody>
          <a:bodyPr vert="horz" lIns="93854" tIns="46927" rIns="93854" bIns="46927" rtlCol="0"/>
          <a:lstStyle>
            <a:lvl1pPr algn="l">
              <a:defRPr sz="1200"/>
            </a:lvl1pPr>
          </a:lstStyle>
          <a:p>
            <a:endParaRPr lang="en-IN"/>
          </a:p>
        </p:txBody>
      </p:sp>
      <p:sp>
        <p:nvSpPr>
          <p:cNvPr id="3" name="Date Placeholder 2"/>
          <p:cNvSpPr>
            <a:spLocks noGrp="1"/>
          </p:cNvSpPr>
          <p:nvPr>
            <p:ph type="dt" sz="quarter" idx="1"/>
          </p:nvPr>
        </p:nvSpPr>
        <p:spPr>
          <a:xfrm>
            <a:off x="3995217" y="0"/>
            <a:ext cx="3056414" cy="468630"/>
          </a:xfrm>
          <a:prstGeom prst="rect">
            <a:avLst/>
          </a:prstGeom>
        </p:spPr>
        <p:txBody>
          <a:bodyPr vert="horz" lIns="93854" tIns="46927" rIns="93854" bIns="46927" rtlCol="0"/>
          <a:lstStyle>
            <a:lvl1pPr algn="r">
              <a:defRPr sz="1200"/>
            </a:lvl1pPr>
          </a:lstStyle>
          <a:p>
            <a:fld id="{EBF40E31-D47A-4543-B679-855220446AD3}" type="datetimeFigureOut">
              <a:rPr lang="en-IN" smtClean="0"/>
              <a:pPr/>
              <a:t>9/14/2014</a:t>
            </a:fld>
            <a:endParaRPr lang="en-IN"/>
          </a:p>
        </p:txBody>
      </p:sp>
      <p:sp>
        <p:nvSpPr>
          <p:cNvPr id="4" name="Footer Placeholder 3"/>
          <p:cNvSpPr>
            <a:spLocks noGrp="1"/>
          </p:cNvSpPr>
          <p:nvPr>
            <p:ph type="ftr" sz="quarter" idx="2"/>
          </p:nvPr>
        </p:nvSpPr>
        <p:spPr>
          <a:xfrm>
            <a:off x="0" y="8902343"/>
            <a:ext cx="3056414" cy="468630"/>
          </a:xfrm>
          <a:prstGeom prst="rect">
            <a:avLst/>
          </a:prstGeom>
        </p:spPr>
        <p:txBody>
          <a:bodyPr vert="horz" lIns="93854" tIns="46927" rIns="93854" bIns="46927" rtlCol="0" anchor="b"/>
          <a:lstStyle>
            <a:lvl1pPr algn="l">
              <a:defRPr sz="1200"/>
            </a:lvl1pPr>
          </a:lstStyle>
          <a:p>
            <a:endParaRPr lang="en-IN"/>
          </a:p>
        </p:txBody>
      </p:sp>
      <p:sp>
        <p:nvSpPr>
          <p:cNvPr id="5" name="Slide Number Placeholder 4"/>
          <p:cNvSpPr>
            <a:spLocks noGrp="1"/>
          </p:cNvSpPr>
          <p:nvPr>
            <p:ph type="sldNum" sz="quarter" idx="3"/>
          </p:nvPr>
        </p:nvSpPr>
        <p:spPr>
          <a:xfrm>
            <a:off x="3995217" y="8902343"/>
            <a:ext cx="3056414" cy="468630"/>
          </a:xfrm>
          <a:prstGeom prst="rect">
            <a:avLst/>
          </a:prstGeom>
        </p:spPr>
        <p:txBody>
          <a:bodyPr vert="horz" lIns="93854" tIns="46927" rIns="93854" bIns="46927" rtlCol="0" anchor="b"/>
          <a:lstStyle>
            <a:lvl1pPr algn="r">
              <a:defRPr sz="1200"/>
            </a:lvl1pPr>
          </a:lstStyle>
          <a:p>
            <a:fld id="{D1F8215B-FD17-4831-95B8-321640BEB060}" type="slidenum">
              <a:rPr lang="en-IN" smtClean="0"/>
              <a:pPr/>
              <a:t>‹#›</a:t>
            </a:fld>
            <a:endParaRPr lang="en-IN"/>
          </a:p>
        </p:txBody>
      </p:sp>
    </p:spTree>
    <p:extLst>
      <p:ext uri="{BB962C8B-B14F-4D97-AF65-F5344CB8AC3E}">
        <p14:creationId xmlns="" xmlns:p14="http://schemas.microsoft.com/office/powerpoint/2010/main" val="728703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8630"/>
          </a:xfrm>
          <a:prstGeom prst="rect">
            <a:avLst/>
          </a:prstGeom>
        </p:spPr>
        <p:txBody>
          <a:bodyPr vert="horz" lIns="93854" tIns="46927" rIns="93854" bIns="46927" rtlCol="0"/>
          <a:lstStyle>
            <a:lvl1pPr algn="l">
              <a:defRPr sz="1200"/>
            </a:lvl1pPr>
          </a:lstStyle>
          <a:p>
            <a:endParaRPr lang="en-US"/>
          </a:p>
        </p:txBody>
      </p:sp>
      <p:sp>
        <p:nvSpPr>
          <p:cNvPr id="3" name="Date Placeholder 2"/>
          <p:cNvSpPr>
            <a:spLocks noGrp="1"/>
          </p:cNvSpPr>
          <p:nvPr>
            <p:ph type="dt" idx="1"/>
          </p:nvPr>
        </p:nvSpPr>
        <p:spPr>
          <a:xfrm>
            <a:off x="3995217" y="0"/>
            <a:ext cx="3056414" cy="468630"/>
          </a:xfrm>
          <a:prstGeom prst="rect">
            <a:avLst/>
          </a:prstGeom>
        </p:spPr>
        <p:txBody>
          <a:bodyPr vert="horz" lIns="93854" tIns="46927" rIns="93854" bIns="46927" rtlCol="0"/>
          <a:lstStyle>
            <a:lvl1pPr algn="r">
              <a:defRPr sz="1200"/>
            </a:lvl1pPr>
          </a:lstStyle>
          <a:p>
            <a:fld id="{A1728C1F-35B3-4E58-B536-BAA429C198C7}" type="datetimeFigureOut">
              <a:rPr lang="en-US" smtClean="0"/>
              <a:pPr/>
              <a:t>9/14/2014</a:t>
            </a:fld>
            <a:endParaRPr lang="en-US"/>
          </a:p>
        </p:txBody>
      </p:sp>
      <p:sp>
        <p:nvSpPr>
          <p:cNvPr id="4" name="Slide Image Placeholder 3"/>
          <p:cNvSpPr>
            <a:spLocks noGrp="1" noRot="1" noChangeAspect="1"/>
          </p:cNvSpPr>
          <p:nvPr>
            <p:ph type="sldImg" idx="2"/>
          </p:nvPr>
        </p:nvSpPr>
        <p:spPr>
          <a:xfrm>
            <a:off x="1184275" y="703263"/>
            <a:ext cx="4686300" cy="3514725"/>
          </a:xfrm>
          <a:prstGeom prst="rect">
            <a:avLst/>
          </a:prstGeom>
          <a:noFill/>
          <a:ln w="12700">
            <a:solidFill>
              <a:prstClr val="black"/>
            </a:solidFill>
          </a:ln>
        </p:spPr>
        <p:txBody>
          <a:bodyPr vert="horz" lIns="93854" tIns="46927" rIns="93854" bIns="46927" rtlCol="0" anchor="ctr"/>
          <a:lstStyle/>
          <a:p>
            <a:endParaRPr lang="en-US"/>
          </a:p>
        </p:txBody>
      </p:sp>
      <p:sp>
        <p:nvSpPr>
          <p:cNvPr id="5" name="Notes Placeholder 4"/>
          <p:cNvSpPr>
            <a:spLocks noGrp="1"/>
          </p:cNvSpPr>
          <p:nvPr>
            <p:ph type="body" sz="quarter" idx="3"/>
          </p:nvPr>
        </p:nvSpPr>
        <p:spPr>
          <a:xfrm>
            <a:off x="705327" y="4451985"/>
            <a:ext cx="5642610" cy="4217670"/>
          </a:xfrm>
          <a:prstGeom prst="rect">
            <a:avLst/>
          </a:prstGeom>
        </p:spPr>
        <p:txBody>
          <a:bodyPr vert="horz" lIns="93854" tIns="46927" rIns="93854" bIns="469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3"/>
            <a:ext cx="3056414" cy="468630"/>
          </a:xfrm>
          <a:prstGeom prst="rect">
            <a:avLst/>
          </a:prstGeom>
        </p:spPr>
        <p:txBody>
          <a:bodyPr vert="horz" lIns="93854" tIns="46927" rIns="93854" bIns="46927"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902343"/>
            <a:ext cx="3056414" cy="468630"/>
          </a:xfrm>
          <a:prstGeom prst="rect">
            <a:avLst/>
          </a:prstGeom>
        </p:spPr>
        <p:txBody>
          <a:bodyPr vert="horz" lIns="93854" tIns="46927" rIns="93854" bIns="46927" rtlCol="0" anchor="b"/>
          <a:lstStyle>
            <a:lvl1pPr algn="r">
              <a:defRPr sz="1200"/>
            </a:lvl1pPr>
          </a:lstStyle>
          <a:p>
            <a:fld id="{E9E8CDAE-9452-4E50-860A-EC3B8228F6AB}" type="slidenum">
              <a:rPr lang="en-US" smtClean="0"/>
              <a:pPr/>
              <a:t>‹#›</a:t>
            </a:fld>
            <a:endParaRPr lang="en-US"/>
          </a:p>
        </p:txBody>
      </p:sp>
    </p:spTree>
    <p:extLst>
      <p:ext uri="{BB962C8B-B14F-4D97-AF65-F5344CB8AC3E}">
        <p14:creationId xmlns="" xmlns:p14="http://schemas.microsoft.com/office/powerpoint/2010/main" val="4137176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269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62564" indent="-293294">
              <a:defRPr>
                <a:solidFill>
                  <a:schemeClr val="tx1"/>
                </a:solidFill>
                <a:latin typeface="Arial" charset="0"/>
              </a:defRPr>
            </a:lvl2pPr>
            <a:lvl3pPr marL="1173175" indent="-234635">
              <a:defRPr>
                <a:solidFill>
                  <a:schemeClr val="tx1"/>
                </a:solidFill>
                <a:latin typeface="Arial" charset="0"/>
              </a:defRPr>
            </a:lvl3pPr>
            <a:lvl4pPr marL="1642445" indent="-234635">
              <a:defRPr>
                <a:solidFill>
                  <a:schemeClr val="tx1"/>
                </a:solidFill>
                <a:latin typeface="Arial" charset="0"/>
              </a:defRPr>
            </a:lvl4pPr>
            <a:lvl5pPr marL="2111715" indent="-234635">
              <a:defRPr>
                <a:solidFill>
                  <a:schemeClr val="tx1"/>
                </a:solidFill>
                <a:latin typeface="Arial" charset="0"/>
              </a:defRPr>
            </a:lvl5pPr>
            <a:lvl6pPr marL="2580985" indent="-234635" eaLnBrk="0" fontAlgn="base" hangingPunct="0">
              <a:spcBef>
                <a:spcPct val="0"/>
              </a:spcBef>
              <a:spcAft>
                <a:spcPct val="0"/>
              </a:spcAft>
              <a:defRPr>
                <a:solidFill>
                  <a:schemeClr val="tx1"/>
                </a:solidFill>
                <a:latin typeface="Arial" charset="0"/>
              </a:defRPr>
            </a:lvl6pPr>
            <a:lvl7pPr marL="3050256" indent="-234635" eaLnBrk="0" fontAlgn="base" hangingPunct="0">
              <a:spcBef>
                <a:spcPct val="0"/>
              </a:spcBef>
              <a:spcAft>
                <a:spcPct val="0"/>
              </a:spcAft>
              <a:defRPr>
                <a:solidFill>
                  <a:schemeClr val="tx1"/>
                </a:solidFill>
                <a:latin typeface="Arial" charset="0"/>
              </a:defRPr>
            </a:lvl7pPr>
            <a:lvl8pPr marL="3519526" indent="-234635" eaLnBrk="0" fontAlgn="base" hangingPunct="0">
              <a:spcBef>
                <a:spcPct val="0"/>
              </a:spcBef>
              <a:spcAft>
                <a:spcPct val="0"/>
              </a:spcAft>
              <a:defRPr>
                <a:solidFill>
                  <a:schemeClr val="tx1"/>
                </a:solidFill>
                <a:latin typeface="Arial" charset="0"/>
              </a:defRPr>
            </a:lvl8pPr>
            <a:lvl9pPr marL="3988796" indent="-234635" eaLnBrk="0" fontAlgn="base" hangingPunct="0">
              <a:spcBef>
                <a:spcPct val="0"/>
              </a:spcBef>
              <a:spcAft>
                <a:spcPct val="0"/>
              </a:spcAft>
              <a:defRPr>
                <a:solidFill>
                  <a:schemeClr val="tx1"/>
                </a:solidFill>
                <a:latin typeface="Arial" charset="0"/>
              </a:defRPr>
            </a:lvl9pPr>
          </a:lstStyle>
          <a:p>
            <a:fld id="{AC5A816A-0844-4B03-88DA-AB766BDA2FA1}" type="slidenum">
              <a:rPr lang="en-US" smtClean="0"/>
              <a:pPr/>
              <a:t>11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9E8CDAE-9452-4E50-860A-EC3B8228F6AB}"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1D8BD707-D9CF-40AE-B4C6-C98DA3205C09}" type="datetimeFigureOut">
              <a:rPr lang="en-US" smtClean="0">
                <a:solidFill>
                  <a:prstClr val="white"/>
                </a:solidFill>
              </a:rPr>
              <a:pPr/>
              <a:t>9/14/2014</a:t>
            </a:fld>
            <a:endParaRPr lang="en-US">
              <a:solidFill>
                <a:prstClr val="white"/>
              </a:solidFill>
            </a:endParaRPr>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solidFill>
                <a:prstClr val="white"/>
              </a:solidFill>
            </a:endParaRPr>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560663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solidFill>
              </a:rPr>
              <a:pPr/>
              <a:t>9/14/2014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 xmlns:p14="http://schemas.microsoft.com/office/powerpoint/2010/main" val="363447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solidFill>
              </a:rPr>
              <a:pPr/>
              <a:t>9/14/2014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 xmlns:p14="http://schemas.microsoft.com/office/powerpoint/2010/main" val="3572094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pPr>
              <a:defRPr/>
            </a:pPr>
            <a:endParaRPr lang="en-US">
              <a:solidFill>
                <a:prstClr val="white"/>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solidFill>
                <a:prstClr val="white"/>
              </a:solidFill>
            </a:endParaRP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pPr>
              <a:defRPr/>
            </a:pPr>
            <a:fld id="{F3A97270-9292-4B97-9402-A9F702CD918F}" type="slidenum">
              <a:rPr lang="en-US">
                <a:solidFill>
                  <a:prstClr val="white"/>
                </a:solidFill>
              </a:rPr>
              <a:pPr>
                <a:defRPr/>
              </a:pPr>
              <a:t>‹#›</a:t>
            </a:fld>
            <a:endParaRPr lang="en-US">
              <a:solidFill>
                <a:prstClr val="white"/>
              </a:solidFill>
            </a:endParaRPr>
          </a:p>
        </p:txBody>
      </p:sp>
    </p:spTree>
    <p:extLst>
      <p:ext uri="{BB962C8B-B14F-4D97-AF65-F5344CB8AC3E}">
        <p14:creationId xmlns="" xmlns:p14="http://schemas.microsoft.com/office/powerpoint/2010/main" val="3152255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solidFill>
                <a:prstClr val="white"/>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DAA5C727-3EB4-4897-90CF-56E7F46AD000}" type="slidenum">
              <a:rPr lang="en-US">
                <a:solidFill>
                  <a:prstClr val="white"/>
                </a:solidFill>
              </a:rPr>
              <a:pPr>
                <a:defRPr/>
              </a:pPr>
              <a:t>‹#›</a:t>
            </a:fld>
            <a:endParaRPr lang="en-US">
              <a:solidFill>
                <a:prstClr val="white"/>
              </a:solidFill>
            </a:endParaRPr>
          </a:p>
        </p:txBody>
      </p:sp>
    </p:spTree>
    <p:extLst>
      <p:ext uri="{BB962C8B-B14F-4D97-AF65-F5344CB8AC3E}">
        <p14:creationId xmlns="" xmlns:p14="http://schemas.microsoft.com/office/powerpoint/2010/main" val="1407914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pPr>
              <a:defRPr/>
            </a:pPr>
            <a:endParaRPr lang="en-US">
              <a:solidFill>
                <a:prstClr val="white"/>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solidFill>
                <a:prstClr val="white"/>
              </a:solidFill>
            </a:endParaRP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pPr>
              <a:defRPr/>
            </a:pPr>
            <a:fld id="{C18D1CE2-40E0-457B-89CE-55EF4B52430D}" type="slidenum">
              <a:rPr lang="en-US">
                <a:solidFill>
                  <a:prstClr val="white"/>
                </a:solidFill>
              </a:rPr>
              <a:pPr>
                <a:defRPr/>
              </a:pPr>
              <a:t>‹#›</a:t>
            </a:fld>
            <a:endParaRPr lang="en-US">
              <a:solidFill>
                <a:prstClr val="white"/>
              </a:solidFill>
            </a:endParaRPr>
          </a:p>
        </p:txBody>
      </p:sp>
    </p:spTree>
    <p:extLst>
      <p:ext uri="{BB962C8B-B14F-4D97-AF65-F5344CB8AC3E}">
        <p14:creationId xmlns="" xmlns:p14="http://schemas.microsoft.com/office/powerpoint/2010/main" val="356072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1D8BD707-D9CF-40AE-B4C6-C98DA3205C09}" type="datetimeFigureOut">
              <a:rPr lang="en-US" smtClean="0">
                <a:solidFill>
                  <a:prstClr val="white"/>
                </a:solidFill>
              </a:rPr>
              <a:pPr/>
              <a:t>9/14/2014</a:t>
            </a:fld>
            <a:endParaRPr lang="en-US">
              <a:solidFill>
                <a:prstClr val="white"/>
              </a:solidFill>
            </a:endParaRPr>
          </a:p>
        </p:txBody>
      </p:sp>
      <p:sp>
        <p:nvSpPr>
          <p:cNvPr id="5" name="Footer Placeholder 4"/>
          <p:cNvSpPr>
            <a:spLocks noGrp="1"/>
          </p:cNvSpPr>
          <p:nvPr>
            <p:ph type="ftr" sz="quarter" idx="11"/>
          </p:nvPr>
        </p:nvSpPr>
        <p:spPr>
          <a:xfrm>
            <a:off x="457200" y="6480969"/>
            <a:ext cx="4260056" cy="300831"/>
          </a:xfr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 xmlns:p14="http://schemas.microsoft.com/office/powerpoint/2010/main" val="218410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 name="Date Placeholder 3"/>
          <p:cNvSpPr>
            <a:spLocks noGrp="1"/>
          </p:cNvSpPr>
          <p:nvPr>
            <p:ph type="dt" sz="half" idx="10"/>
          </p:nvPr>
        </p:nvSpPr>
        <p:spPr>
          <a:xfrm>
            <a:off x="6955632" y="6477000"/>
            <a:ext cx="2133600" cy="304800"/>
          </a:xfrm>
        </p:spPr>
        <p:txBody>
          <a:bodyPr/>
          <a:lstStyle/>
          <a:p>
            <a:fld id="{1D8BD707-D9CF-40AE-B4C6-C98DA3205C09}" type="datetimeFigureOut">
              <a:rPr lang="en-US" smtClean="0">
                <a:solidFill>
                  <a:prstClr val="white"/>
                </a:solidFill>
              </a:rPr>
              <a:pPr/>
              <a:t>9/14/2014</a:t>
            </a:fld>
            <a:endParaRPr lang="en-US">
              <a:solidFill>
                <a:prstClr val="white"/>
              </a:solidFill>
            </a:endParaRPr>
          </a:p>
        </p:txBody>
      </p:sp>
      <p:sp>
        <p:nvSpPr>
          <p:cNvPr id="5" name="Footer Placeholder 4"/>
          <p:cNvSpPr>
            <a:spLocks noGrp="1"/>
          </p:cNvSpPr>
          <p:nvPr>
            <p:ph type="ftr" sz="quarter" idx="11"/>
          </p:nvPr>
        </p:nvSpPr>
        <p:spPr>
          <a:xfrm>
            <a:off x="2619376" y="6480969"/>
            <a:ext cx="4260056" cy="300831"/>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451056" y="809624"/>
            <a:ext cx="502920" cy="300831"/>
          </a:xfrm>
        </p:spPr>
        <p:txBody>
          <a:bodyPr/>
          <a:lstStyle/>
          <a:p>
            <a:fld id="{B6F15528-21DE-4FAA-801E-634DDDAF4B2B}" type="slidenum">
              <a:rPr lang="en-US" smtClean="0">
                <a:solidFill>
                  <a:prstClr val="white"/>
                </a:solidFill>
              </a:rPr>
              <a:pPr/>
              <a:t>‹#›</a:t>
            </a:fld>
            <a:endParaRPr lang="en-US">
              <a:solidFill>
                <a:prstClr val="white"/>
              </a:solidFill>
            </a:endParaRPr>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 xmlns:p14="http://schemas.microsoft.com/office/powerpoint/2010/main" val="12550761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1D8BD707-D9CF-40AE-B4C6-C98DA3205C09}" type="datetimeFigureOut">
              <a:rPr lang="en-US" smtClean="0">
                <a:solidFill>
                  <a:prstClr val="white"/>
                </a:solidFill>
              </a:rPr>
              <a:pPr/>
              <a:t>9/14/2014</a:t>
            </a:fld>
            <a:endParaRPr lang="en-US">
              <a:solidFill>
                <a:prstClr val="white"/>
              </a:solidFill>
            </a:endParaRPr>
          </a:p>
        </p:txBody>
      </p:sp>
      <p:sp>
        <p:nvSpPr>
          <p:cNvPr id="6" name="Footer Placeholder 5"/>
          <p:cNvSpPr>
            <a:spLocks noGrp="1"/>
          </p:cNvSpPr>
          <p:nvPr>
            <p:ph type="ftr" sz="quarter" idx="11"/>
          </p:nvPr>
        </p:nvSpPr>
        <p:spPr>
          <a:xfrm>
            <a:off x="457200" y="6480969"/>
            <a:ext cx="4260056" cy="301752"/>
          </a:xfr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7589520" y="6480969"/>
            <a:ext cx="502920" cy="301752"/>
          </a:xfrm>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 xmlns:p14="http://schemas.microsoft.com/office/powerpoint/2010/main" val="358727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1D8BD707-D9CF-40AE-B4C6-C98DA3205C09}" type="datetimeFigureOut">
              <a:rPr lang="en-US" smtClean="0">
                <a:solidFill>
                  <a:prstClr val="white"/>
                </a:solidFill>
              </a:rPr>
              <a:pPr/>
              <a:t>9/14/2014</a:t>
            </a:fld>
            <a:endParaRPr lang="en-US">
              <a:solidFill>
                <a:prstClr val="white"/>
              </a:solidFill>
            </a:endParaRPr>
          </a:p>
        </p:txBody>
      </p:sp>
      <p:sp>
        <p:nvSpPr>
          <p:cNvPr id="8" name="Footer Placeholder 7"/>
          <p:cNvSpPr>
            <a:spLocks noGrp="1"/>
          </p:cNvSpPr>
          <p:nvPr>
            <p:ph type="ftr" sz="quarter" idx="11"/>
          </p:nvPr>
        </p:nvSpPr>
        <p:spPr>
          <a:xfrm>
            <a:off x="457200" y="6480969"/>
            <a:ext cx="4261104" cy="301752"/>
          </a:xfrm>
        </p:spPr>
        <p:txBody>
          <a:bodyPr/>
          <a:lstStyle/>
          <a:p>
            <a:endParaRPr lang="en-US">
              <a:solidFill>
                <a:prstClr val="white"/>
              </a:solidFill>
            </a:endParaRPr>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 xmlns:p14="http://schemas.microsoft.com/office/powerpoint/2010/main" val="165621831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solidFill>
              </a:rPr>
              <a:pPr/>
              <a:t>9/14/2014</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 xmlns:p14="http://schemas.microsoft.com/office/powerpoint/2010/main" val="3823535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1D8BD707-D9CF-40AE-B4C6-C98DA3205C09}" type="datetimeFigureOut">
              <a:rPr lang="en-US" smtClean="0">
                <a:solidFill>
                  <a:prstClr val="white"/>
                </a:solidFill>
              </a:rPr>
              <a:pPr/>
              <a:t>9/14/2014</a:t>
            </a:fld>
            <a:endParaRPr lang="en-US">
              <a:solidFill>
                <a:prstClr val="white"/>
              </a:solidFill>
            </a:endParaRPr>
          </a:p>
        </p:txBody>
      </p:sp>
      <p:sp>
        <p:nvSpPr>
          <p:cNvPr id="3" name="Footer Placeholder 2"/>
          <p:cNvSpPr>
            <a:spLocks noGrp="1"/>
          </p:cNvSpPr>
          <p:nvPr>
            <p:ph type="ftr" sz="quarter" idx="11"/>
          </p:nvPr>
        </p:nvSpPr>
        <p:spPr>
          <a:xfrm>
            <a:off x="457200" y="6481890"/>
            <a:ext cx="4260056" cy="300831"/>
          </a:xfrm>
        </p:spPr>
        <p:txBody>
          <a:bodyPr/>
          <a:lstStyle/>
          <a:p>
            <a:endParaRPr lang="en-US">
              <a:solidFill>
                <a:prstClr val="white"/>
              </a:solidFill>
            </a:endParaRPr>
          </a:p>
        </p:txBody>
      </p:sp>
      <p:sp>
        <p:nvSpPr>
          <p:cNvPr id="4" name="Slide Number Placeholder 3"/>
          <p:cNvSpPr>
            <a:spLocks noGrp="1"/>
          </p:cNvSpPr>
          <p:nvPr>
            <p:ph type="sldNum" sz="quarter" idx="12"/>
          </p:nvPr>
        </p:nvSpPr>
        <p:spPr>
          <a:xfrm>
            <a:off x="7589520" y="6480969"/>
            <a:ext cx="502920" cy="301752"/>
          </a:xfrm>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 xmlns:p14="http://schemas.microsoft.com/office/powerpoint/2010/main" val="3108398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1D8BD707-D9CF-40AE-B4C6-C98DA3205C09}" type="datetimeFigureOut">
              <a:rPr lang="en-US" smtClean="0">
                <a:solidFill>
                  <a:prstClr val="white"/>
                </a:solidFill>
              </a:rPr>
              <a:pPr/>
              <a:t>9/14/2014</a:t>
            </a:fld>
            <a:endParaRPr lang="en-US">
              <a:solidFill>
                <a:prstClr val="white"/>
              </a:solidFill>
            </a:endParaRPr>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solidFill>
                <a:prstClr val="white"/>
              </a:solidFill>
            </a:endParaRPr>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 xmlns:p14="http://schemas.microsoft.com/office/powerpoint/2010/main" val="387148998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1D8BD707-D9CF-40AE-B4C6-C98DA3205C09}" type="datetimeFigureOut">
              <a:rPr lang="en-US" smtClean="0">
                <a:solidFill>
                  <a:prstClr val="white"/>
                </a:solidFill>
              </a:rPr>
              <a:pPr/>
              <a:t>9/14/2014</a:t>
            </a:fld>
            <a:endParaRPr lang="en-US">
              <a:solidFill>
                <a:prstClr val="white"/>
              </a:solidFill>
            </a:endParaRPr>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solidFill>
                <a:prstClr val="white"/>
              </a:solidFill>
            </a:endParaRPr>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 xmlns:p14="http://schemas.microsoft.com/office/powerpoint/2010/main" val="398157845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1D8BD707-D9CF-40AE-B4C6-C98DA3205C09}" type="datetimeFigureOut">
              <a:rPr lang="en-US" smtClean="0">
                <a:solidFill>
                  <a:prstClr val="white"/>
                </a:solidFill>
              </a:rPr>
              <a:pPr/>
              <a:t>9/14/2014</a:t>
            </a:fld>
            <a:endParaRPr lang="en-US">
              <a:solidFill>
                <a:prstClr val="white"/>
              </a:solidFill>
            </a:endParaRPr>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solidFill>
                <a:prstClr val="white"/>
              </a:solidFill>
            </a:endParaRPr>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 xmlns:p14="http://schemas.microsoft.com/office/powerpoint/2010/main" val="26598038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143000"/>
            <a:ext cx="9525000" cy="3657600"/>
          </a:xfrm>
        </p:spPr>
        <p:txBody>
          <a:bodyPr>
            <a:noAutofit/>
          </a:bodyPr>
          <a:lstStyle/>
          <a:p>
            <a:pPr>
              <a:lnSpc>
                <a:spcPct val="200000"/>
              </a:lnSpc>
            </a:pPr>
            <a:r>
              <a:rPr lang="en-US" b="1" dirty="0" smtClean="0">
                <a:solidFill>
                  <a:schemeClr val="tx1"/>
                </a:solidFill>
                <a:latin typeface="Hobo Std" pitchFamily="34" charset="0"/>
              </a:rPr>
              <a:t>BIOMECHANICAL PRINCIPLES OF REMOVABLE PARTIAL DENTURE DESIGN</a:t>
            </a:r>
            <a:endParaRPr lang="en-US" b="1" dirty="0">
              <a:solidFill>
                <a:schemeClr val="tx1"/>
              </a:solidFill>
              <a:latin typeface="Hobo Std" pitchFamily="34" charset="0"/>
            </a:endParaRPr>
          </a:p>
        </p:txBody>
      </p:sp>
    </p:spTree>
    <p:extLst>
      <p:ext uri="{BB962C8B-B14F-4D97-AF65-F5344CB8AC3E}">
        <p14:creationId xmlns="" xmlns:p14="http://schemas.microsoft.com/office/powerpoint/2010/main" val="2704166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5" descr="P7121057"/>
          <p:cNvPicPr>
            <a:picLocks noGrp="1" noChangeAspect="1" noChangeArrowheads="1"/>
          </p:cNvPicPr>
          <p:nvPr>
            <p:ph sz="quarter" idx="4294967295"/>
          </p:nvPr>
        </p:nvPicPr>
        <p:blipFill>
          <a:blip r:embed="rId2">
            <a:lum bright="24000"/>
            <a:extLst>
              <a:ext uri="{28A0092B-C50C-407E-A947-70E740481C1C}">
                <a14:useLocalDpi xmlns="" xmlns:a14="http://schemas.microsoft.com/office/drawing/2010/main" val="0"/>
              </a:ext>
            </a:extLst>
          </a:blip>
          <a:srcRect l="26414" t="37737" r="33963" b="32076"/>
          <a:stretch>
            <a:fillRect/>
          </a:stretch>
        </p:blipFill>
        <p:spPr bwMode="auto">
          <a:xfrm>
            <a:off x="228600" y="3733800"/>
            <a:ext cx="4343400" cy="2481263"/>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5059" name="Picture 7" descr="P7121057"/>
          <p:cNvPicPr>
            <a:picLocks noGrp="1" noChangeAspect="1" noChangeArrowheads="1"/>
          </p:cNvPicPr>
          <p:nvPr>
            <p:ph sz="quarter" idx="4294967295"/>
          </p:nvPr>
        </p:nvPicPr>
        <p:blipFill>
          <a:blip r:embed="rId2">
            <a:lum bright="18000"/>
            <a:extLst>
              <a:ext uri="{28A0092B-C50C-407E-A947-70E740481C1C}">
                <a14:useLocalDpi xmlns="" xmlns:a14="http://schemas.microsoft.com/office/drawing/2010/main" val="0"/>
              </a:ext>
            </a:extLst>
          </a:blip>
          <a:srcRect l="45493" t="68414" r="38994" b="16492"/>
          <a:stretch>
            <a:fillRect/>
          </a:stretch>
        </p:blipFill>
        <p:spPr bwMode="auto">
          <a:xfrm>
            <a:off x="381000" y="685800"/>
            <a:ext cx="3886200" cy="2836863"/>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5060" name="Text Box 4"/>
          <p:cNvSpPr txBox="1">
            <a:spLocks noChangeArrowheads="1"/>
          </p:cNvSpPr>
          <p:nvPr/>
        </p:nvSpPr>
        <p:spPr bwMode="auto">
          <a:xfrm>
            <a:off x="5029200" y="1143000"/>
            <a:ext cx="3657600" cy="4456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50000"/>
              </a:lnSpc>
            </a:pPr>
            <a:r>
              <a:rPr lang="en-US" sz="2400" b="1"/>
              <a:t>Forces against an inclined plane may result in deflection of that which is applying the forces or may result in movement to the inclined plane, neither of these is desirable.</a:t>
            </a:r>
          </a:p>
        </p:txBody>
      </p:sp>
      <p:sp>
        <p:nvSpPr>
          <p:cNvPr id="6" name="Rounded Rectangle 5"/>
          <p:cNvSpPr/>
          <p:nvPr/>
        </p:nvSpPr>
        <p:spPr>
          <a:xfrm>
            <a:off x="4502150" y="39688"/>
            <a:ext cx="4371975" cy="7620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u="sng" dirty="0">
                <a:solidFill>
                  <a:schemeClr val="bg1"/>
                </a:solidFill>
                <a:effectLst>
                  <a:outerShdw blurRad="38100" dist="38100" dir="2700000" algn="tl">
                    <a:srgbClr val="000000">
                      <a:alpha val="43137"/>
                    </a:srgbClr>
                  </a:outerShdw>
                </a:effectLst>
              </a:rPr>
              <a:t>INCLINED PLANE</a:t>
            </a:r>
            <a:endParaRPr lang="en-US" sz="3200" b="1" u="sng" dirty="0">
              <a:solidFill>
                <a:schemeClr val="bg1"/>
              </a:solidFill>
            </a:endParaRPr>
          </a:p>
        </p:txBody>
      </p:sp>
    </p:spTree>
    <p:extLst>
      <p:ext uri="{BB962C8B-B14F-4D97-AF65-F5344CB8AC3E}">
        <p14:creationId xmlns="" xmlns:p14="http://schemas.microsoft.com/office/powerpoint/2010/main" val="2361321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3" descr="rpd pictures 123 019"/>
          <p:cNvPicPr>
            <a:picLocks noGrp="1" noChangeAspect="1" noChangeArrowheads="1"/>
          </p:cNvPicPr>
          <p:nvPr>
            <p:ph sz="quarter" idx="4294967295"/>
          </p:nvPr>
        </p:nvPicPr>
        <p:blipFill>
          <a:blip r:embed="rId3" cstate="print">
            <a:lum contrast="6000"/>
            <a:extLst>
              <a:ext uri="{28A0092B-C50C-407E-A947-70E740481C1C}">
                <a14:useLocalDpi xmlns="" xmlns:a14="http://schemas.microsoft.com/office/drawing/2010/main" val="0"/>
              </a:ext>
            </a:extLst>
          </a:blip>
          <a:srcRect l="11504" t="10429" r="5009" b="14635"/>
          <a:stretch>
            <a:fillRect/>
          </a:stretch>
        </p:blipFill>
        <p:spPr bwMode="auto">
          <a:xfrm>
            <a:off x="5486400" y="989012"/>
            <a:ext cx="3510576" cy="2363788"/>
          </a:xfrm>
          <a:prstGeom prst="rect">
            <a:avLst/>
          </a:prstGeom>
          <a:noFill/>
          <a:ln w="53975">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7" name="Content Placeholder 6"/>
          <p:cNvSpPr>
            <a:spLocks noGrp="1"/>
          </p:cNvSpPr>
          <p:nvPr>
            <p:ph sz="quarter" idx="4294967295"/>
          </p:nvPr>
        </p:nvSpPr>
        <p:spPr>
          <a:xfrm>
            <a:off x="298450" y="871538"/>
            <a:ext cx="5087938" cy="2482850"/>
          </a:xfrm>
          <a:prstGeom prst="rect">
            <a:avLst/>
          </a:prstGeom>
        </p:spPr>
        <p:txBody>
          <a:bodyPr>
            <a:normAutofit fontScale="85000" lnSpcReduction="10000"/>
          </a:bodyPr>
          <a:lstStyle/>
          <a:p>
            <a:pPr algn="just">
              <a:lnSpc>
                <a:spcPct val="150000"/>
              </a:lnSpc>
              <a:buFont typeface="Wingdings" pitchFamily="2" charset="2"/>
              <a:buChar char="Ø"/>
              <a:defRPr/>
            </a:pPr>
            <a:r>
              <a:rPr lang="en-US" sz="3200" b="1" dirty="0" smtClean="0"/>
              <a:t>This principle is based on distribution of forces to as large an area as possible.</a:t>
            </a:r>
          </a:p>
        </p:txBody>
      </p:sp>
      <p:sp>
        <p:nvSpPr>
          <p:cNvPr id="46084" name="Text Box 4"/>
          <p:cNvSpPr txBox="1">
            <a:spLocks noChangeArrowheads="1"/>
          </p:cNvSpPr>
          <p:nvPr/>
        </p:nvSpPr>
        <p:spPr bwMode="auto">
          <a:xfrm>
            <a:off x="0" y="3354388"/>
            <a:ext cx="8991600" cy="3323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50000"/>
              </a:lnSpc>
              <a:buClr>
                <a:srgbClr val="FFC000"/>
              </a:buClr>
              <a:buFont typeface="Wingdings" pitchFamily="2" charset="2"/>
              <a:buChar char="Ø"/>
            </a:pPr>
            <a:r>
              <a:rPr lang="en-US" sz="2800" b="1" dirty="0"/>
              <a:t>Like in a snowshoe which is designed to distribute forces on the entire base area of the shoe, a partial denture should cover maximum area possible within the physiologic limits so as to distribute the forces over a larger area.</a:t>
            </a:r>
          </a:p>
        </p:txBody>
      </p:sp>
      <p:sp>
        <p:nvSpPr>
          <p:cNvPr id="6" name="Rounded Rectangle 5"/>
          <p:cNvSpPr/>
          <p:nvPr/>
        </p:nvSpPr>
        <p:spPr>
          <a:xfrm>
            <a:off x="1219200" y="39688"/>
            <a:ext cx="6740525" cy="7620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dirty="0">
                <a:solidFill>
                  <a:schemeClr val="bg1"/>
                </a:solidFill>
                <a:effectLst>
                  <a:outerShdw blurRad="38100" dist="38100" dir="2700000" algn="tl">
                    <a:srgbClr val="000000">
                      <a:alpha val="43137"/>
                    </a:srgbClr>
                  </a:outerShdw>
                </a:effectLst>
              </a:rPr>
              <a:t>SNOWSHOE PRINCIPLE</a:t>
            </a:r>
            <a:endParaRPr lang="en-US" sz="3600" b="1" u="sng" dirty="0">
              <a:solidFill>
                <a:schemeClr val="bg1"/>
              </a:solidFill>
            </a:endParaRPr>
          </a:p>
        </p:txBody>
      </p:sp>
    </p:spTree>
    <p:extLst>
      <p:ext uri="{BB962C8B-B14F-4D97-AF65-F5344CB8AC3E}">
        <p14:creationId xmlns="" xmlns:p14="http://schemas.microsoft.com/office/powerpoint/2010/main" val="475436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Grp="1" noChangeArrowheads="1"/>
          </p:cNvSpPr>
          <p:nvPr>
            <p:ph type="body" sz="half" idx="1"/>
          </p:nvPr>
        </p:nvSpPr>
        <p:spPr>
          <a:xfrm>
            <a:off x="304800" y="1295400"/>
            <a:ext cx="8458200" cy="5410200"/>
          </a:xfrm>
        </p:spPr>
        <p:txBody>
          <a:bodyPr anchor="ctr">
            <a:normAutofit fontScale="92500"/>
          </a:bodyPr>
          <a:lstStyle/>
          <a:p>
            <a:pPr algn="just" eaLnBrk="1" fontAlgn="auto" hangingPunct="1">
              <a:lnSpc>
                <a:spcPct val="150000"/>
              </a:lnSpc>
              <a:buFont typeface="Wingdings" pitchFamily="2" charset="2"/>
              <a:buChar char="Ø"/>
              <a:defRPr/>
            </a:pPr>
            <a:r>
              <a:rPr lang="en-US" sz="2800" b="1" dirty="0" smtClean="0"/>
              <a:t>This </a:t>
            </a:r>
            <a:r>
              <a:rPr lang="en-US" sz="2800" b="1" dirty="0"/>
              <a:t>principle is applicable to the </a:t>
            </a:r>
            <a:r>
              <a:rPr lang="en-US" sz="2800" b="1" dirty="0" err="1"/>
              <a:t>antero</a:t>
            </a:r>
            <a:r>
              <a:rPr lang="en-US" sz="2800" b="1" dirty="0"/>
              <a:t>-posterior palatal bar or strap major connector.</a:t>
            </a:r>
          </a:p>
          <a:p>
            <a:pPr algn="just" eaLnBrk="1" fontAlgn="auto" hangingPunct="1">
              <a:lnSpc>
                <a:spcPct val="150000"/>
              </a:lnSpc>
              <a:buFont typeface="Wingdings" pitchFamily="2" charset="2"/>
              <a:buChar char="Ø"/>
              <a:defRPr/>
            </a:pPr>
            <a:r>
              <a:rPr lang="en-US" sz="2800" b="1" dirty="0"/>
              <a:t> In this component there are two bars /strap </a:t>
            </a:r>
            <a:r>
              <a:rPr lang="en-US" sz="2800" b="1" dirty="0" smtClean="0"/>
              <a:t>lying perpendicular </a:t>
            </a:r>
            <a:r>
              <a:rPr lang="en-US" sz="2800" b="1" dirty="0"/>
              <a:t>to </a:t>
            </a:r>
            <a:r>
              <a:rPr lang="en-US" sz="2800" b="1" dirty="0" smtClean="0"/>
              <a:t>each other</a:t>
            </a:r>
            <a:r>
              <a:rPr lang="en-US" sz="2800" b="1" dirty="0"/>
              <a:t>. </a:t>
            </a:r>
            <a:r>
              <a:rPr lang="en-US" sz="2800" b="1" dirty="0" smtClean="0"/>
              <a:t>The </a:t>
            </a:r>
            <a:r>
              <a:rPr lang="en-US" sz="2800" b="1" dirty="0"/>
              <a:t>anterior and </a:t>
            </a:r>
            <a:r>
              <a:rPr lang="en-US" sz="2800" b="1" dirty="0" smtClean="0"/>
              <a:t>posterior </a:t>
            </a:r>
            <a:r>
              <a:rPr lang="en-US" sz="2800" b="1" dirty="0"/>
              <a:t>bars are </a:t>
            </a:r>
            <a:r>
              <a:rPr lang="en-US" sz="2800" b="1" dirty="0" smtClean="0"/>
              <a:t>joined by </a:t>
            </a:r>
            <a:r>
              <a:rPr lang="en-US" sz="2800" b="1" dirty="0"/>
              <a:t>flat longitudinal </a:t>
            </a:r>
            <a:r>
              <a:rPr lang="en-US" sz="2800" b="1" dirty="0" smtClean="0"/>
              <a:t>elements on </a:t>
            </a:r>
            <a:r>
              <a:rPr lang="en-US" sz="2800" b="1" dirty="0"/>
              <a:t>each side of the </a:t>
            </a:r>
            <a:r>
              <a:rPr lang="en-US" sz="2800" b="1" dirty="0" smtClean="0"/>
              <a:t>lateral slopes </a:t>
            </a:r>
            <a:r>
              <a:rPr lang="en-US" sz="2800" b="1" dirty="0"/>
              <a:t>of the </a:t>
            </a:r>
            <a:r>
              <a:rPr lang="en-US" sz="2800" b="1" dirty="0" smtClean="0"/>
              <a:t>palate.</a:t>
            </a:r>
          </a:p>
        </p:txBody>
      </p:sp>
      <p:sp>
        <p:nvSpPr>
          <p:cNvPr id="8" name="Rounded Rectangle 7"/>
          <p:cNvSpPr/>
          <p:nvPr/>
        </p:nvSpPr>
        <p:spPr>
          <a:xfrm>
            <a:off x="1066800" y="228600"/>
            <a:ext cx="7162800" cy="11430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u="sng" dirty="0">
                <a:solidFill>
                  <a:schemeClr val="bg1"/>
                </a:solidFill>
                <a:effectLst>
                  <a:outerShdw blurRad="38100" dist="38100" dir="2700000" algn="tl">
                    <a:srgbClr val="FFFFFF"/>
                  </a:outerShdw>
                </a:effectLst>
              </a:rPr>
              <a:t>L - BEAM EFFECT</a:t>
            </a:r>
            <a:endParaRPr lang="en-US" sz="4400" b="1" u="sng" dirty="0">
              <a:solidFill>
                <a:schemeClr val="bg1"/>
              </a:solidFill>
            </a:endParaRPr>
          </a:p>
        </p:txBody>
      </p:sp>
    </p:spTree>
    <p:extLst>
      <p:ext uri="{BB962C8B-B14F-4D97-AF65-F5344CB8AC3E}">
        <p14:creationId xmlns="" xmlns:p14="http://schemas.microsoft.com/office/powerpoint/2010/main" val="274328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ontent Placeholder 10"/>
          <p:cNvSpPr>
            <a:spLocks noGrp="1"/>
          </p:cNvSpPr>
          <p:nvPr>
            <p:ph sz="quarter" idx="4294967295"/>
          </p:nvPr>
        </p:nvSpPr>
        <p:spPr>
          <a:xfrm>
            <a:off x="457200" y="3962400"/>
            <a:ext cx="8267700" cy="2590800"/>
          </a:xfrm>
          <a:prstGeom prst="rect">
            <a:avLst/>
          </a:prstGeom>
        </p:spPr>
        <p:txBody>
          <a:bodyPr anchor="ctr">
            <a:normAutofit fontScale="92500" lnSpcReduction="20000"/>
          </a:bodyPr>
          <a:lstStyle/>
          <a:p>
            <a:pPr algn="just">
              <a:lnSpc>
                <a:spcPct val="150000"/>
              </a:lnSpc>
              <a:buFont typeface="Wingdings" pitchFamily="2" charset="2"/>
              <a:buChar char="Ø"/>
              <a:defRPr/>
            </a:pPr>
            <a:r>
              <a:rPr lang="en-US" sz="3200" b="1" dirty="0" smtClean="0"/>
              <a:t>The two bars lying in </a:t>
            </a:r>
            <a:r>
              <a:rPr lang="en-US" sz="3200" b="1" dirty="0" smtClean="0">
                <a:effectLst>
                  <a:outerShdw blurRad="38100" dist="38100" dir="2700000" algn="tl">
                    <a:srgbClr val="FFFFFF"/>
                  </a:outerShdw>
                </a:effectLst>
              </a:rPr>
              <a:t>two different planes</a:t>
            </a:r>
            <a:r>
              <a:rPr lang="en-US" sz="3200" b="1" dirty="0" smtClean="0"/>
              <a:t> produce a structurally strong L-beam effect that gives excellent rigidity to the prosthesis.</a:t>
            </a:r>
          </a:p>
        </p:txBody>
      </p:sp>
      <p:pic>
        <p:nvPicPr>
          <p:cNvPr id="48131" name="Picture 4" descr="P7121058"/>
          <p:cNvPicPr>
            <a:picLocks noChangeAspect="1" noChangeArrowheads="1"/>
          </p:cNvPicPr>
          <p:nvPr/>
        </p:nvPicPr>
        <p:blipFill>
          <a:blip r:embed="rId2">
            <a:lum bright="18000"/>
            <a:extLst>
              <a:ext uri="{28A0092B-C50C-407E-A947-70E740481C1C}">
                <a14:useLocalDpi xmlns="" xmlns:a14="http://schemas.microsoft.com/office/drawing/2010/main" val="0"/>
              </a:ext>
            </a:extLst>
          </a:blip>
          <a:srcRect l="20755" t="12946" r="33961" b="34224"/>
          <a:stretch>
            <a:fillRect/>
          </a:stretch>
        </p:blipFill>
        <p:spPr bwMode="auto">
          <a:xfrm>
            <a:off x="2665413" y="227212"/>
            <a:ext cx="4268787" cy="3735188"/>
          </a:xfrm>
          <a:prstGeom prst="rect">
            <a:avLst/>
          </a:prstGeom>
          <a:noFill/>
          <a:ln w="38100">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8132" name="Line 7"/>
          <p:cNvSpPr>
            <a:spLocks noChangeShapeType="1"/>
          </p:cNvSpPr>
          <p:nvPr/>
        </p:nvSpPr>
        <p:spPr bwMode="auto">
          <a:xfrm flipH="1">
            <a:off x="5621337" y="655927"/>
            <a:ext cx="339725" cy="530225"/>
          </a:xfrm>
          <a:prstGeom prst="line">
            <a:avLst/>
          </a:prstGeom>
          <a:noFill/>
          <a:ln w="381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3" name="Line 8"/>
          <p:cNvSpPr>
            <a:spLocks noChangeShapeType="1"/>
          </p:cNvSpPr>
          <p:nvPr/>
        </p:nvSpPr>
        <p:spPr bwMode="auto">
          <a:xfrm flipH="1" flipV="1">
            <a:off x="5799137" y="3174911"/>
            <a:ext cx="339725" cy="530225"/>
          </a:xfrm>
          <a:prstGeom prst="line">
            <a:avLst/>
          </a:prstGeom>
          <a:noFill/>
          <a:ln w="381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4" name="Line 9"/>
          <p:cNvSpPr>
            <a:spLocks noChangeShapeType="1"/>
          </p:cNvSpPr>
          <p:nvPr/>
        </p:nvSpPr>
        <p:spPr bwMode="auto">
          <a:xfrm>
            <a:off x="3599583" y="1132971"/>
            <a:ext cx="568325" cy="106362"/>
          </a:xfrm>
          <a:prstGeom prst="line">
            <a:avLst/>
          </a:prstGeom>
          <a:noFill/>
          <a:ln w="381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5" name="Line 10"/>
          <p:cNvSpPr>
            <a:spLocks noChangeShapeType="1"/>
          </p:cNvSpPr>
          <p:nvPr/>
        </p:nvSpPr>
        <p:spPr bwMode="auto">
          <a:xfrm flipV="1">
            <a:off x="3063082" y="2831921"/>
            <a:ext cx="536501" cy="265112"/>
          </a:xfrm>
          <a:prstGeom prst="line">
            <a:avLst/>
          </a:prstGeom>
          <a:noFill/>
          <a:ln w="381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25148726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1" name="Rectangle 3"/>
          <p:cNvSpPr>
            <a:spLocks noGrp="1" noChangeArrowheads="1"/>
          </p:cNvSpPr>
          <p:nvPr>
            <p:ph sz="quarter" idx="4294967295"/>
          </p:nvPr>
        </p:nvSpPr>
        <p:spPr>
          <a:xfrm>
            <a:off x="381000" y="2286000"/>
            <a:ext cx="8305800" cy="4343400"/>
          </a:xfrm>
          <a:prstGeom prst="rect">
            <a:avLst/>
          </a:prstGeom>
        </p:spPr>
        <p:txBody>
          <a:bodyPr/>
          <a:lstStyle/>
          <a:p>
            <a:pPr eaLnBrk="1" fontAlgn="auto" hangingPunct="1">
              <a:lnSpc>
                <a:spcPct val="90000"/>
              </a:lnSpc>
              <a:buFont typeface="Wingdings" pitchFamily="2" charset="2"/>
              <a:buNone/>
              <a:defRPr/>
            </a:pPr>
            <a:r>
              <a:rPr lang="en-US" sz="3200" b="1" dirty="0"/>
              <a:t> The stresses can be divided as:</a:t>
            </a:r>
          </a:p>
          <a:p>
            <a:pPr eaLnBrk="1" fontAlgn="auto" hangingPunct="1">
              <a:lnSpc>
                <a:spcPct val="90000"/>
              </a:lnSpc>
              <a:buFont typeface="Arial" pitchFamily="34" charset="0"/>
              <a:buChar char="•"/>
              <a:defRPr/>
            </a:pPr>
            <a:endParaRPr lang="en-US" sz="3200" b="1" dirty="0"/>
          </a:p>
          <a:p>
            <a:pPr eaLnBrk="1" fontAlgn="auto" hangingPunct="1">
              <a:lnSpc>
                <a:spcPct val="90000"/>
              </a:lnSpc>
              <a:buFont typeface="Wingdings" pitchFamily="2" charset="2"/>
              <a:buChar char="Ø"/>
              <a:defRPr/>
            </a:pPr>
            <a:r>
              <a:rPr lang="en-US" sz="3200" b="1" dirty="0"/>
              <a:t>Vertical                       </a:t>
            </a:r>
          </a:p>
          <a:p>
            <a:pPr eaLnBrk="1" fontAlgn="auto" hangingPunct="1">
              <a:lnSpc>
                <a:spcPct val="90000"/>
              </a:lnSpc>
              <a:buFont typeface="Wingdings" pitchFamily="2" charset="2"/>
              <a:buChar char="Ø"/>
              <a:defRPr/>
            </a:pPr>
            <a:endParaRPr lang="en-US" sz="3200" b="1" dirty="0"/>
          </a:p>
          <a:p>
            <a:pPr eaLnBrk="1" fontAlgn="auto" hangingPunct="1">
              <a:lnSpc>
                <a:spcPct val="90000"/>
              </a:lnSpc>
              <a:buFont typeface="Wingdings" pitchFamily="2" charset="2"/>
              <a:buChar char="Ø"/>
              <a:defRPr/>
            </a:pPr>
            <a:r>
              <a:rPr lang="en-US" sz="3200" b="1" dirty="0"/>
              <a:t>Horizontal</a:t>
            </a:r>
          </a:p>
          <a:p>
            <a:pPr eaLnBrk="1" fontAlgn="auto" hangingPunct="1">
              <a:lnSpc>
                <a:spcPct val="90000"/>
              </a:lnSpc>
              <a:buFont typeface="Wingdings" pitchFamily="2" charset="2"/>
              <a:buChar char="Ø"/>
              <a:defRPr/>
            </a:pPr>
            <a:endParaRPr lang="en-US" sz="3200" b="1" dirty="0"/>
          </a:p>
          <a:p>
            <a:pPr eaLnBrk="1" fontAlgn="auto" hangingPunct="1">
              <a:lnSpc>
                <a:spcPct val="90000"/>
              </a:lnSpc>
              <a:buFont typeface="Wingdings" pitchFamily="2" charset="2"/>
              <a:buChar char="Ø"/>
              <a:defRPr/>
            </a:pPr>
            <a:r>
              <a:rPr lang="en-US" sz="3200" b="1" dirty="0"/>
              <a:t>Torsional</a:t>
            </a:r>
          </a:p>
        </p:txBody>
      </p:sp>
      <p:sp>
        <p:nvSpPr>
          <p:cNvPr id="78852" name="Text Box 4"/>
          <p:cNvSpPr txBox="1">
            <a:spLocks noChangeArrowheads="1"/>
          </p:cNvSpPr>
          <p:nvPr/>
        </p:nvSpPr>
        <p:spPr bwMode="auto">
          <a:xfrm>
            <a:off x="4038600" y="2954338"/>
            <a:ext cx="4120039" cy="2246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b="1" dirty="0">
                <a:effectLst>
                  <a:outerShdw blurRad="38100" dist="38100" dir="2700000" algn="tl">
                    <a:srgbClr val="010199"/>
                  </a:outerShdw>
                </a:effectLst>
              </a:rPr>
              <a:t>Displacing stresses</a:t>
            </a:r>
          </a:p>
          <a:p>
            <a:pPr>
              <a:defRPr/>
            </a:pPr>
            <a:endParaRPr lang="en-US" sz="2800" b="1" dirty="0">
              <a:effectLst>
                <a:outerShdw blurRad="38100" dist="38100" dir="2700000" algn="tl">
                  <a:srgbClr val="010199"/>
                </a:outerShdw>
              </a:effectLst>
            </a:endParaRPr>
          </a:p>
          <a:p>
            <a:pPr>
              <a:defRPr/>
            </a:pPr>
            <a:r>
              <a:rPr lang="en-US" sz="2800" b="1" dirty="0">
                <a:effectLst>
                  <a:outerShdw blurRad="38100" dist="38100" dir="2700000" algn="tl">
                    <a:srgbClr val="010199"/>
                  </a:outerShdw>
                </a:effectLst>
              </a:rPr>
              <a:t>Dislodging stresses</a:t>
            </a:r>
          </a:p>
          <a:p>
            <a:pPr>
              <a:defRPr/>
            </a:pPr>
            <a:r>
              <a:rPr lang="en-US" sz="2800" b="1" dirty="0">
                <a:effectLst>
                  <a:outerShdw blurRad="38100" dist="38100" dir="2700000" algn="tl">
                    <a:srgbClr val="010199"/>
                  </a:outerShdw>
                </a:effectLst>
              </a:rPr>
              <a:t> </a:t>
            </a:r>
          </a:p>
          <a:p>
            <a:pPr>
              <a:defRPr/>
            </a:pPr>
            <a:endParaRPr lang="en-US" sz="2800" dirty="0">
              <a:effectLst>
                <a:outerShdw blurRad="38100" dist="38100" dir="2700000" algn="tl">
                  <a:srgbClr val="010199"/>
                </a:outerShdw>
              </a:effectLst>
            </a:endParaRPr>
          </a:p>
        </p:txBody>
      </p:sp>
      <p:sp>
        <p:nvSpPr>
          <p:cNvPr id="49156" name="Line 5"/>
          <p:cNvSpPr>
            <a:spLocks noChangeShapeType="1"/>
          </p:cNvSpPr>
          <p:nvPr/>
        </p:nvSpPr>
        <p:spPr bwMode="auto">
          <a:xfrm flipV="1">
            <a:off x="2601913" y="3200400"/>
            <a:ext cx="144780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7" name="Line 6"/>
          <p:cNvSpPr>
            <a:spLocks noChangeShapeType="1"/>
          </p:cNvSpPr>
          <p:nvPr/>
        </p:nvSpPr>
        <p:spPr bwMode="auto">
          <a:xfrm>
            <a:off x="2601913" y="3810000"/>
            <a:ext cx="144780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itle 1"/>
          <p:cNvSpPr txBox="1">
            <a:spLocks/>
          </p:cNvSpPr>
          <p:nvPr/>
        </p:nvSpPr>
        <p:spPr>
          <a:xfrm>
            <a:off x="609600" y="387350"/>
            <a:ext cx="8077200" cy="1289050"/>
          </a:xfrm>
          <a:prstGeom prst="rect">
            <a:avLst/>
          </a:prstGeom>
        </p:spPr>
        <p:txBody>
          <a:bodyPr anchor="ctr"/>
          <a:lst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defRPr/>
            </a:pPr>
            <a:r>
              <a:rPr lang="en-US" sz="4400" b="1" u="sng" dirty="0">
                <a:solidFill>
                  <a:schemeClr val="folHlink"/>
                </a:solidFill>
              </a:rPr>
              <a:t>Stress consideration in </a:t>
            </a:r>
            <a:r>
              <a:rPr lang="en-US" sz="4400" b="1" u="sng" dirty="0" smtClean="0">
                <a:solidFill>
                  <a:schemeClr val="folHlink"/>
                </a:solidFill>
              </a:rPr>
              <a:t>partial denture</a:t>
            </a:r>
            <a:endParaRPr lang="en-US" sz="4000" u="sng" dirty="0"/>
          </a:p>
        </p:txBody>
      </p:sp>
    </p:spTree>
    <p:extLst>
      <p:ext uri="{BB962C8B-B14F-4D97-AF65-F5344CB8AC3E}">
        <p14:creationId xmlns="" xmlns:p14="http://schemas.microsoft.com/office/powerpoint/2010/main" val="1620585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5" name="Rectangle 3"/>
          <p:cNvSpPr>
            <a:spLocks noGrp="1" noChangeArrowheads="1"/>
          </p:cNvSpPr>
          <p:nvPr>
            <p:ph type="body" sz="half" idx="1"/>
          </p:nvPr>
        </p:nvSpPr>
        <p:spPr>
          <a:xfrm>
            <a:off x="4724400" y="4038600"/>
            <a:ext cx="4229100" cy="2514600"/>
          </a:xfrm>
        </p:spPr>
        <p:txBody>
          <a:bodyPr anchor="ctr">
            <a:noAutofit/>
          </a:bodyPr>
          <a:lstStyle/>
          <a:p>
            <a:pPr algn="just" eaLnBrk="1" fontAlgn="auto" hangingPunct="1">
              <a:lnSpc>
                <a:spcPct val="150000"/>
              </a:lnSpc>
              <a:buFont typeface="Wingdings" pitchFamily="2" charset="2"/>
              <a:buChar char="Ø"/>
              <a:defRPr/>
            </a:pPr>
            <a:r>
              <a:rPr lang="en-US" sz="2600" b="1" dirty="0" smtClean="0"/>
              <a:t>These </a:t>
            </a:r>
            <a:r>
              <a:rPr lang="en-US" sz="2600" b="1" dirty="0"/>
              <a:t>are the </a:t>
            </a:r>
            <a:r>
              <a:rPr lang="en-US" sz="2600" b="1" dirty="0">
                <a:solidFill>
                  <a:srgbClr val="FF0000"/>
                </a:solidFill>
              </a:rPr>
              <a:t>least harmful </a:t>
            </a:r>
            <a:r>
              <a:rPr lang="en-US" sz="2600" b="1" dirty="0"/>
              <a:t>and are born well if within </a:t>
            </a:r>
            <a:r>
              <a:rPr lang="en-US" sz="2600" b="1" dirty="0" smtClean="0"/>
              <a:t>physiologic </a:t>
            </a:r>
            <a:r>
              <a:rPr lang="en-US" sz="2600" b="1" dirty="0"/>
              <a:t>limits</a:t>
            </a:r>
          </a:p>
        </p:txBody>
      </p:sp>
      <p:sp>
        <p:nvSpPr>
          <p:cNvPr id="4" name="Rounded Rectangle 3"/>
          <p:cNvSpPr/>
          <p:nvPr/>
        </p:nvSpPr>
        <p:spPr>
          <a:xfrm>
            <a:off x="1371600" y="0"/>
            <a:ext cx="7086600" cy="8382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dirty="0">
                <a:solidFill>
                  <a:schemeClr val="bg1"/>
                </a:solidFill>
              </a:rPr>
              <a:t> </a:t>
            </a:r>
            <a:r>
              <a:rPr lang="en-US" sz="4400" b="1" dirty="0">
                <a:solidFill>
                  <a:schemeClr val="bg1"/>
                </a:solidFill>
                <a:effectLst>
                  <a:outerShdw blurRad="38100" dist="38100" dir="2700000" algn="tl">
                    <a:srgbClr val="FFFFFF"/>
                  </a:outerShdw>
                </a:effectLst>
              </a:rPr>
              <a:t>VERTICAL STRESS</a:t>
            </a:r>
            <a:r>
              <a:rPr lang="en-US" sz="6000" dirty="0">
                <a:solidFill>
                  <a:schemeClr val="bg1"/>
                </a:solidFill>
              </a:rPr>
              <a:t> </a:t>
            </a:r>
            <a:endParaRPr lang="en-US" sz="4400" b="1" u="sng" dirty="0">
              <a:solidFill>
                <a:schemeClr val="bg1"/>
              </a:solidFill>
            </a:endParaRPr>
          </a:p>
        </p:txBody>
      </p:sp>
      <p:sp>
        <p:nvSpPr>
          <p:cNvPr id="3" name="Content Placeholder 2"/>
          <p:cNvSpPr>
            <a:spLocks noGrp="1"/>
          </p:cNvSpPr>
          <p:nvPr>
            <p:ph sz="half" idx="2"/>
          </p:nvPr>
        </p:nvSpPr>
        <p:spPr>
          <a:xfrm>
            <a:off x="304800" y="1371600"/>
            <a:ext cx="4267200" cy="5257800"/>
          </a:xfrm>
        </p:spPr>
        <p:txBody>
          <a:bodyPr>
            <a:normAutofit fontScale="92500" lnSpcReduction="10000"/>
          </a:bodyPr>
          <a:lstStyle/>
          <a:p>
            <a:pPr marL="609600" indent="-609600" algn="just" eaLnBrk="1" fontAlgn="auto" hangingPunct="1">
              <a:lnSpc>
                <a:spcPct val="150000"/>
              </a:lnSpc>
              <a:buFont typeface="Wingdings" pitchFamily="2" charset="2"/>
              <a:buNone/>
              <a:defRPr/>
            </a:pPr>
            <a:r>
              <a:rPr lang="en-US" sz="2800" b="1" u="sng" dirty="0">
                <a:solidFill>
                  <a:srgbClr val="FFFF00"/>
                </a:solidFill>
              </a:rPr>
              <a:t>Displacing </a:t>
            </a:r>
            <a:r>
              <a:rPr lang="en-US" sz="2800" b="1" u="sng" dirty="0" smtClean="0">
                <a:solidFill>
                  <a:srgbClr val="FFFF00"/>
                </a:solidFill>
              </a:rPr>
              <a:t>stresses:</a:t>
            </a:r>
            <a:endParaRPr lang="en-US" sz="2800" b="1" u="sng" dirty="0">
              <a:solidFill>
                <a:srgbClr val="FFFF00"/>
              </a:solidFill>
            </a:endParaRPr>
          </a:p>
          <a:p>
            <a:pPr algn="just" eaLnBrk="1" fontAlgn="auto" hangingPunct="1">
              <a:lnSpc>
                <a:spcPct val="150000"/>
              </a:lnSpc>
              <a:buFont typeface="Wingdings" pitchFamily="2" charset="2"/>
              <a:buChar char="Ø"/>
              <a:defRPr/>
            </a:pPr>
            <a:r>
              <a:rPr lang="en-US" sz="2800" b="1" dirty="0" smtClean="0"/>
              <a:t>result </a:t>
            </a:r>
            <a:r>
              <a:rPr lang="en-US" sz="2800" b="1" dirty="0"/>
              <a:t>of downward stresses along the long axis of the teeth in a crown to apex direction and the relatively vertical stresses on the ridge mucosa.</a:t>
            </a:r>
            <a:endParaRPr lang="en-US" sz="2400" b="1" dirty="0"/>
          </a:p>
        </p:txBody>
      </p:sp>
      <p:pic>
        <p:nvPicPr>
          <p:cNvPr id="50181" name="Picture 4" descr="rpd pictures 123 018"/>
          <p:cNvPicPr>
            <a:picLocks noChangeAspect="1" noChangeArrowheads="1"/>
          </p:cNvPicPr>
          <p:nvPr/>
        </p:nvPicPr>
        <p:blipFill>
          <a:blip r:embed="rId3">
            <a:lum bright="6000" contrast="12000"/>
            <a:extLst>
              <a:ext uri="{28A0092B-C50C-407E-A947-70E740481C1C}">
                <a14:useLocalDpi xmlns="" xmlns:a14="http://schemas.microsoft.com/office/drawing/2010/main" val="0"/>
              </a:ext>
            </a:extLst>
          </a:blip>
          <a:srcRect l="2289" t="10555" r="1053" b="14940"/>
          <a:stretch>
            <a:fillRect/>
          </a:stretch>
        </p:blipFill>
        <p:spPr bwMode="auto">
          <a:xfrm>
            <a:off x="4914900" y="990600"/>
            <a:ext cx="4038600" cy="2895600"/>
          </a:xfrm>
          <a:prstGeom prst="rect">
            <a:avLst/>
          </a:prstGeom>
          <a:noFill/>
          <a:ln w="31750">
            <a:solidFill>
              <a:schemeClr val="bg1"/>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98687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5" name="Rectangle 3"/>
          <p:cNvSpPr>
            <a:spLocks noGrp="1" noChangeArrowheads="1"/>
          </p:cNvSpPr>
          <p:nvPr>
            <p:ph sz="quarter" idx="4294967295"/>
          </p:nvPr>
        </p:nvSpPr>
        <p:spPr>
          <a:xfrm>
            <a:off x="228600" y="76200"/>
            <a:ext cx="4191000" cy="4114800"/>
          </a:xfrm>
          <a:prstGeom prst="rect">
            <a:avLst/>
          </a:prstGeom>
        </p:spPr>
        <p:txBody>
          <a:bodyPr>
            <a:normAutofit fontScale="92500"/>
          </a:bodyPr>
          <a:lstStyle/>
          <a:p>
            <a:pPr algn="just" eaLnBrk="1" fontAlgn="auto" hangingPunct="1">
              <a:lnSpc>
                <a:spcPct val="150000"/>
              </a:lnSpc>
              <a:buFont typeface="Wingdings" pitchFamily="2" charset="2"/>
              <a:buNone/>
              <a:defRPr/>
            </a:pPr>
            <a:r>
              <a:rPr lang="en-US" sz="2800" b="1" u="sng" dirty="0" smtClean="0">
                <a:solidFill>
                  <a:srgbClr val="FFFF00"/>
                </a:solidFill>
              </a:rPr>
              <a:t>Dislodging stresses :</a:t>
            </a:r>
          </a:p>
          <a:p>
            <a:pPr algn="just" eaLnBrk="1" fontAlgn="auto" hangingPunct="1">
              <a:lnSpc>
                <a:spcPct val="150000"/>
              </a:lnSpc>
              <a:buFont typeface="Wingdings" pitchFamily="2" charset="2"/>
              <a:buChar char="Ø"/>
              <a:defRPr/>
            </a:pPr>
            <a:r>
              <a:rPr lang="en-US" sz="2800" b="1" dirty="0" smtClean="0"/>
              <a:t>These </a:t>
            </a:r>
            <a:r>
              <a:rPr lang="en-US" sz="2800" b="1" dirty="0"/>
              <a:t>are the forces which tend to</a:t>
            </a:r>
            <a:r>
              <a:rPr lang="en-US" sz="2800" b="1" dirty="0">
                <a:solidFill>
                  <a:schemeClr val="hlink"/>
                </a:solidFill>
                <a:effectLst>
                  <a:outerShdw blurRad="38100" dist="38100" dir="2700000" algn="tl">
                    <a:srgbClr val="FFFFFF"/>
                  </a:outerShdw>
                </a:effectLst>
              </a:rPr>
              <a:t> </a:t>
            </a:r>
            <a:r>
              <a:rPr lang="en-US" sz="2800" b="1" dirty="0">
                <a:solidFill>
                  <a:srgbClr val="FF0000"/>
                </a:solidFill>
              </a:rPr>
              <a:t>lift</a:t>
            </a:r>
            <a:r>
              <a:rPr lang="en-US" sz="2800" b="1" dirty="0">
                <a:solidFill>
                  <a:schemeClr val="hlink"/>
                </a:solidFill>
                <a:effectLst>
                  <a:outerShdw blurRad="38100" dist="38100" dir="2700000" algn="tl">
                    <a:srgbClr val="FFFFFF"/>
                  </a:outerShdw>
                </a:effectLst>
              </a:rPr>
              <a:t> </a:t>
            </a:r>
            <a:r>
              <a:rPr lang="en-US" sz="2800" b="1" dirty="0"/>
              <a:t>the partial </a:t>
            </a:r>
            <a:r>
              <a:rPr lang="en-US" sz="2800" b="1" dirty="0" smtClean="0"/>
              <a:t>denture </a:t>
            </a:r>
            <a:r>
              <a:rPr lang="en-US" sz="2800" b="1" dirty="0"/>
              <a:t>from it’s rest position</a:t>
            </a:r>
            <a:r>
              <a:rPr lang="en-US" sz="2800" b="1" dirty="0" smtClean="0"/>
              <a:t>.</a:t>
            </a:r>
            <a:endParaRPr lang="en-US" sz="2800" b="1" dirty="0"/>
          </a:p>
        </p:txBody>
      </p:sp>
      <p:sp>
        <p:nvSpPr>
          <p:cNvPr id="4" name="Content Placeholder 3"/>
          <p:cNvSpPr>
            <a:spLocks noGrp="1"/>
          </p:cNvSpPr>
          <p:nvPr>
            <p:ph sz="quarter" idx="4294967295"/>
          </p:nvPr>
        </p:nvSpPr>
        <p:spPr>
          <a:xfrm>
            <a:off x="152400" y="3789363"/>
            <a:ext cx="8472488" cy="2743200"/>
          </a:xfrm>
          <a:prstGeom prst="rect">
            <a:avLst/>
          </a:prstGeom>
        </p:spPr>
        <p:txBody>
          <a:bodyPr anchor="ctr">
            <a:normAutofit fontScale="92500"/>
          </a:bodyPr>
          <a:lstStyle/>
          <a:p>
            <a:pPr algn="just">
              <a:lnSpc>
                <a:spcPct val="150000"/>
              </a:lnSpc>
              <a:buFont typeface="Wingdings" pitchFamily="2" charset="2"/>
              <a:buChar char="Ø"/>
              <a:defRPr/>
            </a:pPr>
            <a:r>
              <a:rPr lang="en-US" sz="2800" b="1" dirty="0" smtClean="0"/>
              <a:t>Reciprocal dislodging action occurs when </a:t>
            </a:r>
            <a:r>
              <a:rPr lang="en-US" sz="2800" b="1" dirty="0" smtClean="0">
                <a:solidFill>
                  <a:srgbClr val="FF0000"/>
                </a:solidFill>
              </a:rPr>
              <a:t>wide edentulous spaces </a:t>
            </a:r>
            <a:r>
              <a:rPr lang="en-US" sz="2800" b="1" dirty="0" smtClean="0"/>
              <a:t>are interrupted by few teeth thus inviting an </a:t>
            </a:r>
            <a:r>
              <a:rPr lang="en-US" sz="2800" b="1" dirty="0" err="1" smtClean="0"/>
              <a:t>antero</a:t>
            </a:r>
            <a:r>
              <a:rPr lang="en-US" sz="2800" b="1" dirty="0" smtClean="0"/>
              <a:t>-posterior or lateral tilt of prosthesis.</a:t>
            </a:r>
          </a:p>
        </p:txBody>
      </p:sp>
      <p:pic>
        <p:nvPicPr>
          <p:cNvPr id="51204" name="Picture 4" descr="rpd pictures 123 016"/>
          <p:cNvPicPr>
            <a:picLocks noChangeAspect="1" noChangeArrowheads="1"/>
          </p:cNvPicPr>
          <p:nvPr/>
        </p:nvPicPr>
        <p:blipFill>
          <a:blip r:embed="rId2">
            <a:lum bright="6000" contrast="12000"/>
            <a:extLst>
              <a:ext uri="{28A0092B-C50C-407E-A947-70E740481C1C}">
                <a14:useLocalDpi xmlns="" xmlns:a14="http://schemas.microsoft.com/office/drawing/2010/main" val="0"/>
              </a:ext>
            </a:extLst>
          </a:blip>
          <a:srcRect/>
          <a:stretch>
            <a:fillRect/>
          </a:stretch>
        </p:blipFill>
        <p:spPr bwMode="auto">
          <a:xfrm>
            <a:off x="4570413" y="533400"/>
            <a:ext cx="4268787" cy="3200400"/>
          </a:xfrm>
          <a:prstGeom prst="rect">
            <a:avLst/>
          </a:prstGeom>
          <a:noFill/>
          <a:ln w="38100">
            <a:solidFill>
              <a:schemeClr val="bg1"/>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963482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4" descr="rpd pictures 123 003"/>
          <p:cNvPicPr>
            <a:picLocks noChangeAspect="1" noChangeArrowheads="1"/>
          </p:cNvPicPr>
          <p:nvPr/>
        </p:nvPicPr>
        <p:blipFill>
          <a:blip r:embed="rId2">
            <a:lum bright="12000" contrast="12000"/>
            <a:extLst>
              <a:ext uri="{28A0092B-C50C-407E-A947-70E740481C1C}">
                <a14:useLocalDpi xmlns="" xmlns:a14="http://schemas.microsoft.com/office/drawing/2010/main" val="0"/>
              </a:ext>
            </a:extLst>
          </a:blip>
          <a:srcRect/>
          <a:stretch>
            <a:fillRect/>
          </a:stretch>
        </p:blipFill>
        <p:spPr bwMode="auto">
          <a:xfrm>
            <a:off x="4519613" y="1066800"/>
            <a:ext cx="4471987" cy="3352800"/>
          </a:xfrm>
          <a:prstGeom prst="rect">
            <a:avLst/>
          </a:prstGeom>
          <a:noFill/>
          <a:ln w="38100">
            <a:solidFill>
              <a:schemeClr val="bg1"/>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0899" name="Rectangle 3"/>
          <p:cNvSpPr>
            <a:spLocks noGrp="1" noChangeArrowheads="1"/>
          </p:cNvSpPr>
          <p:nvPr>
            <p:ph sz="quarter" idx="4294967295"/>
          </p:nvPr>
        </p:nvSpPr>
        <p:spPr>
          <a:xfrm>
            <a:off x="152401" y="1066800"/>
            <a:ext cx="3733799" cy="5638800"/>
          </a:xfrm>
          <a:prstGeom prst="rect">
            <a:avLst/>
          </a:prstGeom>
        </p:spPr>
        <p:txBody>
          <a:bodyPr>
            <a:normAutofit fontScale="92500" lnSpcReduction="10000"/>
          </a:bodyPr>
          <a:lstStyle/>
          <a:p>
            <a:pPr algn="just" eaLnBrk="1" fontAlgn="auto" hangingPunct="1">
              <a:lnSpc>
                <a:spcPct val="160000"/>
              </a:lnSpc>
              <a:buFont typeface="Wingdings" pitchFamily="2" charset="2"/>
              <a:buChar char="Ø"/>
              <a:defRPr/>
            </a:pPr>
            <a:r>
              <a:rPr lang="en-US" sz="2800" b="1" dirty="0" smtClean="0"/>
              <a:t>They </a:t>
            </a:r>
            <a:r>
              <a:rPr lang="en-US" sz="2800" b="1" dirty="0"/>
              <a:t>originate as </a:t>
            </a:r>
            <a:r>
              <a:rPr lang="en-US" sz="2800" b="1" dirty="0" smtClean="0"/>
              <a:t>a component </a:t>
            </a:r>
            <a:r>
              <a:rPr lang="en-US" sz="2800" b="1" dirty="0"/>
              <a:t>of </a:t>
            </a:r>
            <a:r>
              <a:rPr lang="en-US" sz="2800" b="1" dirty="0" smtClean="0"/>
              <a:t>rhythmic chewing </a:t>
            </a:r>
            <a:r>
              <a:rPr lang="en-US" sz="2800" b="1" dirty="0"/>
              <a:t>stroke. </a:t>
            </a:r>
            <a:endParaRPr lang="en-US" sz="2800" b="1" dirty="0" smtClean="0"/>
          </a:p>
          <a:p>
            <a:pPr algn="just" eaLnBrk="1" fontAlgn="auto" hangingPunct="1">
              <a:lnSpc>
                <a:spcPct val="160000"/>
              </a:lnSpc>
              <a:buFont typeface="Wingdings" pitchFamily="2" charset="2"/>
              <a:buChar char="Ø"/>
              <a:defRPr/>
            </a:pPr>
            <a:r>
              <a:rPr lang="en-US" sz="2800" b="1" dirty="0" smtClean="0"/>
              <a:t>These forces </a:t>
            </a:r>
            <a:r>
              <a:rPr lang="en-US" sz="2800" b="1" dirty="0"/>
              <a:t>are effective </a:t>
            </a:r>
            <a:r>
              <a:rPr lang="en-US" sz="2800" b="1" dirty="0" smtClean="0"/>
              <a:t>in </a:t>
            </a:r>
            <a:r>
              <a:rPr lang="en-US" sz="2800" b="1" dirty="0" err="1" smtClean="0"/>
              <a:t>mesio</a:t>
            </a:r>
            <a:r>
              <a:rPr lang="en-US" sz="2800" b="1" dirty="0"/>
              <a:t>-</a:t>
            </a:r>
            <a:r>
              <a:rPr lang="en-US" sz="2800" b="1" dirty="0" smtClean="0"/>
              <a:t>distal and </a:t>
            </a:r>
            <a:r>
              <a:rPr lang="en-US" sz="2800" b="1" dirty="0" err="1" smtClean="0"/>
              <a:t>buccolingual</a:t>
            </a:r>
            <a:r>
              <a:rPr lang="en-US" sz="2800" b="1" dirty="0" smtClean="0"/>
              <a:t> direction.</a:t>
            </a:r>
            <a:endParaRPr lang="en-US" sz="2800" b="1" dirty="0"/>
          </a:p>
        </p:txBody>
      </p:sp>
      <p:sp>
        <p:nvSpPr>
          <p:cNvPr id="52228" name="AutoShape 8"/>
          <p:cNvSpPr>
            <a:spLocks noChangeArrowheads="1"/>
          </p:cNvSpPr>
          <p:nvPr/>
        </p:nvSpPr>
        <p:spPr bwMode="auto">
          <a:xfrm>
            <a:off x="4719638" y="2141538"/>
            <a:ext cx="504825" cy="288925"/>
          </a:xfrm>
          <a:prstGeom prst="rightArrow">
            <a:avLst>
              <a:gd name="adj1" fmla="val 50000"/>
              <a:gd name="adj2" fmla="val 4368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9" name="AutoShape 9"/>
          <p:cNvSpPr>
            <a:spLocks noChangeArrowheads="1"/>
          </p:cNvSpPr>
          <p:nvPr/>
        </p:nvSpPr>
        <p:spPr bwMode="auto">
          <a:xfrm>
            <a:off x="7858125" y="3373438"/>
            <a:ext cx="576263" cy="215900"/>
          </a:xfrm>
          <a:prstGeom prst="leftArrow">
            <a:avLst>
              <a:gd name="adj1" fmla="val 50000"/>
              <a:gd name="adj2" fmla="val 66728"/>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Content Placeholder 2"/>
          <p:cNvSpPr>
            <a:spLocks noGrp="1"/>
          </p:cNvSpPr>
          <p:nvPr>
            <p:ph sz="quarter" idx="4294967295"/>
          </p:nvPr>
        </p:nvSpPr>
        <p:spPr>
          <a:xfrm>
            <a:off x="4381500" y="4800600"/>
            <a:ext cx="4076700" cy="1752600"/>
          </a:xfrm>
          <a:prstGeom prst="rect">
            <a:avLst/>
          </a:prstGeom>
        </p:spPr>
        <p:txBody>
          <a:bodyPr>
            <a:normAutofit fontScale="92500" lnSpcReduction="20000"/>
          </a:bodyPr>
          <a:lstStyle/>
          <a:p>
            <a:pPr algn="just" eaLnBrk="1" fontAlgn="auto" hangingPunct="1">
              <a:lnSpc>
                <a:spcPct val="150000"/>
              </a:lnSpc>
              <a:buFont typeface="Wingdings" pitchFamily="2" charset="2"/>
              <a:buChar char="Ø"/>
              <a:defRPr/>
            </a:pPr>
            <a:r>
              <a:rPr lang="en-US" sz="2800" b="1" dirty="0" smtClean="0"/>
              <a:t>These </a:t>
            </a:r>
            <a:r>
              <a:rPr lang="en-US" sz="2800" b="1" dirty="0"/>
              <a:t>lateral </a:t>
            </a:r>
            <a:r>
              <a:rPr lang="en-US" sz="2800" b="1" dirty="0" smtClean="0"/>
              <a:t>stresses </a:t>
            </a:r>
            <a:r>
              <a:rPr lang="en-US" sz="2800" b="1" dirty="0"/>
              <a:t>are </a:t>
            </a:r>
            <a:r>
              <a:rPr lang="en-US" sz="2800" b="1" dirty="0" smtClean="0"/>
              <a:t>most damaging.</a:t>
            </a:r>
            <a:endParaRPr lang="en-US" sz="2400" b="1" dirty="0"/>
          </a:p>
        </p:txBody>
      </p:sp>
      <p:sp>
        <p:nvSpPr>
          <p:cNvPr id="10" name="Rounded Rectangle 9"/>
          <p:cNvSpPr/>
          <p:nvPr/>
        </p:nvSpPr>
        <p:spPr>
          <a:xfrm>
            <a:off x="1371600" y="0"/>
            <a:ext cx="7086600" cy="8382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60000"/>
              </a:lnSpc>
              <a:buFont typeface="Wingdings" pitchFamily="2" charset="2"/>
              <a:buNone/>
              <a:defRPr/>
            </a:pPr>
            <a:r>
              <a:rPr lang="en-US" sz="4400" b="1" dirty="0">
                <a:solidFill>
                  <a:schemeClr val="bg1"/>
                </a:solidFill>
                <a:effectLst>
                  <a:outerShdw blurRad="38100" dist="38100" dir="2700000" algn="tl">
                    <a:srgbClr val="FFFFFF"/>
                  </a:outerShdw>
                </a:effectLst>
              </a:rPr>
              <a:t>HORIZONTAL STRESS</a:t>
            </a:r>
          </a:p>
        </p:txBody>
      </p:sp>
    </p:spTree>
    <p:extLst>
      <p:ext uri="{BB962C8B-B14F-4D97-AF65-F5344CB8AC3E}">
        <p14:creationId xmlns="" xmlns:p14="http://schemas.microsoft.com/office/powerpoint/2010/main" val="1305232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307" name="Rectangle 3"/>
          <p:cNvSpPr>
            <a:spLocks noGrp="1" noChangeArrowheads="1"/>
          </p:cNvSpPr>
          <p:nvPr>
            <p:ph sz="quarter" idx="4294967295"/>
          </p:nvPr>
        </p:nvSpPr>
        <p:spPr>
          <a:xfrm>
            <a:off x="76200" y="3886200"/>
            <a:ext cx="8610600" cy="2971800"/>
          </a:xfrm>
          <a:prstGeom prst="rect">
            <a:avLst/>
          </a:prstGeom>
        </p:spPr>
        <p:txBody>
          <a:bodyPr>
            <a:normAutofit fontScale="85000" lnSpcReduction="20000"/>
          </a:bodyPr>
          <a:lstStyle/>
          <a:p>
            <a:pPr algn="just" eaLnBrk="1" fontAlgn="auto" hangingPunct="1">
              <a:lnSpc>
                <a:spcPct val="170000"/>
              </a:lnSpc>
              <a:buFont typeface="Wingdings" pitchFamily="2" charset="2"/>
              <a:buChar char="Ø"/>
              <a:defRPr/>
            </a:pPr>
            <a:r>
              <a:rPr lang="en-US" sz="2800" b="1" dirty="0" smtClean="0"/>
              <a:t>Torsion </a:t>
            </a:r>
            <a:r>
              <a:rPr lang="en-US" sz="2800" b="1" dirty="0"/>
              <a:t>is noted </a:t>
            </a:r>
            <a:r>
              <a:rPr lang="en-US" sz="2800" b="1" dirty="0" smtClean="0"/>
              <a:t>most </a:t>
            </a:r>
            <a:r>
              <a:rPr lang="en-US" sz="2800" b="1" dirty="0"/>
              <a:t>frequently where </a:t>
            </a:r>
            <a:r>
              <a:rPr lang="en-US" sz="2800" b="1" dirty="0" smtClean="0"/>
              <a:t>a </a:t>
            </a:r>
            <a:r>
              <a:rPr lang="en-US" sz="2800" b="1" dirty="0"/>
              <a:t>long segment </a:t>
            </a:r>
            <a:r>
              <a:rPr lang="en-US" sz="2800" b="1" dirty="0" smtClean="0"/>
              <a:t>acts </a:t>
            </a:r>
            <a:r>
              <a:rPr lang="en-US" sz="2800" b="1" dirty="0"/>
              <a:t>upon the first </a:t>
            </a:r>
            <a:r>
              <a:rPr lang="en-US" sz="2800" b="1" dirty="0" smtClean="0"/>
              <a:t>abutment </a:t>
            </a:r>
            <a:r>
              <a:rPr lang="en-US" sz="2800" b="1" dirty="0"/>
              <a:t>it engages. Where </a:t>
            </a:r>
            <a:r>
              <a:rPr lang="en-US" sz="2800" b="1" dirty="0" smtClean="0"/>
              <a:t>the </a:t>
            </a:r>
            <a:r>
              <a:rPr lang="en-US" sz="2800" b="1" dirty="0"/>
              <a:t>ridge mucosa has </a:t>
            </a:r>
            <a:r>
              <a:rPr lang="en-US" sz="2800" b="1" dirty="0" smtClean="0"/>
              <a:t>higher resiliency </a:t>
            </a:r>
            <a:r>
              <a:rPr lang="en-US" sz="2800" b="1" dirty="0"/>
              <a:t>torque is higher. Torque applies rotation about a fixed point</a:t>
            </a:r>
            <a:r>
              <a:rPr lang="en-US" sz="2800" b="1" dirty="0" smtClean="0"/>
              <a:t>.</a:t>
            </a:r>
            <a:endParaRPr lang="en-US" sz="2800" b="1" dirty="0"/>
          </a:p>
        </p:txBody>
      </p:sp>
      <p:sp>
        <p:nvSpPr>
          <p:cNvPr id="5" name="Rounded Rectangle 4"/>
          <p:cNvSpPr/>
          <p:nvPr/>
        </p:nvSpPr>
        <p:spPr>
          <a:xfrm>
            <a:off x="1295400" y="76200"/>
            <a:ext cx="7086600" cy="7620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buFont typeface="Wingdings" pitchFamily="2" charset="2"/>
              <a:buNone/>
              <a:defRPr/>
            </a:pPr>
            <a:r>
              <a:rPr lang="en-US" sz="4400" b="1" dirty="0">
                <a:solidFill>
                  <a:schemeClr val="bg1"/>
                </a:solidFill>
                <a:effectLst>
                  <a:outerShdw blurRad="38100" dist="38100" dir="2700000" algn="tl">
                    <a:srgbClr val="FFFFFF"/>
                  </a:outerShdw>
                </a:effectLst>
              </a:rPr>
              <a:t>TORSIONAL STRESS</a:t>
            </a:r>
          </a:p>
        </p:txBody>
      </p:sp>
      <p:sp>
        <p:nvSpPr>
          <p:cNvPr id="3" name="Content Placeholder 2"/>
          <p:cNvSpPr>
            <a:spLocks noGrp="1"/>
          </p:cNvSpPr>
          <p:nvPr>
            <p:ph sz="quarter" idx="4294967295"/>
          </p:nvPr>
        </p:nvSpPr>
        <p:spPr>
          <a:xfrm>
            <a:off x="152400" y="914400"/>
            <a:ext cx="4533900" cy="3276600"/>
          </a:xfrm>
          <a:prstGeom prst="rect">
            <a:avLst/>
          </a:prstGeom>
        </p:spPr>
        <p:txBody>
          <a:bodyPr>
            <a:normAutofit fontScale="92500" lnSpcReduction="10000"/>
          </a:bodyPr>
          <a:lstStyle/>
          <a:p>
            <a:pPr algn="just">
              <a:lnSpc>
                <a:spcPct val="150000"/>
              </a:lnSpc>
              <a:buFont typeface="Wingdings" pitchFamily="2" charset="2"/>
              <a:buChar char="Ø"/>
              <a:defRPr/>
            </a:pPr>
            <a:r>
              <a:rPr lang="en-US" sz="2600" b="1" dirty="0" smtClean="0"/>
              <a:t>It is a twisting rotational type of force. It’s a combination of vertical and horizontal force.</a:t>
            </a:r>
            <a:endParaRPr lang="en-US" sz="2600" b="1" dirty="0"/>
          </a:p>
        </p:txBody>
      </p:sp>
      <p:pic>
        <p:nvPicPr>
          <p:cNvPr id="6" name="Picture 4" descr="rpd pictures 123 017"/>
          <p:cNvPicPr>
            <a:picLocks noGrp="1" noChangeAspect="1" noChangeArrowheads="1"/>
          </p:cNvPicPr>
          <p:nvPr>
            <p:ph sz="half" idx="2"/>
          </p:nvPr>
        </p:nvPicPr>
        <p:blipFill>
          <a:blip r:embed="rId2" cstate="print">
            <a:lum bright="12000" contrast="6000"/>
            <a:extLst>
              <a:ext uri="{28A0092B-C50C-407E-A947-70E740481C1C}">
                <a14:useLocalDpi xmlns="" xmlns:a14="http://schemas.microsoft.com/office/drawing/2010/main" val="0"/>
              </a:ext>
            </a:extLst>
          </a:blip>
          <a:srcRect l="-105" t="5402" r="1053" b="3894"/>
          <a:stretch>
            <a:fillRect/>
          </a:stretch>
        </p:blipFill>
        <p:spPr>
          <a:xfrm>
            <a:off x="4873336" y="990600"/>
            <a:ext cx="3737264" cy="2802948"/>
          </a:xfr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4094528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153400" cy="2057400"/>
          </a:xfrm>
        </p:spPr>
        <p:txBody>
          <a:bodyPr>
            <a:noAutofit/>
          </a:bodyPr>
          <a:lstStyle/>
          <a:p>
            <a:pPr algn="ctr">
              <a:lnSpc>
                <a:spcPct val="150000"/>
              </a:lnSpc>
              <a:defRPr/>
            </a:pPr>
            <a:r>
              <a:rPr lang="en-US" sz="4400" b="1" u="sng" dirty="0" smtClean="0">
                <a:solidFill>
                  <a:schemeClr val="folHlink"/>
                </a:solidFill>
                <a:effectLst/>
              </a:rPr>
              <a:t>FORCES ACTING ON PARTIAL DENTURE</a:t>
            </a:r>
            <a:endParaRPr lang="en-US" sz="4400" u="sng" dirty="0">
              <a:effectLst/>
            </a:endParaRPr>
          </a:p>
        </p:txBody>
      </p:sp>
      <p:sp>
        <p:nvSpPr>
          <p:cNvPr id="83971" name="Rectangle 3"/>
          <p:cNvSpPr>
            <a:spLocks noGrp="1" noChangeArrowheads="1"/>
          </p:cNvSpPr>
          <p:nvPr>
            <p:ph sz="quarter" idx="4294967295"/>
          </p:nvPr>
        </p:nvSpPr>
        <p:spPr>
          <a:xfrm>
            <a:off x="609600" y="3200400"/>
            <a:ext cx="8001000" cy="2514600"/>
          </a:xfrm>
          <a:prstGeom prst="rect">
            <a:avLst/>
          </a:prstGeom>
        </p:spPr>
        <p:txBody>
          <a:bodyPr anchor="ctr"/>
          <a:lstStyle/>
          <a:p>
            <a:pPr algn="just" eaLnBrk="1" fontAlgn="auto" hangingPunct="1">
              <a:lnSpc>
                <a:spcPct val="150000"/>
              </a:lnSpc>
              <a:buFont typeface="Wingdings" pitchFamily="2" charset="2"/>
              <a:buChar char="Ø"/>
              <a:defRPr/>
            </a:pPr>
            <a:r>
              <a:rPr lang="en-US" sz="2800" b="1" dirty="0" smtClean="0"/>
              <a:t>Forces </a:t>
            </a:r>
            <a:r>
              <a:rPr lang="en-US" sz="2800" b="1" dirty="0"/>
              <a:t>on an RPD are the result of a composite of forces arising from three principle fulcrums.</a:t>
            </a:r>
            <a:endParaRPr lang="en-US" sz="2800" b="1" dirty="0" smtClean="0">
              <a:solidFill>
                <a:schemeClr val="folHlink"/>
              </a:solidFill>
              <a:effectLst>
                <a:outerShdw blurRad="38100" dist="38100" dir="2700000" algn="tl">
                  <a:srgbClr val="FFFFFF"/>
                </a:outerShdw>
              </a:effectLst>
              <a:latin typeface="Copperplate Gothic Bold" pitchFamily="34" charset="0"/>
            </a:endParaRPr>
          </a:p>
        </p:txBody>
      </p:sp>
    </p:spTree>
    <p:extLst>
      <p:ext uri="{BB962C8B-B14F-4D97-AF65-F5344CB8AC3E}">
        <p14:creationId xmlns="" xmlns:p14="http://schemas.microsoft.com/office/powerpoint/2010/main" val="18270406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 xmlns:p14="http://schemas.microsoft.com/office/powerpoint/2010/main" val="1760678859"/>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a:xfrm>
            <a:off x="4572000" y="228600"/>
            <a:ext cx="4572000" cy="4343400"/>
          </a:xfrm>
          <a:prstGeom prst="ellipse">
            <a:avLst/>
          </a:prstGeom>
          <a:no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038600" y="4876800"/>
            <a:ext cx="4800600" cy="1752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SHOULD NOT EXCEED THE LEVEL OF PHYSIOLOGICAL TOLERANCE</a:t>
            </a:r>
            <a:endParaRPr lang="en-US" sz="2800" b="1" dirty="0">
              <a:solidFill>
                <a:schemeClr val="bg1"/>
              </a:solidFill>
            </a:endParaRPr>
          </a:p>
        </p:txBody>
      </p:sp>
    </p:spTree>
    <p:extLst>
      <p:ext uri="{BB962C8B-B14F-4D97-AF65-F5344CB8AC3E}">
        <p14:creationId xmlns="" xmlns:p14="http://schemas.microsoft.com/office/powerpoint/2010/main" val="579297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5" name="Rectangle 3"/>
          <p:cNvSpPr>
            <a:spLocks noGrp="1" noChangeArrowheads="1"/>
          </p:cNvSpPr>
          <p:nvPr>
            <p:ph type="body" sz="half" idx="1"/>
          </p:nvPr>
        </p:nvSpPr>
        <p:spPr>
          <a:xfrm>
            <a:off x="152400" y="152400"/>
            <a:ext cx="8839200" cy="6629400"/>
          </a:xfrm>
        </p:spPr>
        <p:txBody>
          <a:bodyPr>
            <a:normAutofit/>
          </a:bodyPr>
          <a:lstStyle/>
          <a:p>
            <a:pPr algn="ctr" eaLnBrk="1" fontAlgn="auto" hangingPunct="1">
              <a:buFont typeface="Wingdings" pitchFamily="2" charset="2"/>
              <a:buNone/>
              <a:defRPr/>
            </a:pPr>
            <a:endParaRPr lang="en-US" sz="2400" b="1" dirty="0"/>
          </a:p>
          <a:p>
            <a:pPr algn="ctr" eaLnBrk="1" fontAlgn="auto" hangingPunct="1">
              <a:buFont typeface="Wingdings" pitchFamily="2" charset="2"/>
              <a:buNone/>
              <a:defRPr/>
            </a:pPr>
            <a:r>
              <a:rPr lang="en-US" sz="3200" b="1" u="sng" dirty="0" smtClean="0">
                <a:solidFill>
                  <a:schemeClr val="tx1">
                    <a:lumMod val="75000"/>
                  </a:schemeClr>
                </a:solidFill>
              </a:rPr>
              <a:t>1. FULCRUM ON HORIZONTAL PLANE:</a:t>
            </a:r>
          </a:p>
          <a:p>
            <a:pPr marL="0" indent="0" algn="ctr" eaLnBrk="1" fontAlgn="auto" hangingPunct="1">
              <a:buFont typeface="Arial" charset="0"/>
              <a:buNone/>
              <a:defRPr/>
            </a:pPr>
            <a:r>
              <a:rPr lang="en-US" sz="2400" b="1" dirty="0" smtClean="0"/>
              <a:t>Extends </a:t>
            </a:r>
            <a:r>
              <a:rPr lang="en-US" sz="2400" b="1" dirty="0"/>
              <a:t>through the principle abutments.</a:t>
            </a:r>
          </a:p>
          <a:p>
            <a:pPr algn="ctr" eaLnBrk="1" fontAlgn="auto" hangingPunct="1">
              <a:buFont typeface="Arial" pitchFamily="34" charset="0"/>
              <a:buChar char="•"/>
              <a:defRPr/>
            </a:pPr>
            <a:endParaRPr lang="en-US" sz="2400" b="1" dirty="0"/>
          </a:p>
          <a:p>
            <a:pPr algn="ctr" eaLnBrk="1" fontAlgn="auto" hangingPunct="1">
              <a:buFont typeface="Arial" pitchFamily="34" charset="0"/>
              <a:buChar char="•"/>
              <a:defRPr/>
            </a:pPr>
            <a:endParaRPr lang="en-US" sz="2400" b="1" dirty="0"/>
          </a:p>
          <a:p>
            <a:pPr algn="ctr" eaLnBrk="1" fontAlgn="auto" hangingPunct="1">
              <a:buFont typeface="Arial" pitchFamily="34" charset="0"/>
              <a:buChar char="•"/>
              <a:defRPr/>
            </a:pPr>
            <a:endParaRPr lang="en-US" sz="2400" b="1" dirty="0"/>
          </a:p>
          <a:p>
            <a:pPr algn="ctr" eaLnBrk="1" fontAlgn="auto" hangingPunct="1">
              <a:buFont typeface="Arial" pitchFamily="34" charset="0"/>
              <a:buChar char="•"/>
              <a:defRPr/>
            </a:pPr>
            <a:endParaRPr lang="en-US" sz="2400" b="1" dirty="0"/>
          </a:p>
          <a:p>
            <a:pPr algn="ctr" eaLnBrk="1" fontAlgn="auto" hangingPunct="1">
              <a:buFont typeface="Arial" pitchFamily="34" charset="0"/>
              <a:buChar char="•"/>
              <a:defRPr/>
            </a:pPr>
            <a:endParaRPr lang="en-US" sz="2400" b="1" dirty="0"/>
          </a:p>
          <a:p>
            <a:pPr algn="ctr" eaLnBrk="1" fontAlgn="auto" hangingPunct="1">
              <a:buFont typeface="Arial" pitchFamily="34" charset="0"/>
              <a:buChar char="•"/>
              <a:defRPr/>
            </a:pPr>
            <a:endParaRPr lang="en-US" sz="2400" b="1" dirty="0"/>
          </a:p>
          <a:p>
            <a:pPr algn="ctr" eaLnBrk="1" fontAlgn="auto" hangingPunct="1">
              <a:buFont typeface="Arial" pitchFamily="34" charset="0"/>
              <a:buChar char="•"/>
              <a:defRPr/>
            </a:pPr>
            <a:endParaRPr lang="en-US" sz="2400" b="1" dirty="0"/>
          </a:p>
          <a:p>
            <a:pPr algn="ctr" eaLnBrk="1" fontAlgn="auto" hangingPunct="1">
              <a:buFont typeface="Arial" pitchFamily="34" charset="0"/>
              <a:buChar char="•"/>
              <a:defRPr/>
            </a:pPr>
            <a:endParaRPr lang="en-US" sz="2400" b="1" dirty="0"/>
          </a:p>
          <a:p>
            <a:pPr algn="ctr" eaLnBrk="1" fontAlgn="auto" hangingPunct="1">
              <a:buFont typeface="Arial" pitchFamily="34" charset="0"/>
              <a:buChar char="•"/>
              <a:defRPr/>
            </a:pPr>
            <a:endParaRPr lang="en-US" sz="2400" b="1" dirty="0"/>
          </a:p>
          <a:p>
            <a:pPr marL="0" indent="0" algn="ctr" eaLnBrk="1" fontAlgn="auto" hangingPunct="1">
              <a:buFont typeface="Arial" charset="0"/>
              <a:buNone/>
              <a:defRPr/>
            </a:pPr>
            <a:r>
              <a:rPr lang="en-US" sz="2400" b="1" dirty="0"/>
              <a:t>Rotational movement of the denture in the sagittal plane. </a:t>
            </a:r>
          </a:p>
        </p:txBody>
      </p:sp>
      <p:pic>
        <p:nvPicPr>
          <p:cNvPr id="55299" name="Picture 4" descr="Picture 001"/>
          <p:cNvPicPr>
            <a:picLocks noGrp="1" noChangeAspect="1" noChangeArrowheads="1"/>
          </p:cNvPicPr>
          <p:nvPr>
            <p:ph sz="half" idx="2"/>
          </p:nvPr>
        </p:nvPicPr>
        <p:blipFill>
          <a:blip r:embed="rId2">
            <a:lum bright="12000"/>
            <a:extLst>
              <a:ext uri="{28A0092B-C50C-407E-A947-70E740481C1C}">
                <a14:useLocalDpi xmlns="" xmlns:a14="http://schemas.microsoft.com/office/drawing/2010/main" val="0"/>
              </a:ext>
            </a:extLst>
          </a:blip>
          <a:srcRect l="45909" t="20625" r="24730" b="49490"/>
          <a:stretch>
            <a:fillRect/>
          </a:stretch>
        </p:blipFill>
        <p:spPr bwMode="auto">
          <a:xfrm>
            <a:off x="2362200" y="1905000"/>
            <a:ext cx="4724400" cy="3543300"/>
          </a:xfr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3640119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9" descr="P7121036"/>
          <p:cNvPicPr>
            <a:picLocks noGrp="1" noChangeAspect="1" noChangeArrowheads="1"/>
          </p:cNvPicPr>
          <p:nvPr>
            <p:ph sz="half" idx="1"/>
          </p:nvPr>
        </p:nvPicPr>
        <p:blipFill rotWithShape="1">
          <a:blip r:embed="rId2">
            <a:lum bright="18000"/>
            <a:extLst>
              <a:ext uri="{28A0092B-C50C-407E-A947-70E740481C1C}">
                <a14:useLocalDpi xmlns="" xmlns:a14="http://schemas.microsoft.com/office/drawing/2010/main" val="0"/>
              </a:ext>
            </a:extLst>
          </a:blip>
          <a:srcRect l="20412" t="17451" r="52144" b="58078"/>
          <a:stretch/>
        </p:blipFill>
        <p:spPr bwMode="auto">
          <a:xfrm>
            <a:off x="276056" y="2247900"/>
            <a:ext cx="4101980" cy="2743200"/>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sz="half" idx="2"/>
          </p:nvPr>
        </p:nvSpPr>
        <p:spPr>
          <a:xfrm>
            <a:off x="4818704" y="4114800"/>
            <a:ext cx="4038600" cy="1096963"/>
          </a:xfrm>
        </p:spPr>
        <p:txBody>
          <a:bodyPr>
            <a:noAutofit/>
          </a:bodyPr>
          <a:lstStyle/>
          <a:p>
            <a:pPr marL="64008" indent="0">
              <a:lnSpc>
                <a:spcPct val="150000"/>
              </a:lnSpc>
              <a:buNone/>
            </a:pPr>
            <a:r>
              <a:rPr lang="en-US" b="1" dirty="0">
                <a:sym typeface="Wingdings" pitchFamily="2" charset="2"/>
              </a:rPr>
              <a:t>(greatest vector </a:t>
            </a:r>
            <a:r>
              <a:rPr lang="en-US" b="1" dirty="0" smtClean="0">
                <a:sym typeface="Wingdings" pitchFamily="2" charset="2"/>
              </a:rPr>
              <a:t>in </a:t>
            </a:r>
            <a:r>
              <a:rPr lang="en-US" b="1" dirty="0">
                <a:sym typeface="Wingdings" pitchFamily="2" charset="2"/>
              </a:rPr>
              <a:t>apical direction</a:t>
            </a:r>
            <a:r>
              <a:rPr lang="en-US" b="1" dirty="0" smtClean="0">
                <a:sym typeface="Wingdings" pitchFamily="2" charset="2"/>
              </a:rPr>
              <a:t>)</a:t>
            </a:r>
            <a:endParaRPr lang="en-US" b="1" dirty="0"/>
          </a:p>
        </p:txBody>
      </p:sp>
      <p:sp>
        <p:nvSpPr>
          <p:cNvPr id="56323" name="Text Box 12"/>
          <p:cNvSpPr txBox="1">
            <a:spLocks noChangeArrowheads="1"/>
          </p:cNvSpPr>
          <p:nvPr/>
        </p:nvSpPr>
        <p:spPr bwMode="auto">
          <a:xfrm>
            <a:off x="3886200" y="667856"/>
            <a:ext cx="4919937" cy="1305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50000"/>
              </a:lnSpc>
            </a:pPr>
            <a:r>
              <a:rPr lang="en-US" sz="2800" b="1" dirty="0"/>
              <a:t>Force on abutment</a:t>
            </a:r>
            <a:r>
              <a:rPr lang="en-US" sz="2800" b="1" dirty="0">
                <a:sym typeface="Wingdings" pitchFamily="2" charset="2"/>
              </a:rPr>
              <a:t></a:t>
            </a:r>
          </a:p>
          <a:p>
            <a:pPr algn="just">
              <a:lnSpc>
                <a:spcPct val="150000"/>
              </a:lnSpc>
            </a:pPr>
            <a:r>
              <a:rPr lang="en-US" sz="2800" b="1" dirty="0" err="1">
                <a:sym typeface="Wingdings" pitchFamily="2" charset="2"/>
              </a:rPr>
              <a:t>mesio</a:t>
            </a:r>
            <a:r>
              <a:rPr lang="en-US" sz="2800" b="1" dirty="0">
                <a:sym typeface="Wingdings" pitchFamily="2" charset="2"/>
              </a:rPr>
              <a:t>-apical or </a:t>
            </a:r>
            <a:r>
              <a:rPr lang="en-US" sz="2800" b="1" dirty="0" smtClean="0">
                <a:sym typeface="Wingdings" pitchFamily="2" charset="2"/>
              </a:rPr>
              <a:t>disto-apical</a:t>
            </a:r>
            <a:endParaRPr lang="en-US" sz="2800" b="1" dirty="0">
              <a:sym typeface="Wingdings" pitchFamily="2" charset="2"/>
            </a:endParaRPr>
          </a:p>
        </p:txBody>
      </p:sp>
      <p:sp>
        <p:nvSpPr>
          <p:cNvPr id="56324" name="Line 13"/>
          <p:cNvSpPr>
            <a:spLocks noChangeShapeType="1"/>
          </p:cNvSpPr>
          <p:nvPr/>
        </p:nvSpPr>
        <p:spPr bwMode="auto">
          <a:xfrm flipH="1">
            <a:off x="1600200" y="1524000"/>
            <a:ext cx="2286000" cy="1447800"/>
          </a:xfrm>
          <a:prstGeom prst="line">
            <a:avLst/>
          </a:prstGeom>
          <a:noFill/>
          <a:ln w="762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361714015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7" name="Rectangle 3"/>
          <p:cNvSpPr>
            <a:spLocks noGrp="1" noChangeArrowheads="1"/>
          </p:cNvSpPr>
          <p:nvPr>
            <p:ph type="body" sz="half" idx="1"/>
          </p:nvPr>
        </p:nvSpPr>
        <p:spPr>
          <a:xfrm>
            <a:off x="457200" y="304800"/>
            <a:ext cx="8229600" cy="5826125"/>
          </a:xfrm>
        </p:spPr>
        <p:txBody>
          <a:bodyPr/>
          <a:lstStyle/>
          <a:p>
            <a:pPr marL="990600" lvl="1" indent="-533400" algn="ctr" eaLnBrk="1" fontAlgn="auto" hangingPunct="1">
              <a:buFont typeface="Wingdings" pitchFamily="2" charset="2"/>
              <a:buAutoNum type="alphaLcParenR"/>
              <a:defRPr/>
            </a:pPr>
            <a:r>
              <a:rPr lang="en-US" sz="3200" b="1" u="sng" dirty="0" smtClean="0">
                <a:solidFill>
                  <a:schemeClr val="folHlink"/>
                </a:solidFill>
              </a:rPr>
              <a:t>Denture base moves away from supporting tissues:</a:t>
            </a:r>
            <a:endParaRPr lang="en-US" sz="3200" b="1" u="sng" dirty="0">
              <a:solidFill>
                <a:schemeClr val="folHlink"/>
              </a:solidFill>
            </a:endParaRPr>
          </a:p>
          <a:p>
            <a:pPr marL="609600" indent="-609600" eaLnBrk="1" fontAlgn="auto" hangingPunct="1">
              <a:buFont typeface="Wingdings" pitchFamily="2" charset="2"/>
              <a:buNone/>
              <a:defRPr/>
            </a:pPr>
            <a:endParaRPr lang="en-US" dirty="0">
              <a:solidFill>
                <a:schemeClr val="folHlink"/>
              </a:solidFill>
              <a:effectLst>
                <a:outerShdw blurRad="38100" dist="38100" dir="2700000" algn="tl">
                  <a:srgbClr val="FFFFFF"/>
                </a:outerShdw>
              </a:effectLst>
            </a:endParaRPr>
          </a:p>
        </p:txBody>
      </p:sp>
      <p:pic>
        <p:nvPicPr>
          <p:cNvPr id="57347" name="Picture 14" descr="Picture 039"/>
          <p:cNvPicPr>
            <a:picLocks noGrp="1" noChangeAspect="1" noChangeArrowheads="1"/>
          </p:cNvPicPr>
          <p:nvPr>
            <p:ph sz="quarter" idx="2"/>
          </p:nvPr>
        </p:nvPicPr>
        <p:blipFill>
          <a:blip r:embed="rId2">
            <a:lum bright="18000"/>
            <a:extLst>
              <a:ext uri="{28A0092B-C50C-407E-A947-70E740481C1C}">
                <a14:useLocalDpi xmlns="" xmlns:a14="http://schemas.microsoft.com/office/drawing/2010/main" val="0"/>
              </a:ext>
            </a:extLst>
          </a:blip>
          <a:srcRect l="32903" t="25255" r="40331" b="51848"/>
          <a:stretch>
            <a:fillRect/>
          </a:stretch>
        </p:blipFill>
        <p:spPr bwMode="auto">
          <a:xfrm>
            <a:off x="4572000" y="1905000"/>
            <a:ext cx="4495800" cy="3371850"/>
          </a:xfr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57348" name="Picture 9" descr="rpd pictures 123 017"/>
          <p:cNvPicPr>
            <a:picLocks noGrp="1" noChangeAspect="1" noChangeArrowheads="1"/>
          </p:cNvPicPr>
          <p:nvPr>
            <p:ph sz="quarter" idx="3"/>
          </p:nvPr>
        </p:nvPicPr>
        <p:blipFill>
          <a:blip r:embed="rId3">
            <a:lum bright="12000" contrast="6000"/>
            <a:extLst>
              <a:ext uri="{28A0092B-C50C-407E-A947-70E740481C1C}">
                <a14:useLocalDpi xmlns="" xmlns:a14="http://schemas.microsoft.com/office/drawing/2010/main" val="0"/>
              </a:ext>
            </a:extLst>
          </a:blip>
          <a:srcRect l="-105" t="5402" r="1053" b="3894"/>
          <a:stretch>
            <a:fillRect/>
          </a:stretch>
        </p:blipFill>
        <p:spPr bwMode="auto">
          <a:xfrm>
            <a:off x="76200" y="1905000"/>
            <a:ext cx="4419600" cy="3393621"/>
          </a:xfr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57349" name="Text Box 8"/>
          <p:cNvSpPr txBox="1">
            <a:spLocks noChangeArrowheads="1"/>
          </p:cNvSpPr>
          <p:nvPr/>
        </p:nvSpPr>
        <p:spPr bwMode="auto">
          <a:xfrm>
            <a:off x="138112" y="5486400"/>
            <a:ext cx="9005887"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dirty="0"/>
              <a:t>Counteracted by: </a:t>
            </a:r>
          </a:p>
          <a:p>
            <a:r>
              <a:rPr lang="en-US" sz="3200" dirty="0"/>
              <a:t>direct retainer             and  	 indirect retainer</a:t>
            </a:r>
          </a:p>
        </p:txBody>
      </p:sp>
    </p:spTree>
    <p:extLst>
      <p:ext uri="{BB962C8B-B14F-4D97-AF65-F5344CB8AC3E}">
        <p14:creationId xmlns="" xmlns:p14="http://schemas.microsoft.com/office/powerpoint/2010/main" val="656368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4" descr="rpd pictures 123 018"/>
          <p:cNvPicPr>
            <a:picLocks noGrp="1" noChangeAspect="1" noChangeArrowheads="1"/>
          </p:cNvPicPr>
          <p:nvPr>
            <p:ph sz="quarter" idx="4294967295"/>
          </p:nvPr>
        </p:nvPicPr>
        <p:blipFill>
          <a:blip r:embed="rId2">
            <a:lum bright="6000" contrast="12000"/>
            <a:extLst>
              <a:ext uri="{28A0092B-C50C-407E-A947-70E740481C1C}">
                <a14:useLocalDpi xmlns="" xmlns:a14="http://schemas.microsoft.com/office/drawing/2010/main" val="0"/>
              </a:ext>
            </a:extLst>
          </a:blip>
          <a:srcRect/>
          <a:stretch>
            <a:fillRect/>
          </a:stretch>
        </p:blipFill>
        <p:spPr bwMode="auto">
          <a:xfrm>
            <a:off x="1524000" y="1295400"/>
            <a:ext cx="5486400" cy="4114800"/>
          </a:xfrm>
          <a:prstGeom prst="rect">
            <a:avLst/>
          </a:prstGeom>
          <a:noFill/>
          <a:ln>
            <a:solidFill>
              <a:schemeClr val="tx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58371" name="Text Box 7"/>
          <p:cNvSpPr txBox="1">
            <a:spLocks noChangeArrowheads="1"/>
          </p:cNvSpPr>
          <p:nvPr/>
        </p:nvSpPr>
        <p:spPr bwMode="auto">
          <a:xfrm>
            <a:off x="898525" y="6589713"/>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p>
        </p:txBody>
      </p:sp>
      <p:sp>
        <p:nvSpPr>
          <p:cNvPr id="232456" name="Text Box 8"/>
          <p:cNvSpPr txBox="1">
            <a:spLocks noChangeArrowheads="1"/>
          </p:cNvSpPr>
          <p:nvPr/>
        </p:nvSpPr>
        <p:spPr bwMode="auto">
          <a:xfrm>
            <a:off x="851278" y="228600"/>
            <a:ext cx="7439858"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800" b="1" u="sng" dirty="0">
                <a:solidFill>
                  <a:schemeClr val="folHlink"/>
                </a:solidFill>
              </a:rPr>
              <a:t>b) Denture base moves towards the</a:t>
            </a:r>
          </a:p>
          <a:p>
            <a:pPr algn="ctr">
              <a:defRPr/>
            </a:pPr>
            <a:r>
              <a:rPr lang="en-US" sz="2800" b="1" u="sng" dirty="0">
                <a:solidFill>
                  <a:schemeClr val="folHlink"/>
                </a:solidFill>
              </a:rPr>
              <a:t> supporting tissues:</a:t>
            </a:r>
          </a:p>
        </p:txBody>
      </p:sp>
      <p:sp>
        <p:nvSpPr>
          <p:cNvPr id="58373" name="Text Box 9"/>
          <p:cNvSpPr txBox="1">
            <a:spLocks noChangeArrowheads="1"/>
          </p:cNvSpPr>
          <p:nvPr/>
        </p:nvSpPr>
        <p:spPr bwMode="auto">
          <a:xfrm>
            <a:off x="2057400" y="5486400"/>
            <a:ext cx="4491038" cy="138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a:t>         Counteracted by:</a:t>
            </a:r>
          </a:p>
          <a:p>
            <a:r>
              <a:rPr lang="en-US" sz="2800"/>
              <a:t>Occlusal rest</a:t>
            </a:r>
          </a:p>
          <a:p>
            <a:r>
              <a:rPr lang="en-US" sz="2800"/>
              <a:t>Tissues of supporting ridge</a:t>
            </a:r>
          </a:p>
        </p:txBody>
      </p:sp>
    </p:spTree>
    <p:extLst>
      <p:ext uri="{BB962C8B-B14F-4D97-AF65-F5344CB8AC3E}">
        <p14:creationId xmlns="" xmlns:p14="http://schemas.microsoft.com/office/powerpoint/2010/main" val="18689974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547" name="Rectangle 3"/>
          <p:cNvSpPr>
            <a:spLocks noGrp="1" noChangeArrowheads="1"/>
          </p:cNvSpPr>
          <p:nvPr>
            <p:ph type="body" sz="half" idx="1"/>
          </p:nvPr>
        </p:nvSpPr>
        <p:spPr>
          <a:xfrm>
            <a:off x="457200" y="228600"/>
            <a:ext cx="8534400" cy="5902325"/>
          </a:xfrm>
        </p:spPr>
        <p:txBody>
          <a:bodyPr/>
          <a:lstStyle/>
          <a:p>
            <a:pPr algn="ctr" eaLnBrk="1" fontAlgn="auto" hangingPunct="1">
              <a:buFont typeface="Wingdings" pitchFamily="2" charset="2"/>
              <a:buNone/>
              <a:defRPr/>
            </a:pPr>
            <a:r>
              <a:rPr lang="en-US" sz="3200" b="1" u="sng" dirty="0" smtClean="0">
                <a:solidFill>
                  <a:srgbClr val="00B0F0"/>
                </a:solidFill>
              </a:rPr>
              <a:t>2. FULCRUM ON THE SAGITTAL PLANE:</a:t>
            </a:r>
          </a:p>
          <a:p>
            <a:pPr algn="ctr" eaLnBrk="1" fontAlgn="auto" hangingPunct="1">
              <a:buFont typeface="Arial" pitchFamily="34" charset="0"/>
              <a:buChar char="•"/>
              <a:defRPr/>
            </a:pPr>
            <a:endParaRPr lang="en-US" b="1" dirty="0">
              <a:solidFill>
                <a:schemeClr val="folHlink"/>
              </a:solidFill>
              <a:effectLst>
                <a:outerShdw blurRad="38100" dist="38100" dir="2700000" algn="tl">
                  <a:srgbClr val="FFFFFF"/>
                </a:outerShdw>
              </a:effectLst>
            </a:endParaRPr>
          </a:p>
        </p:txBody>
      </p:sp>
      <p:pic>
        <p:nvPicPr>
          <p:cNvPr id="59395" name="Picture 4" descr="Picture 002"/>
          <p:cNvPicPr>
            <a:picLocks noGrp="1" noChangeAspect="1" noChangeArrowheads="1"/>
          </p:cNvPicPr>
          <p:nvPr>
            <p:ph sz="half" idx="2"/>
          </p:nvPr>
        </p:nvPicPr>
        <p:blipFill>
          <a:blip r:embed="rId2">
            <a:lum bright="18000"/>
            <a:extLst>
              <a:ext uri="{28A0092B-C50C-407E-A947-70E740481C1C}">
                <a14:useLocalDpi xmlns="" xmlns:a14="http://schemas.microsoft.com/office/drawing/2010/main" val="0"/>
              </a:ext>
            </a:extLst>
          </a:blip>
          <a:srcRect l="50014" t="7762" r="21899" b="62959"/>
          <a:stretch>
            <a:fillRect/>
          </a:stretch>
        </p:blipFill>
        <p:spPr bwMode="auto">
          <a:xfrm>
            <a:off x="2514600" y="1219200"/>
            <a:ext cx="4191000" cy="3143250"/>
          </a:xfr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59396" name="Text Box 7"/>
          <p:cNvSpPr txBox="1">
            <a:spLocks noChangeArrowheads="1"/>
          </p:cNvSpPr>
          <p:nvPr/>
        </p:nvSpPr>
        <p:spPr bwMode="auto">
          <a:xfrm>
            <a:off x="533400" y="4800600"/>
            <a:ext cx="81661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ctr">
              <a:buFont typeface="Arial" pitchFamily="34" charset="0"/>
              <a:buChar char="•"/>
              <a:defRPr/>
            </a:pPr>
            <a:r>
              <a:rPr lang="en-US" sz="3200" dirty="0" smtClean="0"/>
              <a:t>Rotation around the longitudinal</a:t>
            </a:r>
          </a:p>
          <a:p>
            <a:pPr algn="ctr">
              <a:defRPr/>
            </a:pPr>
            <a:r>
              <a:rPr lang="en-US" sz="3200" dirty="0" smtClean="0"/>
              <a:t> axis formed along the crest of residual ridge</a:t>
            </a:r>
          </a:p>
        </p:txBody>
      </p:sp>
      <p:sp>
        <p:nvSpPr>
          <p:cNvPr id="59397" name="Text Box 8"/>
          <p:cNvSpPr txBox="1">
            <a:spLocks noChangeArrowheads="1"/>
          </p:cNvSpPr>
          <p:nvPr/>
        </p:nvSpPr>
        <p:spPr bwMode="auto">
          <a:xfrm>
            <a:off x="822325" y="6035675"/>
            <a:ext cx="76327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Char char="•"/>
            </a:pPr>
            <a:r>
              <a:rPr lang="en-US" sz="3200"/>
              <a:t> Less in magnitude but can be damaging</a:t>
            </a:r>
          </a:p>
        </p:txBody>
      </p:sp>
    </p:spTree>
    <p:extLst>
      <p:ext uri="{BB962C8B-B14F-4D97-AF65-F5344CB8AC3E}">
        <p14:creationId xmlns="" xmlns:p14="http://schemas.microsoft.com/office/powerpoint/2010/main" val="1560540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9" name="Rectangle 3"/>
          <p:cNvSpPr>
            <a:spLocks noGrp="1" noChangeArrowheads="1"/>
          </p:cNvSpPr>
          <p:nvPr>
            <p:ph type="body" sz="half" idx="1"/>
          </p:nvPr>
        </p:nvSpPr>
        <p:spPr>
          <a:xfrm>
            <a:off x="152400" y="152400"/>
            <a:ext cx="4648200" cy="6705600"/>
          </a:xfrm>
        </p:spPr>
        <p:txBody>
          <a:bodyPr>
            <a:normAutofit/>
          </a:bodyPr>
          <a:lstStyle/>
          <a:p>
            <a:pPr marL="64008" indent="0" algn="just" eaLnBrk="1" fontAlgn="auto" hangingPunct="1">
              <a:lnSpc>
                <a:spcPct val="150000"/>
              </a:lnSpc>
              <a:buNone/>
              <a:defRPr/>
            </a:pPr>
            <a:r>
              <a:rPr lang="en-US" sz="3200" b="1" u="sng" dirty="0" smtClean="0">
                <a:solidFill>
                  <a:schemeClr val="folHlink"/>
                </a:solidFill>
                <a:effectLst>
                  <a:outerShdw blurRad="38100" dist="38100" dir="2700000" algn="tl">
                    <a:srgbClr val="000000">
                      <a:alpha val="43137"/>
                    </a:srgbClr>
                  </a:outerShdw>
                </a:effectLst>
              </a:rPr>
              <a:t>Counteracted </a:t>
            </a:r>
            <a:r>
              <a:rPr lang="en-US" sz="3200" b="1" u="sng" dirty="0">
                <a:solidFill>
                  <a:schemeClr val="folHlink"/>
                </a:solidFill>
                <a:effectLst>
                  <a:outerShdw blurRad="38100" dist="38100" dir="2700000" algn="tl">
                    <a:srgbClr val="000000">
                      <a:alpha val="43137"/>
                    </a:srgbClr>
                  </a:outerShdw>
                </a:effectLst>
              </a:rPr>
              <a:t>by</a:t>
            </a:r>
            <a:r>
              <a:rPr lang="en-US" sz="3200" b="1" u="sng" dirty="0" smtClean="0">
                <a:solidFill>
                  <a:schemeClr val="folHlink"/>
                </a:solidFill>
                <a:effectLst>
                  <a:outerShdw blurRad="38100" dist="38100" dir="2700000" algn="tl">
                    <a:srgbClr val="000000">
                      <a:alpha val="43137"/>
                    </a:srgbClr>
                  </a:outerShdw>
                </a:effectLst>
              </a:rPr>
              <a:t>:</a:t>
            </a:r>
            <a:endParaRPr lang="en-US" sz="3200" b="1" u="sng" dirty="0">
              <a:solidFill>
                <a:schemeClr val="folHlink"/>
              </a:solidFill>
              <a:effectLst>
                <a:outerShdw blurRad="38100" dist="38100" dir="2700000" algn="tl">
                  <a:srgbClr val="000000">
                    <a:alpha val="43137"/>
                  </a:srgbClr>
                </a:outerShdw>
              </a:effectLst>
            </a:endParaRPr>
          </a:p>
          <a:p>
            <a:pPr algn="just" eaLnBrk="1" fontAlgn="auto" hangingPunct="1">
              <a:lnSpc>
                <a:spcPct val="150000"/>
              </a:lnSpc>
              <a:buFont typeface="Wingdings" pitchFamily="2" charset="2"/>
              <a:buChar char="Ø"/>
              <a:defRPr/>
            </a:pPr>
            <a:r>
              <a:rPr lang="en-US" sz="2400" b="1" dirty="0">
                <a:effectLst>
                  <a:outerShdw blurRad="38100" dist="38100" dir="2700000" algn="tl">
                    <a:srgbClr val="000000">
                      <a:alpha val="43137"/>
                    </a:srgbClr>
                  </a:outerShdw>
                </a:effectLst>
              </a:rPr>
              <a:t>Rigidity </a:t>
            </a:r>
            <a:r>
              <a:rPr lang="en-US" sz="2400" b="1" dirty="0" smtClean="0">
                <a:effectLst>
                  <a:outerShdw blurRad="38100" dist="38100" dir="2700000" algn="tl">
                    <a:srgbClr val="000000">
                      <a:alpha val="43137"/>
                    </a:srgbClr>
                  </a:outerShdw>
                </a:effectLst>
              </a:rPr>
              <a:t>of major </a:t>
            </a:r>
            <a:r>
              <a:rPr lang="en-US" sz="2400" b="1" dirty="0">
                <a:effectLst>
                  <a:outerShdw blurRad="38100" dist="38100" dir="2700000" algn="tl">
                    <a:srgbClr val="000000">
                      <a:alpha val="43137"/>
                    </a:srgbClr>
                  </a:outerShdw>
                </a:effectLst>
              </a:rPr>
              <a:t>and minor connector and their ability to resist torque</a:t>
            </a:r>
            <a:r>
              <a:rPr lang="en-US" sz="2400" b="1" dirty="0" smtClean="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a:p>
            <a:pPr algn="just" eaLnBrk="1" fontAlgn="auto" hangingPunct="1">
              <a:lnSpc>
                <a:spcPct val="150000"/>
              </a:lnSpc>
              <a:buFont typeface="Wingdings" pitchFamily="2" charset="2"/>
              <a:buChar char="Ø"/>
              <a:defRPr/>
            </a:pPr>
            <a:r>
              <a:rPr lang="en-US" sz="2400" b="1" dirty="0">
                <a:effectLst>
                  <a:outerShdw blurRad="38100" dist="38100" dir="2700000" algn="tl">
                    <a:srgbClr val="000000">
                      <a:alpha val="43137"/>
                    </a:srgbClr>
                  </a:outerShdw>
                </a:effectLst>
              </a:rPr>
              <a:t>Close adaptation of the denture base along the lateral slopes and the </a:t>
            </a:r>
            <a:r>
              <a:rPr lang="en-US" sz="2400" b="1" dirty="0" err="1">
                <a:effectLst>
                  <a:outerShdw blurRad="38100" dist="38100" dir="2700000" algn="tl">
                    <a:srgbClr val="000000">
                      <a:alpha val="43137"/>
                    </a:srgbClr>
                  </a:outerShdw>
                </a:effectLst>
              </a:rPr>
              <a:t>buccal</a:t>
            </a:r>
            <a:r>
              <a:rPr lang="en-US" sz="2400" b="1" dirty="0">
                <a:effectLst>
                  <a:outerShdw blurRad="38100" dist="38100" dir="2700000" algn="tl">
                    <a:srgbClr val="000000">
                      <a:alpha val="43137"/>
                    </a:srgbClr>
                  </a:outerShdw>
                </a:effectLst>
              </a:rPr>
              <a:t> slopes of the palate and ridge</a:t>
            </a:r>
            <a:r>
              <a:rPr lang="en-US" sz="2400" b="1" dirty="0" smtClean="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a:p>
            <a:pPr algn="just" eaLnBrk="1" fontAlgn="auto" hangingPunct="1">
              <a:lnSpc>
                <a:spcPct val="150000"/>
              </a:lnSpc>
              <a:buFont typeface="Wingdings" pitchFamily="2" charset="2"/>
              <a:buChar char="Ø"/>
              <a:defRPr/>
            </a:pPr>
            <a:r>
              <a:rPr lang="en-US" sz="2400" b="1" dirty="0">
                <a:effectLst>
                  <a:outerShdw blurRad="38100" dist="38100" dir="2700000" algn="tl">
                    <a:srgbClr val="000000">
                      <a:alpha val="43137"/>
                    </a:srgbClr>
                  </a:outerShdw>
                </a:effectLst>
              </a:rPr>
              <a:t>Direct retainer design</a:t>
            </a:r>
          </a:p>
        </p:txBody>
      </p:sp>
      <p:pic>
        <p:nvPicPr>
          <p:cNvPr id="60419" name="Picture 4" descr="Picture 002"/>
          <p:cNvPicPr>
            <a:picLocks noGrp="1" noChangeAspect="1" noChangeArrowheads="1"/>
          </p:cNvPicPr>
          <p:nvPr>
            <p:ph sz="half" idx="2"/>
          </p:nvPr>
        </p:nvPicPr>
        <p:blipFill>
          <a:blip r:embed="rId2">
            <a:lum bright="18000"/>
            <a:extLst>
              <a:ext uri="{28A0092B-C50C-407E-A947-70E740481C1C}">
                <a14:useLocalDpi xmlns="" xmlns:a14="http://schemas.microsoft.com/office/drawing/2010/main" val="0"/>
              </a:ext>
            </a:extLst>
          </a:blip>
          <a:srcRect l="50014" t="7762" r="21899" b="62959"/>
          <a:stretch>
            <a:fillRect/>
          </a:stretch>
        </p:blipFill>
        <p:spPr bwMode="auto">
          <a:xfrm>
            <a:off x="4953000" y="1752600"/>
            <a:ext cx="4038600" cy="3028950"/>
          </a:xfr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539291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2" name="Rectangle 4"/>
          <p:cNvSpPr>
            <a:spLocks noGrp="1" noChangeArrowheads="1"/>
          </p:cNvSpPr>
          <p:nvPr>
            <p:ph sz="quarter" idx="4294967295"/>
          </p:nvPr>
        </p:nvSpPr>
        <p:spPr>
          <a:xfrm>
            <a:off x="457200" y="152400"/>
            <a:ext cx="8534400" cy="3124200"/>
          </a:xfrm>
          <a:prstGeom prst="rect">
            <a:avLst/>
          </a:prstGeom>
        </p:spPr>
        <p:txBody>
          <a:bodyPr/>
          <a:lstStyle/>
          <a:p>
            <a:pPr marL="0" indent="0" algn="ctr" eaLnBrk="1" fontAlgn="auto" hangingPunct="1">
              <a:buFont typeface="Arial" charset="0"/>
              <a:buNone/>
              <a:defRPr/>
            </a:pPr>
            <a:r>
              <a:rPr lang="en-US" sz="2800" b="1" u="sng" dirty="0" smtClean="0">
                <a:solidFill>
                  <a:srgbClr val="00B0F0"/>
                </a:solidFill>
              </a:rPr>
              <a:t>3. FULCRUM LOCATED IN MIDLINE JUST LINGUAL TO THE ANTERIOR TEETH (FULCRUM IS VERTICAL)</a:t>
            </a:r>
            <a:endParaRPr lang="en-US" sz="2800" b="1" u="sng" dirty="0">
              <a:solidFill>
                <a:srgbClr val="00B0F0"/>
              </a:solidFill>
            </a:endParaRPr>
          </a:p>
        </p:txBody>
      </p:sp>
      <p:pic>
        <p:nvPicPr>
          <p:cNvPr id="61443" name="Picture 5" descr="Picture 002"/>
          <p:cNvPicPr>
            <a:picLocks noGrp="1" noChangeAspect="1" noChangeArrowheads="1"/>
          </p:cNvPicPr>
          <p:nvPr>
            <p:ph sz="quarter" idx="4294967295"/>
          </p:nvPr>
        </p:nvPicPr>
        <p:blipFill>
          <a:blip r:embed="rId2">
            <a:lum bright="18000"/>
            <a:extLst>
              <a:ext uri="{28A0092B-C50C-407E-A947-70E740481C1C}">
                <a14:useLocalDpi xmlns="" xmlns:a14="http://schemas.microsoft.com/office/drawing/2010/main" val="0"/>
              </a:ext>
            </a:extLst>
          </a:blip>
          <a:srcRect l="50014" t="52193" r="20941" b="25920"/>
          <a:stretch>
            <a:fillRect/>
          </a:stretch>
        </p:blipFill>
        <p:spPr bwMode="auto">
          <a:xfrm>
            <a:off x="2667000" y="1524000"/>
            <a:ext cx="4038600" cy="3028950"/>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1444" name="Text Box 8"/>
          <p:cNvSpPr txBox="1">
            <a:spLocks noChangeArrowheads="1"/>
          </p:cNvSpPr>
          <p:nvPr/>
        </p:nvSpPr>
        <p:spPr bwMode="auto">
          <a:xfrm>
            <a:off x="194755" y="5029200"/>
            <a:ext cx="8972328"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a:t>Rotational movement of denture in horizontal </a:t>
            </a:r>
            <a:r>
              <a:rPr lang="en-US" sz="2800" b="1" dirty="0" smtClean="0"/>
              <a:t>plane</a:t>
            </a:r>
            <a:endParaRPr lang="en-US" sz="2800" b="1" dirty="0"/>
          </a:p>
          <a:p>
            <a:pPr algn="ctr"/>
            <a:r>
              <a:rPr lang="en-US" sz="2800" b="1" dirty="0"/>
              <a:t>or</a:t>
            </a:r>
          </a:p>
          <a:p>
            <a:pPr algn="ctr"/>
            <a:r>
              <a:rPr lang="en-US" sz="2800" b="1" dirty="0"/>
              <a:t> flat circular movements of the denture</a:t>
            </a:r>
          </a:p>
        </p:txBody>
      </p:sp>
    </p:spTree>
    <p:extLst>
      <p:ext uri="{BB962C8B-B14F-4D97-AF65-F5344CB8AC3E}">
        <p14:creationId xmlns="" xmlns:p14="http://schemas.microsoft.com/office/powerpoint/2010/main" val="270681828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3" name="Rectangle 3"/>
          <p:cNvSpPr>
            <a:spLocks noGrp="1" noChangeArrowheads="1"/>
          </p:cNvSpPr>
          <p:nvPr>
            <p:ph type="body" sz="half" idx="1"/>
          </p:nvPr>
        </p:nvSpPr>
        <p:spPr>
          <a:xfrm>
            <a:off x="0" y="152400"/>
            <a:ext cx="4724400" cy="6553200"/>
          </a:xfrm>
        </p:spPr>
        <p:txBody>
          <a:bodyPr>
            <a:normAutofit/>
          </a:bodyPr>
          <a:lstStyle/>
          <a:p>
            <a:pPr marL="64008" indent="0" algn="just" eaLnBrk="1" fontAlgn="auto" hangingPunct="1">
              <a:lnSpc>
                <a:spcPct val="150000"/>
              </a:lnSpc>
              <a:buNone/>
              <a:defRPr/>
            </a:pPr>
            <a:r>
              <a:rPr lang="en-US" sz="3600" b="1" u="sng" dirty="0" smtClean="0">
                <a:solidFill>
                  <a:schemeClr val="hlink"/>
                </a:solidFill>
                <a:effectLst>
                  <a:outerShdw blurRad="38100" dist="38100" dir="2700000" algn="tl">
                    <a:srgbClr val="000000">
                      <a:alpha val="43137"/>
                    </a:srgbClr>
                  </a:outerShdw>
                </a:effectLst>
              </a:rPr>
              <a:t>Counteracted by:</a:t>
            </a:r>
            <a:endParaRPr lang="en-US" sz="2800" b="1" u="sng" dirty="0">
              <a:effectLst>
                <a:outerShdw blurRad="38100" dist="38100" dir="2700000" algn="tl">
                  <a:srgbClr val="000000">
                    <a:alpha val="43137"/>
                  </a:srgbClr>
                </a:outerShdw>
              </a:effectLst>
            </a:endParaRPr>
          </a:p>
          <a:p>
            <a:pPr algn="just" eaLnBrk="1" fontAlgn="auto" hangingPunct="1">
              <a:lnSpc>
                <a:spcPct val="150000"/>
              </a:lnSpc>
              <a:buFont typeface="Wingdings" pitchFamily="2" charset="2"/>
              <a:buChar char="Ø"/>
              <a:defRPr/>
            </a:pPr>
            <a:r>
              <a:rPr lang="en-US" sz="2800" b="1" dirty="0">
                <a:effectLst>
                  <a:outerShdw blurRad="38100" dist="38100" dir="2700000" algn="tl">
                    <a:srgbClr val="000000">
                      <a:alpha val="43137"/>
                    </a:srgbClr>
                  </a:outerShdw>
                </a:effectLst>
              </a:rPr>
              <a:t>Stabilizing components (reciprocal arm and minor connector</a:t>
            </a:r>
            <a:r>
              <a:rPr lang="en-US" sz="2800" b="1" dirty="0" smtClean="0">
                <a:effectLst>
                  <a:outerShdw blurRad="38100" dist="38100" dir="2700000" algn="tl">
                    <a:srgbClr val="000000">
                      <a:alpha val="43137"/>
                    </a:srgbClr>
                  </a:outerShdw>
                </a:effectLst>
              </a:rPr>
              <a:t>)</a:t>
            </a:r>
            <a:endParaRPr lang="en-US" sz="2800" b="1" dirty="0">
              <a:effectLst>
                <a:outerShdw blurRad="38100" dist="38100" dir="2700000" algn="tl">
                  <a:srgbClr val="000000">
                    <a:alpha val="43137"/>
                  </a:srgbClr>
                </a:outerShdw>
              </a:effectLst>
            </a:endParaRPr>
          </a:p>
          <a:p>
            <a:pPr algn="just" eaLnBrk="1" fontAlgn="auto" hangingPunct="1">
              <a:lnSpc>
                <a:spcPct val="150000"/>
              </a:lnSpc>
              <a:buFont typeface="Wingdings" pitchFamily="2" charset="2"/>
              <a:buChar char="Ø"/>
              <a:defRPr/>
            </a:pPr>
            <a:r>
              <a:rPr lang="en-US" sz="2800" b="1" dirty="0">
                <a:effectLst>
                  <a:outerShdw blurRad="38100" dist="38100" dir="2700000" algn="tl">
                    <a:srgbClr val="000000">
                      <a:alpha val="43137"/>
                    </a:srgbClr>
                  </a:outerShdw>
                </a:effectLst>
              </a:rPr>
              <a:t>Rigid major </a:t>
            </a:r>
            <a:r>
              <a:rPr lang="en-US" sz="2800" b="1" dirty="0" smtClean="0">
                <a:effectLst>
                  <a:outerShdw blurRad="38100" dist="38100" dir="2700000" algn="tl">
                    <a:srgbClr val="000000">
                      <a:alpha val="43137"/>
                    </a:srgbClr>
                  </a:outerShdw>
                </a:effectLst>
              </a:rPr>
              <a:t>connector</a:t>
            </a:r>
            <a:endParaRPr lang="en-US" sz="2800" b="1" dirty="0">
              <a:effectLst>
                <a:outerShdw blurRad="38100" dist="38100" dir="2700000" algn="tl">
                  <a:srgbClr val="000000">
                    <a:alpha val="43137"/>
                  </a:srgbClr>
                </a:outerShdw>
              </a:effectLst>
            </a:endParaRPr>
          </a:p>
          <a:p>
            <a:pPr algn="just" eaLnBrk="1" fontAlgn="auto" hangingPunct="1">
              <a:lnSpc>
                <a:spcPct val="150000"/>
              </a:lnSpc>
              <a:buFont typeface="Wingdings" pitchFamily="2" charset="2"/>
              <a:buChar char="Ø"/>
              <a:defRPr/>
            </a:pPr>
            <a:r>
              <a:rPr lang="en-US" sz="2800" b="1" dirty="0" smtClean="0">
                <a:effectLst>
                  <a:outerShdw blurRad="38100" dist="38100" dir="2700000" algn="tl">
                    <a:srgbClr val="000000">
                      <a:alpha val="43137"/>
                    </a:srgbClr>
                  </a:outerShdw>
                </a:effectLst>
              </a:rPr>
              <a:t>Close </a:t>
            </a:r>
            <a:r>
              <a:rPr lang="en-US" sz="2800" b="1" dirty="0">
                <a:effectLst>
                  <a:outerShdw blurRad="38100" dist="38100" dir="2700000" algn="tl">
                    <a:srgbClr val="000000">
                      <a:alpha val="43137"/>
                    </a:srgbClr>
                  </a:outerShdw>
                </a:effectLst>
              </a:rPr>
              <a:t>adaptation of denture base</a:t>
            </a:r>
          </a:p>
        </p:txBody>
      </p:sp>
      <p:pic>
        <p:nvPicPr>
          <p:cNvPr id="62467" name="Picture 4" descr="Picture 002"/>
          <p:cNvPicPr>
            <a:picLocks noGrp="1" noChangeAspect="1" noChangeArrowheads="1"/>
          </p:cNvPicPr>
          <p:nvPr>
            <p:ph sz="half" idx="2"/>
          </p:nvPr>
        </p:nvPicPr>
        <p:blipFill>
          <a:blip r:embed="rId2">
            <a:lum bright="18000"/>
            <a:extLst>
              <a:ext uri="{28A0092B-C50C-407E-A947-70E740481C1C}">
                <a14:useLocalDpi xmlns="" xmlns:a14="http://schemas.microsoft.com/office/drawing/2010/main" val="0"/>
              </a:ext>
            </a:extLst>
          </a:blip>
          <a:srcRect l="50014" t="52193" r="20941" b="25920"/>
          <a:stretch>
            <a:fillRect/>
          </a:stretch>
        </p:blipFill>
        <p:spPr bwMode="auto">
          <a:xfrm>
            <a:off x="4876800" y="1371600"/>
            <a:ext cx="4038600" cy="3028950"/>
          </a:xfr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536743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 y="1143000"/>
            <a:ext cx="8763000" cy="4038600"/>
          </a:xfrm>
        </p:spPr>
        <p:txBody>
          <a:bodyPr anchor="ctr">
            <a:noAutofit/>
          </a:bodyPr>
          <a:lstStyle/>
          <a:p>
            <a:pPr algn="ctr">
              <a:lnSpc>
                <a:spcPct val="150000"/>
              </a:lnSpc>
            </a:pPr>
            <a:r>
              <a:rPr lang="en-US" sz="4800" b="1" u="sng" dirty="0" smtClean="0">
                <a:solidFill>
                  <a:schemeClr val="accent1">
                    <a:lumMod val="20000"/>
                    <a:lumOff val="80000"/>
                  </a:schemeClr>
                </a:solidFill>
                <a:effectLst/>
              </a:rPr>
              <a:t>FACTORS  INFLUENCING MAGNITUDE  OF STRESSES TRANSMITTED  TO ABUTMENT  TEETH</a:t>
            </a:r>
            <a:endParaRPr lang="en-US" sz="4800" u="sng" dirty="0">
              <a:solidFill>
                <a:schemeClr val="accent1">
                  <a:lumMod val="20000"/>
                  <a:lumOff val="80000"/>
                </a:schemeClr>
              </a:solidFill>
              <a:effectLst/>
            </a:endParaRPr>
          </a:p>
        </p:txBody>
      </p:sp>
    </p:spTree>
    <p:extLst>
      <p:ext uri="{BB962C8B-B14F-4D97-AF65-F5344CB8AC3E}">
        <p14:creationId xmlns="" xmlns:p14="http://schemas.microsoft.com/office/powerpoint/2010/main" val="28472307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p:cNvSpPr>
            <a:spLocks noGrp="1" noChangeArrowheads="1"/>
          </p:cNvSpPr>
          <p:nvPr>
            <p:ph type="body" sz="half" idx="4294967295"/>
          </p:nvPr>
        </p:nvSpPr>
        <p:spPr>
          <a:xfrm>
            <a:off x="152400" y="685800"/>
            <a:ext cx="8887692" cy="2590800"/>
          </a:xfrm>
        </p:spPr>
        <p:txBody>
          <a:bodyPr>
            <a:normAutofit/>
          </a:bodyPr>
          <a:lstStyle/>
          <a:p>
            <a:pPr marL="533400" indent="-533400" algn="ctr">
              <a:lnSpc>
                <a:spcPct val="90000"/>
              </a:lnSpc>
              <a:buFont typeface="Wingdings" pitchFamily="2" charset="2"/>
              <a:buNone/>
            </a:pPr>
            <a:endParaRPr lang="en-US" sz="2400" b="1" dirty="0">
              <a:solidFill>
                <a:schemeClr val="folHlink"/>
              </a:solidFill>
              <a:effectLst>
                <a:outerShdw blurRad="38100" dist="38100" dir="2700000" algn="tl">
                  <a:srgbClr val="FFFFFF"/>
                </a:outerShdw>
              </a:effectLst>
            </a:endParaRPr>
          </a:p>
          <a:p>
            <a:pPr marL="533400" indent="-533400">
              <a:lnSpc>
                <a:spcPct val="90000"/>
              </a:lnSpc>
            </a:pPr>
            <a:r>
              <a:rPr lang="en-US" sz="2400" b="1" dirty="0"/>
              <a:t>Better support by ridge</a:t>
            </a:r>
            <a:r>
              <a:rPr lang="en-US" sz="2400" b="1" dirty="0">
                <a:sym typeface="Wingdings" pitchFamily="2" charset="2"/>
              </a:rPr>
              <a:t> less stress on abutment </a:t>
            </a:r>
            <a:r>
              <a:rPr lang="en-US" sz="2400" b="1" dirty="0" smtClean="0">
                <a:sym typeface="Wingdings" pitchFamily="2" charset="2"/>
              </a:rPr>
              <a:t>teeth</a:t>
            </a:r>
          </a:p>
          <a:p>
            <a:pPr marL="0" indent="0">
              <a:lnSpc>
                <a:spcPct val="90000"/>
              </a:lnSpc>
              <a:buNone/>
            </a:pPr>
            <a:r>
              <a:rPr lang="en-US" sz="2400" b="1" u="sng" dirty="0">
                <a:solidFill>
                  <a:srgbClr val="FFFF00"/>
                </a:solidFill>
                <a:sym typeface="Wingdings" pitchFamily="2" charset="2"/>
              </a:rPr>
              <a:t>(</a:t>
            </a:r>
            <a:r>
              <a:rPr lang="en-US" sz="2400" b="1" u="sng" dirty="0" smtClean="0">
                <a:solidFill>
                  <a:srgbClr val="FFFF00"/>
                </a:solidFill>
                <a:sym typeface="Wingdings" pitchFamily="2" charset="2"/>
              </a:rPr>
              <a:t>A</a:t>
            </a:r>
            <a:r>
              <a:rPr lang="en-US" sz="2400" b="1" u="sng" dirty="0">
                <a:solidFill>
                  <a:srgbClr val="FFFF00"/>
                </a:solidFill>
                <a:sym typeface="Wingdings" pitchFamily="2" charset="2"/>
              </a:rPr>
              <a:t>) </a:t>
            </a:r>
            <a:r>
              <a:rPr lang="en-US" sz="2400" b="1" u="sng" dirty="0">
                <a:solidFill>
                  <a:srgbClr val="FFFF00"/>
                </a:solidFill>
              </a:rPr>
              <a:t>Form of  residual ridge</a:t>
            </a:r>
          </a:p>
          <a:p>
            <a:pPr marL="533400" indent="-533400">
              <a:lnSpc>
                <a:spcPct val="90000"/>
              </a:lnSpc>
            </a:pPr>
            <a:r>
              <a:rPr lang="en-US" sz="2400" b="1" dirty="0">
                <a:solidFill>
                  <a:srgbClr val="FFFF00"/>
                </a:solidFill>
              </a:rPr>
              <a:t>Large well formed </a:t>
            </a:r>
            <a:r>
              <a:rPr lang="en-US" sz="2400" b="1" dirty="0" smtClean="0">
                <a:solidFill>
                  <a:srgbClr val="FFFF00"/>
                </a:solidFill>
              </a:rPr>
              <a:t>ridges</a:t>
            </a:r>
            <a:r>
              <a:rPr lang="en-US" sz="2400" b="1" dirty="0">
                <a:solidFill>
                  <a:srgbClr val="FFFF00"/>
                </a:solidFill>
                <a:sym typeface="Wingdings" pitchFamily="2" charset="2"/>
              </a:rPr>
              <a:t> </a:t>
            </a:r>
            <a:r>
              <a:rPr lang="en-US" sz="2400" b="1" dirty="0" smtClean="0">
                <a:sym typeface="Wingdings" pitchFamily="2" charset="2"/>
              </a:rPr>
              <a:t> </a:t>
            </a:r>
            <a:r>
              <a:rPr lang="en-US" sz="2400" b="1" dirty="0">
                <a:sym typeface="Wingdings" pitchFamily="2" charset="2"/>
              </a:rPr>
              <a:t>less stress on </a:t>
            </a:r>
            <a:r>
              <a:rPr lang="en-US" sz="2400" b="1" dirty="0" smtClean="0">
                <a:sym typeface="Wingdings" pitchFamily="2" charset="2"/>
              </a:rPr>
              <a:t>abutment</a:t>
            </a:r>
          </a:p>
        </p:txBody>
      </p:sp>
      <p:sp>
        <p:nvSpPr>
          <p:cNvPr id="6" name="Content Placeholder 5"/>
          <p:cNvSpPr>
            <a:spLocks noGrp="1"/>
          </p:cNvSpPr>
          <p:nvPr>
            <p:ph idx="1"/>
          </p:nvPr>
        </p:nvSpPr>
        <p:spPr>
          <a:xfrm>
            <a:off x="-228600" y="3352800"/>
            <a:ext cx="4495800" cy="3124200"/>
          </a:xfrm>
        </p:spPr>
        <p:txBody>
          <a:bodyPr>
            <a:noAutofit/>
          </a:bodyPr>
          <a:lstStyle/>
          <a:p>
            <a:pPr marL="533400" indent="-533400" algn="ctr"/>
            <a:r>
              <a:rPr lang="en-US" sz="2400" b="1" dirty="0"/>
              <a:t>Broad ridges with </a:t>
            </a:r>
            <a:r>
              <a:rPr lang="en-US" sz="2400" b="1" dirty="0" smtClean="0"/>
              <a:t>parallel sides</a:t>
            </a:r>
          </a:p>
          <a:p>
            <a:pPr marL="533400" indent="-533400" algn="ctr"/>
            <a:endParaRPr lang="en-US" sz="2400" b="1" dirty="0" smtClean="0">
              <a:solidFill>
                <a:srgbClr val="FFFF00"/>
              </a:solidFill>
              <a:sym typeface="Wingdings" pitchFamily="2" charset="2"/>
            </a:endParaRPr>
          </a:p>
          <a:p>
            <a:pPr marL="533400" indent="-533400" algn="ctr">
              <a:lnSpc>
                <a:spcPct val="170000"/>
              </a:lnSpc>
              <a:buFont typeface="Wingdings" pitchFamily="2" charset="2"/>
              <a:buNone/>
            </a:pPr>
            <a:r>
              <a:rPr lang="en-US" sz="2400" b="1" dirty="0">
                <a:solidFill>
                  <a:srgbClr val="FFFF00"/>
                </a:solidFill>
                <a:sym typeface="Wingdings" pitchFamily="2" charset="2"/>
              </a:rPr>
              <a:t>	</a:t>
            </a:r>
            <a:r>
              <a:rPr lang="en-US" sz="2400" b="1" dirty="0" smtClean="0">
                <a:solidFill>
                  <a:srgbClr val="FFFF00"/>
                </a:solidFill>
                <a:sym typeface="Wingdings" pitchFamily="2" charset="2"/>
              </a:rPr>
              <a:t>longer flanges </a:t>
            </a:r>
            <a:r>
              <a:rPr lang="en-US" sz="2400" b="1" dirty="0" smtClean="0">
                <a:sym typeface="Wingdings" pitchFamily="2" charset="2"/>
              </a:rPr>
              <a:t> </a:t>
            </a:r>
          </a:p>
          <a:p>
            <a:pPr marL="533400" indent="-533400" algn="ctr">
              <a:lnSpc>
                <a:spcPct val="170000"/>
              </a:lnSpc>
              <a:buFont typeface="Wingdings" pitchFamily="2" charset="2"/>
              <a:buNone/>
            </a:pPr>
            <a:endParaRPr lang="en-US" sz="2400" b="1" dirty="0" smtClean="0">
              <a:sym typeface="Wingdings" pitchFamily="2" charset="2"/>
            </a:endParaRPr>
          </a:p>
          <a:p>
            <a:pPr marL="533400" indent="-533400" algn="ctr">
              <a:buFont typeface="Wingdings" pitchFamily="2" charset="2"/>
              <a:buNone/>
            </a:pPr>
            <a:r>
              <a:rPr lang="en-US" sz="2400" b="1" dirty="0">
                <a:sym typeface="Wingdings" pitchFamily="2" charset="2"/>
              </a:rPr>
              <a:t>	</a:t>
            </a:r>
            <a:r>
              <a:rPr lang="en-US" sz="2400" b="1" dirty="0" smtClean="0">
                <a:sym typeface="Wingdings" pitchFamily="2" charset="2"/>
              </a:rPr>
              <a:t>stabilize </a:t>
            </a:r>
            <a:r>
              <a:rPr lang="en-US" sz="2400" b="1" dirty="0">
                <a:sym typeface="Wingdings" pitchFamily="2" charset="2"/>
              </a:rPr>
              <a:t>the </a:t>
            </a:r>
            <a:r>
              <a:rPr lang="en-US" sz="2400" b="1" dirty="0" smtClean="0">
                <a:sym typeface="Wingdings" pitchFamily="2" charset="2"/>
              </a:rPr>
              <a:t>denture </a:t>
            </a:r>
            <a:r>
              <a:rPr lang="en-US" sz="2400" b="1" dirty="0">
                <a:sym typeface="Wingdings" pitchFamily="2" charset="2"/>
              </a:rPr>
              <a:t>against lateral </a:t>
            </a:r>
            <a:r>
              <a:rPr lang="en-US" sz="2400" b="1" dirty="0" smtClean="0">
                <a:sym typeface="Wingdings" pitchFamily="2" charset="2"/>
              </a:rPr>
              <a:t>forces.</a:t>
            </a:r>
            <a:endParaRPr lang="en-US" sz="2400" b="1" dirty="0">
              <a:sym typeface="Wingdings" pitchFamily="2" charset="2"/>
            </a:endParaRPr>
          </a:p>
        </p:txBody>
      </p:sp>
      <p:cxnSp>
        <p:nvCxnSpPr>
          <p:cNvPr id="11" name="Straight Arrow Connector 10"/>
          <p:cNvCxnSpPr/>
          <p:nvPr/>
        </p:nvCxnSpPr>
        <p:spPr>
          <a:xfrm>
            <a:off x="2209800" y="5334000"/>
            <a:ext cx="0" cy="5334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8" descr="P7141195"/>
          <p:cNvPicPr>
            <a:picLocks noChangeAspect="1" noChangeArrowheads="1"/>
          </p:cNvPicPr>
          <p:nvPr/>
        </p:nvPicPr>
        <p:blipFill>
          <a:blip r:embed="rId2" cstate="print">
            <a:lum bright="18000"/>
            <a:extLst>
              <a:ext uri="{28A0092B-C50C-407E-A947-70E740481C1C}">
                <a14:useLocalDpi xmlns="" xmlns:a14="http://schemas.microsoft.com/office/drawing/2010/main" val="0"/>
              </a:ext>
            </a:extLst>
          </a:blip>
          <a:srcRect l="28302" t="25523" r="20755" b="21646"/>
          <a:stretch>
            <a:fillRect/>
          </a:stretch>
        </p:blipFill>
        <p:spPr>
          <a:xfrm>
            <a:off x="5105400" y="3407568"/>
            <a:ext cx="3581400" cy="2786063"/>
          </a:xfrm>
          <a:prstGeom prst="rect">
            <a:avLst/>
          </a:prstGeom>
          <a:ln w="38100">
            <a:solidFill>
              <a:schemeClr val="bg1"/>
            </a:solidFill>
          </a:ln>
          <a:extLst>
            <a:ext uri="{909E8E84-426E-40DD-AFC4-6F175D3DCCD1}">
              <a14:hiddenFill xmlns="" xmlns:a14="http://schemas.microsoft.com/office/drawing/2010/main">
                <a:solidFill>
                  <a:srgbClr val="FFFFFF"/>
                </a:solidFill>
              </a14:hiddenFill>
            </a:ext>
          </a:extLst>
        </p:spPr>
      </p:pic>
      <p:cxnSp>
        <p:nvCxnSpPr>
          <p:cNvPr id="14" name="Straight Arrow Connector 13"/>
          <p:cNvCxnSpPr/>
          <p:nvPr/>
        </p:nvCxnSpPr>
        <p:spPr>
          <a:xfrm>
            <a:off x="2209800" y="4267200"/>
            <a:ext cx="0" cy="5334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6200" y="76200"/>
            <a:ext cx="8991600" cy="7620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4000" b="1" dirty="0">
                <a:solidFill>
                  <a:schemeClr val="bg1"/>
                </a:solidFill>
              </a:rPr>
              <a:t>1. Quality of support of ridge</a:t>
            </a:r>
            <a:endParaRPr lang="en-US" sz="4000" b="1" dirty="0">
              <a:solidFill>
                <a:schemeClr val="bg1"/>
              </a:solidFill>
              <a:effectLst>
                <a:outerShdw blurRad="38100" dist="38100" dir="2700000" algn="tl">
                  <a:srgbClr val="FFFFFF"/>
                </a:outerShdw>
              </a:effectLst>
            </a:endParaRPr>
          </a:p>
        </p:txBody>
      </p:sp>
    </p:spTree>
    <p:extLst>
      <p:ext uri="{BB962C8B-B14F-4D97-AF65-F5344CB8AC3E}">
        <p14:creationId xmlns="" xmlns:p14="http://schemas.microsoft.com/office/powerpoint/2010/main" val="1134487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534400" cy="5638800"/>
          </a:xfrm>
        </p:spPr>
        <p:txBody>
          <a:bodyPr>
            <a:normAutofit fontScale="85000" lnSpcReduction="10000"/>
          </a:bodyPr>
          <a:lstStyle/>
          <a:p>
            <a:pPr algn="just">
              <a:lnSpc>
                <a:spcPct val="150000"/>
              </a:lnSpc>
              <a:buClr>
                <a:schemeClr val="folHlink"/>
              </a:buClr>
              <a:buFont typeface="Wingdings" pitchFamily="2" charset="2"/>
              <a:buChar char="q"/>
              <a:defRPr/>
            </a:pPr>
            <a:r>
              <a:rPr lang="en-US" sz="3200" b="1" u="sng" dirty="0">
                <a:solidFill>
                  <a:srgbClr val="FFFF00"/>
                </a:solidFill>
              </a:rPr>
              <a:t>BIOMECHANICS (GPT 7): </a:t>
            </a:r>
          </a:p>
          <a:p>
            <a:pPr algn="just">
              <a:lnSpc>
                <a:spcPct val="150000"/>
              </a:lnSpc>
              <a:buClr>
                <a:schemeClr val="folHlink"/>
              </a:buClr>
              <a:buNone/>
              <a:defRPr/>
            </a:pPr>
            <a:r>
              <a:rPr lang="en-US" sz="3200" b="1" dirty="0"/>
              <a:t>     1. : the application of mechanical laws to living structures, specifically the </a:t>
            </a:r>
            <a:r>
              <a:rPr lang="en-US" sz="3200" b="1" dirty="0" err="1"/>
              <a:t>locomotor</a:t>
            </a:r>
            <a:r>
              <a:rPr lang="en-US" sz="3200" b="1" dirty="0"/>
              <a:t> systems of the body</a:t>
            </a:r>
          </a:p>
          <a:p>
            <a:pPr algn="just">
              <a:lnSpc>
                <a:spcPct val="150000"/>
              </a:lnSpc>
              <a:buClr>
                <a:schemeClr val="folHlink"/>
              </a:buClr>
              <a:buNone/>
              <a:defRPr/>
            </a:pPr>
            <a:r>
              <a:rPr lang="en-US" sz="3200" b="1" dirty="0"/>
              <a:t>     2: the study of biology from the functional viewpoint </a:t>
            </a:r>
          </a:p>
          <a:p>
            <a:pPr algn="just">
              <a:lnSpc>
                <a:spcPct val="150000"/>
              </a:lnSpc>
              <a:buClr>
                <a:schemeClr val="folHlink"/>
              </a:buClr>
              <a:buNone/>
              <a:defRPr/>
            </a:pPr>
            <a:r>
              <a:rPr lang="en-US" sz="3200" b="1" dirty="0"/>
              <a:t>     3: An application of the principles of engineering design as implemented in living organisms</a:t>
            </a:r>
            <a:r>
              <a:rPr lang="en-US" sz="3200" b="1" dirty="0" smtClean="0"/>
              <a:t>.</a:t>
            </a:r>
            <a:endParaRPr lang="en-US" sz="3200" b="1" dirty="0"/>
          </a:p>
        </p:txBody>
      </p:sp>
      <p:sp>
        <p:nvSpPr>
          <p:cNvPr id="4" name="Title 1"/>
          <p:cNvSpPr>
            <a:spLocks noGrp="1"/>
          </p:cNvSpPr>
          <p:nvPr>
            <p:ph type="title"/>
          </p:nvPr>
        </p:nvSpPr>
        <p:spPr>
          <a:xfrm>
            <a:off x="76200" y="0"/>
            <a:ext cx="8915400" cy="1066800"/>
          </a:xfrm>
        </p:spPr>
        <p:txBody>
          <a:bodyPr>
            <a:normAutofit/>
          </a:bodyPr>
          <a:lstStyle/>
          <a:p>
            <a:pPr algn="ctr"/>
            <a:r>
              <a:rPr lang="en-US" sz="4000" u="sng" dirty="0" smtClean="0"/>
              <a:t>BIOMECHANICS AND DESIGN</a:t>
            </a:r>
            <a:endParaRPr lang="en-US" sz="4000" u="sng" dirty="0"/>
          </a:p>
        </p:txBody>
      </p:sp>
    </p:spTree>
    <p:extLst>
      <p:ext uri="{BB962C8B-B14F-4D97-AF65-F5344CB8AC3E}">
        <p14:creationId xmlns="" xmlns:p14="http://schemas.microsoft.com/office/powerpoint/2010/main" val="2275186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13855" y="304801"/>
            <a:ext cx="8929255" cy="2590799"/>
          </a:xfrm>
        </p:spPr>
        <p:txBody>
          <a:bodyPr>
            <a:noAutofit/>
          </a:bodyPr>
          <a:lstStyle/>
          <a:p>
            <a:pPr>
              <a:lnSpc>
                <a:spcPct val="150000"/>
              </a:lnSpc>
              <a:buFont typeface="Wingdings" pitchFamily="2" charset="2"/>
              <a:buNone/>
            </a:pPr>
            <a:r>
              <a:rPr lang="en-US" sz="2400" b="1" dirty="0">
                <a:solidFill>
                  <a:srgbClr val="FFFF00"/>
                </a:solidFill>
              </a:rPr>
              <a:t>B) Type of </a:t>
            </a:r>
            <a:r>
              <a:rPr lang="en-US" sz="2400" b="1" dirty="0" smtClean="0">
                <a:solidFill>
                  <a:srgbClr val="FFFF00"/>
                </a:solidFill>
              </a:rPr>
              <a:t>mucosa</a:t>
            </a:r>
            <a:endParaRPr lang="en-US" sz="2400" b="1" dirty="0">
              <a:solidFill>
                <a:srgbClr val="FFFF00"/>
              </a:solidFill>
              <a:effectLst>
                <a:outerShdw blurRad="38100" dist="38100" dir="2700000" algn="tl">
                  <a:srgbClr val="FFFFFF"/>
                </a:outerShdw>
              </a:effectLst>
            </a:endParaRPr>
          </a:p>
          <a:p>
            <a:pPr>
              <a:lnSpc>
                <a:spcPct val="150000"/>
              </a:lnSpc>
            </a:pPr>
            <a:r>
              <a:rPr lang="en-US" sz="2400" b="1" dirty="0"/>
              <a:t>Influences magnitude of stresses transmitted to abutment teeth</a:t>
            </a:r>
            <a:r>
              <a:rPr lang="en-US" sz="2400" b="1" dirty="0" smtClean="0"/>
              <a:t>.</a:t>
            </a:r>
            <a:endParaRPr lang="en-US" sz="2400" b="1" dirty="0"/>
          </a:p>
          <a:p>
            <a:pPr>
              <a:lnSpc>
                <a:spcPct val="150000"/>
              </a:lnSpc>
            </a:pPr>
            <a:r>
              <a:rPr lang="en-US" sz="2400" b="1" dirty="0">
                <a:solidFill>
                  <a:srgbClr val="FFFF00"/>
                </a:solidFill>
              </a:rPr>
              <a:t>Healthy mucosa </a:t>
            </a:r>
            <a:r>
              <a:rPr lang="en-US" sz="2400" b="1" dirty="0">
                <a:sym typeface="Wingdings" pitchFamily="2" charset="2"/>
              </a:rPr>
              <a:t></a:t>
            </a:r>
            <a:r>
              <a:rPr lang="en-US" sz="2400" b="1" dirty="0" smtClean="0">
                <a:sym typeface="Wingdings" pitchFamily="2" charset="2"/>
              </a:rPr>
              <a:t>capable </a:t>
            </a:r>
            <a:r>
              <a:rPr lang="en-US" sz="2400" b="1" dirty="0">
                <a:sym typeface="Wingdings" pitchFamily="2" charset="2"/>
              </a:rPr>
              <a:t>of bearing </a:t>
            </a:r>
            <a:r>
              <a:rPr lang="en-US" sz="2400" b="1" dirty="0" smtClean="0">
                <a:sym typeface="Wingdings" pitchFamily="2" charset="2"/>
              </a:rPr>
              <a:t>greater functional loads</a:t>
            </a:r>
            <a:endParaRPr lang="en-US" sz="2400" b="1" dirty="0">
              <a:sym typeface="Wingdings" pitchFamily="2" charset="2"/>
            </a:endParaRPr>
          </a:p>
        </p:txBody>
      </p:sp>
      <p:sp>
        <p:nvSpPr>
          <p:cNvPr id="2" name="Content Placeholder 1"/>
          <p:cNvSpPr>
            <a:spLocks noGrp="1"/>
          </p:cNvSpPr>
          <p:nvPr>
            <p:ph sz="half" idx="2"/>
          </p:nvPr>
        </p:nvSpPr>
        <p:spPr>
          <a:xfrm>
            <a:off x="0" y="3081338"/>
            <a:ext cx="4852987" cy="3776662"/>
          </a:xfrm>
        </p:spPr>
        <p:txBody>
          <a:bodyPr>
            <a:noAutofit/>
          </a:bodyPr>
          <a:lstStyle/>
          <a:p>
            <a:pPr algn="just">
              <a:lnSpc>
                <a:spcPct val="160000"/>
              </a:lnSpc>
            </a:pPr>
            <a:r>
              <a:rPr lang="en-US" sz="2400" b="1" dirty="0">
                <a:solidFill>
                  <a:srgbClr val="FFFF00"/>
                </a:solidFill>
                <a:sym typeface="Wingdings" pitchFamily="2" charset="2"/>
              </a:rPr>
              <a:t>Soft, flabby, displaceable mucosa</a:t>
            </a:r>
          </a:p>
          <a:p>
            <a:pPr algn="just">
              <a:lnSpc>
                <a:spcPct val="160000"/>
              </a:lnSpc>
              <a:buFont typeface="Wingdings" pitchFamily="2" charset="2"/>
              <a:buChar char="ü"/>
            </a:pPr>
            <a:r>
              <a:rPr lang="en-US" sz="2400" b="1" dirty="0" smtClean="0">
                <a:sym typeface="Wingdings" pitchFamily="2" charset="2"/>
              </a:rPr>
              <a:t>little </a:t>
            </a:r>
            <a:r>
              <a:rPr lang="en-US" sz="2400" b="1" dirty="0">
                <a:sym typeface="Wingdings" pitchFamily="2" charset="2"/>
              </a:rPr>
              <a:t>vertical support of denture </a:t>
            </a:r>
            <a:endParaRPr lang="en-US" sz="2400" b="1" dirty="0" smtClean="0">
              <a:sym typeface="Wingdings" pitchFamily="2" charset="2"/>
            </a:endParaRPr>
          </a:p>
          <a:p>
            <a:pPr algn="just">
              <a:lnSpc>
                <a:spcPct val="160000"/>
              </a:lnSpc>
              <a:buFont typeface="Wingdings" pitchFamily="2" charset="2"/>
              <a:buChar char="ü"/>
            </a:pPr>
            <a:r>
              <a:rPr lang="en-US" sz="2400" b="1" dirty="0" smtClean="0">
                <a:sym typeface="Wingdings" pitchFamily="2" charset="2"/>
              </a:rPr>
              <a:t>allows </a:t>
            </a:r>
            <a:r>
              <a:rPr lang="en-US" sz="2400" b="1" dirty="0">
                <a:sym typeface="Wingdings" pitchFamily="2" charset="2"/>
              </a:rPr>
              <a:t>excessive movement of </a:t>
            </a:r>
            <a:r>
              <a:rPr lang="en-US" sz="2400" b="1" dirty="0" smtClean="0">
                <a:sym typeface="Wingdings" pitchFamily="2" charset="2"/>
              </a:rPr>
              <a:t>denture</a:t>
            </a:r>
            <a:endParaRPr lang="en-US" sz="2400" b="1" dirty="0">
              <a:solidFill>
                <a:schemeClr val="folHlink"/>
              </a:solidFill>
              <a:effectLst>
                <a:outerShdw blurRad="38100" dist="38100" dir="2700000" algn="tl">
                  <a:srgbClr val="FFFFFF"/>
                </a:outerShdw>
              </a:effectLst>
            </a:endParaRPr>
          </a:p>
        </p:txBody>
      </p:sp>
      <p:pic>
        <p:nvPicPr>
          <p:cNvPr id="5" name="Picture 4" descr="rpd pictures 002"/>
          <p:cNvPicPr>
            <a:picLocks noChangeAspect="1" noChangeArrowheads="1"/>
          </p:cNvPicPr>
          <p:nvPr/>
        </p:nvPicPr>
        <p:blipFill>
          <a:blip r:embed="rId2" cstate="print">
            <a:extLst>
              <a:ext uri="{28A0092B-C50C-407E-A947-70E740481C1C}">
                <a14:useLocalDpi xmlns="" xmlns:a14="http://schemas.microsoft.com/office/drawing/2010/main" val="0"/>
              </a:ext>
            </a:extLst>
          </a:blip>
          <a:srcRect l="17784" t="18134" r="5841" b="10277"/>
          <a:stretch>
            <a:fillRect/>
          </a:stretch>
        </p:blipFill>
        <p:spPr>
          <a:xfrm>
            <a:off x="5257800" y="3657600"/>
            <a:ext cx="3657600" cy="2743200"/>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41876320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0" y="1143000"/>
            <a:ext cx="5410200" cy="3429000"/>
          </a:xfrm>
        </p:spPr>
        <p:txBody>
          <a:bodyPr>
            <a:noAutofit/>
          </a:bodyPr>
          <a:lstStyle/>
          <a:p>
            <a:pPr marL="64008" indent="0" algn="ctr">
              <a:buNone/>
            </a:pPr>
            <a:r>
              <a:rPr lang="en-US" sz="2800" b="1" dirty="0" smtClean="0"/>
              <a:t>Longer </a:t>
            </a:r>
            <a:r>
              <a:rPr lang="en-US" sz="2800" b="1" dirty="0"/>
              <a:t>edentulous span</a:t>
            </a:r>
          </a:p>
          <a:p>
            <a:pPr algn="ctr"/>
            <a:endParaRPr lang="en-US" sz="2800" b="1" dirty="0">
              <a:sym typeface="Wingdings" pitchFamily="2" charset="2"/>
            </a:endParaRPr>
          </a:p>
          <a:p>
            <a:pPr algn="ctr">
              <a:buFont typeface="Wingdings" pitchFamily="2" charset="2"/>
              <a:buNone/>
            </a:pPr>
            <a:r>
              <a:rPr lang="en-US" sz="2800" b="1" dirty="0" smtClean="0">
                <a:sym typeface="Wingdings" pitchFamily="2" charset="2"/>
              </a:rPr>
              <a:t>longer </a:t>
            </a:r>
            <a:r>
              <a:rPr lang="en-US" sz="2800" b="1" dirty="0">
                <a:sym typeface="Wingdings" pitchFamily="2" charset="2"/>
              </a:rPr>
              <a:t>denture base</a:t>
            </a:r>
          </a:p>
          <a:p>
            <a:pPr algn="ctr"/>
            <a:endParaRPr lang="en-US" sz="2800" b="1" dirty="0">
              <a:sym typeface="Wingdings" pitchFamily="2" charset="2"/>
            </a:endParaRPr>
          </a:p>
          <a:p>
            <a:pPr algn="ctr">
              <a:buFont typeface="Wingdings" pitchFamily="2" charset="2"/>
              <a:buNone/>
            </a:pPr>
            <a:r>
              <a:rPr lang="en-US" sz="2800" b="1" dirty="0" smtClean="0">
                <a:sym typeface="Wingdings" pitchFamily="2" charset="2"/>
              </a:rPr>
              <a:t>greater force transmitted to </a:t>
            </a:r>
            <a:r>
              <a:rPr lang="en-US" sz="2800" b="1" dirty="0">
                <a:sym typeface="Wingdings" pitchFamily="2" charset="2"/>
              </a:rPr>
              <a:t>abutment </a:t>
            </a:r>
            <a:r>
              <a:rPr lang="en-US" sz="2800" b="1" dirty="0" smtClean="0">
                <a:sym typeface="Wingdings" pitchFamily="2" charset="2"/>
              </a:rPr>
              <a:t>teeth</a:t>
            </a:r>
            <a:endParaRPr lang="en-US" sz="2800" b="1" dirty="0">
              <a:sym typeface="Wingdings" pitchFamily="2" charset="2"/>
            </a:endParaRPr>
          </a:p>
        </p:txBody>
      </p:sp>
      <p:sp>
        <p:nvSpPr>
          <p:cNvPr id="2" name="Content Placeholder 1"/>
          <p:cNvSpPr>
            <a:spLocks noGrp="1"/>
          </p:cNvSpPr>
          <p:nvPr>
            <p:ph sz="quarter" idx="2"/>
          </p:nvPr>
        </p:nvSpPr>
        <p:spPr>
          <a:xfrm>
            <a:off x="304800" y="4419600"/>
            <a:ext cx="8686800" cy="2286000"/>
          </a:xfrm>
        </p:spPr>
        <p:txBody>
          <a:bodyPr>
            <a:normAutofit/>
          </a:bodyPr>
          <a:lstStyle/>
          <a:p>
            <a:pPr algn="just">
              <a:lnSpc>
                <a:spcPct val="150000"/>
              </a:lnSpc>
            </a:pPr>
            <a:r>
              <a:rPr lang="en-US" sz="2800" b="1" dirty="0"/>
              <a:t>Every effort be made to retain a posterior abutment to avoid class I and class II situation</a:t>
            </a:r>
          </a:p>
        </p:txBody>
      </p:sp>
      <p:pic>
        <p:nvPicPr>
          <p:cNvPr id="8" name="Picture 5" descr="Lower_frame"/>
          <p:cNvPicPr>
            <a:picLocks noGrp="1" noChangeAspect="1" noChangeArrowheads="1"/>
          </p:cNvPicPr>
          <p:nvPr>
            <p:ph sz="quarter" idx="2"/>
          </p:nvPr>
        </p:nvPicPr>
        <p:blipFill>
          <a:blip r:embed="rId2">
            <a:extLst>
              <a:ext uri="{28A0092B-C50C-407E-A947-70E740481C1C}">
                <a14:useLocalDpi xmlns="" xmlns:a14="http://schemas.microsoft.com/office/drawing/2010/main" val="0"/>
              </a:ext>
            </a:extLst>
          </a:blip>
          <a:srcRect/>
          <a:stretch>
            <a:fillRect/>
          </a:stretch>
        </p:blipFill>
        <p:spPr>
          <a:xfrm>
            <a:off x="5410200" y="1676400"/>
            <a:ext cx="3481217" cy="2667000"/>
          </a:xfr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cxnSp>
        <p:nvCxnSpPr>
          <p:cNvPr id="9" name="Straight Arrow Connector 8"/>
          <p:cNvCxnSpPr/>
          <p:nvPr/>
        </p:nvCxnSpPr>
        <p:spPr>
          <a:xfrm>
            <a:off x="2743200" y="1676400"/>
            <a:ext cx="0" cy="5334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43200" y="2743200"/>
            <a:ext cx="0" cy="5334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76200" y="76200"/>
            <a:ext cx="8991600" cy="7620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4000" b="1" dirty="0">
                <a:solidFill>
                  <a:schemeClr val="bg1"/>
                </a:solidFill>
              </a:rPr>
              <a:t>2. Length of span</a:t>
            </a:r>
            <a:endParaRPr lang="en-US" sz="4000" b="1" dirty="0">
              <a:solidFill>
                <a:schemeClr val="bg1"/>
              </a:solidFill>
              <a:effectLst>
                <a:outerShdw blurRad="38100" dist="38100" dir="2700000" algn="tl">
                  <a:srgbClr val="FFFFFF"/>
                </a:outerShdw>
              </a:effectLst>
            </a:endParaRPr>
          </a:p>
        </p:txBody>
      </p:sp>
    </p:spTree>
    <p:extLst>
      <p:ext uri="{BB962C8B-B14F-4D97-AF65-F5344CB8AC3E}">
        <p14:creationId xmlns="" xmlns:p14="http://schemas.microsoft.com/office/powerpoint/2010/main" val="2796120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533400" y="1371600"/>
            <a:ext cx="8001000" cy="5257800"/>
          </a:xfrm>
        </p:spPr>
        <p:txBody>
          <a:bodyPr anchor="ctr">
            <a:normAutofit/>
          </a:bodyPr>
          <a:lstStyle/>
          <a:p>
            <a:pPr algn="just">
              <a:lnSpc>
                <a:spcPct val="150000"/>
              </a:lnSpc>
            </a:pPr>
            <a:r>
              <a:rPr lang="en-US" sz="2800" b="1" dirty="0" smtClean="0"/>
              <a:t>More </a:t>
            </a:r>
            <a:r>
              <a:rPr lang="en-US" sz="2800" b="1" dirty="0"/>
              <a:t>flexible the retentive arm of </a:t>
            </a:r>
            <a:r>
              <a:rPr lang="en-US" sz="2800" b="1" dirty="0" smtClean="0"/>
              <a:t>clasp </a:t>
            </a:r>
            <a:r>
              <a:rPr lang="en-US" sz="2800" b="1" dirty="0" smtClean="0">
                <a:sym typeface="Wingdings" pitchFamily="2" charset="2"/>
              </a:rPr>
              <a:t> less </a:t>
            </a:r>
            <a:r>
              <a:rPr lang="en-US" sz="2800" b="1" dirty="0">
                <a:sym typeface="Wingdings" pitchFamily="2" charset="2"/>
              </a:rPr>
              <a:t>stress to abutment </a:t>
            </a:r>
            <a:r>
              <a:rPr lang="en-US" sz="2800" b="1" dirty="0" smtClean="0">
                <a:sym typeface="Wingdings" pitchFamily="2" charset="2"/>
              </a:rPr>
              <a:t>tooth</a:t>
            </a:r>
            <a:endParaRPr lang="en-US" sz="2800" b="1" dirty="0">
              <a:sym typeface="Wingdings" pitchFamily="2" charset="2"/>
            </a:endParaRPr>
          </a:p>
          <a:p>
            <a:pPr algn="just">
              <a:lnSpc>
                <a:spcPct val="150000"/>
              </a:lnSpc>
            </a:pPr>
            <a:r>
              <a:rPr lang="en-US" sz="2800" b="1" dirty="0">
                <a:sym typeface="Wingdings" pitchFamily="2" charset="2"/>
              </a:rPr>
              <a:t>But, flexible clasp arm  provides less stability against horizontal forces increase stress on residual ridge</a:t>
            </a:r>
            <a:r>
              <a:rPr lang="en-US" sz="2800" b="1" dirty="0" smtClean="0">
                <a:sym typeface="Wingdings" pitchFamily="2" charset="2"/>
              </a:rPr>
              <a:t>.</a:t>
            </a:r>
            <a:endParaRPr lang="en-US" sz="2800" b="1" dirty="0">
              <a:sym typeface="Wingdings" pitchFamily="2" charset="2"/>
            </a:endParaRPr>
          </a:p>
        </p:txBody>
      </p:sp>
      <p:sp>
        <p:nvSpPr>
          <p:cNvPr id="4" name="Rounded Rectangle 3"/>
          <p:cNvSpPr/>
          <p:nvPr/>
        </p:nvSpPr>
        <p:spPr>
          <a:xfrm>
            <a:off x="152400" y="457200"/>
            <a:ext cx="8991600" cy="7620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4000" b="1" dirty="0">
                <a:solidFill>
                  <a:schemeClr val="bg1"/>
                </a:solidFill>
              </a:rPr>
              <a:t>3. clasp as a factor in stress</a:t>
            </a:r>
            <a:endParaRPr lang="en-US" sz="4000" b="1" dirty="0">
              <a:solidFill>
                <a:schemeClr val="bg1"/>
              </a:solidFill>
              <a:effectLst>
                <a:outerShdw blurRad="38100" dist="38100" dir="2700000" algn="tl">
                  <a:srgbClr val="FFFFFF"/>
                </a:outerShdw>
              </a:effectLst>
            </a:endParaRPr>
          </a:p>
        </p:txBody>
      </p:sp>
    </p:spTree>
    <p:extLst>
      <p:ext uri="{BB962C8B-B14F-4D97-AF65-F5344CB8AC3E}">
        <p14:creationId xmlns="" xmlns:p14="http://schemas.microsoft.com/office/powerpoint/2010/main" val="306420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4572000" y="1600200"/>
            <a:ext cx="4419600" cy="525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rPr>
              <a:t>If periodontal support weak</a:t>
            </a:r>
          </a:p>
          <a:p>
            <a:pPr algn="just"/>
            <a:endParaRPr lang="en-US" sz="2800" b="1" dirty="0">
              <a:solidFill>
                <a:schemeClr val="bg1"/>
              </a:solidFill>
            </a:endParaRPr>
          </a:p>
          <a:p>
            <a:pPr algn="just"/>
            <a:r>
              <a:rPr lang="en-US" sz="2800" b="1" dirty="0">
                <a:solidFill>
                  <a:schemeClr val="bg1"/>
                </a:solidFill>
              </a:rPr>
              <a:t> </a:t>
            </a:r>
            <a:endParaRPr lang="en-US" sz="2800" b="1" dirty="0">
              <a:solidFill>
                <a:schemeClr val="bg1"/>
              </a:solidFill>
              <a:sym typeface="Wingdings" pitchFamily="2" charset="2"/>
            </a:endParaRPr>
          </a:p>
          <a:p>
            <a:pPr algn="just"/>
            <a:r>
              <a:rPr lang="en-US" sz="2800" b="1" dirty="0">
                <a:solidFill>
                  <a:schemeClr val="bg1"/>
                </a:solidFill>
                <a:sym typeface="Wingdings" pitchFamily="2" charset="2"/>
              </a:rPr>
              <a:t>use more flexible clasp like combination clasp </a:t>
            </a:r>
          </a:p>
          <a:p>
            <a:pPr algn="just"/>
            <a:r>
              <a:rPr lang="en-US" sz="2800" b="1" dirty="0">
                <a:solidFill>
                  <a:schemeClr val="bg1"/>
                </a:solidFill>
                <a:sym typeface="Wingdings" pitchFamily="2" charset="2"/>
              </a:rPr>
              <a:t>(residual ridge share more resistance to horizontal forces).</a:t>
            </a:r>
          </a:p>
        </p:txBody>
      </p:sp>
      <p:sp>
        <p:nvSpPr>
          <p:cNvPr id="2" name="Rounded Rectangle 1"/>
          <p:cNvSpPr/>
          <p:nvPr/>
        </p:nvSpPr>
        <p:spPr>
          <a:xfrm>
            <a:off x="152400" y="1676400"/>
            <a:ext cx="4267200" cy="518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ct val="20000"/>
              </a:spcBef>
              <a:buClr>
                <a:schemeClr val="hlink"/>
              </a:buClr>
              <a:buSzPct val="75000"/>
            </a:pPr>
            <a:r>
              <a:rPr lang="en-US" sz="2800" b="1" dirty="0">
                <a:solidFill>
                  <a:schemeClr val="bg1"/>
                </a:solidFill>
              </a:rPr>
              <a:t>If periodontal support good</a:t>
            </a:r>
          </a:p>
          <a:p>
            <a:pPr algn="just">
              <a:lnSpc>
                <a:spcPct val="150000"/>
              </a:lnSpc>
              <a:spcBef>
                <a:spcPct val="20000"/>
              </a:spcBef>
              <a:buClr>
                <a:schemeClr val="hlink"/>
              </a:buClr>
              <a:buSzPct val="75000"/>
              <a:buFont typeface="Wingdings" pitchFamily="2" charset="2"/>
              <a:buChar char="l"/>
            </a:pPr>
            <a:endParaRPr lang="en-US" sz="2800" b="1" dirty="0">
              <a:solidFill>
                <a:schemeClr val="bg1"/>
              </a:solidFill>
            </a:endParaRPr>
          </a:p>
          <a:p>
            <a:pPr algn="just">
              <a:lnSpc>
                <a:spcPct val="150000"/>
              </a:lnSpc>
              <a:spcBef>
                <a:spcPct val="20000"/>
              </a:spcBef>
              <a:buClr>
                <a:schemeClr val="hlink"/>
              </a:buClr>
              <a:buSzPct val="75000"/>
            </a:pPr>
            <a:r>
              <a:rPr lang="en-US" sz="2800" b="1" dirty="0">
                <a:solidFill>
                  <a:schemeClr val="bg1"/>
                </a:solidFill>
                <a:sym typeface="Wingdings" pitchFamily="2" charset="2"/>
              </a:rPr>
              <a:t>less flexible clasp </a:t>
            </a:r>
            <a:r>
              <a:rPr lang="en-US" sz="2800" b="1" dirty="0">
                <a:solidFill>
                  <a:schemeClr val="bg1"/>
                </a:solidFill>
              </a:rPr>
              <a:t>like vertical projection clasp indicated</a:t>
            </a:r>
            <a:r>
              <a:rPr lang="en-US" sz="2800" b="1" dirty="0" smtClean="0">
                <a:solidFill>
                  <a:schemeClr val="bg1"/>
                </a:solidFill>
              </a:rPr>
              <a:t>.</a:t>
            </a:r>
            <a:endParaRPr lang="en-US" sz="2800" b="1" dirty="0">
              <a:solidFill>
                <a:schemeClr val="bg1"/>
              </a:solidFill>
            </a:endParaRPr>
          </a:p>
        </p:txBody>
      </p:sp>
      <p:sp>
        <p:nvSpPr>
          <p:cNvPr id="22531" name="Rectangle 3"/>
          <p:cNvSpPr>
            <a:spLocks noGrp="1" noChangeArrowheads="1"/>
          </p:cNvSpPr>
          <p:nvPr>
            <p:ph type="body" sz="half" idx="1"/>
          </p:nvPr>
        </p:nvSpPr>
        <p:spPr>
          <a:xfrm>
            <a:off x="457200" y="152400"/>
            <a:ext cx="8382000" cy="1143000"/>
          </a:xfrm>
        </p:spPr>
        <p:txBody>
          <a:bodyPr anchor="ctr">
            <a:normAutofit fontScale="92500" lnSpcReduction="20000"/>
          </a:bodyPr>
          <a:lstStyle/>
          <a:p>
            <a:pPr algn="ctr">
              <a:buFont typeface="Wingdings" pitchFamily="2" charset="2"/>
              <a:buNone/>
            </a:pPr>
            <a:r>
              <a:rPr lang="en-US" sz="2800" b="1" dirty="0">
                <a:solidFill>
                  <a:srgbClr val="FFFF00"/>
                </a:solidFill>
              </a:rPr>
              <a:t>In examination phase decide whether ridge or abutment tooth require more </a:t>
            </a:r>
            <a:r>
              <a:rPr lang="en-US" sz="2800" b="1" dirty="0" smtClean="0">
                <a:solidFill>
                  <a:srgbClr val="FFFF00"/>
                </a:solidFill>
              </a:rPr>
              <a:t>protection</a:t>
            </a:r>
            <a:endParaRPr lang="en-US" sz="2800" b="1" dirty="0">
              <a:solidFill>
                <a:srgbClr val="FFFF00"/>
              </a:solidFill>
            </a:endParaRPr>
          </a:p>
        </p:txBody>
      </p:sp>
      <p:sp>
        <p:nvSpPr>
          <p:cNvPr id="22538" name="Line 10"/>
          <p:cNvSpPr>
            <a:spLocks noChangeShapeType="1"/>
          </p:cNvSpPr>
          <p:nvPr/>
        </p:nvSpPr>
        <p:spPr bwMode="auto">
          <a:xfrm flipH="1">
            <a:off x="2895599" y="994065"/>
            <a:ext cx="304800" cy="4572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a:off x="6151418" y="1032165"/>
            <a:ext cx="304800" cy="3810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a:off x="2244436" y="3200400"/>
            <a:ext cx="0" cy="815846"/>
          </a:xfrm>
          <a:prstGeom prst="line">
            <a:avLst/>
          </a:prstGeom>
          <a:noFill/>
          <a:ln w="762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flipH="1">
            <a:off x="6781800" y="2770910"/>
            <a:ext cx="0" cy="762000"/>
          </a:xfrm>
          <a:prstGeom prst="line">
            <a:avLst/>
          </a:prstGeom>
          <a:noFill/>
          <a:ln w="762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13451885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304800" y="1752600"/>
            <a:ext cx="4267200" cy="2971800"/>
          </a:xfrm>
        </p:spPr>
        <p:txBody>
          <a:bodyPr anchor="ctr"/>
          <a:lstStyle/>
          <a:p>
            <a:pPr marL="55563" indent="9525" algn="just">
              <a:lnSpc>
                <a:spcPct val="150000"/>
              </a:lnSpc>
              <a:buFont typeface="Wingdings" pitchFamily="2" charset="2"/>
              <a:buNone/>
            </a:pPr>
            <a:r>
              <a:rPr lang="en-US" b="1" dirty="0" smtClean="0"/>
              <a:t>Clasp </a:t>
            </a:r>
            <a:r>
              <a:rPr lang="en-US" b="1" dirty="0"/>
              <a:t>be passive once framework seated </a:t>
            </a:r>
            <a:r>
              <a:rPr lang="en-US" b="1" dirty="0" smtClean="0"/>
              <a:t>completely</a:t>
            </a:r>
            <a:endParaRPr lang="en-US" b="1" dirty="0"/>
          </a:p>
        </p:txBody>
      </p:sp>
      <p:pic>
        <p:nvPicPr>
          <p:cNvPr id="23556" name="Picture 4" descr="P7131089"/>
          <p:cNvPicPr>
            <a:picLocks noGrp="1" noChangeAspect="1" noChangeArrowheads="1"/>
          </p:cNvPicPr>
          <p:nvPr>
            <p:ph sz="half" idx="2"/>
          </p:nvPr>
        </p:nvPicPr>
        <p:blipFill>
          <a:blip r:embed="rId2" cstate="print">
            <a:lum bright="30000"/>
            <a:extLst>
              <a:ext uri="{28A0092B-C50C-407E-A947-70E740481C1C}">
                <a14:useLocalDpi xmlns="" xmlns:a14="http://schemas.microsoft.com/office/drawing/2010/main" val="0"/>
              </a:ext>
            </a:extLst>
          </a:blip>
          <a:srcRect l="22641" t="15462" r="41510" b="24161"/>
          <a:stretch>
            <a:fillRect/>
          </a:stretch>
        </p:blipFill>
        <p:spPr>
          <a:xfrm>
            <a:off x="4777395" y="990600"/>
            <a:ext cx="3985605" cy="4800600"/>
          </a:xfr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Snip and Round Single Corner Rectangle 1"/>
          <p:cNvSpPr/>
          <p:nvPr/>
        </p:nvSpPr>
        <p:spPr>
          <a:xfrm>
            <a:off x="533400" y="533400"/>
            <a:ext cx="3733800" cy="838200"/>
          </a:xfrm>
          <a:prstGeom prst="snip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effectLst>
                  <a:outerShdw blurRad="38100" dist="38100" dir="2700000" algn="tl">
                    <a:srgbClr val="FFFFFF"/>
                  </a:outerShdw>
                </a:effectLst>
              </a:rPr>
              <a:t>Clasp design</a:t>
            </a:r>
          </a:p>
        </p:txBody>
      </p:sp>
    </p:spTree>
    <p:extLst>
      <p:ext uri="{BB962C8B-B14F-4D97-AF65-F5344CB8AC3E}">
        <p14:creationId xmlns="" xmlns:p14="http://schemas.microsoft.com/office/powerpoint/2010/main" val="2451959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1" name="Rectangle 3"/>
          <p:cNvSpPr>
            <a:spLocks noGrp="1" noChangeArrowheads="1"/>
          </p:cNvSpPr>
          <p:nvPr>
            <p:ph type="body" sz="half" idx="1"/>
          </p:nvPr>
        </p:nvSpPr>
        <p:spPr>
          <a:xfrm>
            <a:off x="457200" y="762000"/>
            <a:ext cx="4267200" cy="5368925"/>
          </a:xfrm>
        </p:spPr>
        <p:txBody>
          <a:bodyPr anchor="ctr"/>
          <a:lstStyle/>
          <a:p>
            <a:pPr marL="64008" indent="0" algn="just">
              <a:buNone/>
            </a:pPr>
            <a:r>
              <a:rPr lang="en-US" sz="2800" b="1" dirty="0" smtClean="0"/>
              <a:t>Increase </a:t>
            </a:r>
            <a:r>
              <a:rPr lang="en-US" sz="2800" b="1" dirty="0"/>
              <a:t>in length</a:t>
            </a:r>
          </a:p>
          <a:p>
            <a:pPr algn="just">
              <a:buFont typeface="Wingdings" pitchFamily="2" charset="2"/>
              <a:buNone/>
            </a:pPr>
            <a:endParaRPr lang="en-US" sz="2800" b="1" dirty="0">
              <a:sym typeface="Wingdings" pitchFamily="2" charset="2"/>
            </a:endParaRPr>
          </a:p>
          <a:p>
            <a:pPr algn="just">
              <a:buFont typeface="Wingdings" pitchFamily="2" charset="2"/>
              <a:buNone/>
            </a:pPr>
            <a:r>
              <a:rPr lang="en-US" sz="2800" b="1" dirty="0" smtClean="0">
                <a:sym typeface="Wingdings" pitchFamily="2" charset="2"/>
              </a:rPr>
              <a:t>Increased flexibility</a:t>
            </a:r>
            <a:endParaRPr lang="en-US" sz="2800" b="1" dirty="0">
              <a:sym typeface="Wingdings" pitchFamily="2" charset="2"/>
            </a:endParaRPr>
          </a:p>
          <a:p>
            <a:pPr algn="just"/>
            <a:endParaRPr lang="en-US" sz="2800" b="1" dirty="0">
              <a:sym typeface="Wingdings" pitchFamily="2" charset="2"/>
            </a:endParaRPr>
          </a:p>
          <a:p>
            <a:pPr marL="64008" indent="0" algn="just">
              <a:buNone/>
            </a:pPr>
            <a:r>
              <a:rPr lang="en-US" sz="2800" b="1" dirty="0">
                <a:sym typeface="Wingdings" pitchFamily="2" charset="2"/>
              </a:rPr>
              <a:t>Flexure directly proportional to (length</a:t>
            </a:r>
            <a:r>
              <a:rPr lang="en-US" sz="2800" b="1" dirty="0" smtClean="0">
                <a:sym typeface="Wingdings" pitchFamily="2" charset="2"/>
              </a:rPr>
              <a:t>)</a:t>
            </a:r>
            <a:endParaRPr lang="en-US" sz="2800" b="1" dirty="0">
              <a:sym typeface="Wingdings" pitchFamily="2" charset="2"/>
            </a:endParaRPr>
          </a:p>
        </p:txBody>
      </p:sp>
      <p:pic>
        <p:nvPicPr>
          <p:cNvPr id="99333" name="Picture 5" descr="P7131082"/>
          <p:cNvPicPr>
            <a:picLocks noGrp="1" noChangeAspect="1" noChangeArrowheads="1"/>
          </p:cNvPicPr>
          <p:nvPr>
            <p:ph sz="half" idx="2"/>
          </p:nvPr>
        </p:nvPicPr>
        <p:blipFill>
          <a:blip r:embed="rId2">
            <a:lum bright="6000"/>
            <a:extLst>
              <a:ext uri="{28A0092B-C50C-407E-A947-70E740481C1C}">
                <a14:useLocalDpi xmlns="" xmlns:a14="http://schemas.microsoft.com/office/drawing/2010/main" val="0"/>
              </a:ext>
            </a:extLst>
          </a:blip>
          <a:srcRect l="30188" t="30556" r="45284" b="36740"/>
          <a:stretch>
            <a:fillRect/>
          </a:stretch>
        </p:blipFill>
        <p:spPr>
          <a:xfrm>
            <a:off x="4876800" y="1447800"/>
            <a:ext cx="4038600" cy="3352800"/>
          </a:xfr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 name="Line 10"/>
          <p:cNvSpPr>
            <a:spLocks noChangeShapeType="1"/>
          </p:cNvSpPr>
          <p:nvPr/>
        </p:nvSpPr>
        <p:spPr bwMode="auto">
          <a:xfrm flipH="1">
            <a:off x="2438400" y="2362200"/>
            <a:ext cx="0" cy="4572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10"/>
          <p:cNvSpPr>
            <a:spLocks noChangeShapeType="1"/>
          </p:cNvSpPr>
          <p:nvPr/>
        </p:nvSpPr>
        <p:spPr bwMode="auto">
          <a:xfrm flipH="1">
            <a:off x="2438400" y="3429000"/>
            <a:ext cx="0" cy="4572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Snip and Round Single Corner Rectangle 7"/>
          <p:cNvSpPr/>
          <p:nvPr/>
        </p:nvSpPr>
        <p:spPr>
          <a:xfrm>
            <a:off x="304800" y="304800"/>
            <a:ext cx="4953000" cy="838200"/>
          </a:xfrm>
          <a:prstGeom prst="snip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Length of clasp</a:t>
            </a:r>
          </a:p>
        </p:txBody>
      </p:sp>
    </p:spTree>
    <p:extLst>
      <p:ext uri="{BB962C8B-B14F-4D97-AF65-F5344CB8AC3E}">
        <p14:creationId xmlns="" xmlns:p14="http://schemas.microsoft.com/office/powerpoint/2010/main" val="31886323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Rectangle 2"/>
          <p:cNvSpPr>
            <a:spLocks noGrp="1" noChangeArrowheads="1"/>
          </p:cNvSpPr>
          <p:nvPr>
            <p:ph type="body" sz="half" idx="1"/>
          </p:nvPr>
        </p:nvSpPr>
        <p:spPr>
          <a:xfrm>
            <a:off x="533400" y="990600"/>
            <a:ext cx="7924800" cy="5867400"/>
          </a:xfrm>
        </p:spPr>
        <p:txBody>
          <a:bodyPr anchor="ctr">
            <a:normAutofit/>
          </a:bodyPr>
          <a:lstStyle/>
          <a:p>
            <a:pPr algn="just">
              <a:lnSpc>
                <a:spcPct val="150000"/>
              </a:lnSpc>
            </a:pPr>
            <a:r>
              <a:rPr lang="en-US" sz="2800" b="1" dirty="0" smtClean="0">
                <a:effectLst>
                  <a:outerShdw blurRad="38100" dist="38100" dir="2700000" algn="tl">
                    <a:srgbClr val="000000">
                      <a:alpha val="43137"/>
                    </a:srgbClr>
                  </a:outerShdw>
                </a:effectLst>
              </a:rPr>
              <a:t>Chrome alloys </a:t>
            </a:r>
            <a:r>
              <a:rPr lang="en-US" sz="2800" b="1" dirty="0" smtClean="0">
                <a:effectLst>
                  <a:outerShdw blurRad="38100" dist="38100" dir="2700000" algn="tl">
                    <a:srgbClr val="000000">
                      <a:alpha val="43137"/>
                    </a:srgbClr>
                  </a:outerShdw>
                </a:effectLst>
                <a:sym typeface="Wingdings" pitchFamily="2" charset="2"/>
              </a:rPr>
              <a:t> </a:t>
            </a:r>
            <a:r>
              <a:rPr lang="en-US" sz="2800" b="1" dirty="0">
                <a:effectLst>
                  <a:outerShdw blurRad="38100" dist="38100" dir="2700000" algn="tl">
                    <a:srgbClr val="000000">
                      <a:alpha val="43137"/>
                    </a:srgbClr>
                  </a:outerShdw>
                </a:effectLst>
                <a:sym typeface="Wingdings" pitchFamily="2" charset="2"/>
              </a:rPr>
              <a:t>higher modulus of elasticity than gold </a:t>
            </a:r>
            <a:r>
              <a:rPr lang="en-US" sz="2800" b="1" dirty="0" smtClean="0">
                <a:effectLst>
                  <a:outerShdw blurRad="38100" dist="38100" dir="2700000" algn="tl">
                    <a:srgbClr val="000000">
                      <a:alpha val="43137"/>
                    </a:srgbClr>
                  </a:outerShdw>
                </a:effectLst>
                <a:sym typeface="Wingdings" pitchFamily="2" charset="2"/>
              </a:rPr>
              <a:t>alloys  </a:t>
            </a:r>
            <a:r>
              <a:rPr lang="en-US" sz="2800" b="1" dirty="0">
                <a:effectLst>
                  <a:outerShdw blurRad="38100" dist="38100" dir="2700000" algn="tl">
                    <a:srgbClr val="000000">
                      <a:alpha val="43137"/>
                    </a:srgbClr>
                  </a:outerShdw>
                </a:effectLst>
                <a:sym typeface="Wingdings" pitchFamily="2" charset="2"/>
              </a:rPr>
              <a:t>less flexible.</a:t>
            </a:r>
          </a:p>
          <a:p>
            <a:pPr algn="just">
              <a:lnSpc>
                <a:spcPct val="150000"/>
              </a:lnSpc>
            </a:pPr>
            <a:r>
              <a:rPr lang="en-US" sz="2800" b="1" dirty="0" smtClean="0">
                <a:effectLst>
                  <a:outerShdw blurRad="38100" dist="38100" dir="2700000" algn="tl">
                    <a:srgbClr val="000000">
                      <a:alpha val="43137"/>
                    </a:srgbClr>
                  </a:outerShdw>
                </a:effectLst>
                <a:sym typeface="Wingdings" pitchFamily="2" charset="2"/>
              </a:rPr>
              <a:t>Therefore, </a:t>
            </a:r>
            <a:r>
              <a:rPr lang="en-US" sz="2800" b="1" dirty="0">
                <a:effectLst>
                  <a:outerShdw blurRad="38100" dist="38100" dir="2700000" algn="tl">
                    <a:srgbClr val="000000">
                      <a:alpha val="43137"/>
                    </a:srgbClr>
                  </a:outerShdw>
                </a:effectLst>
                <a:sym typeface="Wingdings" pitchFamily="2" charset="2"/>
              </a:rPr>
              <a:t>smaller cross sectional form of the clasp and less depth of retentive undercut must be used for chrome </a:t>
            </a:r>
            <a:r>
              <a:rPr lang="en-US" sz="2800" b="1" dirty="0" smtClean="0">
                <a:effectLst>
                  <a:outerShdw blurRad="38100" dist="38100" dir="2700000" algn="tl">
                    <a:srgbClr val="000000">
                      <a:alpha val="43137"/>
                    </a:srgbClr>
                  </a:outerShdw>
                </a:effectLst>
                <a:sym typeface="Wingdings" pitchFamily="2" charset="2"/>
              </a:rPr>
              <a:t>alloy</a:t>
            </a:r>
            <a:r>
              <a:rPr lang="en-US" sz="2800" b="1" dirty="0">
                <a:effectLst>
                  <a:outerShdw blurRad="38100" dist="38100" dir="2700000" algn="tl">
                    <a:srgbClr val="000000">
                      <a:alpha val="43137"/>
                    </a:srgbClr>
                  </a:outerShdw>
                </a:effectLst>
                <a:sym typeface="Wingdings" pitchFamily="2" charset="2"/>
              </a:rPr>
              <a:t>.</a:t>
            </a:r>
          </a:p>
        </p:txBody>
      </p:sp>
      <p:sp>
        <p:nvSpPr>
          <p:cNvPr id="5" name="Snip and Round Single Corner Rectangle 4"/>
          <p:cNvSpPr/>
          <p:nvPr/>
        </p:nvSpPr>
        <p:spPr>
          <a:xfrm>
            <a:off x="533400" y="457200"/>
            <a:ext cx="3733800" cy="838200"/>
          </a:xfrm>
          <a:prstGeom prst="snip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Font typeface="Wingdings" pitchFamily="2" charset="2"/>
              <a:buNone/>
            </a:pPr>
            <a:r>
              <a:rPr lang="en-US" sz="3200" b="1" dirty="0">
                <a:solidFill>
                  <a:schemeClr val="bg1"/>
                </a:solidFill>
                <a:effectLst>
                  <a:outerShdw blurRad="38100" dist="38100" dir="2700000" algn="tl">
                    <a:srgbClr val="000000">
                      <a:alpha val="43137"/>
                    </a:srgbClr>
                  </a:outerShdw>
                </a:effectLst>
              </a:rPr>
              <a:t>Material</a:t>
            </a:r>
          </a:p>
        </p:txBody>
      </p:sp>
    </p:spTree>
    <p:extLst>
      <p:ext uri="{BB962C8B-B14F-4D97-AF65-F5344CB8AC3E}">
        <p14:creationId xmlns="" xmlns:p14="http://schemas.microsoft.com/office/powerpoint/2010/main" val="16411007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762000" y="152400"/>
            <a:ext cx="7696200" cy="2895599"/>
          </a:xfrm>
        </p:spPr>
        <p:txBody>
          <a:bodyPr>
            <a:normAutofit fontScale="85000" lnSpcReduction="10000"/>
          </a:bodyPr>
          <a:lstStyle/>
          <a:p>
            <a:pPr algn="just">
              <a:lnSpc>
                <a:spcPct val="150000"/>
              </a:lnSpc>
            </a:pPr>
            <a:r>
              <a:rPr lang="en-US" sz="3200" b="1" dirty="0">
                <a:sym typeface="Wingdings" pitchFamily="2" charset="2"/>
              </a:rPr>
              <a:t>Wrought </a:t>
            </a:r>
            <a:r>
              <a:rPr lang="en-US" sz="3200" b="1" dirty="0" smtClean="0">
                <a:sym typeface="Wingdings" pitchFamily="2" charset="2"/>
              </a:rPr>
              <a:t>wire  because of </a:t>
            </a:r>
            <a:r>
              <a:rPr lang="en-US" sz="3200" b="1" dirty="0">
                <a:sym typeface="Wingdings" pitchFamily="2" charset="2"/>
              </a:rPr>
              <a:t>internal structure i.e</a:t>
            </a:r>
            <a:r>
              <a:rPr lang="en-US" sz="3200" b="1" dirty="0" smtClean="0">
                <a:sym typeface="Wingdings" pitchFamily="2" charset="2"/>
              </a:rPr>
              <a:t>. </a:t>
            </a:r>
            <a:r>
              <a:rPr lang="en-US" sz="3200" b="1" dirty="0">
                <a:sym typeface="Wingdings" pitchFamily="2" charset="2"/>
              </a:rPr>
              <a:t>longitudinal structure as </a:t>
            </a:r>
            <a:r>
              <a:rPr lang="en-US" sz="3200" b="1" dirty="0" smtClean="0">
                <a:sym typeface="Wingdings" pitchFamily="2" charset="2"/>
              </a:rPr>
              <a:t>compared </a:t>
            </a:r>
            <a:r>
              <a:rPr lang="en-US" sz="3200" b="1" dirty="0">
                <a:sym typeface="Wingdings" pitchFamily="2" charset="2"/>
              </a:rPr>
              <a:t>to grain </a:t>
            </a:r>
            <a:r>
              <a:rPr lang="en-US" sz="3200" b="1" dirty="0" smtClean="0">
                <a:sym typeface="Wingdings" pitchFamily="2" charset="2"/>
              </a:rPr>
              <a:t>structure </a:t>
            </a:r>
            <a:r>
              <a:rPr lang="en-US" sz="3200" b="1" dirty="0">
                <a:sym typeface="Wingdings" pitchFamily="2" charset="2"/>
              </a:rPr>
              <a:t>of cast </a:t>
            </a:r>
            <a:r>
              <a:rPr lang="en-US" sz="3200" b="1" dirty="0" smtClean="0">
                <a:sym typeface="Wingdings" pitchFamily="2" charset="2"/>
              </a:rPr>
              <a:t>alloy  </a:t>
            </a:r>
            <a:r>
              <a:rPr lang="en-US" sz="3200" b="1" dirty="0">
                <a:sym typeface="Wingdings" pitchFamily="2" charset="2"/>
              </a:rPr>
              <a:t>greater </a:t>
            </a:r>
            <a:r>
              <a:rPr lang="en-US" sz="3200" b="1" dirty="0" smtClean="0">
                <a:sym typeface="Wingdings" pitchFamily="2" charset="2"/>
              </a:rPr>
              <a:t>flexibility</a:t>
            </a:r>
            <a:endParaRPr lang="en-US" sz="3200" b="1" dirty="0"/>
          </a:p>
        </p:txBody>
      </p:sp>
      <p:pic>
        <p:nvPicPr>
          <p:cNvPr id="5" name="Picture 3" descr="P7131084"/>
          <p:cNvPicPr>
            <a:picLocks noChangeAspect="1" noChangeArrowheads="1"/>
          </p:cNvPicPr>
          <p:nvPr/>
        </p:nvPicPr>
        <p:blipFill>
          <a:blip r:embed="rId2">
            <a:lum bright="24000"/>
            <a:extLst>
              <a:ext uri="{28A0092B-C50C-407E-A947-70E740481C1C}">
                <a14:useLocalDpi xmlns="" xmlns:a14="http://schemas.microsoft.com/office/drawing/2010/main" val="0"/>
              </a:ext>
            </a:extLst>
          </a:blip>
          <a:srcRect l="26414" t="45650" r="32076" b="9067"/>
          <a:stretch>
            <a:fillRect/>
          </a:stretch>
        </p:blipFill>
        <p:spPr>
          <a:xfrm>
            <a:off x="2618509" y="2895600"/>
            <a:ext cx="4191000" cy="3428866"/>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8257859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5" name="Rectangle 3"/>
          <p:cNvSpPr>
            <a:spLocks noGrp="1" noChangeArrowheads="1"/>
          </p:cNvSpPr>
          <p:nvPr>
            <p:ph type="body" idx="1"/>
          </p:nvPr>
        </p:nvSpPr>
        <p:spPr>
          <a:xfrm>
            <a:off x="419100" y="1524000"/>
            <a:ext cx="8229600" cy="5064125"/>
          </a:xfrm>
        </p:spPr>
        <p:txBody>
          <a:bodyPr anchor="ctr">
            <a:normAutofit fontScale="92500" lnSpcReduction="10000"/>
          </a:bodyPr>
          <a:lstStyle/>
          <a:p>
            <a:pPr algn="just">
              <a:lnSpc>
                <a:spcPct val="150000"/>
              </a:lnSpc>
            </a:pPr>
            <a:r>
              <a:rPr lang="en-US" b="1" dirty="0" smtClean="0"/>
              <a:t>Surface </a:t>
            </a:r>
            <a:r>
              <a:rPr lang="en-US" b="1" dirty="0"/>
              <a:t>of  crown offers </a:t>
            </a:r>
            <a:r>
              <a:rPr lang="en-US" b="1" dirty="0">
                <a:solidFill>
                  <a:srgbClr val="FFFF00"/>
                </a:solidFill>
              </a:rPr>
              <a:t>more frictional resistance</a:t>
            </a:r>
            <a:r>
              <a:rPr lang="en-US" b="1" dirty="0"/>
              <a:t> to clasp arm movement than does enamel surface of tooth.</a:t>
            </a:r>
          </a:p>
          <a:p>
            <a:pPr algn="just">
              <a:lnSpc>
                <a:spcPct val="150000"/>
              </a:lnSpc>
            </a:pPr>
            <a:endParaRPr lang="en-US" b="1" dirty="0"/>
          </a:p>
          <a:p>
            <a:pPr algn="just">
              <a:lnSpc>
                <a:spcPct val="150000"/>
              </a:lnSpc>
            </a:pPr>
            <a:r>
              <a:rPr lang="en-US" b="1" dirty="0"/>
              <a:t>Greater stress exerted on tooth restored with crown than with intact enamel</a:t>
            </a:r>
            <a:r>
              <a:rPr lang="en-US" b="1" dirty="0" smtClean="0"/>
              <a:t>.</a:t>
            </a:r>
            <a:endParaRPr lang="en-US" b="1" dirty="0"/>
          </a:p>
        </p:txBody>
      </p:sp>
      <p:sp>
        <p:nvSpPr>
          <p:cNvPr id="3" name="Snip and Round Single Corner Rectangle 2"/>
          <p:cNvSpPr/>
          <p:nvPr/>
        </p:nvSpPr>
        <p:spPr>
          <a:xfrm>
            <a:off x="304800" y="304800"/>
            <a:ext cx="8458200" cy="838200"/>
          </a:xfrm>
          <a:prstGeom prst="snip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None/>
            </a:pPr>
            <a:r>
              <a:rPr lang="en-US" sz="3200" b="1" dirty="0" smtClean="0">
                <a:solidFill>
                  <a:schemeClr val="bg1"/>
                </a:solidFill>
                <a:effectLst>
                  <a:outerShdw blurRad="38100" dist="38100" dir="2700000" algn="tl">
                    <a:srgbClr val="FFFFFF"/>
                  </a:outerShdw>
                </a:effectLst>
              </a:rPr>
              <a:t>Type of </a:t>
            </a:r>
            <a:r>
              <a:rPr lang="en-US" sz="3200" b="1" dirty="0">
                <a:solidFill>
                  <a:schemeClr val="bg1"/>
                </a:solidFill>
                <a:effectLst>
                  <a:outerShdw blurRad="38100" dist="38100" dir="2700000" algn="tl">
                    <a:srgbClr val="FFFFFF"/>
                  </a:outerShdw>
                </a:effectLst>
              </a:rPr>
              <a:t>abutment tooth surface</a:t>
            </a:r>
          </a:p>
        </p:txBody>
      </p:sp>
    </p:spTree>
    <p:extLst>
      <p:ext uri="{BB962C8B-B14F-4D97-AF65-F5344CB8AC3E}">
        <p14:creationId xmlns="" xmlns:p14="http://schemas.microsoft.com/office/powerpoint/2010/main" val="12853597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9" name="Rectangle 3"/>
          <p:cNvSpPr>
            <a:spLocks noGrp="1" noChangeArrowheads="1"/>
          </p:cNvSpPr>
          <p:nvPr>
            <p:ph type="body" idx="1"/>
          </p:nvPr>
        </p:nvSpPr>
        <p:spPr>
          <a:xfrm>
            <a:off x="381000" y="1752600"/>
            <a:ext cx="8229600" cy="4572000"/>
          </a:xfrm>
        </p:spPr>
        <p:txBody>
          <a:bodyPr anchor="ctr"/>
          <a:lstStyle/>
          <a:p>
            <a:pPr marL="55563" indent="9525" algn="ctr">
              <a:lnSpc>
                <a:spcPct val="150000"/>
              </a:lnSpc>
              <a:buFont typeface="Wingdings" pitchFamily="2" charset="2"/>
              <a:buNone/>
            </a:pPr>
            <a:r>
              <a:rPr lang="en-US" b="1" dirty="0" smtClean="0"/>
              <a:t>Greater </a:t>
            </a:r>
            <a:r>
              <a:rPr lang="en-US" b="1" dirty="0"/>
              <a:t>the area of tooth to metal contact between clasp and </a:t>
            </a:r>
            <a:r>
              <a:rPr lang="en-US" b="1" dirty="0" smtClean="0"/>
              <a:t>tooth</a:t>
            </a:r>
          </a:p>
          <a:p>
            <a:pPr marL="55563" indent="9525" algn="ctr">
              <a:lnSpc>
                <a:spcPct val="150000"/>
              </a:lnSpc>
              <a:buFont typeface="Wingdings" pitchFamily="2" charset="2"/>
              <a:buNone/>
            </a:pPr>
            <a:endParaRPr lang="en-US" b="1" dirty="0"/>
          </a:p>
          <a:p>
            <a:pPr algn="ctr">
              <a:lnSpc>
                <a:spcPct val="150000"/>
              </a:lnSpc>
              <a:buFont typeface="Wingdings" pitchFamily="2" charset="2"/>
              <a:buNone/>
            </a:pPr>
            <a:r>
              <a:rPr lang="en-US" b="1" dirty="0" smtClean="0">
                <a:sym typeface="Wingdings" pitchFamily="2" charset="2"/>
              </a:rPr>
              <a:t>more </a:t>
            </a:r>
            <a:r>
              <a:rPr lang="en-US" b="1" dirty="0">
                <a:sym typeface="Wingdings" pitchFamily="2" charset="2"/>
              </a:rPr>
              <a:t>will be stress exerted on the tooth.</a:t>
            </a:r>
            <a:endParaRPr lang="en-US" b="1" dirty="0"/>
          </a:p>
        </p:txBody>
      </p:sp>
      <p:sp>
        <p:nvSpPr>
          <p:cNvPr id="101380" name="Line 4"/>
          <p:cNvSpPr>
            <a:spLocks noChangeShapeType="1"/>
          </p:cNvSpPr>
          <p:nvPr/>
        </p:nvSpPr>
        <p:spPr bwMode="auto">
          <a:xfrm>
            <a:off x="4495800" y="3581400"/>
            <a:ext cx="0" cy="9144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Snip and Round Single Corner Rectangle 4"/>
          <p:cNvSpPr/>
          <p:nvPr/>
        </p:nvSpPr>
        <p:spPr>
          <a:xfrm>
            <a:off x="304800" y="304800"/>
            <a:ext cx="8458200" cy="1295400"/>
          </a:xfrm>
          <a:prstGeom prst="snip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 indent="0" algn="ctr">
              <a:buNone/>
            </a:pPr>
            <a:r>
              <a:rPr lang="en-US" sz="3600" b="1" dirty="0">
                <a:solidFill>
                  <a:schemeClr val="bg1"/>
                </a:solidFill>
                <a:effectLst>
                  <a:outerShdw blurRad="38100" dist="38100" dir="2700000" algn="tl">
                    <a:srgbClr val="FFFFFF"/>
                  </a:outerShdw>
                </a:effectLst>
              </a:rPr>
              <a:t>Amount of clasp surface in contact with tooth</a:t>
            </a:r>
          </a:p>
        </p:txBody>
      </p:sp>
    </p:spTree>
    <p:extLst>
      <p:ext uri="{BB962C8B-B14F-4D97-AF65-F5344CB8AC3E}">
        <p14:creationId xmlns="" xmlns:p14="http://schemas.microsoft.com/office/powerpoint/2010/main" val="1611261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400800"/>
          </a:xfrm>
        </p:spPr>
        <p:txBody>
          <a:bodyPr anchor="ctr"/>
          <a:lstStyle/>
          <a:p>
            <a:pPr algn="just">
              <a:lnSpc>
                <a:spcPct val="150000"/>
              </a:lnSpc>
            </a:pPr>
            <a:r>
              <a:rPr lang="en-US" b="1" dirty="0" smtClean="0"/>
              <a:t>Here the main supporting tissue is BONE, whether it is alveolar bone supporting the tooth or residual ridge bone covered by soft tissue.</a:t>
            </a:r>
          </a:p>
          <a:p>
            <a:pPr algn="just">
              <a:lnSpc>
                <a:spcPct val="150000"/>
              </a:lnSpc>
            </a:pPr>
            <a:r>
              <a:rPr lang="en-US" b="1" dirty="0" smtClean="0"/>
              <a:t>If forces occurring with prosthesis is minimized within tolerance limit of the tissue, pathological changes do not occur.</a:t>
            </a:r>
            <a:endParaRPr lang="en-US" b="1" dirty="0"/>
          </a:p>
        </p:txBody>
      </p:sp>
    </p:spTree>
    <p:extLst>
      <p:ext uri="{BB962C8B-B14F-4D97-AF65-F5344CB8AC3E}">
        <p14:creationId xmlns="" xmlns:p14="http://schemas.microsoft.com/office/powerpoint/2010/main" val="8949422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381000" y="990600"/>
            <a:ext cx="8305800" cy="5638800"/>
          </a:xfrm>
        </p:spPr>
        <p:txBody>
          <a:bodyPr anchor="ctr"/>
          <a:lstStyle/>
          <a:p>
            <a:pPr algn="ctr">
              <a:buFont typeface="Wingdings" pitchFamily="2" charset="2"/>
              <a:buNone/>
            </a:pPr>
            <a:r>
              <a:rPr lang="en-US" b="1" dirty="0" smtClean="0">
                <a:solidFill>
                  <a:srgbClr val="FFFF00"/>
                </a:solidFill>
              </a:rPr>
              <a:t>A</a:t>
            </a:r>
            <a:r>
              <a:rPr lang="en-US" b="1" dirty="0">
                <a:solidFill>
                  <a:srgbClr val="FFFF00"/>
                </a:solidFill>
              </a:rPr>
              <a:t>) Harmony of occlusion or lack of it</a:t>
            </a:r>
          </a:p>
          <a:p>
            <a:pPr algn="ctr">
              <a:buFont typeface="Wingdings" pitchFamily="2" charset="2"/>
              <a:buNone/>
            </a:pPr>
            <a:r>
              <a:rPr lang="en-US" b="1" dirty="0" smtClean="0"/>
              <a:t>Disharmonious occlusion</a:t>
            </a:r>
          </a:p>
          <a:p>
            <a:pPr algn="ctr">
              <a:buFont typeface="Wingdings" pitchFamily="2" charset="2"/>
              <a:buNone/>
            </a:pPr>
            <a:endParaRPr lang="en-US" b="1" dirty="0">
              <a:sym typeface="Wingdings" pitchFamily="2" charset="2"/>
            </a:endParaRPr>
          </a:p>
          <a:p>
            <a:pPr algn="ctr">
              <a:buFont typeface="Wingdings" pitchFamily="2" charset="2"/>
              <a:buNone/>
            </a:pPr>
            <a:r>
              <a:rPr lang="en-US" b="1" dirty="0" smtClean="0">
                <a:sym typeface="Wingdings" pitchFamily="2" charset="2"/>
              </a:rPr>
              <a:t>generate </a:t>
            </a:r>
            <a:r>
              <a:rPr lang="en-US" b="1" dirty="0">
                <a:sym typeface="Wingdings" pitchFamily="2" charset="2"/>
              </a:rPr>
              <a:t>horizontal </a:t>
            </a:r>
            <a:r>
              <a:rPr lang="en-US" b="1" dirty="0" smtClean="0">
                <a:sym typeface="Wingdings" pitchFamily="2" charset="2"/>
              </a:rPr>
              <a:t>stresses</a:t>
            </a:r>
          </a:p>
          <a:p>
            <a:pPr algn="ctr">
              <a:buFont typeface="Wingdings" pitchFamily="2" charset="2"/>
              <a:buNone/>
            </a:pPr>
            <a:endParaRPr lang="en-US" b="1" dirty="0">
              <a:sym typeface="Wingdings" pitchFamily="2" charset="2"/>
            </a:endParaRPr>
          </a:p>
          <a:p>
            <a:pPr algn="ctr">
              <a:buFont typeface="Wingdings" pitchFamily="2" charset="2"/>
              <a:buNone/>
            </a:pPr>
            <a:r>
              <a:rPr lang="en-US" b="1" dirty="0" smtClean="0">
                <a:sym typeface="Wingdings" pitchFamily="2" charset="2"/>
              </a:rPr>
              <a:t>when </a:t>
            </a:r>
            <a:r>
              <a:rPr lang="en-US" b="1" dirty="0">
                <a:sym typeface="Wingdings" pitchFamily="2" charset="2"/>
              </a:rPr>
              <a:t>magnified by factor of </a:t>
            </a:r>
            <a:r>
              <a:rPr lang="en-US" b="1" dirty="0" smtClean="0">
                <a:sym typeface="Wingdings" pitchFamily="2" charset="2"/>
              </a:rPr>
              <a:t>leverage</a:t>
            </a:r>
          </a:p>
          <a:p>
            <a:pPr algn="ctr">
              <a:buFont typeface="Wingdings" pitchFamily="2" charset="2"/>
              <a:buNone/>
            </a:pPr>
            <a:endParaRPr lang="en-US" b="1" dirty="0">
              <a:sym typeface="Wingdings" pitchFamily="2" charset="2"/>
            </a:endParaRPr>
          </a:p>
          <a:p>
            <a:pPr algn="ctr">
              <a:buFont typeface="Wingdings" pitchFamily="2" charset="2"/>
              <a:buNone/>
            </a:pPr>
            <a:r>
              <a:rPr lang="en-US" b="1" dirty="0" smtClean="0">
                <a:sym typeface="Wingdings" pitchFamily="2" charset="2"/>
              </a:rPr>
              <a:t>can </a:t>
            </a:r>
            <a:r>
              <a:rPr lang="en-US" b="1" dirty="0">
                <a:sym typeface="Wingdings" pitchFamily="2" charset="2"/>
              </a:rPr>
              <a:t>transmit destructive forces to </a:t>
            </a:r>
            <a:r>
              <a:rPr lang="en-US" b="1" dirty="0" smtClean="0">
                <a:sym typeface="Wingdings" pitchFamily="2" charset="2"/>
              </a:rPr>
              <a:t>both abutment </a:t>
            </a:r>
            <a:r>
              <a:rPr lang="en-US" b="1" dirty="0">
                <a:sym typeface="Wingdings" pitchFamily="2" charset="2"/>
              </a:rPr>
              <a:t>teeth and </a:t>
            </a:r>
            <a:r>
              <a:rPr lang="en-US" b="1" dirty="0" smtClean="0">
                <a:sym typeface="Wingdings" pitchFamily="2" charset="2"/>
              </a:rPr>
              <a:t>residual ridge.</a:t>
            </a:r>
            <a:endParaRPr lang="en-US" b="1" dirty="0">
              <a:sym typeface="Wingdings" pitchFamily="2" charset="2"/>
            </a:endParaRPr>
          </a:p>
        </p:txBody>
      </p:sp>
      <p:sp>
        <p:nvSpPr>
          <p:cNvPr id="102404" name="Line 4"/>
          <p:cNvSpPr>
            <a:spLocks noChangeShapeType="1"/>
          </p:cNvSpPr>
          <p:nvPr/>
        </p:nvSpPr>
        <p:spPr bwMode="auto">
          <a:xfrm>
            <a:off x="4419600" y="2362200"/>
            <a:ext cx="0" cy="5334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ounded Rectangle 5"/>
          <p:cNvSpPr/>
          <p:nvPr/>
        </p:nvSpPr>
        <p:spPr>
          <a:xfrm>
            <a:off x="76200" y="152400"/>
            <a:ext cx="8991600" cy="7620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None/>
            </a:pPr>
            <a:r>
              <a:rPr lang="en-US" sz="4000" b="1" dirty="0" smtClean="0">
                <a:solidFill>
                  <a:schemeClr val="bg1"/>
                </a:solidFill>
                <a:effectLst>
                  <a:outerShdw blurRad="38100" dist="38100" dir="2700000" algn="tl">
                    <a:srgbClr val="FFFFFF"/>
                  </a:outerShdw>
                </a:effectLst>
              </a:rPr>
              <a:t>4. Occlusion </a:t>
            </a:r>
            <a:r>
              <a:rPr lang="en-US" sz="4000" b="1" dirty="0">
                <a:solidFill>
                  <a:schemeClr val="bg1"/>
                </a:solidFill>
                <a:effectLst>
                  <a:outerShdw blurRad="38100" dist="38100" dir="2700000" algn="tl">
                    <a:srgbClr val="FFFFFF"/>
                  </a:outerShdw>
                </a:effectLst>
              </a:rPr>
              <a:t>as a factor</a:t>
            </a:r>
          </a:p>
        </p:txBody>
      </p:sp>
      <p:sp>
        <p:nvSpPr>
          <p:cNvPr id="7" name="Line 4"/>
          <p:cNvSpPr>
            <a:spLocks noChangeShapeType="1"/>
          </p:cNvSpPr>
          <p:nvPr/>
        </p:nvSpPr>
        <p:spPr bwMode="auto">
          <a:xfrm>
            <a:off x="4419600" y="4648200"/>
            <a:ext cx="0" cy="5334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4"/>
          <p:cNvSpPr>
            <a:spLocks noChangeShapeType="1"/>
          </p:cNvSpPr>
          <p:nvPr/>
        </p:nvSpPr>
        <p:spPr bwMode="auto">
          <a:xfrm>
            <a:off x="4419600" y="3505200"/>
            <a:ext cx="0" cy="5334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27420187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3" name="Rectangle 3"/>
          <p:cNvSpPr>
            <a:spLocks noGrp="1" noChangeArrowheads="1"/>
          </p:cNvSpPr>
          <p:nvPr>
            <p:ph type="body" idx="1"/>
          </p:nvPr>
        </p:nvSpPr>
        <p:spPr>
          <a:xfrm>
            <a:off x="228600" y="152400"/>
            <a:ext cx="8534400" cy="6553200"/>
          </a:xfrm>
        </p:spPr>
        <p:txBody>
          <a:bodyPr>
            <a:normAutofit fontScale="92500" lnSpcReduction="20000"/>
          </a:bodyPr>
          <a:lstStyle/>
          <a:p>
            <a:pPr algn="ctr">
              <a:lnSpc>
                <a:spcPct val="160000"/>
              </a:lnSpc>
              <a:buFont typeface="Wingdings" pitchFamily="2" charset="2"/>
              <a:buNone/>
            </a:pPr>
            <a:r>
              <a:rPr lang="en-US" sz="3200" b="1" dirty="0">
                <a:solidFill>
                  <a:srgbClr val="FFFF00"/>
                </a:solidFill>
              </a:rPr>
              <a:t>B) </a:t>
            </a:r>
            <a:r>
              <a:rPr lang="en-US" sz="3200" b="1" dirty="0" smtClean="0">
                <a:solidFill>
                  <a:srgbClr val="FFFF00"/>
                </a:solidFill>
              </a:rPr>
              <a:t>Type </a:t>
            </a:r>
            <a:r>
              <a:rPr lang="en-US" sz="3200" b="1" dirty="0">
                <a:solidFill>
                  <a:srgbClr val="FFFF00"/>
                </a:solidFill>
              </a:rPr>
              <a:t>of opposing </a:t>
            </a:r>
            <a:r>
              <a:rPr lang="en-US" sz="3200" b="1" dirty="0" smtClean="0">
                <a:solidFill>
                  <a:srgbClr val="FFFF00"/>
                </a:solidFill>
              </a:rPr>
              <a:t>occlusion</a:t>
            </a:r>
            <a:endParaRPr lang="en-US" sz="2800" b="1" dirty="0">
              <a:solidFill>
                <a:schemeClr val="folHlink"/>
              </a:solidFill>
              <a:effectLst>
                <a:outerShdw blurRad="38100" dist="38100" dir="2700000" algn="tl">
                  <a:srgbClr val="FFFFFF"/>
                </a:outerShdw>
              </a:effectLst>
            </a:endParaRPr>
          </a:p>
          <a:p>
            <a:pPr algn="just">
              <a:lnSpc>
                <a:spcPct val="160000"/>
              </a:lnSpc>
            </a:pPr>
            <a:r>
              <a:rPr lang="en-US" sz="2800" b="1" dirty="0"/>
              <a:t>Play important role in determining amount of stress generated by </a:t>
            </a:r>
            <a:r>
              <a:rPr lang="en-US" sz="2800" b="1" dirty="0" smtClean="0"/>
              <a:t>occlusion</a:t>
            </a:r>
            <a:endParaRPr lang="en-US" sz="2800" b="1" dirty="0"/>
          </a:p>
          <a:p>
            <a:pPr algn="just">
              <a:lnSpc>
                <a:spcPct val="160000"/>
              </a:lnSpc>
            </a:pPr>
            <a:r>
              <a:rPr lang="en-US" sz="2800" b="1" dirty="0"/>
              <a:t>Natural </a:t>
            </a:r>
            <a:r>
              <a:rPr lang="en-US" sz="2800" b="1" dirty="0" smtClean="0"/>
              <a:t>teeth </a:t>
            </a:r>
            <a:r>
              <a:rPr lang="en-US" sz="2800" b="1" dirty="0" smtClean="0">
                <a:sym typeface="Wingdings" pitchFamily="2" charset="2"/>
              </a:rPr>
              <a:t> </a:t>
            </a:r>
            <a:r>
              <a:rPr lang="en-US" sz="2800" b="1" dirty="0">
                <a:sym typeface="Wingdings" pitchFamily="2" charset="2"/>
              </a:rPr>
              <a:t>can exert closing </a:t>
            </a:r>
            <a:r>
              <a:rPr lang="en-US" sz="2800" b="1" dirty="0" smtClean="0">
                <a:sym typeface="Wingdings" pitchFamily="2" charset="2"/>
              </a:rPr>
              <a:t>force </a:t>
            </a:r>
            <a:r>
              <a:rPr lang="en-US" sz="2800" b="1" dirty="0" err="1" smtClean="0">
                <a:sym typeface="Wingdings" pitchFamily="2" charset="2"/>
              </a:rPr>
              <a:t>upto</a:t>
            </a:r>
            <a:r>
              <a:rPr lang="en-US" sz="2800" b="1" dirty="0" smtClean="0">
                <a:sym typeface="Wingdings" pitchFamily="2" charset="2"/>
              </a:rPr>
              <a:t> 300 </a:t>
            </a:r>
            <a:r>
              <a:rPr lang="en-US" sz="2800" b="1" dirty="0">
                <a:sym typeface="Wingdings" pitchFamily="2" charset="2"/>
              </a:rPr>
              <a:t>pounds/inch square, whereas, complete </a:t>
            </a:r>
            <a:r>
              <a:rPr lang="en-US" sz="2800" b="1" dirty="0" smtClean="0">
                <a:sym typeface="Wingdings" pitchFamily="2" charset="2"/>
              </a:rPr>
              <a:t>denture </a:t>
            </a:r>
            <a:r>
              <a:rPr lang="en-US" sz="2800" b="1" dirty="0" err="1" smtClean="0">
                <a:sym typeface="Wingdings" pitchFamily="2" charset="2"/>
              </a:rPr>
              <a:t>upto</a:t>
            </a:r>
            <a:r>
              <a:rPr lang="en-US" sz="2800" b="1" dirty="0" smtClean="0">
                <a:sym typeface="Wingdings" pitchFamily="2" charset="2"/>
              </a:rPr>
              <a:t> 30 </a:t>
            </a:r>
            <a:r>
              <a:rPr lang="en-US" sz="2800" b="1" dirty="0">
                <a:sym typeface="Wingdings" pitchFamily="2" charset="2"/>
              </a:rPr>
              <a:t>pounds/inch square</a:t>
            </a:r>
            <a:r>
              <a:rPr lang="en-US" sz="2800" b="1" dirty="0" smtClean="0">
                <a:sym typeface="Wingdings" pitchFamily="2" charset="2"/>
              </a:rPr>
              <a:t>.</a:t>
            </a:r>
            <a:endParaRPr lang="en-US" sz="2800" b="1" dirty="0">
              <a:sym typeface="Wingdings" pitchFamily="2" charset="2"/>
            </a:endParaRPr>
          </a:p>
          <a:p>
            <a:pPr algn="just">
              <a:lnSpc>
                <a:spcPct val="160000"/>
              </a:lnSpc>
            </a:pPr>
            <a:r>
              <a:rPr lang="en-US" sz="2800" b="1" dirty="0">
                <a:sym typeface="Wingdings" pitchFamily="2" charset="2"/>
              </a:rPr>
              <a:t>Therefore RPD constructed against removable prosthesis is subjected to much less occlusal stress than one opposed by natural dentition. </a:t>
            </a:r>
          </a:p>
        </p:txBody>
      </p:sp>
    </p:spTree>
    <p:extLst>
      <p:ext uri="{BB962C8B-B14F-4D97-AF65-F5344CB8AC3E}">
        <p14:creationId xmlns="" xmlns:p14="http://schemas.microsoft.com/office/powerpoint/2010/main" val="29441172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7" name="Rectangle 3"/>
          <p:cNvSpPr>
            <a:spLocks noGrp="1" noChangeArrowheads="1"/>
          </p:cNvSpPr>
          <p:nvPr>
            <p:ph type="body" sz="half" idx="1"/>
          </p:nvPr>
        </p:nvSpPr>
        <p:spPr>
          <a:xfrm>
            <a:off x="152400" y="1371600"/>
            <a:ext cx="8763000" cy="3009900"/>
          </a:xfrm>
        </p:spPr>
        <p:txBody>
          <a:bodyPr>
            <a:normAutofit fontScale="92500" lnSpcReduction="10000"/>
          </a:bodyPr>
          <a:lstStyle/>
          <a:p>
            <a:pPr algn="just">
              <a:lnSpc>
                <a:spcPct val="150000"/>
              </a:lnSpc>
            </a:pPr>
            <a:r>
              <a:rPr lang="en-US" sz="2800" b="1" dirty="0" smtClean="0"/>
              <a:t>Less </a:t>
            </a:r>
            <a:r>
              <a:rPr lang="en-US" sz="2800" b="1" dirty="0"/>
              <a:t>movement of base if load applied adjacent to the abutment tooth than if it is applied to the distal end of the base</a:t>
            </a:r>
            <a:r>
              <a:rPr lang="en-US" sz="2800" b="1" dirty="0" smtClean="0"/>
              <a:t>.</a:t>
            </a:r>
            <a:endParaRPr lang="en-US" sz="2800" b="1" dirty="0"/>
          </a:p>
          <a:p>
            <a:pPr algn="just">
              <a:lnSpc>
                <a:spcPct val="150000"/>
              </a:lnSpc>
            </a:pPr>
            <a:r>
              <a:rPr lang="en-US" sz="2800" b="1" dirty="0"/>
              <a:t>movement may be 4 times greater at distal end of base than next to the clasp</a:t>
            </a:r>
            <a:r>
              <a:rPr lang="en-US" sz="2800" b="1" dirty="0" smtClean="0"/>
              <a:t>.</a:t>
            </a:r>
            <a:endParaRPr lang="en-US" sz="2800" b="1" dirty="0"/>
          </a:p>
        </p:txBody>
      </p:sp>
      <p:pic>
        <p:nvPicPr>
          <p:cNvPr id="108552" name="Picture 8" descr="P7151199"/>
          <p:cNvPicPr>
            <a:picLocks noGrp="1" noChangeAspect="1" noChangeArrowheads="1"/>
          </p:cNvPicPr>
          <p:nvPr>
            <p:ph sz="half" idx="2"/>
          </p:nvPr>
        </p:nvPicPr>
        <p:blipFill>
          <a:blip r:embed="rId2">
            <a:lum bright="18000"/>
            <a:extLst>
              <a:ext uri="{28A0092B-C50C-407E-A947-70E740481C1C}">
                <a14:useLocalDpi xmlns="" xmlns:a14="http://schemas.microsoft.com/office/drawing/2010/main" val="0"/>
              </a:ext>
            </a:extLst>
          </a:blip>
          <a:srcRect l="30188" t="20125" r="32076" b="52202"/>
          <a:stretch>
            <a:fillRect/>
          </a:stretch>
        </p:blipFill>
        <p:spPr>
          <a:xfrm>
            <a:off x="2438400" y="4392612"/>
            <a:ext cx="4343400" cy="2389188"/>
          </a:xfrm>
          <a:ln w="38100">
            <a:solidFill>
              <a:schemeClr val="bg1"/>
            </a:solidFill>
          </a:ln>
          <a:extLst>
            <a:ext uri="{909E8E84-426E-40DD-AFC4-6F175D3DCCD1}">
              <a14:hiddenFill xmlns="" xmlns:a14="http://schemas.microsoft.com/office/drawing/2010/main">
                <a:solidFill>
                  <a:srgbClr val="FFFFFF"/>
                </a:solidFill>
              </a14:hiddenFill>
            </a:ext>
          </a:extLst>
        </p:spPr>
      </p:pic>
      <p:sp>
        <p:nvSpPr>
          <p:cNvPr id="4" name="Rounded Rectangle 3"/>
          <p:cNvSpPr/>
          <p:nvPr/>
        </p:nvSpPr>
        <p:spPr>
          <a:xfrm>
            <a:off x="685800" y="65809"/>
            <a:ext cx="7848600" cy="1229591"/>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dirty="0" smtClean="0">
                <a:solidFill>
                  <a:schemeClr val="bg1"/>
                </a:solidFill>
                <a:effectLst>
                  <a:outerShdw blurRad="38100" dist="38100" dir="2700000" algn="tl">
                    <a:srgbClr val="FFFFFF"/>
                  </a:outerShdw>
                </a:effectLst>
              </a:rPr>
              <a:t>5. Area </a:t>
            </a:r>
            <a:r>
              <a:rPr lang="en-US" sz="4000" b="1" dirty="0">
                <a:solidFill>
                  <a:schemeClr val="bg1"/>
                </a:solidFill>
                <a:effectLst>
                  <a:outerShdw blurRad="38100" dist="38100" dir="2700000" algn="tl">
                    <a:srgbClr val="FFFFFF"/>
                  </a:outerShdw>
                </a:effectLst>
              </a:rPr>
              <a:t>of denture base to which load is applied</a:t>
            </a:r>
          </a:p>
        </p:txBody>
      </p:sp>
    </p:spTree>
    <p:extLst>
      <p:ext uri="{BB962C8B-B14F-4D97-AF65-F5344CB8AC3E}">
        <p14:creationId xmlns="" xmlns:p14="http://schemas.microsoft.com/office/powerpoint/2010/main" val="11659341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139825"/>
          </a:xfrm>
        </p:spPr>
        <p:txBody>
          <a:bodyPr>
            <a:normAutofit/>
          </a:bodyPr>
          <a:lstStyle/>
          <a:p>
            <a:pPr algn="ctr"/>
            <a:r>
              <a:rPr lang="en-US" sz="6000" dirty="0" smtClean="0"/>
              <a:t>RPD DESIGNING</a:t>
            </a:r>
            <a:endParaRPr lang="en-IN" sz="6000" dirty="0"/>
          </a:p>
        </p:txBody>
      </p:sp>
    </p:spTree>
    <p:extLst>
      <p:ext uri="{BB962C8B-B14F-4D97-AF65-F5344CB8AC3E}">
        <p14:creationId xmlns="" xmlns:p14="http://schemas.microsoft.com/office/powerpoint/2010/main" val="41169093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a:bodyPr>
          <a:lstStyle/>
          <a:p>
            <a:pPr eaLnBrk="1" fontAlgn="auto" hangingPunct="1">
              <a:spcAft>
                <a:spcPts val="0"/>
              </a:spcAft>
              <a:defRPr/>
            </a:pPr>
            <a:r>
              <a:rPr lang="en-US"/>
              <a:t>Tooth Vs tooth- tissue supported.</a:t>
            </a:r>
          </a:p>
        </p:txBody>
      </p:sp>
      <p:sp>
        <p:nvSpPr>
          <p:cNvPr id="32771" name="Rectangle 3"/>
          <p:cNvSpPr>
            <a:spLocks noGrp="1" noChangeArrowheads="1"/>
          </p:cNvSpPr>
          <p:nvPr>
            <p:ph idx="1"/>
          </p:nvPr>
        </p:nvSpPr>
        <p:spPr/>
        <p:txBody>
          <a:bodyPr/>
          <a:lstStyle/>
          <a:p>
            <a:pPr eaLnBrk="1" hangingPunct="1">
              <a:buFont typeface="Wingdings 2" pitchFamily="18" charset="2"/>
              <a:buNone/>
            </a:pPr>
            <a:r>
              <a:rPr lang="en-US" smtClean="0"/>
              <a:t>       They differ in</a:t>
            </a:r>
          </a:p>
          <a:p>
            <a:pPr eaLnBrk="1" hangingPunct="1"/>
            <a:r>
              <a:rPr lang="en-US" smtClean="0"/>
              <a:t>Manner in which each is supported.</a:t>
            </a:r>
          </a:p>
          <a:p>
            <a:pPr eaLnBrk="1" hangingPunct="1"/>
            <a:r>
              <a:rPr lang="en-US" smtClean="0"/>
              <a:t>Method of impression registration.</a:t>
            </a:r>
          </a:p>
          <a:p>
            <a:pPr eaLnBrk="1" hangingPunct="1"/>
            <a:r>
              <a:rPr lang="en-US" smtClean="0"/>
              <a:t>Need for some indirect retention.</a:t>
            </a:r>
          </a:p>
          <a:p>
            <a:pPr eaLnBrk="1" hangingPunct="1"/>
            <a:r>
              <a:rPr lang="en-US" smtClean="0"/>
              <a:t>Denture base material. Acrylic/metal.</a:t>
            </a:r>
          </a:p>
          <a:p>
            <a:pPr eaLnBrk="1" hangingPunct="1"/>
            <a:r>
              <a:rPr lang="en-US" smtClean="0"/>
              <a:t>Difference in clasp design.</a:t>
            </a:r>
          </a:p>
        </p:txBody>
      </p:sp>
    </p:spTree>
    <p:extLst>
      <p:ext uri="{BB962C8B-B14F-4D97-AF65-F5344CB8AC3E}">
        <p14:creationId xmlns="" xmlns:p14="http://schemas.microsoft.com/office/powerpoint/2010/main" val="40807150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38200" y="609600"/>
            <a:ext cx="7696200" cy="1066800"/>
          </a:xfrm>
          <a:solidFill>
            <a:srgbClr val="9999FF"/>
          </a:solidFill>
        </p:spPr>
        <p:txBody>
          <a:bodyPr/>
          <a:lstStyle/>
          <a:p>
            <a:pPr eaLnBrk="1" hangingPunct="1"/>
            <a:r>
              <a:rPr lang="en-US" sz="2800" b="1" smtClean="0">
                <a:solidFill>
                  <a:srgbClr val="000000"/>
                </a:solidFill>
                <a:latin typeface="Batang" pitchFamily="18" charset="-127"/>
                <a:cs typeface="Times New Roman" pitchFamily="18" charset="0"/>
              </a:rPr>
              <a:t>DIFFERENTIATION BETWEEN TWO MAIN TYPES OF RPD</a:t>
            </a:r>
            <a:r>
              <a:rPr lang="en-US" sz="2800" smtClean="0">
                <a:latin typeface="Batang" pitchFamily="18" charset="-127"/>
              </a:rPr>
              <a:t> </a:t>
            </a:r>
          </a:p>
        </p:txBody>
      </p:sp>
      <p:sp>
        <p:nvSpPr>
          <p:cNvPr id="27651" name="Rectangle 3"/>
          <p:cNvSpPr>
            <a:spLocks noGrp="1" noChangeArrowheads="1"/>
          </p:cNvSpPr>
          <p:nvPr>
            <p:ph type="body" idx="1"/>
          </p:nvPr>
        </p:nvSpPr>
        <p:spPr>
          <a:xfrm>
            <a:off x="990600" y="1905000"/>
            <a:ext cx="7696200" cy="4572000"/>
          </a:xfrm>
        </p:spPr>
        <p:txBody>
          <a:bodyPr>
            <a:normAutofit/>
          </a:bodyPr>
          <a:lstStyle/>
          <a:p>
            <a:pPr marL="609600" indent="-609600" eaLnBrk="1" fontAlgn="auto" hangingPunct="1">
              <a:lnSpc>
                <a:spcPct val="120000"/>
              </a:lnSpc>
              <a:spcAft>
                <a:spcPts val="0"/>
              </a:spcAft>
              <a:buClr>
                <a:schemeClr val="bg2"/>
              </a:buClr>
              <a:buFont typeface="Wingdings" pitchFamily="2" charset="2"/>
              <a:buNone/>
              <a:defRPr/>
            </a:pPr>
            <a:r>
              <a:rPr lang="en-US" sz="2800" dirty="0"/>
              <a:t>a.) Support</a:t>
            </a:r>
          </a:p>
          <a:p>
            <a:pPr marL="990600" lvl="1" indent="-533400" eaLnBrk="1" fontAlgn="auto" hangingPunct="1">
              <a:lnSpc>
                <a:spcPct val="120000"/>
              </a:lnSpc>
              <a:spcAft>
                <a:spcPts val="0"/>
              </a:spcAft>
              <a:buClr>
                <a:schemeClr val="bg2">
                  <a:lumMod val="50000"/>
                </a:schemeClr>
              </a:buClr>
              <a:buFont typeface="Wingdings 2"/>
              <a:buNone/>
              <a:defRPr/>
            </a:pPr>
            <a:r>
              <a:rPr lang="en-US" sz="2800" dirty="0" smtClean="0"/>
              <a:t>1.   Class </a:t>
            </a:r>
            <a:r>
              <a:rPr lang="en-US" sz="2800" dirty="0"/>
              <a:t>I, II &amp; IV</a:t>
            </a:r>
          </a:p>
          <a:p>
            <a:pPr marL="1371600" lvl="2" indent="-457200" eaLnBrk="1" fontAlgn="auto" hangingPunct="1">
              <a:lnSpc>
                <a:spcPct val="120000"/>
              </a:lnSpc>
              <a:spcAft>
                <a:spcPts val="0"/>
              </a:spcAft>
              <a:buClr>
                <a:schemeClr val="bg2">
                  <a:lumMod val="50000"/>
                </a:schemeClr>
              </a:buClr>
              <a:buFont typeface="Wingdings 2" pitchFamily="18" charset="2"/>
              <a:buNone/>
              <a:defRPr/>
            </a:pPr>
            <a:r>
              <a:rPr lang="en-US" sz="2800" dirty="0" smtClean="0"/>
              <a:t> -Residual </a:t>
            </a:r>
            <a:r>
              <a:rPr lang="en-US" sz="2800" dirty="0"/>
              <a:t>Alveolar Ridge – </a:t>
            </a:r>
            <a:r>
              <a:rPr lang="en-US" sz="2800" dirty="0" smtClean="0"/>
              <a:t>Bone &amp; tooth.</a:t>
            </a:r>
          </a:p>
          <a:p>
            <a:pPr marL="1371600" lvl="2" indent="-457200" eaLnBrk="1" fontAlgn="auto" hangingPunct="1">
              <a:lnSpc>
                <a:spcPct val="120000"/>
              </a:lnSpc>
              <a:spcAft>
                <a:spcPts val="0"/>
              </a:spcAft>
              <a:buClr>
                <a:schemeClr val="bg2">
                  <a:lumMod val="50000"/>
                </a:schemeClr>
              </a:buClr>
              <a:buFont typeface="Wingdings 2" pitchFamily="18" charset="2"/>
              <a:buNone/>
              <a:defRPr/>
            </a:pPr>
            <a:r>
              <a:rPr lang="en-US" sz="2800" dirty="0" smtClean="0"/>
              <a:t>   (The </a:t>
            </a:r>
            <a:r>
              <a:rPr lang="en-US" sz="2800" dirty="0"/>
              <a:t>length </a:t>
            </a:r>
            <a:r>
              <a:rPr lang="en-US" sz="2800" dirty="0" smtClean="0"/>
              <a:t>&amp; contour </a:t>
            </a:r>
            <a:r>
              <a:rPr lang="en-US" sz="2800" dirty="0"/>
              <a:t>of residual </a:t>
            </a:r>
            <a:r>
              <a:rPr lang="en-US" sz="2800" dirty="0" smtClean="0"/>
              <a:t>ridge)</a:t>
            </a:r>
            <a:endParaRPr lang="en-US" sz="2800" dirty="0"/>
          </a:p>
        </p:txBody>
      </p:sp>
      <p:sp>
        <p:nvSpPr>
          <p:cNvPr id="33796" name="Rectangle 3"/>
          <p:cNvSpPr>
            <a:spLocks noChangeArrowheads="1"/>
          </p:cNvSpPr>
          <p:nvPr/>
        </p:nvSpPr>
        <p:spPr bwMode="auto">
          <a:xfrm>
            <a:off x="1371600" y="5638800"/>
            <a:ext cx="3165475"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609600" indent="-609600">
              <a:buClr>
                <a:schemeClr val="bg2"/>
              </a:buClr>
              <a:buFont typeface="Wingdings" pitchFamily="2" charset="2"/>
              <a:buNone/>
            </a:pPr>
            <a:r>
              <a:rPr lang="en-US" sz="2800" dirty="0"/>
              <a:t>2.    Class III - Tooth</a:t>
            </a:r>
          </a:p>
        </p:txBody>
      </p:sp>
    </p:spTree>
    <p:extLst>
      <p:ext uri="{BB962C8B-B14F-4D97-AF65-F5344CB8AC3E}">
        <p14:creationId xmlns="" xmlns:p14="http://schemas.microsoft.com/office/powerpoint/2010/main" val="25693491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0" y="304800"/>
            <a:ext cx="8839200" cy="6553200"/>
          </a:xfrm>
        </p:spPr>
        <p:txBody>
          <a:bodyPr>
            <a:normAutofit lnSpcReduction="10000"/>
          </a:bodyPr>
          <a:lstStyle/>
          <a:p>
            <a:pPr marL="609600" indent="-609600" eaLnBrk="1" hangingPunct="1">
              <a:buClr>
                <a:schemeClr val="bg2"/>
              </a:buClr>
              <a:buFont typeface="Wingdings" pitchFamily="2" charset="2"/>
              <a:buNone/>
            </a:pPr>
            <a:r>
              <a:rPr lang="en-US" sz="2800" smtClean="0"/>
              <a:t>	2. Impression Procedure</a:t>
            </a:r>
          </a:p>
          <a:p>
            <a:pPr marL="609600" indent="-609600" eaLnBrk="1" hangingPunct="1">
              <a:buClr>
                <a:schemeClr val="bg2"/>
              </a:buClr>
              <a:buFont typeface="Wingdings" pitchFamily="2" charset="2"/>
              <a:buNone/>
            </a:pPr>
            <a:r>
              <a:rPr lang="en-US" sz="2800" smtClean="0"/>
              <a:t>		Distal Extension Partial Denture</a:t>
            </a:r>
          </a:p>
          <a:p>
            <a:pPr marL="609600" indent="-609600" eaLnBrk="1" hangingPunct="1">
              <a:buClr>
                <a:schemeClr val="bg2"/>
              </a:buClr>
              <a:buFont typeface="Wingdings" pitchFamily="2" charset="2"/>
              <a:buNone/>
            </a:pPr>
            <a:r>
              <a:rPr lang="en-US" sz="2800" smtClean="0"/>
              <a:t>		Functional form 		- McLean Method	</a:t>
            </a:r>
          </a:p>
          <a:p>
            <a:pPr marL="609600" indent="-609600" eaLnBrk="1" hangingPunct="1">
              <a:buClr>
                <a:schemeClr val="bg2"/>
              </a:buClr>
              <a:buFont typeface="Wingdings" pitchFamily="2" charset="2"/>
              <a:buNone/>
            </a:pPr>
            <a:r>
              <a:rPr lang="en-US" sz="2800" smtClean="0"/>
              <a:t>			Or</a:t>
            </a:r>
          </a:p>
          <a:p>
            <a:pPr marL="609600" indent="-609600" eaLnBrk="1" hangingPunct="1">
              <a:buClr>
                <a:schemeClr val="bg2"/>
              </a:buClr>
              <a:buFont typeface="Wingdings" pitchFamily="2" charset="2"/>
              <a:buNone/>
            </a:pPr>
            <a:r>
              <a:rPr lang="en-US" sz="2800" smtClean="0"/>
              <a:t>		Supporting Form 		- Hindels Method</a:t>
            </a:r>
          </a:p>
          <a:p>
            <a:pPr marL="609600" indent="-609600" eaLnBrk="1" hangingPunct="1">
              <a:buClr>
                <a:schemeClr val="bg2"/>
              </a:buClr>
              <a:buFont typeface="Wingdings" pitchFamily="2" charset="2"/>
              <a:buNone/>
            </a:pPr>
            <a:endParaRPr lang="en-US" sz="2800" smtClean="0"/>
          </a:p>
          <a:p>
            <a:pPr marL="609600" indent="-609600" eaLnBrk="1" hangingPunct="1">
              <a:buClr>
                <a:schemeClr val="bg2"/>
              </a:buClr>
              <a:buFont typeface="Wingdings" pitchFamily="2" charset="2"/>
              <a:buNone/>
            </a:pPr>
            <a:r>
              <a:rPr lang="en-US" sz="2800" smtClean="0"/>
              <a:t>	3. Need for indirect retention</a:t>
            </a:r>
          </a:p>
          <a:p>
            <a:pPr marL="609600" indent="-609600" eaLnBrk="1" hangingPunct="1">
              <a:buClr>
                <a:schemeClr val="bg2"/>
              </a:buClr>
              <a:buFont typeface="Wingdings" pitchFamily="2" charset="2"/>
              <a:buNone/>
            </a:pPr>
            <a:r>
              <a:rPr lang="en-US" sz="2800" smtClean="0"/>
              <a:t>		Class I, Class II 	- Mesio occlusal rest</a:t>
            </a:r>
          </a:p>
          <a:p>
            <a:pPr marL="609600" indent="-609600" eaLnBrk="1" hangingPunct="1">
              <a:buClr>
                <a:schemeClr val="bg2"/>
              </a:buClr>
              <a:buFont typeface="Wingdings" pitchFamily="2" charset="2"/>
              <a:buNone/>
            </a:pPr>
            <a:r>
              <a:rPr lang="en-US" sz="2800" smtClean="0"/>
              <a:t>					   Cingulum Rest</a:t>
            </a:r>
          </a:p>
          <a:p>
            <a:pPr marL="609600" indent="-609600" eaLnBrk="1" hangingPunct="1">
              <a:buClr>
                <a:schemeClr val="bg2"/>
              </a:buClr>
              <a:buFont typeface="Wingdings" pitchFamily="2" charset="2"/>
              <a:buNone/>
            </a:pPr>
            <a:r>
              <a:rPr lang="en-US" sz="2800" smtClean="0"/>
              <a:t>					   Incisal Rest</a:t>
            </a:r>
          </a:p>
          <a:p>
            <a:pPr marL="609600" indent="-609600" eaLnBrk="1" hangingPunct="1">
              <a:buClr>
                <a:schemeClr val="bg2"/>
              </a:buClr>
              <a:buFont typeface="Wingdings" pitchFamily="2" charset="2"/>
              <a:buNone/>
            </a:pPr>
            <a:r>
              <a:rPr lang="en-US" sz="2800" smtClean="0"/>
              <a:t>					   Linguoplate</a:t>
            </a:r>
          </a:p>
          <a:p>
            <a:pPr marL="609600" indent="-609600" eaLnBrk="1" hangingPunct="1">
              <a:buClr>
                <a:schemeClr val="bg2"/>
              </a:buClr>
              <a:buFont typeface="Wingdings" pitchFamily="2" charset="2"/>
              <a:buNone/>
            </a:pPr>
            <a:r>
              <a:rPr lang="en-US" sz="2800" smtClean="0"/>
              <a:t>		Class III		- Does not require Indirect   </a:t>
            </a:r>
          </a:p>
          <a:p>
            <a:pPr marL="609600" indent="-609600" eaLnBrk="1" hangingPunct="1">
              <a:buClr>
                <a:schemeClr val="bg2"/>
              </a:buClr>
              <a:buFont typeface="Wingdings" pitchFamily="2" charset="2"/>
              <a:buNone/>
            </a:pPr>
            <a:r>
              <a:rPr lang="en-US" sz="2800" smtClean="0"/>
              <a:t>                                            retainer	</a:t>
            </a:r>
          </a:p>
        </p:txBody>
      </p:sp>
    </p:spTree>
    <p:extLst>
      <p:ext uri="{BB962C8B-B14F-4D97-AF65-F5344CB8AC3E}">
        <p14:creationId xmlns="" xmlns:p14="http://schemas.microsoft.com/office/powerpoint/2010/main" val="42084712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3"/>
          <p:cNvSpPr>
            <a:spLocks noGrp="1" noChangeArrowheads="1"/>
          </p:cNvSpPr>
          <p:nvPr>
            <p:ph type="body" idx="1"/>
          </p:nvPr>
        </p:nvSpPr>
        <p:spPr>
          <a:xfrm>
            <a:off x="457200" y="990600"/>
            <a:ext cx="8229600" cy="4389438"/>
          </a:xfrm>
        </p:spPr>
        <p:txBody>
          <a:bodyPr>
            <a:normAutofit fontScale="92500" lnSpcReduction="20000"/>
          </a:bodyPr>
          <a:lstStyle/>
          <a:p>
            <a:pPr eaLnBrk="1" hangingPunct="1">
              <a:buClr>
                <a:schemeClr val="bg2"/>
              </a:buClr>
              <a:buFont typeface="Wingdings" pitchFamily="2" charset="2"/>
              <a:buNone/>
            </a:pPr>
            <a:r>
              <a:rPr lang="en-US" sz="2800" smtClean="0"/>
              <a:t>	4. Denture base material</a:t>
            </a:r>
          </a:p>
          <a:p>
            <a:pPr eaLnBrk="1" hangingPunct="1">
              <a:buClr>
                <a:schemeClr val="bg2"/>
              </a:buClr>
              <a:buFont typeface="Wingdings" pitchFamily="2" charset="2"/>
              <a:buNone/>
            </a:pPr>
            <a:r>
              <a:rPr lang="en-US" sz="2800" smtClean="0"/>
              <a:t>		Class I &amp; II 	- Acrylic resin</a:t>
            </a:r>
          </a:p>
          <a:p>
            <a:pPr eaLnBrk="1" hangingPunct="1">
              <a:buClr>
                <a:schemeClr val="bg2"/>
              </a:buClr>
              <a:buFont typeface="Wingdings" pitchFamily="2" charset="2"/>
              <a:buNone/>
            </a:pPr>
            <a:r>
              <a:rPr lang="en-US" sz="2800" smtClean="0"/>
              <a:t>		Class III 	- Metal</a:t>
            </a:r>
          </a:p>
          <a:p>
            <a:pPr eaLnBrk="1" hangingPunct="1">
              <a:buClr>
                <a:schemeClr val="bg2"/>
              </a:buClr>
              <a:buFont typeface="Wingdings" pitchFamily="2" charset="2"/>
              <a:buNone/>
            </a:pPr>
            <a:endParaRPr lang="en-US" sz="2800" smtClean="0"/>
          </a:p>
          <a:p>
            <a:pPr eaLnBrk="1" hangingPunct="1">
              <a:buClr>
                <a:schemeClr val="bg2"/>
              </a:buClr>
              <a:buFont typeface="Wingdings" pitchFamily="2" charset="2"/>
              <a:buNone/>
            </a:pPr>
            <a:r>
              <a:rPr lang="en-US" sz="2800" smtClean="0"/>
              <a:t>	5. Difference in clasp design</a:t>
            </a:r>
          </a:p>
          <a:p>
            <a:pPr eaLnBrk="1" hangingPunct="1">
              <a:buClr>
                <a:schemeClr val="bg2"/>
              </a:buClr>
              <a:buFont typeface="Wingdings" pitchFamily="2" charset="2"/>
              <a:buNone/>
            </a:pPr>
            <a:r>
              <a:rPr lang="en-US" sz="2800" smtClean="0"/>
              <a:t>		Distal Extension 	: Wrought Wire clasp </a:t>
            </a:r>
          </a:p>
          <a:p>
            <a:pPr eaLnBrk="1" hangingPunct="1">
              <a:buClr>
                <a:schemeClr val="bg2"/>
              </a:buClr>
              <a:buFont typeface="Wingdings" pitchFamily="2" charset="2"/>
              <a:buNone/>
            </a:pPr>
            <a:r>
              <a:rPr lang="en-US" sz="2800" smtClean="0"/>
              <a:t>					   Combination clasp</a:t>
            </a:r>
          </a:p>
          <a:p>
            <a:pPr eaLnBrk="1" hangingPunct="1">
              <a:buClr>
                <a:schemeClr val="bg2"/>
              </a:buClr>
              <a:buFont typeface="Wingdings" pitchFamily="2" charset="2"/>
              <a:buNone/>
            </a:pPr>
            <a:endParaRPr lang="en-US" sz="2800" smtClean="0"/>
          </a:p>
          <a:p>
            <a:pPr eaLnBrk="1" hangingPunct="1">
              <a:buClr>
                <a:schemeClr val="bg2"/>
              </a:buClr>
              <a:buFont typeface="Wingdings" pitchFamily="2" charset="2"/>
              <a:buNone/>
            </a:pPr>
            <a:r>
              <a:rPr lang="en-US" sz="2800" smtClean="0"/>
              <a:t>		Class III		: Cast clasp : Cr-Co, gold </a:t>
            </a:r>
          </a:p>
          <a:p>
            <a:pPr eaLnBrk="1" hangingPunct="1">
              <a:buClr>
                <a:schemeClr val="bg2"/>
              </a:buClr>
              <a:buFont typeface="Wingdings" pitchFamily="2" charset="2"/>
              <a:buNone/>
            </a:pPr>
            <a:r>
              <a:rPr lang="en-US" sz="2800" smtClean="0"/>
              <a:t>                                           alloy</a:t>
            </a:r>
          </a:p>
          <a:p>
            <a:pPr eaLnBrk="1" hangingPunct="1">
              <a:buClr>
                <a:schemeClr val="bg2"/>
              </a:buClr>
              <a:buFont typeface="Wingdings" pitchFamily="2" charset="2"/>
              <a:buNone/>
            </a:pPr>
            <a:endParaRPr lang="en-US" sz="2800" smtClean="0"/>
          </a:p>
          <a:p>
            <a:pPr eaLnBrk="1" hangingPunct="1">
              <a:buFont typeface="Wingdings" pitchFamily="2" charset="2"/>
              <a:buNone/>
            </a:pPr>
            <a:endParaRPr lang="en-US" sz="2800" smtClean="0"/>
          </a:p>
        </p:txBody>
      </p:sp>
    </p:spTree>
    <p:extLst>
      <p:ext uri="{BB962C8B-B14F-4D97-AF65-F5344CB8AC3E}">
        <p14:creationId xmlns="" xmlns:p14="http://schemas.microsoft.com/office/powerpoint/2010/main" val="11594121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1000" y="304800"/>
            <a:ext cx="8458200" cy="1143000"/>
          </a:xfrm>
        </p:spPr>
        <p:txBody>
          <a:bodyPr>
            <a:normAutofit fontScale="90000"/>
          </a:bodyPr>
          <a:lstStyle/>
          <a:p>
            <a:pPr eaLnBrk="1" fontAlgn="auto" hangingPunct="1">
              <a:spcAft>
                <a:spcPts val="0"/>
              </a:spcAft>
              <a:defRPr/>
            </a:pPr>
            <a:r>
              <a:rPr lang="en-US"/>
              <a:t>Principles by A.H. Schmidt (1956).</a:t>
            </a:r>
          </a:p>
        </p:txBody>
      </p:sp>
      <p:sp>
        <p:nvSpPr>
          <p:cNvPr id="39939" name="Rectangle 3"/>
          <p:cNvSpPr>
            <a:spLocks noGrp="1" noChangeArrowheads="1"/>
          </p:cNvSpPr>
          <p:nvPr>
            <p:ph idx="1"/>
          </p:nvPr>
        </p:nvSpPr>
        <p:spPr>
          <a:xfrm>
            <a:off x="381000" y="1600200"/>
            <a:ext cx="8077200" cy="5029200"/>
          </a:xfrm>
        </p:spPr>
        <p:txBody>
          <a:bodyPr/>
          <a:lstStyle/>
          <a:p>
            <a:pPr marL="533400" indent="-533400" eaLnBrk="1" hangingPunct="1">
              <a:buFontTx/>
              <a:buAutoNum type="arabicPeriod"/>
            </a:pPr>
            <a:r>
              <a:rPr lang="en-US" smtClean="0"/>
              <a:t>The dentist must have a thorough  knowledge of both the mechanical and biologic factors involved in removable partial denture design.</a:t>
            </a:r>
          </a:p>
          <a:p>
            <a:pPr marL="533400" indent="-533400" eaLnBrk="1" hangingPunct="1">
              <a:buFontTx/>
              <a:buAutoNum type="arabicPeriod"/>
            </a:pPr>
            <a:endParaRPr lang="en-US" smtClean="0"/>
          </a:p>
          <a:p>
            <a:pPr marL="533400" indent="-533400" eaLnBrk="1" hangingPunct="1">
              <a:buFontTx/>
              <a:buAutoNum type="arabicPeriod"/>
            </a:pPr>
            <a:r>
              <a:rPr lang="en-US" smtClean="0"/>
              <a:t>The treatment plan must be based on a complete examination and diagnosis of the individual patient.</a:t>
            </a:r>
          </a:p>
          <a:p>
            <a:pPr marL="533400" indent="-533400" eaLnBrk="1" hangingPunct="1">
              <a:buFontTx/>
              <a:buAutoNum type="arabicPeriod"/>
            </a:pPr>
            <a:endParaRPr lang="en-US" smtClean="0"/>
          </a:p>
        </p:txBody>
      </p:sp>
    </p:spTree>
    <p:extLst>
      <p:ext uri="{BB962C8B-B14F-4D97-AF65-F5344CB8AC3E}">
        <p14:creationId xmlns="" xmlns:p14="http://schemas.microsoft.com/office/powerpoint/2010/main" val="3058282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Rectangle 1027"/>
          <p:cNvSpPr>
            <a:spLocks noGrp="1" noChangeArrowheads="1"/>
          </p:cNvSpPr>
          <p:nvPr>
            <p:ph idx="1"/>
          </p:nvPr>
        </p:nvSpPr>
        <p:spPr>
          <a:xfrm>
            <a:off x="685800" y="838200"/>
            <a:ext cx="7772400" cy="5257800"/>
          </a:xfrm>
        </p:spPr>
        <p:txBody>
          <a:bodyPr/>
          <a:lstStyle/>
          <a:p>
            <a:pPr marL="609600" indent="-609600" eaLnBrk="1" hangingPunct="1">
              <a:lnSpc>
                <a:spcPct val="90000"/>
              </a:lnSpc>
              <a:buFontTx/>
              <a:buAutoNum type="arabicPeriod" startAt="3"/>
            </a:pPr>
            <a:r>
              <a:rPr lang="en-US" smtClean="0"/>
              <a:t>The dentist must correlate the pertinent factors and determine a proper plan of treatment.</a:t>
            </a:r>
          </a:p>
          <a:p>
            <a:pPr marL="609600" indent="-609600" eaLnBrk="1" hangingPunct="1">
              <a:lnSpc>
                <a:spcPct val="90000"/>
              </a:lnSpc>
              <a:buFontTx/>
              <a:buAutoNum type="arabicPeriod" startAt="3"/>
            </a:pPr>
            <a:endParaRPr lang="en-US" smtClean="0"/>
          </a:p>
          <a:p>
            <a:pPr marL="609600" indent="-609600" eaLnBrk="1" hangingPunct="1">
              <a:lnSpc>
                <a:spcPct val="90000"/>
              </a:lnSpc>
              <a:buFontTx/>
              <a:buAutoNum type="arabicPeriod" startAt="3"/>
            </a:pPr>
            <a:r>
              <a:rPr lang="en-US" smtClean="0"/>
              <a:t>A removable partial denture should restore  form and function without injury to the remaining oral structure.</a:t>
            </a:r>
          </a:p>
          <a:p>
            <a:pPr marL="609600" indent="-609600" eaLnBrk="1" hangingPunct="1">
              <a:lnSpc>
                <a:spcPct val="90000"/>
              </a:lnSpc>
              <a:buFontTx/>
              <a:buAutoNum type="arabicPeriod" startAt="3"/>
            </a:pPr>
            <a:endParaRPr lang="en-US" smtClean="0"/>
          </a:p>
          <a:p>
            <a:pPr marL="609600" indent="-609600" eaLnBrk="1" hangingPunct="1">
              <a:lnSpc>
                <a:spcPct val="90000"/>
              </a:lnSpc>
              <a:buFontTx/>
              <a:buAutoNum type="arabicPeriod" startAt="3"/>
            </a:pPr>
            <a:r>
              <a:rPr lang="en-US" smtClean="0"/>
              <a:t>A removable partial denture is a form of treatment and  not a cure.</a:t>
            </a:r>
          </a:p>
          <a:p>
            <a:pPr marL="609600" indent="-609600" eaLnBrk="1" hangingPunct="1">
              <a:lnSpc>
                <a:spcPct val="90000"/>
              </a:lnSpc>
              <a:buFontTx/>
              <a:buAutoNum type="arabicPeriod" startAt="3"/>
            </a:pPr>
            <a:endParaRPr lang="en-US" smtClean="0"/>
          </a:p>
        </p:txBody>
      </p:sp>
    </p:spTree>
    <p:extLst>
      <p:ext uri="{BB962C8B-B14F-4D97-AF65-F5344CB8AC3E}">
        <p14:creationId xmlns="" xmlns:p14="http://schemas.microsoft.com/office/powerpoint/2010/main" val="3487947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57200" y="2971800"/>
            <a:ext cx="3733800" cy="2522538"/>
          </a:xfrm>
          <a:prstGeom prst="rect">
            <a:avLst/>
          </a:prstGeom>
        </p:spPr>
        <p:txBody>
          <a:bodyPr numCol="1" anchor="ctr"/>
          <a:lstStyle/>
          <a:p>
            <a:pPr eaLnBrk="1" fontAlgn="auto" hangingPunct="1">
              <a:buFont typeface="Wingdings" pitchFamily="2" charset="2"/>
              <a:buChar char="Ø"/>
              <a:defRPr/>
            </a:pPr>
            <a:r>
              <a:rPr lang="en-US" sz="2800" b="1" dirty="0"/>
              <a:t>Lever </a:t>
            </a:r>
            <a:r>
              <a:rPr lang="en-US" sz="2800" b="1" dirty="0" smtClean="0"/>
              <a:t>principle</a:t>
            </a:r>
            <a:endParaRPr lang="en-US" sz="2800" b="1" dirty="0"/>
          </a:p>
          <a:p>
            <a:pPr eaLnBrk="1" fontAlgn="auto" hangingPunct="1">
              <a:buFont typeface="Wingdings" pitchFamily="2" charset="2"/>
              <a:buChar char="Ø"/>
              <a:defRPr/>
            </a:pPr>
            <a:endParaRPr lang="en-US" sz="2800" b="1" dirty="0" smtClean="0"/>
          </a:p>
          <a:p>
            <a:pPr eaLnBrk="1" fontAlgn="auto" hangingPunct="1">
              <a:buFont typeface="Wingdings" pitchFamily="2" charset="2"/>
              <a:buChar char="Ø"/>
              <a:defRPr/>
            </a:pPr>
            <a:endParaRPr lang="en-US" sz="2800" b="1" dirty="0"/>
          </a:p>
          <a:p>
            <a:pPr eaLnBrk="1" fontAlgn="auto" hangingPunct="1">
              <a:buFont typeface="Wingdings" pitchFamily="2" charset="2"/>
              <a:buChar char="Ø"/>
              <a:defRPr/>
            </a:pPr>
            <a:r>
              <a:rPr lang="en-US" sz="2800" b="1" dirty="0"/>
              <a:t>Inclined </a:t>
            </a:r>
            <a:r>
              <a:rPr lang="en-US" sz="2800" b="1" dirty="0" smtClean="0"/>
              <a:t>plane</a:t>
            </a:r>
            <a:endParaRPr lang="en-US" sz="2800" b="1" dirty="0"/>
          </a:p>
        </p:txBody>
      </p:sp>
      <p:sp>
        <p:nvSpPr>
          <p:cNvPr id="3" name="Content Placeholder 2"/>
          <p:cNvSpPr>
            <a:spLocks noGrp="1"/>
          </p:cNvSpPr>
          <p:nvPr>
            <p:ph sz="quarter" idx="4294967295"/>
          </p:nvPr>
        </p:nvSpPr>
        <p:spPr>
          <a:xfrm>
            <a:off x="4876800" y="2971800"/>
            <a:ext cx="3733800" cy="2514600"/>
          </a:xfrm>
          <a:prstGeom prst="rect">
            <a:avLst/>
          </a:prstGeom>
        </p:spPr>
        <p:txBody>
          <a:bodyPr anchor="ctr"/>
          <a:lstStyle/>
          <a:p>
            <a:pPr eaLnBrk="1" fontAlgn="auto" hangingPunct="1">
              <a:buFont typeface="Wingdings" pitchFamily="2" charset="2"/>
              <a:buChar char="Ø"/>
              <a:defRPr/>
            </a:pPr>
            <a:r>
              <a:rPr lang="en-US" sz="2800" b="1" dirty="0"/>
              <a:t>Snowshoe </a:t>
            </a:r>
            <a:r>
              <a:rPr lang="en-US" sz="2800" b="1" dirty="0" smtClean="0"/>
              <a:t>principle</a:t>
            </a:r>
          </a:p>
          <a:p>
            <a:pPr eaLnBrk="1" fontAlgn="auto" hangingPunct="1">
              <a:buFont typeface="Wingdings" pitchFamily="2" charset="2"/>
              <a:buChar char="Ø"/>
              <a:defRPr/>
            </a:pPr>
            <a:endParaRPr lang="en-US" sz="2800" b="1" dirty="0"/>
          </a:p>
          <a:p>
            <a:pPr eaLnBrk="1" fontAlgn="auto" hangingPunct="1">
              <a:buFont typeface="Wingdings" pitchFamily="2" charset="2"/>
              <a:buChar char="Ø"/>
              <a:defRPr/>
            </a:pPr>
            <a:r>
              <a:rPr lang="en-US" sz="2800" b="1" dirty="0"/>
              <a:t>L beam </a:t>
            </a:r>
            <a:r>
              <a:rPr lang="en-US" sz="2800" b="1" dirty="0" smtClean="0"/>
              <a:t>effect</a:t>
            </a:r>
            <a:endParaRPr lang="en-US" sz="2800" b="1" dirty="0"/>
          </a:p>
        </p:txBody>
      </p:sp>
      <p:sp>
        <p:nvSpPr>
          <p:cNvPr id="21506" name="Rectangle 2"/>
          <p:cNvSpPr>
            <a:spLocks noGrp="1" noChangeArrowheads="1"/>
          </p:cNvSpPr>
          <p:nvPr>
            <p:ph type="title"/>
          </p:nvPr>
        </p:nvSpPr>
        <p:spPr>
          <a:xfrm>
            <a:off x="228600" y="838200"/>
            <a:ext cx="8686800" cy="1143000"/>
          </a:xfrm>
        </p:spPr>
        <p:txBody>
          <a:bodyPr>
            <a:normAutofit fontScale="90000"/>
          </a:bodyPr>
          <a:lstStyle/>
          <a:p>
            <a:pPr algn="ctr" eaLnBrk="1" fontAlgn="auto" hangingPunct="1">
              <a:lnSpc>
                <a:spcPct val="150000"/>
              </a:lnSpc>
              <a:spcAft>
                <a:spcPts val="0"/>
              </a:spcAft>
              <a:defRPr/>
            </a:pPr>
            <a:r>
              <a:rPr lang="en-US" sz="4000" b="1" u="sng" dirty="0" smtClean="0">
                <a:solidFill>
                  <a:schemeClr val="folHlink"/>
                </a:solidFill>
                <a:effectLst/>
              </a:rPr>
              <a:t>MECHANICAL  PRINCIPLES APPLICABLE  IN  REMOVABLE PROSTHODONTICS</a:t>
            </a:r>
            <a:endParaRPr lang="en-US" sz="3600" b="1" u="sng" dirty="0">
              <a:effectLst/>
            </a:endParaRPr>
          </a:p>
        </p:txBody>
      </p:sp>
    </p:spTree>
    <p:extLst>
      <p:ext uri="{BB962C8B-B14F-4D97-AF65-F5344CB8AC3E}">
        <p14:creationId xmlns="" xmlns:p14="http://schemas.microsoft.com/office/powerpoint/2010/main" val="29141968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33400" y="38100"/>
            <a:ext cx="8229600" cy="1028700"/>
          </a:xfrm>
        </p:spPr>
        <p:txBody>
          <a:bodyPr/>
          <a:lstStyle/>
          <a:p>
            <a:pPr algn="ctr" eaLnBrk="1" hangingPunct="1"/>
            <a:r>
              <a:rPr lang="en-US" dirty="0" smtClean="0"/>
              <a:t>Philosophy of design</a:t>
            </a:r>
          </a:p>
        </p:txBody>
      </p:sp>
      <p:sp>
        <p:nvSpPr>
          <p:cNvPr id="43011" name="Rectangle 3"/>
          <p:cNvSpPr>
            <a:spLocks noGrp="1" noChangeArrowheads="1"/>
          </p:cNvSpPr>
          <p:nvPr>
            <p:ph idx="1"/>
          </p:nvPr>
        </p:nvSpPr>
        <p:spPr>
          <a:xfrm>
            <a:off x="457200" y="1066800"/>
            <a:ext cx="8382000" cy="5638800"/>
          </a:xfrm>
        </p:spPr>
        <p:txBody>
          <a:bodyPr>
            <a:normAutofit fontScale="85000" lnSpcReduction="20000"/>
          </a:bodyPr>
          <a:lstStyle/>
          <a:p>
            <a:pPr algn="just" eaLnBrk="1" hangingPunct="1">
              <a:lnSpc>
                <a:spcPct val="150000"/>
              </a:lnSpc>
            </a:pPr>
            <a:r>
              <a:rPr lang="en-US" b="1" dirty="0" smtClean="0"/>
              <a:t>Of the various schools of thought , none are backed by scientific research or statistics.</a:t>
            </a:r>
          </a:p>
          <a:p>
            <a:pPr algn="just" eaLnBrk="1" hangingPunct="1">
              <a:lnSpc>
                <a:spcPct val="150000"/>
              </a:lnSpc>
            </a:pPr>
            <a:r>
              <a:rPr lang="en-US" b="1" dirty="0" smtClean="0"/>
              <a:t>They are ideas of dentists who by extensive clinical experience have formulated rules by which they produce a design.</a:t>
            </a:r>
          </a:p>
          <a:p>
            <a:pPr algn="just" eaLnBrk="1" hangingPunct="1">
              <a:lnSpc>
                <a:spcPct val="150000"/>
              </a:lnSpc>
            </a:pPr>
            <a:r>
              <a:rPr lang="en-US" b="1" dirty="0" smtClean="0"/>
              <a:t>The challenge in design lies primarily in class 1 and 2 arches and to some extent in the class 4 arches.</a:t>
            </a:r>
          </a:p>
        </p:txBody>
      </p:sp>
    </p:spTree>
    <p:extLst>
      <p:ext uri="{BB962C8B-B14F-4D97-AF65-F5344CB8AC3E}">
        <p14:creationId xmlns="" xmlns:p14="http://schemas.microsoft.com/office/powerpoint/2010/main" val="21629774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457200" y="381000"/>
            <a:ext cx="8229600" cy="6073808"/>
          </a:xfrm>
        </p:spPr>
        <p:txBody>
          <a:bodyPr>
            <a:normAutofit fontScale="92500" lnSpcReduction="10000"/>
          </a:bodyPr>
          <a:lstStyle/>
          <a:p>
            <a:pPr algn="just" eaLnBrk="1" hangingPunct="1">
              <a:lnSpc>
                <a:spcPct val="150000"/>
              </a:lnSpc>
            </a:pPr>
            <a:r>
              <a:rPr lang="en-US" sz="3200" b="1" dirty="0" smtClean="0"/>
              <a:t>There are 3 basic , underlying approaches to distributing the forces acting on  partial denture between the soft tissues and teeth.</a:t>
            </a:r>
          </a:p>
          <a:p>
            <a:pPr lvl="1" algn="just" eaLnBrk="1" hangingPunct="1">
              <a:lnSpc>
                <a:spcPct val="150000"/>
              </a:lnSpc>
            </a:pPr>
            <a:endParaRPr lang="en-US" sz="3600" b="1" dirty="0" smtClean="0"/>
          </a:p>
          <a:p>
            <a:pPr lvl="1" algn="just" eaLnBrk="1" hangingPunct="1">
              <a:lnSpc>
                <a:spcPct val="150000"/>
              </a:lnSpc>
            </a:pPr>
            <a:r>
              <a:rPr lang="en-US" sz="3600" b="1" dirty="0" smtClean="0"/>
              <a:t>Stress equalization</a:t>
            </a:r>
          </a:p>
          <a:p>
            <a:pPr lvl="1" algn="just" eaLnBrk="1" hangingPunct="1">
              <a:lnSpc>
                <a:spcPct val="150000"/>
              </a:lnSpc>
            </a:pPr>
            <a:r>
              <a:rPr lang="en-US" sz="3600" b="1" dirty="0" smtClean="0"/>
              <a:t>Physiologic basing</a:t>
            </a:r>
          </a:p>
          <a:p>
            <a:pPr lvl="1" algn="just" eaLnBrk="1" hangingPunct="1">
              <a:lnSpc>
                <a:spcPct val="150000"/>
              </a:lnSpc>
            </a:pPr>
            <a:r>
              <a:rPr lang="en-US" sz="3600" b="1" dirty="0" smtClean="0"/>
              <a:t>Broad stress distribution</a:t>
            </a:r>
          </a:p>
        </p:txBody>
      </p:sp>
    </p:spTree>
    <p:extLst>
      <p:ext uri="{BB962C8B-B14F-4D97-AF65-F5344CB8AC3E}">
        <p14:creationId xmlns="" xmlns:p14="http://schemas.microsoft.com/office/powerpoint/2010/main" val="1885503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a:bodyPr>
          <a:lstStyle/>
          <a:p>
            <a:pPr eaLnBrk="1" fontAlgn="auto" hangingPunct="1">
              <a:spcAft>
                <a:spcPts val="0"/>
              </a:spcAft>
              <a:defRPr/>
            </a:pPr>
            <a:r>
              <a:rPr lang="en-US"/>
              <a:t>Stress equalization</a:t>
            </a:r>
            <a:br>
              <a:rPr lang="en-US"/>
            </a:br>
            <a:endParaRPr lang="en-US"/>
          </a:p>
        </p:txBody>
      </p:sp>
      <p:sp>
        <p:nvSpPr>
          <p:cNvPr id="8196" name="Rectangle 3"/>
          <p:cNvSpPr>
            <a:spLocks noGrp="1" noChangeArrowheads="1"/>
          </p:cNvSpPr>
          <p:nvPr>
            <p:ph idx="1"/>
          </p:nvPr>
        </p:nvSpPr>
        <p:spPr>
          <a:xfrm>
            <a:off x="457200" y="1371600"/>
            <a:ext cx="4114800" cy="5334000"/>
          </a:xfrm>
        </p:spPr>
        <p:txBody>
          <a:bodyPr>
            <a:normAutofit fontScale="70000" lnSpcReduction="20000"/>
          </a:bodyPr>
          <a:lstStyle/>
          <a:p>
            <a:pPr algn="just" eaLnBrk="1" hangingPunct="1">
              <a:lnSpc>
                <a:spcPct val="170000"/>
              </a:lnSpc>
            </a:pPr>
            <a:r>
              <a:rPr lang="en-US" b="1" dirty="0" smtClean="0"/>
              <a:t>Resiliency of the tooth secured by the periodontal ligament in an apical direction is not comparable to the greater resiliency and </a:t>
            </a:r>
            <a:r>
              <a:rPr lang="en-US" b="1" dirty="0" err="1" smtClean="0"/>
              <a:t>displaceability</a:t>
            </a:r>
            <a:r>
              <a:rPr lang="en-US" b="1" dirty="0" smtClean="0"/>
              <a:t> of the mucosa covering the edentulous ridge.</a:t>
            </a:r>
          </a:p>
        </p:txBody>
      </p:sp>
      <p:graphicFrame>
        <p:nvGraphicFramePr>
          <p:cNvPr id="8194" name="Object 4"/>
          <p:cNvGraphicFramePr>
            <a:graphicFrameLocks noChangeAspect="1"/>
          </p:cNvGraphicFramePr>
          <p:nvPr/>
        </p:nvGraphicFramePr>
        <p:xfrm>
          <a:off x="4724400" y="1905000"/>
          <a:ext cx="4143375" cy="3771900"/>
        </p:xfrm>
        <a:graphic>
          <a:graphicData uri="http://schemas.openxmlformats.org/presentationml/2006/ole">
            <p:oleObj spid="_x0000_s1027" name="Photo Editor Photo" r:id="rId3" imgW="4142857" imgH="3772427" progId="">
              <p:embed/>
            </p:oleObj>
          </a:graphicData>
        </a:graphic>
      </p:graphicFrame>
    </p:spTree>
    <p:extLst>
      <p:ext uri="{BB962C8B-B14F-4D97-AF65-F5344CB8AC3E}">
        <p14:creationId xmlns="" xmlns:p14="http://schemas.microsoft.com/office/powerpoint/2010/main" val="6355272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685800" y="381000"/>
            <a:ext cx="8001000" cy="6172200"/>
          </a:xfrm>
        </p:spPr>
        <p:txBody>
          <a:bodyPr>
            <a:normAutofit fontScale="92500" lnSpcReduction="20000"/>
          </a:bodyPr>
          <a:lstStyle/>
          <a:p>
            <a:pPr marL="274320" indent="-274320" algn="just" eaLnBrk="1" fontAlgn="auto" hangingPunct="1">
              <a:lnSpc>
                <a:spcPct val="150000"/>
              </a:lnSpc>
              <a:spcAft>
                <a:spcPts val="0"/>
              </a:spcAft>
              <a:buClr>
                <a:schemeClr val="accent3"/>
              </a:buClr>
              <a:buFont typeface="Wingdings 2"/>
              <a:buChar char=""/>
              <a:defRPr/>
            </a:pPr>
            <a:r>
              <a:rPr lang="en-US" sz="3200" b="1" dirty="0" smtClean="0"/>
              <a:t>Therefore </a:t>
            </a:r>
            <a:r>
              <a:rPr lang="en-US" sz="3200" b="1" dirty="0"/>
              <a:t>, it is believed that </a:t>
            </a:r>
            <a:r>
              <a:rPr lang="en-US" sz="3200" b="1" dirty="0" smtClean="0"/>
              <a:t>a </a:t>
            </a:r>
            <a:r>
              <a:rPr lang="en-US" sz="3200" b="1" dirty="0"/>
              <a:t>type of stress equalizer is needed to replace the rigid connection </a:t>
            </a:r>
            <a:r>
              <a:rPr lang="en-US" sz="3200" b="1" dirty="0" smtClean="0"/>
              <a:t>between denture </a:t>
            </a:r>
            <a:r>
              <a:rPr lang="en-US" sz="3200" b="1" dirty="0"/>
              <a:t>base and direct retainer</a:t>
            </a:r>
            <a:r>
              <a:rPr lang="en-US" sz="3200" b="1" dirty="0" smtClean="0"/>
              <a:t>.</a:t>
            </a:r>
          </a:p>
          <a:p>
            <a:pPr marL="274320" indent="-274320" algn="just" eaLnBrk="1" fontAlgn="auto" hangingPunct="1">
              <a:lnSpc>
                <a:spcPct val="150000"/>
              </a:lnSpc>
              <a:spcAft>
                <a:spcPts val="0"/>
              </a:spcAft>
              <a:buClr>
                <a:schemeClr val="accent3"/>
              </a:buClr>
              <a:buFont typeface="Wingdings 2"/>
              <a:buChar char=""/>
              <a:defRPr/>
            </a:pPr>
            <a:r>
              <a:rPr lang="en-US" sz="3200" b="1" dirty="0" smtClean="0"/>
              <a:t>Most common type is a hinge device which permits vertical movement of the denture base, which can be adjusted to control  the amount of vertical movement.</a:t>
            </a:r>
          </a:p>
        </p:txBody>
      </p:sp>
    </p:spTree>
    <p:extLst>
      <p:ext uri="{BB962C8B-B14F-4D97-AF65-F5344CB8AC3E}">
        <p14:creationId xmlns="" xmlns:p14="http://schemas.microsoft.com/office/powerpoint/2010/main" val="36780821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a:xfrm>
            <a:off x="457200" y="0"/>
            <a:ext cx="8305800" cy="951706"/>
          </a:xfrm>
        </p:spPr>
        <p:txBody>
          <a:bodyPr/>
          <a:lstStyle/>
          <a:p>
            <a:pPr eaLnBrk="1" hangingPunct="1"/>
            <a:r>
              <a:rPr lang="en-US" dirty="0" smtClean="0"/>
              <a:t>Advantages</a:t>
            </a:r>
          </a:p>
        </p:txBody>
      </p:sp>
      <p:sp>
        <p:nvSpPr>
          <p:cNvPr id="46083" name="Rectangle 1027"/>
          <p:cNvSpPr>
            <a:spLocks noGrp="1" noChangeArrowheads="1"/>
          </p:cNvSpPr>
          <p:nvPr>
            <p:ph idx="1"/>
          </p:nvPr>
        </p:nvSpPr>
        <p:spPr>
          <a:xfrm>
            <a:off x="508000" y="977900"/>
            <a:ext cx="8178800" cy="5476908"/>
          </a:xfrm>
        </p:spPr>
        <p:txBody>
          <a:bodyPr>
            <a:normAutofit lnSpcReduction="10000"/>
          </a:bodyPr>
          <a:lstStyle/>
          <a:p>
            <a:pPr marL="609600" indent="-609600" algn="just" eaLnBrk="1" hangingPunct="1">
              <a:lnSpc>
                <a:spcPct val="150000"/>
              </a:lnSpc>
              <a:buFontTx/>
              <a:buAutoNum type="arabicPeriod"/>
            </a:pPr>
            <a:r>
              <a:rPr lang="en-US" b="1" dirty="0" smtClean="0"/>
              <a:t>Minimal direct retention is required- as denture base acts more independently.</a:t>
            </a:r>
          </a:p>
          <a:p>
            <a:pPr marL="609600" indent="-609600" algn="just" eaLnBrk="1" hangingPunct="1">
              <a:lnSpc>
                <a:spcPct val="150000"/>
              </a:lnSpc>
              <a:buFontTx/>
              <a:buAutoNum type="arabicPeriod"/>
            </a:pPr>
            <a:r>
              <a:rPr lang="en-US" b="1" dirty="0" smtClean="0"/>
              <a:t>Has the massaging or stimulating effect on the underlying bone and soft tissue, which minimizes tissue change and resulting Rebasing procedures.</a:t>
            </a:r>
          </a:p>
        </p:txBody>
      </p:sp>
    </p:spTree>
    <p:extLst>
      <p:ext uri="{BB962C8B-B14F-4D97-AF65-F5344CB8AC3E}">
        <p14:creationId xmlns="" xmlns:p14="http://schemas.microsoft.com/office/powerpoint/2010/main" val="40581974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04800"/>
            <a:ext cx="7772400" cy="1143000"/>
          </a:xfrm>
        </p:spPr>
        <p:txBody>
          <a:bodyPr/>
          <a:lstStyle/>
          <a:p>
            <a:pPr eaLnBrk="1" hangingPunct="1"/>
            <a:r>
              <a:rPr lang="en-US" smtClean="0"/>
              <a:t>Disadvantages.</a:t>
            </a:r>
          </a:p>
        </p:txBody>
      </p:sp>
      <p:sp>
        <p:nvSpPr>
          <p:cNvPr id="47107" name="Rectangle 3"/>
          <p:cNvSpPr>
            <a:spLocks noGrp="1" noChangeArrowheads="1"/>
          </p:cNvSpPr>
          <p:nvPr>
            <p:ph idx="1"/>
          </p:nvPr>
        </p:nvSpPr>
        <p:spPr>
          <a:xfrm>
            <a:off x="685800" y="1371600"/>
            <a:ext cx="7772400" cy="4724400"/>
          </a:xfrm>
        </p:spPr>
        <p:txBody>
          <a:bodyPr>
            <a:normAutofit lnSpcReduction="10000"/>
          </a:bodyPr>
          <a:lstStyle/>
          <a:p>
            <a:pPr marL="609600" indent="-609600" algn="just" eaLnBrk="1" hangingPunct="1">
              <a:buFontTx/>
              <a:buAutoNum type="arabicPeriod"/>
            </a:pPr>
            <a:r>
              <a:rPr lang="en-US" b="1" dirty="0" smtClean="0"/>
              <a:t>Construction of stress director is complex and costly.</a:t>
            </a:r>
          </a:p>
          <a:p>
            <a:pPr marL="609600" indent="-609600" algn="just" eaLnBrk="1" hangingPunct="1">
              <a:buFontTx/>
              <a:buAutoNum type="arabicPeriod"/>
            </a:pPr>
            <a:r>
              <a:rPr lang="en-US" b="1" dirty="0" smtClean="0"/>
              <a:t>Constant maintenance required.</a:t>
            </a:r>
          </a:p>
          <a:p>
            <a:pPr marL="609600" indent="-609600" algn="just" eaLnBrk="1" hangingPunct="1">
              <a:buFontTx/>
              <a:buAutoNum type="arabicPeriod"/>
            </a:pPr>
            <a:r>
              <a:rPr lang="en-US" b="1" dirty="0" smtClean="0"/>
              <a:t>Difficult or impossible to repair.</a:t>
            </a:r>
          </a:p>
          <a:p>
            <a:pPr marL="609600" indent="-609600" algn="just" eaLnBrk="1" hangingPunct="1">
              <a:buFontTx/>
              <a:buAutoNum type="arabicPeriod"/>
            </a:pPr>
            <a:r>
              <a:rPr lang="en-US" b="1" dirty="0" smtClean="0"/>
              <a:t>Lateral movements of base can lead to rapid resorption of the ridges.</a:t>
            </a:r>
          </a:p>
          <a:p>
            <a:pPr marL="609600" indent="-609600" algn="just" eaLnBrk="1" hangingPunct="1">
              <a:buFontTx/>
              <a:buNone/>
            </a:pPr>
            <a:r>
              <a:rPr lang="en-US" b="1" dirty="0" smtClean="0"/>
              <a:t>     </a:t>
            </a:r>
          </a:p>
          <a:p>
            <a:pPr marL="609600" indent="-609600" algn="just" eaLnBrk="1" hangingPunct="1">
              <a:buFontTx/>
              <a:buNone/>
            </a:pPr>
            <a:r>
              <a:rPr lang="en-US" b="1" dirty="0" smtClean="0"/>
              <a:t> This school of thought had got fewer advocates.</a:t>
            </a:r>
          </a:p>
        </p:txBody>
      </p:sp>
    </p:spTree>
    <p:extLst>
      <p:ext uri="{BB962C8B-B14F-4D97-AF65-F5344CB8AC3E}">
        <p14:creationId xmlns="" xmlns:p14="http://schemas.microsoft.com/office/powerpoint/2010/main" val="17565224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1026"/>
          <p:cNvSpPr>
            <a:spLocks noGrp="1" noChangeArrowheads="1"/>
          </p:cNvSpPr>
          <p:nvPr>
            <p:ph type="title"/>
          </p:nvPr>
        </p:nvSpPr>
        <p:spPr/>
        <p:txBody>
          <a:bodyPr>
            <a:normAutofit/>
          </a:bodyPr>
          <a:lstStyle/>
          <a:p>
            <a:pPr eaLnBrk="1" fontAlgn="auto" hangingPunct="1">
              <a:spcAft>
                <a:spcPts val="0"/>
              </a:spcAft>
              <a:defRPr/>
            </a:pPr>
            <a:r>
              <a:rPr lang="en-US"/>
              <a:t>Physiologic basing</a:t>
            </a:r>
            <a:br>
              <a:rPr lang="en-US"/>
            </a:br>
            <a:endParaRPr lang="en-US"/>
          </a:p>
        </p:txBody>
      </p:sp>
      <p:sp>
        <p:nvSpPr>
          <p:cNvPr id="48131" name="Rectangle 1027"/>
          <p:cNvSpPr>
            <a:spLocks noGrp="1" noChangeArrowheads="1"/>
          </p:cNvSpPr>
          <p:nvPr>
            <p:ph idx="1"/>
          </p:nvPr>
        </p:nvSpPr>
        <p:spPr>
          <a:xfrm>
            <a:off x="685800" y="990600"/>
            <a:ext cx="8077200" cy="5715000"/>
          </a:xfrm>
        </p:spPr>
        <p:txBody>
          <a:bodyPr>
            <a:normAutofit fontScale="85000" lnSpcReduction="20000"/>
          </a:bodyPr>
          <a:lstStyle/>
          <a:p>
            <a:pPr algn="just" eaLnBrk="1" hangingPunct="1">
              <a:lnSpc>
                <a:spcPct val="170000"/>
              </a:lnSpc>
            </a:pPr>
            <a:r>
              <a:rPr lang="en-US" b="1" dirty="0" smtClean="0"/>
              <a:t>This school of thought too believes that there is relative lack of  movement in abutment teeth  in an apical direction.</a:t>
            </a:r>
          </a:p>
          <a:p>
            <a:pPr algn="just" eaLnBrk="1" hangingPunct="1">
              <a:lnSpc>
                <a:spcPct val="170000"/>
              </a:lnSpc>
            </a:pPr>
            <a:r>
              <a:rPr lang="en-US" b="1" dirty="0" smtClean="0"/>
              <a:t>But it believes that stress equalization can be best achieved by either</a:t>
            </a:r>
          </a:p>
          <a:p>
            <a:pPr lvl="1" algn="just" eaLnBrk="1" hangingPunct="1">
              <a:lnSpc>
                <a:spcPct val="170000"/>
              </a:lnSpc>
            </a:pPr>
            <a:r>
              <a:rPr lang="en-US" sz="2700" b="1" dirty="0" smtClean="0"/>
              <a:t>displacing or depressing the ridge mucosa during the impression making procedure </a:t>
            </a:r>
          </a:p>
          <a:p>
            <a:pPr lvl="1" algn="just" eaLnBrk="1" hangingPunct="1">
              <a:lnSpc>
                <a:spcPct val="170000"/>
              </a:lnSpc>
            </a:pPr>
            <a:r>
              <a:rPr lang="en-US" sz="2700" b="1" dirty="0" smtClean="0"/>
              <a:t>or by relining the denture base after it has been constructed</a:t>
            </a:r>
          </a:p>
        </p:txBody>
      </p:sp>
    </p:spTree>
    <p:extLst>
      <p:ext uri="{BB962C8B-B14F-4D97-AF65-F5344CB8AC3E}">
        <p14:creationId xmlns="" xmlns:p14="http://schemas.microsoft.com/office/powerpoint/2010/main" val="16421956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1027"/>
          <p:cNvSpPr>
            <a:spLocks noGrp="1" noChangeArrowheads="1"/>
          </p:cNvSpPr>
          <p:nvPr>
            <p:ph idx="1"/>
          </p:nvPr>
        </p:nvSpPr>
        <p:spPr>
          <a:xfrm>
            <a:off x="304800" y="152400"/>
            <a:ext cx="8458200" cy="6553200"/>
          </a:xfrm>
        </p:spPr>
        <p:txBody>
          <a:bodyPr>
            <a:normAutofit fontScale="92500" lnSpcReduction="10000"/>
          </a:bodyPr>
          <a:lstStyle/>
          <a:p>
            <a:pPr algn="just" eaLnBrk="1" hangingPunct="1">
              <a:lnSpc>
                <a:spcPct val="150000"/>
              </a:lnSpc>
            </a:pPr>
            <a:r>
              <a:rPr lang="en-US" sz="2800" b="1" dirty="0" smtClean="0"/>
              <a:t>The tissue surface is recorded in functional  form and not anatomic form.</a:t>
            </a:r>
          </a:p>
          <a:p>
            <a:pPr algn="just" eaLnBrk="1" hangingPunct="1">
              <a:lnSpc>
                <a:spcPct val="150000"/>
              </a:lnSpc>
            </a:pPr>
            <a:r>
              <a:rPr lang="en-US" sz="2800" b="1" dirty="0" smtClean="0"/>
              <a:t>RPD constructed from tissue displacing impression will be above the plane of occlusion when the denture is not in function.</a:t>
            </a:r>
          </a:p>
          <a:p>
            <a:pPr algn="just" eaLnBrk="1" hangingPunct="1">
              <a:lnSpc>
                <a:spcPct val="150000"/>
              </a:lnSpc>
            </a:pPr>
            <a:r>
              <a:rPr lang="en-US" sz="2800" b="1" dirty="0" smtClean="0"/>
              <a:t>To permit vertical movement from rest position to functional position the retentive clasps have to have minimum retention and also their number has to be less.</a:t>
            </a:r>
          </a:p>
        </p:txBody>
      </p:sp>
    </p:spTree>
    <p:extLst>
      <p:ext uri="{BB962C8B-B14F-4D97-AF65-F5344CB8AC3E}">
        <p14:creationId xmlns="" xmlns:p14="http://schemas.microsoft.com/office/powerpoint/2010/main" val="33852275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0"/>
            <a:ext cx="7772400" cy="914400"/>
          </a:xfrm>
        </p:spPr>
        <p:txBody>
          <a:bodyPr/>
          <a:lstStyle/>
          <a:p>
            <a:pPr eaLnBrk="1" hangingPunct="1"/>
            <a:r>
              <a:rPr lang="en-US" dirty="0" smtClean="0"/>
              <a:t>Advantages.</a:t>
            </a:r>
          </a:p>
        </p:txBody>
      </p:sp>
      <p:sp>
        <p:nvSpPr>
          <p:cNvPr id="50179" name="Rectangle 3"/>
          <p:cNvSpPr>
            <a:spLocks noGrp="1" noChangeArrowheads="1"/>
          </p:cNvSpPr>
          <p:nvPr>
            <p:ph idx="1"/>
          </p:nvPr>
        </p:nvSpPr>
        <p:spPr>
          <a:xfrm>
            <a:off x="381000" y="838200"/>
            <a:ext cx="8305800" cy="6019800"/>
          </a:xfrm>
        </p:spPr>
        <p:txBody>
          <a:bodyPr>
            <a:normAutofit/>
          </a:bodyPr>
          <a:lstStyle/>
          <a:p>
            <a:pPr marL="609600" indent="-609600" algn="just" eaLnBrk="1" hangingPunct="1">
              <a:lnSpc>
                <a:spcPct val="150000"/>
              </a:lnSpc>
              <a:buFontTx/>
              <a:buAutoNum type="arabicPeriod"/>
            </a:pPr>
            <a:r>
              <a:rPr lang="en-US" sz="2800" b="1" dirty="0" smtClean="0"/>
              <a:t>Intermittent base movement has a physiologically stimulating effect  on the underlying bone and soft tissue.</a:t>
            </a:r>
          </a:p>
          <a:p>
            <a:pPr marL="609600" indent="-609600" algn="just" eaLnBrk="1" hangingPunct="1">
              <a:lnSpc>
                <a:spcPct val="150000"/>
              </a:lnSpc>
              <a:buFontTx/>
              <a:buAutoNum type="arabicPeriod"/>
            </a:pPr>
            <a:r>
              <a:rPr lang="en-US" sz="2800" b="1" dirty="0" smtClean="0"/>
              <a:t>Less need for relining and Rebasing.</a:t>
            </a:r>
          </a:p>
          <a:p>
            <a:pPr marL="609600" indent="-609600" algn="just" eaLnBrk="1" hangingPunct="1">
              <a:lnSpc>
                <a:spcPct val="150000"/>
              </a:lnSpc>
              <a:buFontTx/>
              <a:buAutoNum type="arabicPeriod"/>
            </a:pPr>
            <a:r>
              <a:rPr lang="en-US" sz="2800" b="1" dirty="0" smtClean="0"/>
              <a:t>Simplicity of design and construction because of minimal retention requirements.</a:t>
            </a:r>
          </a:p>
        </p:txBody>
      </p:sp>
    </p:spTree>
    <p:extLst>
      <p:ext uri="{BB962C8B-B14F-4D97-AF65-F5344CB8AC3E}">
        <p14:creationId xmlns="" xmlns:p14="http://schemas.microsoft.com/office/powerpoint/2010/main" val="31218097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1027"/>
          <p:cNvSpPr>
            <a:spLocks noGrp="1" noChangeArrowheads="1"/>
          </p:cNvSpPr>
          <p:nvPr>
            <p:ph idx="1"/>
          </p:nvPr>
        </p:nvSpPr>
        <p:spPr>
          <a:xfrm>
            <a:off x="457200" y="609600"/>
            <a:ext cx="8229600" cy="5845208"/>
          </a:xfrm>
        </p:spPr>
        <p:txBody>
          <a:bodyPr>
            <a:noAutofit/>
          </a:bodyPr>
          <a:lstStyle/>
          <a:p>
            <a:pPr marL="609600" indent="-609600" algn="just" eaLnBrk="1" hangingPunct="1">
              <a:lnSpc>
                <a:spcPct val="150000"/>
              </a:lnSpc>
              <a:buFontTx/>
              <a:buAutoNum type="arabicPeriod" startAt="4"/>
            </a:pPr>
            <a:r>
              <a:rPr lang="en-US" sz="3200" b="1" dirty="0" smtClean="0"/>
              <a:t>Light weight prosthesis with minimal maintenance and repair.</a:t>
            </a:r>
          </a:p>
          <a:p>
            <a:pPr marL="609600" indent="-609600" algn="just" eaLnBrk="1" hangingPunct="1">
              <a:lnSpc>
                <a:spcPct val="150000"/>
              </a:lnSpc>
              <a:buFontTx/>
              <a:buAutoNum type="arabicPeriod" startAt="4"/>
            </a:pPr>
            <a:r>
              <a:rPr lang="en-US" sz="3200" b="1" dirty="0" smtClean="0"/>
              <a:t>The looseness of the clasp on the abutment tooth reduces the functional  forces transmitted to the tooth.</a:t>
            </a:r>
          </a:p>
          <a:p>
            <a:pPr marL="609600" indent="-609600" algn="just" eaLnBrk="1" hangingPunct="1">
              <a:lnSpc>
                <a:spcPct val="150000"/>
              </a:lnSpc>
              <a:buFontTx/>
              <a:buNone/>
            </a:pPr>
            <a:endParaRPr lang="en-US" sz="3200" b="1" dirty="0" smtClean="0"/>
          </a:p>
        </p:txBody>
      </p:sp>
    </p:spTree>
    <p:extLst>
      <p:ext uri="{BB962C8B-B14F-4D97-AF65-F5344CB8AC3E}">
        <p14:creationId xmlns="" xmlns:p14="http://schemas.microsoft.com/office/powerpoint/2010/main" val="3220782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3" name="Rectangle 3"/>
          <p:cNvSpPr>
            <a:spLocks noGrp="1" noChangeArrowheads="1"/>
          </p:cNvSpPr>
          <p:nvPr>
            <p:ph sz="half" idx="1"/>
          </p:nvPr>
        </p:nvSpPr>
        <p:spPr>
          <a:prstGeom prst="rect">
            <a:avLst/>
          </a:prstGeom>
        </p:spPr>
        <p:txBody>
          <a:bodyPr>
            <a:normAutofit/>
          </a:bodyPr>
          <a:lstStyle/>
          <a:p>
            <a:pPr marL="64008" indent="0" algn="just" eaLnBrk="1" fontAlgn="auto" hangingPunct="1">
              <a:lnSpc>
                <a:spcPct val="150000"/>
              </a:lnSpc>
              <a:buNone/>
              <a:defRPr/>
            </a:pPr>
            <a:endParaRPr lang="en-US" sz="2800" b="1" dirty="0" smtClean="0"/>
          </a:p>
          <a:p>
            <a:pPr marL="64008" indent="0" algn="just" eaLnBrk="1" fontAlgn="auto" hangingPunct="1">
              <a:lnSpc>
                <a:spcPct val="150000"/>
              </a:lnSpc>
              <a:buNone/>
              <a:defRPr/>
            </a:pPr>
            <a:endParaRPr lang="en-US" sz="2800" b="1" dirty="0"/>
          </a:p>
        </p:txBody>
      </p:sp>
      <p:sp>
        <p:nvSpPr>
          <p:cNvPr id="5" name="Content Placeholder 4"/>
          <p:cNvSpPr>
            <a:spLocks noGrp="1"/>
          </p:cNvSpPr>
          <p:nvPr>
            <p:ph sz="half" idx="2"/>
          </p:nvPr>
        </p:nvSpPr>
        <p:spPr>
          <a:xfrm>
            <a:off x="304800" y="762000"/>
            <a:ext cx="8610600" cy="5486399"/>
          </a:xfrm>
        </p:spPr>
        <p:txBody>
          <a:bodyPr>
            <a:noAutofit/>
          </a:bodyPr>
          <a:lstStyle/>
          <a:p>
            <a:pPr algn="just">
              <a:lnSpc>
                <a:spcPct val="160000"/>
              </a:lnSpc>
            </a:pPr>
            <a:r>
              <a:rPr lang="en-US" sz="2400" b="1" dirty="0" smtClean="0"/>
              <a:t>A </a:t>
            </a:r>
            <a:r>
              <a:rPr lang="en-US" sz="2400" b="1" dirty="0"/>
              <a:t>simple machine consisting of a rigid bar pivoted on a fixed point and used to transmit force, as in raising or moving a weight at one end by pushing down on the </a:t>
            </a:r>
            <a:r>
              <a:rPr lang="en-US" sz="2400" b="1" dirty="0" smtClean="0"/>
              <a:t>other.</a:t>
            </a:r>
          </a:p>
          <a:p>
            <a:pPr algn="just">
              <a:lnSpc>
                <a:spcPct val="160000"/>
              </a:lnSpc>
            </a:pPr>
            <a:r>
              <a:rPr lang="en-US" sz="2400" b="1" dirty="0" smtClean="0"/>
              <a:t>Three </a:t>
            </a:r>
            <a:r>
              <a:rPr lang="en-US" sz="2400" b="1" dirty="0"/>
              <a:t>classes of levers (based on location of fulcrum, resistance and direction of effort (force).</a:t>
            </a:r>
          </a:p>
          <a:p>
            <a:pPr indent="349250" algn="just">
              <a:lnSpc>
                <a:spcPct val="160000"/>
              </a:lnSpc>
              <a:buNone/>
              <a:defRPr/>
            </a:pPr>
            <a:r>
              <a:rPr lang="en-US" sz="2000" b="1" dirty="0"/>
              <a:t>Class I</a:t>
            </a:r>
          </a:p>
          <a:p>
            <a:pPr indent="349250" algn="just">
              <a:lnSpc>
                <a:spcPct val="160000"/>
              </a:lnSpc>
              <a:buNone/>
              <a:defRPr/>
            </a:pPr>
            <a:r>
              <a:rPr lang="en-US" sz="2000" b="1" dirty="0"/>
              <a:t>Class II</a:t>
            </a:r>
          </a:p>
          <a:p>
            <a:pPr indent="349250" algn="just">
              <a:lnSpc>
                <a:spcPct val="160000"/>
              </a:lnSpc>
              <a:buNone/>
              <a:defRPr/>
            </a:pPr>
            <a:r>
              <a:rPr lang="en-US" sz="2000" b="1" dirty="0"/>
              <a:t>Class </a:t>
            </a:r>
            <a:r>
              <a:rPr lang="en-US" sz="2000" b="1" dirty="0" smtClean="0"/>
              <a:t>III</a:t>
            </a:r>
            <a:endParaRPr lang="en-US" sz="2000" b="1" dirty="0"/>
          </a:p>
        </p:txBody>
      </p:sp>
      <p:sp>
        <p:nvSpPr>
          <p:cNvPr id="2" name="Rounded Rectangle 1"/>
          <p:cNvSpPr/>
          <p:nvPr/>
        </p:nvSpPr>
        <p:spPr>
          <a:xfrm>
            <a:off x="1066800" y="76200"/>
            <a:ext cx="3352800" cy="7620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u="sng" dirty="0">
                <a:solidFill>
                  <a:schemeClr val="bg1"/>
                </a:solidFill>
                <a:effectLst>
                  <a:outerShdw blurRad="38100" dist="38100" dir="2700000" algn="tl">
                    <a:srgbClr val="FFFFFF"/>
                  </a:outerShdw>
                </a:effectLst>
              </a:rPr>
              <a:t>LEVER:</a:t>
            </a:r>
            <a:r>
              <a:rPr lang="en-US" sz="4400" b="1" u="sng" dirty="0">
                <a:solidFill>
                  <a:schemeClr val="bg1"/>
                </a:solidFill>
              </a:rPr>
              <a:t> </a:t>
            </a:r>
          </a:p>
        </p:txBody>
      </p:sp>
    </p:spTree>
    <p:extLst>
      <p:ext uri="{BB962C8B-B14F-4D97-AF65-F5344CB8AC3E}">
        <p14:creationId xmlns="" xmlns:p14="http://schemas.microsoft.com/office/powerpoint/2010/main" val="24986600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a:xfrm>
            <a:off x="762000" y="-76200"/>
            <a:ext cx="7772400" cy="1143000"/>
          </a:xfrm>
        </p:spPr>
        <p:txBody>
          <a:bodyPr/>
          <a:lstStyle/>
          <a:p>
            <a:pPr eaLnBrk="1" hangingPunct="1"/>
            <a:r>
              <a:rPr lang="en-US" dirty="0" smtClean="0"/>
              <a:t>Disadvantages.</a:t>
            </a:r>
          </a:p>
        </p:txBody>
      </p:sp>
      <p:sp>
        <p:nvSpPr>
          <p:cNvPr id="73731" name="Rectangle 1027"/>
          <p:cNvSpPr>
            <a:spLocks noGrp="1" noChangeArrowheads="1"/>
          </p:cNvSpPr>
          <p:nvPr>
            <p:ph idx="1"/>
          </p:nvPr>
        </p:nvSpPr>
        <p:spPr>
          <a:xfrm>
            <a:off x="685800" y="990600"/>
            <a:ext cx="7924800" cy="5638800"/>
          </a:xfrm>
        </p:spPr>
        <p:txBody>
          <a:bodyPr>
            <a:normAutofit lnSpcReduction="10000"/>
          </a:bodyPr>
          <a:lstStyle/>
          <a:p>
            <a:pPr marL="609600" indent="-609600" algn="just" eaLnBrk="1" fontAlgn="auto" hangingPunct="1">
              <a:lnSpc>
                <a:spcPct val="150000"/>
              </a:lnSpc>
              <a:spcAft>
                <a:spcPts val="0"/>
              </a:spcAft>
              <a:buClr>
                <a:schemeClr val="accent3"/>
              </a:buClr>
              <a:buFontTx/>
              <a:buAutoNum type="arabicPeriod"/>
              <a:defRPr/>
            </a:pPr>
            <a:r>
              <a:rPr lang="en-US" b="1" dirty="0"/>
              <a:t>Denture is not well stabilized against lateral forces</a:t>
            </a:r>
            <a:r>
              <a:rPr lang="en-US" b="1" dirty="0" smtClean="0"/>
              <a:t>.</a:t>
            </a:r>
            <a:endParaRPr lang="en-US" b="1" dirty="0"/>
          </a:p>
          <a:p>
            <a:pPr marL="609600" indent="-609600" algn="just" eaLnBrk="1" fontAlgn="auto" hangingPunct="1">
              <a:lnSpc>
                <a:spcPct val="150000"/>
              </a:lnSpc>
              <a:spcAft>
                <a:spcPts val="0"/>
              </a:spcAft>
              <a:buClr>
                <a:schemeClr val="accent3"/>
              </a:buClr>
              <a:buFontTx/>
              <a:buAutoNum type="arabicPeriod"/>
              <a:defRPr/>
            </a:pPr>
            <a:r>
              <a:rPr lang="en-US" b="1" dirty="0"/>
              <a:t>There will be always premature contact when mouth is closed </a:t>
            </a:r>
            <a:r>
              <a:rPr lang="en-US" b="1" dirty="0" smtClean="0"/>
              <a:t>.</a:t>
            </a:r>
            <a:endParaRPr lang="en-US" b="1" dirty="0"/>
          </a:p>
          <a:p>
            <a:pPr marL="609600" indent="-609600" algn="just" eaLnBrk="1" fontAlgn="auto" hangingPunct="1">
              <a:lnSpc>
                <a:spcPct val="150000"/>
              </a:lnSpc>
              <a:spcAft>
                <a:spcPts val="0"/>
              </a:spcAft>
              <a:buClr>
                <a:schemeClr val="accent3"/>
              </a:buClr>
              <a:buFontTx/>
              <a:buAutoNum type="arabicPeriod"/>
              <a:defRPr/>
            </a:pPr>
            <a:r>
              <a:rPr lang="en-US" b="1" dirty="0"/>
              <a:t>It may be uncomfortable sensation to the patient</a:t>
            </a:r>
            <a:r>
              <a:rPr lang="en-US" b="1" dirty="0" smtClean="0"/>
              <a:t>.</a:t>
            </a:r>
            <a:endParaRPr lang="en-US" b="1" dirty="0"/>
          </a:p>
          <a:p>
            <a:pPr marL="609600" indent="-609600" algn="just" eaLnBrk="1" fontAlgn="auto" hangingPunct="1">
              <a:lnSpc>
                <a:spcPct val="150000"/>
              </a:lnSpc>
              <a:spcAft>
                <a:spcPts val="0"/>
              </a:spcAft>
              <a:buClr>
                <a:schemeClr val="accent3"/>
              </a:buClr>
              <a:buFontTx/>
              <a:buAutoNum type="arabicPeriod"/>
              <a:defRPr/>
            </a:pPr>
            <a:r>
              <a:rPr lang="en-US" b="1" dirty="0"/>
              <a:t>It is difficult to produce effective indirect retention.</a:t>
            </a:r>
          </a:p>
        </p:txBody>
      </p:sp>
    </p:spTree>
    <p:extLst>
      <p:ext uri="{BB962C8B-B14F-4D97-AF65-F5344CB8AC3E}">
        <p14:creationId xmlns="" xmlns:p14="http://schemas.microsoft.com/office/powerpoint/2010/main" val="18582624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62000" y="12700"/>
            <a:ext cx="7772400" cy="825500"/>
          </a:xfrm>
        </p:spPr>
        <p:txBody>
          <a:bodyPr/>
          <a:lstStyle/>
          <a:p>
            <a:pPr eaLnBrk="1" hangingPunct="1"/>
            <a:r>
              <a:rPr lang="en-US" dirty="0" smtClean="0"/>
              <a:t>Broad stress distribution</a:t>
            </a:r>
          </a:p>
        </p:txBody>
      </p:sp>
      <p:sp>
        <p:nvSpPr>
          <p:cNvPr id="53251" name="Rectangle 3"/>
          <p:cNvSpPr>
            <a:spLocks noGrp="1" noChangeArrowheads="1"/>
          </p:cNvSpPr>
          <p:nvPr>
            <p:ph idx="1"/>
          </p:nvPr>
        </p:nvSpPr>
        <p:spPr>
          <a:xfrm>
            <a:off x="609600" y="990600"/>
            <a:ext cx="7924800" cy="5562600"/>
          </a:xfrm>
        </p:spPr>
        <p:txBody>
          <a:bodyPr>
            <a:normAutofit fontScale="92500" lnSpcReduction="20000"/>
          </a:bodyPr>
          <a:lstStyle/>
          <a:p>
            <a:pPr algn="just" eaLnBrk="1" hangingPunct="1">
              <a:lnSpc>
                <a:spcPct val="150000"/>
              </a:lnSpc>
            </a:pPr>
            <a:r>
              <a:rPr lang="en-US" sz="2800" b="1" dirty="0" smtClean="0"/>
              <a:t>Advocates of this school of thought believe that excessive trauma to the remaining teeth and residual ridge can be prevented by distributing the forces of occlusion over as many teeth and as much of the available soft tissue area as possible.</a:t>
            </a:r>
          </a:p>
          <a:p>
            <a:pPr algn="just" eaLnBrk="1" hangingPunct="1">
              <a:lnSpc>
                <a:spcPct val="150000"/>
              </a:lnSpc>
            </a:pPr>
            <a:r>
              <a:rPr lang="en-US" sz="2800" b="1" dirty="0" smtClean="0"/>
              <a:t>Achieved by means of additional rests , indirect retainers, clasps and broad coverage denture bases.</a:t>
            </a:r>
          </a:p>
        </p:txBody>
      </p:sp>
    </p:spTree>
    <p:extLst>
      <p:ext uri="{BB962C8B-B14F-4D97-AF65-F5344CB8AC3E}">
        <p14:creationId xmlns="" xmlns:p14="http://schemas.microsoft.com/office/powerpoint/2010/main" val="33748939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a:xfrm>
            <a:off x="685800" y="0"/>
            <a:ext cx="7772400" cy="1143000"/>
          </a:xfrm>
        </p:spPr>
        <p:txBody>
          <a:bodyPr/>
          <a:lstStyle/>
          <a:p>
            <a:pPr eaLnBrk="1" hangingPunct="1"/>
            <a:r>
              <a:rPr lang="en-US" smtClean="0"/>
              <a:t>Advantages</a:t>
            </a:r>
          </a:p>
        </p:txBody>
      </p:sp>
      <p:sp>
        <p:nvSpPr>
          <p:cNvPr id="54275" name="Rectangle 1027"/>
          <p:cNvSpPr>
            <a:spLocks noGrp="1" noChangeArrowheads="1"/>
          </p:cNvSpPr>
          <p:nvPr>
            <p:ph idx="1"/>
          </p:nvPr>
        </p:nvSpPr>
        <p:spPr>
          <a:xfrm>
            <a:off x="685800" y="1219200"/>
            <a:ext cx="7772400" cy="4876800"/>
          </a:xfrm>
        </p:spPr>
        <p:txBody>
          <a:bodyPr/>
          <a:lstStyle/>
          <a:p>
            <a:pPr marL="533400" indent="-533400" eaLnBrk="1" hangingPunct="1">
              <a:buFontTx/>
              <a:buAutoNum type="arabicPeriod"/>
            </a:pPr>
            <a:r>
              <a:rPr lang="en-US" dirty="0" smtClean="0"/>
              <a:t>Teeth can be splinted .</a:t>
            </a:r>
          </a:p>
          <a:p>
            <a:pPr marL="533400" indent="-533400" eaLnBrk="1" hangingPunct="1">
              <a:buFontTx/>
              <a:buAutoNum type="arabicPeriod"/>
            </a:pPr>
            <a:endParaRPr lang="en-US" dirty="0" smtClean="0"/>
          </a:p>
          <a:p>
            <a:pPr marL="533400" indent="-533400" eaLnBrk="1" hangingPunct="1">
              <a:buFontTx/>
              <a:buAutoNum type="arabicPeriod"/>
            </a:pPr>
            <a:r>
              <a:rPr lang="en-US" dirty="0" smtClean="0"/>
              <a:t>Prosthesis are easier and less expensive to construct.</a:t>
            </a:r>
          </a:p>
          <a:p>
            <a:pPr marL="533400" indent="-533400" eaLnBrk="1" hangingPunct="1">
              <a:buFontTx/>
              <a:buAutoNum type="arabicPeriod"/>
            </a:pPr>
            <a:endParaRPr lang="en-US" dirty="0" smtClean="0"/>
          </a:p>
          <a:p>
            <a:pPr marL="533400" indent="-533400" eaLnBrk="1" hangingPunct="1">
              <a:buFontTx/>
              <a:buAutoNum type="arabicPeriod"/>
            </a:pPr>
            <a:r>
              <a:rPr lang="en-US" dirty="0" smtClean="0"/>
              <a:t>No flexible or moving parts so less danger of distorting the denture.</a:t>
            </a:r>
          </a:p>
        </p:txBody>
      </p:sp>
    </p:spTree>
    <p:extLst>
      <p:ext uri="{BB962C8B-B14F-4D97-AF65-F5344CB8AC3E}">
        <p14:creationId xmlns="" xmlns:p14="http://schemas.microsoft.com/office/powerpoint/2010/main" val="14840765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p:txBody>
          <a:bodyPr/>
          <a:lstStyle/>
          <a:p>
            <a:pPr eaLnBrk="1" hangingPunct="1"/>
            <a:endParaRPr lang="en-US" smtClean="0"/>
          </a:p>
        </p:txBody>
      </p:sp>
      <p:sp>
        <p:nvSpPr>
          <p:cNvPr id="55299" name="Rectangle 1027"/>
          <p:cNvSpPr>
            <a:spLocks noGrp="1" noChangeArrowheads="1"/>
          </p:cNvSpPr>
          <p:nvPr>
            <p:ph idx="1"/>
          </p:nvPr>
        </p:nvSpPr>
        <p:spPr>
          <a:xfrm>
            <a:off x="685800" y="1981200"/>
            <a:ext cx="7848600" cy="4343400"/>
          </a:xfrm>
        </p:spPr>
        <p:txBody>
          <a:bodyPr/>
          <a:lstStyle/>
          <a:p>
            <a:pPr marL="609600" indent="-609600" eaLnBrk="1" hangingPunct="1">
              <a:buFontTx/>
              <a:buAutoNum type="arabicPeriod" startAt="4"/>
            </a:pPr>
            <a:r>
              <a:rPr lang="en-US" smtClean="0"/>
              <a:t>Indirect retainers and other rigid components provides excellent horizontal stabilization.</a:t>
            </a:r>
          </a:p>
          <a:p>
            <a:pPr marL="609600" indent="-609600" eaLnBrk="1" hangingPunct="1">
              <a:buFontTx/>
              <a:buAutoNum type="arabicPeriod" startAt="4"/>
            </a:pPr>
            <a:endParaRPr lang="en-US" smtClean="0"/>
          </a:p>
          <a:p>
            <a:pPr marL="609600" indent="-609600" eaLnBrk="1" hangingPunct="1">
              <a:buFontTx/>
              <a:buAutoNum type="arabicPeriod" startAt="4"/>
            </a:pPr>
            <a:r>
              <a:rPr lang="en-US" smtClean="0"/>
              <a:t>Less relining required.</a:t>
            </a:r>
          </a:p>
          <a:p>
            <a:pPr marL="609600" indent="-609600" eaLnBrk="1" hangingPunct="1"/>
            <a:endParaRPr lang="en-US" smtClean="0"/>
          </a:p>
        </p:txBody>
      </p:sp>
    </p:spTree>
    <p:extLst>
      <p:ext uri="{BB962C8B-B14F-4D97-AF65-F5344CB8AC3E}">
        <p14:creationId xmlns="" xmlns:p14="http://schemas.microsoft.com/office/powerpoint/2010/main" val="31150786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3074"/>
          <p:cNvSpPr>
            <a:spLocks noGrp="1" noChangeArrowheads="1"/>
          </p:cNvSpPr>
          <p:nvPr>
            <p:ph type="title"/>
          </p:nvPr>
        </p:nvSpPr>
        <p:spPr/>
        <p:txBody>
          <a:bodyPr/>
          <a:lstStyle/>
          <a:p>
            <a:pPr eaLnBrk="1" hangingPunct="1"/>
            <a:r>
              <a:rPr lang="en-US" smtClean="0"/>
              <a:t>Disadvantages</a:t>
            </a:r>
          </a:p>
        </p:txBody>
      </p:sp>
      <p:sp>
        <p:nvSpPr>
          <p:cNvPr id="56323" name="Rectangle 3075"/>
          <p:cNvSpPr>
            <a:spLocks noGrp="1" noChangeArrowheads="1"/>
          </p:cNvSpPr>
          <p:nvPr>
            <p:ph idx="1"/>
          </p:nvPr>
        </p:nvSpPr>
        <p:spPr/>
        <p:txBody>
          <a:bodyPr/>
          <a:lstStyle/>
          <a:p>
            <a:pPr marL="609600" indent="-609600" eaLnBrk="1" hangingPunct="1">
              <a:buFontTx/>
              <a:buAutoNum type="arabicPeriod"/>
            </a:pPr>
            <a:r>
              <a:rPr lang="en-US" smtClean="0"/>
              <a:t>Greater bulk may cause prosthesis to be less comfortable.</a:t>
            </a:r>
          </a:p>
          <a:p>
            <a:pPr marL="609600" indent="-609600" eaLnBrk="1" hangingPunct="1">
              <a:buFontTx/>
              <a:buAutoNum type="arabicPeriod"/>
            </a:pPr>
            <a:endParaRPr lang="en-US" smtClean="0"/>
          </a:p>
          <a:p>
            <a:pPr marL="609600" indent="-609600" eaLnBrk="1" hangingPunct="1">
              <a:buFontTx/>
              <a:buAutoNum type="arabicPeriod"/>
            </a:pPr>
            <a:r>
              <a:rPr lang="en-US" smtClean="0"/>
              <a:t>Increased amount of tooth coverage can lead to dental caries</a:t>
            </a:r>
          </a:p>
        </p:txBody>
      </p:sp>
    </p:spTree>
    <p:extLst>
      <p:ext uri="{BB962C8B-B14F-4D97-AF65-F5344CB8AC3E}">
        <p14:creationId xmlns="" xmlns:p14="http://schemas.microsoft.com/office/powerpoint/2010/main" val="42512181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3" name="Rectangle 3"/>
          <p:cNvSpPr>
            <a:spLocks noGrp="1" noChangeArrowheads="1"/>
          </p:cNvSpPr>
          <p:nvPr>
            <p:ph type="body" idx="1"/>
          </p:nvPr>
        </p:nvSpPr>
        <p:spPr>
          <a:xfrm>
            <a:off x="304800" y="304800"/>
            <a:ext cx="8610600" cy="6324600"/>
          </a:xfrm>
        </p:spPr>
        <p:txBody>
          <a:bodyPr>
            <a:noAutofit/>
          </a:bodyPr>
          <a:lstStyle/>
          <a:p>
            <a:pPr marL="401638" indent="0" algn="just">
              <a:lnSpc>
                <a:spcPct val="170000"/>
              </a:lnSpc>
              <a:buFont typeface="Wingdings" pitchFamily="2" charset="2"/>
              <a:buNone/>
            </a:pPr>
            <a:r>
              <a:rPr lang="en-US" sz="3200" b="1" u="sng" dirty="0" smtClean="0">
                <a:solidFill>
                  <a:srgbClr val="FFFF00"/>
                </a:solidFill>
              </a:rPr>
              <a:t>Strategic </a:t>
            </a:r>
            <a:r>
              <a:rPr lang="en-US" sz="3200" b="1" u="sng" dirty="0">
                <a:solidFill>
                  <a:srgbClr val="FFFF00"/>
                </a:solidFill>
              </a:rPr>
              <a:t>clasp positioning as a means of </a:t>
            </a:r>
            <a:r>
              <a:rPr lang="en-US" sz="3200" b="1" u="sng" dirty="0" smtClean="0">
                <a:solidFill>
                  <a:srgbClr val="FFFF00"/>
                </a:solidFill>
              </a:rPr>
              <a:t>stress control</a:t>
            </a:r>
            <a:endParaRPr lang="en-US" sz="3200" b="1" u="sng" dirty="0">
              <a:solidFill>
                <a:schemeClr val="folHlink"/>
              </a:solidFill>
              <a:effectLst>
                <a:outerShdw blurRad="38100" dist="38100" dir="2700000" algn="tl">
                  <a:srgbClr val="FFFFFF"/>
                </a:outerShdw>
              </a:effectLst>
            </a:endParaRPr>
          </a:p>
          <a:p>
            <a:pPr algn="just">
              <a:lnSpc>
                <a:spcPct val="170000"/>
              </a:lnSpc>
            </a:pPr>
            <a:r>
              <a:rPr lang="en-US" sz="2400" b="1" dirty="0"/>
              <a:t>Leverages can be controlled to a large extent by means of clasps, if there are sufficient abutment teeth and they are strategically distributed in the dental arch</a:t>
            </a:r>
            <a:r>
              <a:rPr lang="en-US" sz="2400" b="1" dirty="0" smtClean="0"/>
              <a:t>.</a:t>
            </a:r>
            <a:endParaRPr lang="en-US" sz="2400" b="1" dirty="0"/>
          </a:p>
          <a:p>
            <a:pPr algn="just">
              <a:lnSpc>
                <a:spcPct val="170000"/>
              </a:lnSpc>
            </a:pPr>
            <a:r>
              <a:rPr lang="en-US" sz="2400" b="1" dirty="0"/>
              <a:t>If number and location of potential abutments is less </a:t>
            </a:r>
            <a:r>
              <a:rPr lang="en-US" sz="2400" b="1" dirty="0" smtClean="0"/>
              <a:t>than </a:t>
            </a:r>
            <a:r>
              <a:rPr lang="en-US" sz="2400" b="1" dirty="0"/>
              <a:t>ideal</a:t>
            </a:r>
            <a:r>
              <a:rPr lang="en-US" sz="2400" b="1" dirty="0">
                <a:sym typeface="Wingdings" pitchFamily="2" charset="2"/>
              </a:rPr>
              <a:t> harmful effects can be decreased by strategic placement of clasps.</a:t>
            </a:r>
            <a:endParaRPr lang="en-US" sz="2400" b="1" dirty="0"/>
          </a:p>
        </p:txBody>
      </p:sp>
    </p:spTree>
    <p:extLst>
      <p:ext uri="{BB962C8B-B14F-4D97-AF65-F5344CB8AC3E}">
        <p14:creationId xmlns="" xmlns:p14="http://schemas.microsoft.com/office/powerpoint/2010/main" val="32103589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7" name="Rectangle 3"/>
          <p:cNvSpPr>
            <a:spLocks noGrp="1" noChangeArrowheads="1"/>
          </p:cNvSpPr>
          <p:nvPr>
            <p:ph type="body" sz="half" idx="1"/>
          </p:nvPr>
        </p:nvSpPr>
        <p:spPr>
          <a:xfrm>
            <a:off x="0" y="228600"/>
            <a:ext cx="8915400" cy="5902325"/>
          </a:xfrm>
        </p:spPr>
        <p:txBody>
          <a:bodyPr>
            <a:normAutofit lnSpcReduction="10000"/>
          </a:bodyPr>
          <a:lstStyle/>
          <a:p>
            <a:pPr algn="ctr">
              <a:lnSpc>
                <a:spcPct val="90000"/>
              </a:lnSpc>
              <a:buFont typeface="Wingdings" pitchFamily="2" charset="2"/>
              <a:buNone/>
            </a:pPr>
            <a:r>
              <a:rPr lang="en-US" sz="2600" b="1" dirty="0">
                <a:solidFill>
                  <a:srgbClr val="FFFF00"/>
                </a:solidFill>
              </a:rPr>
              <a:t>a) Quadrilateral configuration</a:t>
            </a:r>
          </a:p>
          <a:p>
            <a:pPr>
              <a:lnSpc>
                <a:spcPct val="90000"/>
              </a:lnSpc>
            </a:pPr>
            <a:endParaRPr lang="en-US" sz="2600" b="1" dirty="0">
              <a:solidFill>
                <a:schemeClr val="folHlink"/>
              </a:solidFill>
              <a:effectLst>
                <a:outerShdw blurRad="38100" dist="38100" dir="2700000" algn="tl">
                  <a:srgbClr val="FFFFFF"/>
                </a:outerShdw>
              </a:effectLst>
            </a:endParaRPr>
          </a:p>
          <a:p>
            <a:pPr>
              <a:lnSpc>
                <a:spcPct val="90000"/>
              </a:lnSpc>
            </a:pPr>
            <a:r>
              <a:rPr lang="en-US" sz="2600" b="1" dirty="0"/>
              <a:t>When 4 abutment teeth </a:t>
            </a:r>
          </a:p>
          <a:p>
            <a:pPr>
              <a:lnSpc>
                <a:spcPct val="90000"/>
              </a:lnSpc>
              <a:buFont typeface="Wingdings" pitchFamily="2" charset="2"/>
              <a:buNone/>
            </a:pPr>
            <a:r>
              <a:rPr lang="en-US" sz="2600" b="1" dirty="0"/>
              <a:t>   available for clasping </a:t>
            </a:r>
          </a:p>
          <a:p>
            <a:pPr>
              <a:lnSpc>
                <a:spcPct val="90000"/>
              </a:lnSpc>
              <a:buFont typeface="Wingdings" pitchFamily="2" charset="2"/>
              <a:buNone/>
            </a:pPr>
            <a:r>
              <a:rPr lang="en-US" sz="2600" b="1" dirty="0"/>
              <a:t>   and partial denture </a:t>
            </a:r>
          </a:p>
          <a:p>
            <a:pPr>
              <a:lnSpc>
                <a:spcPct val="90000"/>
              </a:lnSpc>
              <a:buFont typeface="Wingdings" pitchFamily="2" charset="2"/>
              <a:buNone/>
            </a:pPr>
            <a:r>
              <a:rPr lang="en-US" sz="2600" b="1" dirty="0"/>
              <a:t>   confined within 4 clasps</a:t>
            </a:r>
          </a:p>
          <a:p>
            <a:pPr>
              <a:lnSpc>
                <a:spcPct val="90000"/>
              </a:lnSpc>
              <a:buFont typeface="Wingdings" pitchFamily="2" charset="2"/>
              <a:buNone/>
            </a:pPr>
            <a:r>
              <a:rPr lang="en-US" sz="2600" b="1" dirty="0">
                <a:sym typeface="Wingdings" pitchFamily="2" charset="2"/>
              </a:rPr>
              <a:t>   all leverages neutralized.</a:t>
            </a:r>
          </a:p>
          <a:p>
            <a:pPr>
              <a:lnSpc>
                <a:spcPct val="90000"/>
              </a:lnSpc>
              <a:buFont typeface="Wingdings" pitchFamily="2" charset="2"/>
              <a:buNone/>
            </a:pPr>
            <a:endParaRPr lang="en-US" sz="2600" b="1" dirty="0">
              <a:sym typeface="Wingdings" pitchFamily="2" charset="2"/>
            </a:endParaRPr>
          </a:p>
          <a:p>
            <a:pPr>
              <a:lnSpc>
                <a:spcPct val="90000"/>
              </a:lnSpc>
            </a:pPr>
            <a:r>
              <a:rPr lang="en-US" sz="2600" b="1" dirty="0">
                <a:sym typeface="Wingdings" pitchFamily="2" charset="2"/>
              </a:rPr>
              <a:t>Ideal (for support and leverage control)</a:t>
            </a:r>
          </a:p>
          <a:p>
            <a:pPr>
              <a:lnSpc>
                <a:spcPct val="90000"/>
              </a:lnSpc>
            </a:pPr>
            <a:endParaRPr lang="en-US" sz="2600" b="1" dirty="0"/>
          </a:p>
          <a:p>
            <a:pPr>
              <a:lnSpc>
                <a:spcPct val="90000"/>
              </a:lnSpc>
            </a:pPr>
            <a:r>
              <a:rPr lang="en-US" sz="2600" b="1" dirty="0"/>
              <a:t>Indicated most often in </a:t>
            </a:r>
            <a:endParaRPr lang="en-US" sz="2600" b="1" dirty="0" smtClean="0"/>
          </a:p>
          <a:p>
            <a:pPr marL="64008" indent="0">
              <a:lnSpc>
                <a:spcPct val="90000"/>
              </a:lnSpc>
              <a:buNone/>
            </a:pPr>
            <a:r>
              <a:rPr lang="en-US" sz="2600" b="1" dirty="0" smtClean="0"/>
              <a:t>   class III arches </a:t>
            </a:r>
          </a:p>
          <a:p>
            <a:pPr marL="64008" indent="0">
              <a:lnSpc>
                <a:spcPct val="90000"/>
              </a:lnSpc>
              <a:buNone/>
            </a:pPr>
            <a:r>
              <a:rPr lang="en-US" sz="2600" b="1" dirty="0"/>
              <a:t> </a:t>
            </a:r>
            <a:r>
              <a:rPr lang="en-US" sz="2600" b="1" dirty="0" smtClean="0"/>
              <a:t>  (</a:t>
            </a:r>
            <a:r>
              <a:rPr lang="en-US" sz="2600" b="1" dirty="0"/>
              <a:t>with modification</a:t>
            </a:r>
          </a:p>
          <a:p>
            <a:pPr>
              <a:lnSpc>
                <a:spcPct val="90000"/>
              </a:lnSpc>
              <a:buFont typeface="Wingdings" pitchFamily="2" charset="2"/>
              <a:buNone/>
            </a:pPr>
            <a:r>
              <a:rPr lang="en-US" sz="2600" b="1" dirty="0"/>
              <a:t>   </a:t>
            </a:r>
            <a:r>
              <a:rPr lang="en-US" sz="2600" b="1" dirty="0" smtClean="0"/>
              <a:t>space </a:t>
            </a:r>
            <a:r>
              <a:rPr lang="en-US" sz="2600" b="1" dirty="0"/>
              <a:t>on opposite side)</a:t>
            </a:r>
          </a:p>
        </p:txBody>
      </p:sp>
      <p:pic>
        <p:nvPicPr>
          <p:cNvPr id="134148" name="Picture 4" descr="P7141162"/>
          <p:cNvPicPr>
            <a:picLocks noGrp="1" noChangeAspect="1" noChangeArrowheads="1"/>
          </p:cNvPicPr>
          <p:nvPr>
            <p:ph sz="quarter" idx="2"/>
          </p:nvPr>
        </p:nvPicPr>
        <p:blipFill>
          <a:blip r:embed="rId2">
            <a:lum bright="6000"/>
            <a:extLst>
              <a:ext uri="{28A0092B-C50C-407E-A947-70E740481C1C}">
                <a14:useLocalDpi xmlns="" xmlns:a14="http://schemas.microsoft.com/office/drawing/2010/main" val="0"/>
              </a:ext>
            </a:extLst>
          </a:blip>
          <a:srcRect l="9306" t="15892" r="58238" b="51270"/>
          <a:stretch>
            <a:fillRect/>
          </a:stretch>
        </p:blipFill>
        <p:spPr>
          <a:xfrm>
            <a:off x="5562600" y="762000"/>
            <a:ext cx="3352800" cy="2543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4151" name="Picture 7" descr="P7141162"/>
          <p:cNvPicPr>
            <a:picLocks noGrp="1" noChangeAspect="1" noChangeArrowheads="1"/>
          </p:cNvPicPr>
          <p:nvPr>
            <p:ph sz="quarter" idx="3"/>
          </p:nvPr>
        </p:nvPicPr>
        <p:blipFill>
          <a:blip r:embed="rId2">
            <a:lum bright="6000"/>
            <a:extLst>
              <a:ext uri="{28A0092B-C50C-407E-A947-70E740481C1C}">
                <a14:useLocalDpi xmlns="" xmlns:a14="http://schemas.microsoft.com/office/drawing/2010/main" val="0"/>
              </a:ext>
            </a:extLst>
          </a:blip>
          <a:srcRect l="8595" t="54248" r="60847" b="12981"/>
          <a:stretch>
            <a:fillRect/>
          </a:stretch>
        </p:blipFill>
        <p:spPr>
          <a:xfrm>
            <a:off x="5638800" y="4038600"/>
            <a:ext cx="3048000" cy="24511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0799935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6" name="Rectangle 8"/>
          <p:cNvSpPr>
            <a:spLocks noGrp="1" noChangeArrowheads="1"/>
          </p:cNvSpPr>
          <p:nvPr>
            <p:ph type="title"/>
          </p:nvPr>
        </p:nvSpPr>
        <p:spPr/>
        <p:txBody>
          <a:bodyPr/>
          <a:lstStyle/>
          <a:p>
            <a:endParaRPr lang="en-US"/>
          </a:p>
        </p:txBody>
      </p:sp>
      <p:sp>
        <p:nvSpPr>
          <p:cNvPr id="135171" name="Rectangle 3"/>
          <p:cNvSpPr>
            <a:spLocks noGrp="1" noChangeArrowheads="1"/>
          </p:cNvSpPr>
          <p:nvPr>
            <p:ph type="body" sz="half" idx="1"/>
          </p:nvPr>
        </p:nvSpPr>
        <p:spPr>
          <a:xfrm>
            <a:off x="457200" y="1600200"/>
            <a:ext cx="7772400" cy="4530725"/>
          </a:xfrm>
        </p:spPr>
        <p:txBody>
          <a:bodyPr/>
          <a:lstStyle/>
          <a:p>
            <a:pPr algn="ctr">
              <a:buFont typeface="Wingdings" pitchFamily="2" charset="2"/>
              <a:buNone/>
            </a:pPr>
            <a:r>
              <a:rPr lang="en-US" sz="2800" b="1"/>
              <a:t>Class III with no modification space</a:t>
            </a:r>
          </a:p>
          <a:p>
            <a:pPr algn="ctr"/>
            <a:endParaRPr lang="en-US" sz="2800" b="1"/>
          </a:p>
        </p:txBody>
      </p:sp>
      <p:pic>
        <p:nvPicPr>
          <p:cNvPr id="135172" name="Picture 4" descr="P7141178"/>
          <p:cNvPicPr>
            <a:picLocks noGrp="1" noChangeAspect="1" noChangeArrowheads="1"/>
          </p:cNvPicPr>
          <p:nvPr>
            <p:ph sz="quarter" idx="2"/>
          </p:nvPr>
        </p:nvPicPr>
        <p:blipFill>
          <a:blip r:embed="rId2">
            <a:extLst>
              <a:ext uri="{28A0092B-C50C-407E-A947-70E740481C1C}">
                <a14:useLocalDpi xmlns="" xmlns:a14="http://schemas.microsoft.com/office/drawing/2010/main" val="0"/>
              </a:ext>
            </a:extLst>
          </a:blip>
          <a:srcRect l="10440" t="25473" r="53018" b="39076"/>
          <a:stretch>
            <a:fillRect/>
          </a:stretch>
        </p:blipFill>
        <p:spPr>
          <a:xfrm>
            <a:off x="1828800" y="2438400"/>
            <a:ext cx="5334000" cy="38798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35179" name="Line 11"/>
          <p:cNvSpPr>
            <a:spLocks noChangeShapeType="1"/>
          </p:cNvSpPr>
          <p:nvPr/>
        </p:nvSpPr>
        <p:spPr bwMode="auto">
          <a:xfrm>
            <a:off x="3048000" y="3657600"/>
            <a:ext cx="152400" cy="7620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80" name="Line 12"/>
          <p:cNvSpPr>
            <a:spLocks noChangeShapeType="1"/>
          </p:cNvSpPr>
          <p:nvPr/>
        </p:nvSpPr>
        <p:spPr bwMode="auto">
          <a:xfrm>
            <a:off x="5715000" y="4114800"/>
            <a:ext cx="152400" cy="7620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81" name="Line 13"/>
          <p:cNvSpPr>
            <a:spLocks noChangeShapeType="1"/>
          </p:cNvSpPr>
          <p:nvPr/>
        </p:nvSpPr>
        <p:spPr bwMode="auto">
          <a:xfrm>
            <a:off x="5181600" y="5029200"/>
            <a:ext cx="152400" cy="7620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82" name="Line 14"/>
          <p:cNvSpPr>
            <a:spLocks noChangeShapeType="1"/>
          </p:cNvSpPr>
          <p:nvPr/>
        </p:nvSpPr>
        <p:spPr bwMode="auto">
          <a:xfrm>
            <a:off x="3429000" y="4876800"/>
            <a:ext cx="152400" cy="7620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23309446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5" name="Rectangle 3"/>
          <p:cNvSpPr>
            <a:spLocks noGrp="1" noChangeArrowheads="1"/>
          </p:cNvSpPr>
          <p:nvPr>
            <p:ph type="body" sz="half" idx="1"/>
          </p:nvPr>
        </p:nvSpPr>
        <p:spPr>
          <a:xfrm>
            <a:off x="228600" y="228600"/>
            <a:ext cx="4800600" cy="5826125"/>
          </a:xfrm>
        </p:spPr>
        <p:txBody>
          <a:bodyPr>
            <a:normAutofit fontScale="92500" lnSpcReduction="10000"/>
          </a:bodyPr>
          <a:lstStyle/>
          <a:p>
            <a:pPr algn="ctr">
              <a:buFont typeface="Wingdings" pitchFamily="2" charset="2"/>
              <a:buNone/>
            </a:pPr>
            <a:r>
              <a:rPr lang="en-US" sz="2800" b="1" dirty="0">
                <a:solidFill>
                  <a:srgbClr val="FFFF00"/>
                </a:solidFill>
                <a:effectLst>
                  <a:outerShdw blurRad="38100" dist="38100" dir="2700000" algn="tl">
                    <a:srgbClr val="000000">
                      <a:alpha val="43137"/>
                    </a:srgbClr>
                  </a:outerShdw>
                </a:effectLst>
              </a:rPr>
              <a:t> B) Tripod configuration</a:t>
            </a:r>
          </a:p>
          <a:p>
            <a:pPr marL="64008" indent="0" algn="ctr">
              <a:buNone/>
            </a:pPr>
            <a:endParaRPr lang="en-US" sz="2800" b="1" dirty="0">
              <a:effectLst>
                <a:outerShdw blurRad="38100" dist="38100" dir="2700000" algn="tl">
                  <a:srgbClr val="000000">
                    <a:alpha val="43137"/>
                  </a:srgbClr>
                </a:outerShdw>
              </a:effectLst>
            </a:endParaRPr>
          </a:p>
          <a:p>
            <a:pPr marL="64008" indent="0" algn="ctr">
              <a:buNone/>
            </a:pPr>
            <a:r>
              <a:rPr lang="en-US" sz="2800" b="1" dirty="0" smtClean="0">
                <a:effectLst>
                  <a:outerShdw blurRad="38100" dist="38100" dir="2700000" algn="tl">
                    <a:srgbClr val="000000">
                      <a:alpha val="43137"/>
                    </a:srgbClr>
                  </a:outerShdw>
                </a:effectLst>
              </a:rPr>
              <a:t>Class </a:t>
            </a:r>
            <a:r>
              <a:rPr lang="en-US" sz="2800" b="1" dirty="0">
                <a:effectLst>
                  <a:outerShdw blurRad="38100" dist="38100" dir="2700000" algn="tl">
                    <a:srgbClr val="000000">
                      <a:alpha val="43137"/>
                    </a:srgbClr>
                  </a:outerShdw>
                </a:effectLst>
              </a:rPr>
              <a:t>II situations</a:t>
            </a: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Distal abutment on one side of arch missing</a:t>
            </a:r>
          </a:p>
          <a:p>
            <a:pPr algn="ctr"/>
            <a:endParaRPr lang="en-US" sz="2800" b="1" dirty="0" smtClean="0">
              <a:effectLst>
                <a:outerShdw blurRad="38100" dist="38100" dir="2700000" algn="tl">
                  <a:srgbClr val="000000">
                    <a:alpha val="43137"/>
                  </a:srgbClr>
                </a:outerShdw>
              </a:effectLst>
            </a:endParaRPr>
          </a:p>
          <a:p>
            <a:pPr algn="ctr"/>
            <a:endParaRPr lang="en-US" sz="2800" b="1" dirty="0">
              <a:effectLst>
                <a:outerShdw blurRad="38100" dist="38100" dir="2700000" algn="tl">
                  <a:srgbClr val="000000">
                    <a:alpha val="43137"/>
                  </a:srgbClr>
                </a:outerShdw>
              </a:effectLst>
            </a:endParaRPr>
          </a:p>
          <a:p>
            <a:pPr algn="ctr">
              <a:buFont typeface="Wingdings" pitchFamily="2" charset="2"/>
              <a:buNone/>
            </a:pPr>
            <a:r>
              <a:rPr lang="en-US" sz="2800" b="1" dirty="0">
                <a:effectLst>
                  <a:outerShdw blurRad="38100" dist="38100" dir="2700000" algn="tl">
                    <a:srgbClr val="000000">
                      <a:alpha val="43137"/>
                    </a:srgbClr>
                  </a:outerShdw>
                </a:effectLst>
                <a:sym typeface="Wingdings" pitchFamily="2" charset="2"/>
              </a:rPr>
              <a:t>   leverage controlled to some extent by creating tripod configuration of clasp placement.</a:t>
            </a:r>
          </a:p>
          <a:p>
            <a:pPr algn="ctr"/>
            <a:endParaRPr lang="en-US" sz="2800" b="1" dirty="0">
              <a:effectLst>
                <a:outerShdw blurRad="38100" dist="38100" dir="2700000" algn="tl">
                  <a:srgbClr val="000000">
                    <a:alpha val="43137"/>
                  </a:srgbClr>
                </a:outerShdw>
              </a:effectLst>
            </a:endParaRPr>
          </a:p>
        </p:txBody>
      </p:sp>
      <p:pic>
        <p:nvPicPr>
          <p:cNvPr id="136196" name="Picture 4" descr="P7141162"/>
          <p:cNvPicPr>
            <a:picLocks noGrp="1" noChangeAspect="1" noChangeArrowheads="1"/>
          </p:cNvPicPr>
          <p:nvPr>
            <p:ph sz="quarter" idx="2"/>
          </p:nvPr>
        </p:nvPicPr>
        <p:blipFill>
          <a:blip r:embed="rId2">
            <a:lum bright="18000"/>
            <a:extLst>
              <a:ext uri="{28A0092B-C50C-407E-A947-70E740481C1C}">
                <a14:useLocalDpi xmlns="" xmlns:a14="http://schemas.microsoft.com/office/drawing/2010/main" val="0"/>
              </a:ext>
            </a:extLst>
          </a:blip>
          <a:srcRect l="44881" t="15039" r="21336" b="52783"/>
          <a:stretch>
            <a:fillRect/>
          </a:stretch>
        </p:blipFill>
        <p:spPr>
          <a:xfrm>
            <a:off x="5227418" y="762000"/>
            <a:ext cx="3687981" cy="26336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6203" name="Picture 11" descr="P7141181"/>
          <p:cNvPicPr>
            <a:picLocks noGrp="1" noChangeAspect="1" noChangeArrowheads="1"/>
          </p:cNvPicPr>
          <p:nvPr>
            <p:ph sz="quarter" idx="3"/>
          </p:nvPr>
        </p:nvPicPr>
        <p:blipFill>
          <a:blip r:embed="rId3" cstate="print">
            <a:extLst>
              <a:ext uri="{28A0092B-C50C-407E-A947-70E740481C1C}">
                <a14:useLocalDpi xmlns="" xmlns:a14="http://schemas.microsoft.com/office/drawing/2010/main" val="0"/>
              </a:ext>
            </a:extLst>
          </a:blip>
          <a:srcRect l="20010" t="17871" r="30397" b="22481"/>
          <a:stretch>
            <a:fillRect/>
          </a:stretch>
        </p:blipFill>
        <p:spPr>
          <a:xfrm>
            <a:off x="5257800" y="3581400"/>
            <a:ext cx="3352800" cy="3024188"/>
          </a:xfrm>
          <a:extLst>
            <a:ext uri="{909E8E84-426E-40DD-AFC4-6F175D3DCCD1}">
              <a14:hiddenFill xmlns="" xmlns:a14="http://schemas.microsoft.com/office/drawing/2010/main">
                <a:solidFill>
                  <a:srgbClr val="FFFFFF"/>
                </a:solidFill>
              </a14:hiddenFill>
            </a:ext>
          </a:extLst>
        </p:spPr>
      </p:pic>
      <p:sp>
        <p:nvSpPr>
          <p:cNvPr id="136204" name="Line 12"/>
          <p:cNvSpPr>
            <a:spLocks noChangeShapeType="1"/>
          </p:cNvSpPr>
          <p:nvPr/>
        </p:nvSpPr>
        <p:spPr bwMode="auto">
          <a:xfrm>
            <a:off x="2757055" y="3200400"/>
            <a:ext cx="0" cy="838200"/>
          </a:xfrm>
          <a:prstGeom prst="line">
            <a:avLst/>
          </a:prstGeom>
          <a:noFill/>
          <a:ln w="762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5" name="Line 13"/>
          <p:cNvSpPr>
            <a:spLocks noChangeShapeType="1"/>
          </p:cNvSpPr>
          <p:nvPr/>
        </p:nvSpPr>
        <p:spPr bwMode="auto">
          <a:xfrm flipH="1" flipV="1">
            <a:off x="6324600" y="4267200"/>
            <a:ext cx="304800" cy="381000"/>
          </a:xfrm>
          <a:prstGeom prst="line">
            <a:avLst/>
          </a:prstGeom>
          <a:noFill/>
          <a:ln w="38100">
            <a:solidFill>
              <a:srgbClr val="3366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6" name="Line 14"/>
          <p:cNvSpPr>
            <a:spLocks noChangeShapeType="1"/>
          </p:cNvSpPr>
          <p:nvPr/>
        </p:nvSpPr>
        <p:spPr bwMode="auto">
          <a:xfrm flipV="1">
            <a:off x="7239000" y="4495800"/>
            <a:ext cx="381000" cy="304800"/>
          </a:xfrm>
          <a:prstGeom prst="line">
            <a:avLst/>
          </a:prstGeom>
          <a:noFill/>
          <a:ln w="38100">
            <a:solidFill>
              <a:srgbClr val="3366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7" name="Line 15"/>
          <p:cNvSpPr>
            <a:spLocks noChangeShapeType="1"/>
          </p:cNvSpPr>
          <p:nvPr/>
        </p:nvSpPr>
        <p:spPr bwMode="auto">
          <a:xfrm>
            <a:off x="7391400" y="5410200"/>
            <a:ext cx="381000" cy="152400"/>
          </a:xfrm>
          <a:prstGeom prst="line">
            <a:avLst/>
          </a:prstGeom>
          <a:noFill/>
          <a:ln w="38100">
            <a:solidFill>
              <a:srgbClr val="3366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35523035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21" name="Rectangle 5"/>
          <p:cNvSpPr>
            <a:spLocks noGrp="1" noChangeArrowheads="1"/>
          </p:cNvSpPr>
          <p:nvPr>
            <p:ph type="title"/>
          </p:nvPr>
        </p:nvSpPr>
        <p:spPr>
          <a:xfrm>
            <a:off x="502444" y="152400"/>
            <a:ext cx="8229600" cy="1399032"/>
          </a:xfrm>
        </p:spPr>
        <p:txBody>
          <a:bodyPr/>
          <a:lstStyle/>
          <a:p>
            <a:r>
              <a:rPr lang="en-US" sz="3600" b="1" dirty="0">
                <a:solidFill>
                  <a:schemeClr val="folHlink"/>
                </a:solidFill>
              </a:rPr>
              <a:t>Class II with no modification space</a:t>
            </a:r>
          </a:p>
        </p:txBody>
      </p:sp>
      <p:pic>
        <p:nvPicPr>
          <p:cNvPr id="137220" name="Picture 4" descr="P7141180"/>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l="22260" t="34944" r="33588" b="22635"/>
          <a:stretch>
            <a:fillRect/>
          </a:stretch>
        </p:blipFill>
        <p:spPr>
          <a:xfrm>
            <a:off x="2781300" y="1088231"/>
            <a:ext cx="3429000" cy="24717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37223" name="Text Box 7"/>
          <p:cNvSpPr txBox="1">
            <a:spLocks noChangeArrowheads="1"/>
          </p:cNvSpPr>
          <p:nvPr/>
        </p:nvSpPr>
        <p:spPr bwMode="auto">
          <a:xfrm>
            <a:off x="228600" y="4038600"/>
            <a:ext cx="8777288"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dirty="0"/>
              <a:t>Separating two abutments on dentulous side as far as </a:t>
            </a:r>
            <a:r>
              <a:rPr lang="en-US" sz="2800" b="1" dirty="0" smtClean="0"/>
              <a:t>possible</a:t>
            </a:r>
          </a:p>
          <a:p>
            <a:pPr algn="ctr"/>
            <a:endParaRPr lang="en-US" sz="2800" b="1" dirty="0">
              <a:sym typeface="Wingdings" pitchFamily="2" charset="2"/>
            </a:endParaRPr>
          </a:p>
          <a:p>
            <a:pPr algn="ctr"/>
            <a:r>
              <a:rPr lang="en-US" sz="2800" b="1" dirty="0">
                <a:sym typeface="Wingdings" pitchFamily="2" charset="2"/>
              </a:rPr>
              <a:t> largest possible area of denture will be </a:t>
            </a:r>
            <a:r>
              <a:rPr lang="en-US" sz="2800" b="1" dirty="0" smtClean="0">
                <a:sym typeface="Wingdings" pitchFamily="2" charset="2"/>
              </a:rPr>
              <a:t>enclosed </a:t>
            </a:r>
            <a:r>
              <a:rPr lang="en-US" sz="2800" b="1" dirty="0">
                <a:sym typeface="Wingdings" pitchFamily="2" charset="2"/>
              </a:rPr>
              <a:t>in a triangle formed by retentive clasps.</a:t>
            </a:r>
            <a:endParaRPr lang="en-US" sz="2800" b="1" dirty="0"/>
          </a:p>
        </p:txBody>
      </p:sp>
      <p:sp>
        <p:nvSpPr>
          <p:cNvPr id="137225" name="Line 9"/>
          <p:cNvSpPr>
            <a:spLocks noChangeShapeType="1"/>
          </p:cNvSpPr>
          <p:nvPr/>
        </p:nvSpPr>
        <p:spPr bwMode="auto">
          <a:xfrm>
            <a:off x="3352800" y="1905000"/>
            <a:ext cx="1981200" cy="838200"/>
          </a:xfrm>
          <a:prstGeom prst="line">
            <a:avLst/>
          </a:prstGeom>
          <a:noFill/>
          <a:ln w="12700">
            <a:solidFill>
              <a:srgbClr val="FF66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6" name="Line 10"/>
          <p:cNvSpPr>
            <a:spLocks noChangeShapeType="1"/>
          </p:cNvSpPr>
          <p:nvPr/>
        </p:nvSpPr>
        <p:spPr bwMode="auto">
          <a:xfrm flipH="1" flipV="1">
            <a:off x="3352800" y="1905000"/>
            <a:ext cx="381000" cy="1143000"/>
          </a:xfrm>
          <a:prstGeom prst="line">
            <a:avLst/>
          </a:prstGeom>
          <a:noFill/>
          <a:ln w="12700">
            <a:solidFill>
              <a:srgbClr val="FF66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7" name="Line 11"/>
          <p:cNvSpPr>
            <a:spLocks noChangeShapeType="1"/>
          </p:cNvSpPr>
          <p:nvPr/>
        </p:nvSpPr>
        <p:spPr bwMode="auto">
          <a:xfrm flipV="1">
            <a:off x="3733800" y="2743200"/>
            <a:ext cx="1524000" cy="228600"/>
          </a:xfrm>
          <a:prstGeom prst="line">
            <a:avLst/>
          </a:prstGeom>
          <a:noFill/>
          <a:ln w="12700">
            <a:solidFill>
              <a:srgbClr val="FF66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2"/>
          <p:cNvSpPr>
            <a:spLocks noChangeShapeType="1"/>
          </p:cNvSpPr>
          <p:nvPr/>
        </p:nvSpPr>
        <p:spPr bwMode="auto">
          <a:xfrm>
            <a:off x="4495800" y="4958328"/>
            <a:ext cx="0" cy="419100"/>
          </a:xfrm>
          <a:prstGeom prst="line">
            <a:avLst/>
          </a:prstGeom>
          <a:noFill/>
          <a:ln w="762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15659227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8" descr="P7121055"/>
          <p:cNvPicPr>
            <a:picLocks noGrp="1" noChangeAspect="1" noChangeArrowheads="1"/>
          </p:cNvPicPr>
          <p:nvPr>
            <p:ph sz="half" idx="1"/>
          </p:nvPr>
        </p:nvPicPr>
        <p:blipFill>
          <a:blip r:embed="rId2">
            <a:lum bright="12000"/>
            <a:extLst>
              <a:ext uri="{28A0092B-C50C-407E-A947-70E740481C1C}">
                <a14:useLocalDpi xmlns="" xmlns:a14="http://schemas.microsoft.com/office/drawing/2010/main" val="0"/>
              </a:ext>
            </a:extLst>
          </a:blip>
          <a:srcRect l="11320" t="10429" r="64151" b="64413"/>
          <a:stretch>
            <a:fillRect/>
          </a:stretch>
        </p:blipFill>
        <p:spPr bwMode="auto">
          <a:xfrm>
            <a:off x="304800" y="1143000"/>
            <a:ext cx="4038600" cy="3028950"/>
          </a:xfrm>
          <a:ln w="44450">
            <a:solidFill>
              <a:schemeClr val="bg1"/>
            </a:solidFill>
          </a:ln>
        </p:spPr>
      </p:pic>
      <p:pic>
        <p:nvPicPr>
          <p:cNvPr id="41987" name="Picture 10" descr="P7121055"/>
          <p:cNvPicPr>
            <a:picLocks noGrp="1" noChangeAspect="1" noChangeArrowheads="1"/>
          </p:cNvPicPr>
          <p:nvPr>
            <p:ph sz="quarter" idx="2"/>
          </p:nvPr>
        </p:nvPicPr>
        <p:blipFill>
          <a:blip r:embed="rId2">
            <a:lum bright="12000"/>
            <a:extLst>
              <a:ext uri="{28A0092B-C50C-407E-A947-70E740481C1C}">
                <a14:useLocalDpi xmlns="" xmlns:a14="http://schemas.microsoft.com/office/drawing/2010/main" val="0"/>
              </a:ext>
            </a:extLst>
          </a:blip>
          <a:srcRect l="39622" t="10063" r="41510" b="64780"/>
          <a:stretch>
            <a:fillRect/>
          </a:stretch>
        </p:blipFill>
        <p:spPr bwMode="auto">
          <a:xfrm>
            <a:off x="762000" y="4419600"/>
            <a:ext cx="2919413" cy="2189163"/>
          </a:xfrm>
          <a:ln w="44450">
            <a:solidFill>
              <a:schemeClr val="bg1"/>
            </a:solidFill>
          </a:ln>
        </p:spPr>
      </p:pic>
      <p:pic>
        <p:nvPicPr>
          <p:cNvPr id="41988" name="Picture 11" descr="P7121055"/>
          <p:cNvPicPr>
            <a:picLocks noGrp="1" noChangeAspect="1" noChangeArrowheads="1"/>
          </p:cNvPicPr>
          <p:nvPr>
            <p:ph sz="quarter" idx="3"/>
          </p:nvPr>
        </p:nvPicPr>
        <p:blipFill>
          <a:blip r:embed="rId2">
            <a:lum bright="12000"/>
            <a:extLst>
              <a:ext uri="{28A0092B-C50C-407E-A947-70E740481C1C}">
                <a14:useLocalDpi xmlns="" xmlns:a14="http://schemas.microsoft.com/office/drawing/2010/main" val="0"/>
              </a:ext>
            </a:extLst>
          </a:blip>
          <a:srcRect l="59763" t="11385" r="13184" b="70879"/>
          <a:stretch>
            <a:fillRect/>
          </a:stretch>
        </p:blipFill>
        <p:spPr bwMode="auto">
          <a:xfrm>
            <a:off x="4495800" y="1524000"/>
            <a:ext cx="4495800" cy="2209800"/>
          </a:xfrm>
          <a:noFill/>
          <a:ln w="44450">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4340" name="Text Box 4"/>
          <p:cNvSpPr txBox="1">
            <a:spLocks noChangeArrowheads="1"/>
          </p:cNvSpPr>
          <p:nvPr/>
        </p:nvSpPr>
        <p:spPr bwMode="auto">
          <a:xfrm>
            <a:off x="4495800" y="3962400"/>
            <a:ext cx="4287838" cy="2597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150000"/>
              </a:lnSpc>
              <a:spcBef>
                <a:spcPct val="20000"/>
              </a:spcBef>
              <a:buClr>
                <a:schemeClr val="hlink"/>
              </a:buClr>
              <a:buSzPct val="75000"/>
              <a:buFont typeface="Wingdings" pitchFamily="2" charset="2"/>
              <a:buNone/>
              <a:defRPr/>
            </a:pPr>
            <a:r>
              <a:rPr lang="en-US" sz="2800" b="1" dirty="0">
                <a:effectLst>
                  <a:outerShdw blurRad="38100" dist="38100" dir="2700000" algn="tl">
                    <a:srgbClr val="010199"/>
                  </a:outerShdw>
                </a:effectLst>
              </a:rPr>
              <a:t>Fulcrum lies in the </a:t>
            </a:r>
            <a:r>
              <a:rPr lang="en-US" sz="2800" b="1" dirty="0" err="1">
                <a:effectLst>
                  <a:outerShdw blurRad="38100" dist="38100" dir="2700000" algn="tl">
                    <a:srgbClr val="010199"/>
                  </a:outerShdw>
                </a:effectLst>
              </a:rPr>
              <a:t>centre</a:t>
            </a:r>
            <a:r>
              <a:rPr lang="en-US" sz="2800" b="1" dirty="0">
                <a:effectLst>
                  <a:outerShdw blurRad="38100" dist="38100" dir="2700000" algn="tl">
                    <a:srgbClr val="010199"/>
                  </a:outerShdw>
                </a:effectLst>
              </a:rPr>
              <a:t>, Resistance is at one end and force at the other.</a:t>
            </a:r>
          </a:p>
        </p:txBody>
      </p:sp>
      <p:graphicFrame>
        <p:nvGraphicFramePr>
          <p:cNvPr id="3" name="Diagram 2"/>
          <p:cNvGraphicFramePr/>
          <p:nvPr>
            <p:extLst>
              <p:ext uri="{D42A27DB-BD31-4B8C-83A1-F6EECF244321}">
                <p14:modId xmlns="" xmlns:p14="http://schemas.microsoft.com/office/powerpoint/2010/main" val="747274213"/>
              </p:ext>
            </p:extLst>
          </p:nvPr>
        </p:nvGraphicFramePr>
        <p:xfrm>
          <a:off x="0" y="13855"/>
          <a:ext cx="91440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4731713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58882" y="-34636"/>
            <a:ext cx="8229600" cy="1399032"/>
          </a:xfrm>
        </p:spPr>
        <p:txBody>
          <a:bodyPr/>
          <a:lstStyle/>
          <a:p>
            <a:r>
              <a:rPr lang="en-US" sz="3600" dirty="0">
                <a:solidFill>
                  <a:schemeClr val="folHlink"/>
                </a:solidFill>
              </a:rPr>
              <a:t>Bilateral configuration</a:t>
            </a:r>
          </a:p>
        </p:txBody>
      </p:sp>
      <p:pic>
        <p:nvPicPr>
          <p:cNvPr id="138244" name="Picture 4" descr="P7141163"/>
          <p:cNvPicPr>
            <a:picLocks noGrp="1" noChangeAspect="1" noChangeArrowheads="1"/>
          </p:cNvPicPr>
          <p:nvPr>
            <p:ph sz="half" idx="1"/>
          </p:nvPr>
        </p:nvPicPr>
        <p:blipFill>
          <a:blip r:embed="rId2">
            <a:lum bright="6000"/>
            <a:extLst>
              <a:ext uri="{28A0092B-C50C-407E-A947-70E740481C1C}">
                <a14:useLocalDpi xmlns="" xmlns:a14="http://schemas.microsoft.com/office/drawing/2010/main" val="0"/>
              </a:ext>
            </a:extLst>
          </a:blip>
          <a:srcRect l="13429" t="5046" r="49988" b="59636"/>
          <a:stretch>
            <a:fillRect/>
          </a:stretch>
        </p:blipFill>
        <p:spPr>
          <a:xfrm>
            <a:off x="5334000" y="1219200"/>
            <a:ext cx="3429000" cy="25717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8249" name="Picture 9" descr="P7141182"/>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l="20755" t="20493" r="32076" b="19130"/>
          <a:stretch>
            <a:fillRect/>
          </a:stretch>
        </p:blipFill>
        <p:spPr>
          <a:xfrm>
            <a:off x="5486400" y="4005263"/>
            <a:ext cx="2971800" cy="2852737"/>
          </a:xfrm>
          <a:extLst>
            <a:ext uri="{909E8E84-426E-40DD-AFC4-6F175D3DCCD1}">
              <a14:hiddenFill xmlns="" xmlns:a14="http://schemas.microsoft.com/office/drawing/2010/main">
                <a:solidFill>
                  <a:srgbClr val="FFFFFF"/>
                </a:solidFill>
              </a14:hiddenFill>
            </a:ext>
          </a:extLst>
        </p:spPr>
      </p:pic>
      <p:sp>
        <p:nvSpPr>
          <p:cNvPr id="138250" name="Text Box 10"/>
          <p:cNvSpPr txBox="1">
            <a:spLocks noChangeArrowheads="1"/>
          </p:cNvSpPr>
          <p:nvPr/>
        </p:nvSpPr>
        <p:spPr bwMode="auto">
          <a:xfrm>
            <a:off x="228600" y="1808163"/>
            <a:ext cx="5257800"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a:t>For class I situations</a:t>
            </a:r>
          </a:p>
          <a:p>
            <a:pPr algn="ctr"/>
            <a:endParaRPr lang="en-US" sz="3200" b="1" dirty="0"/>
          </a:p>
          <a:p>
            <a:pPr algn="ctr"/>
            <a:r>
              <a:rPr lang="en-US" sz="3200" b="1" dirty="0"/>
              <a:t>Not considered ideal,</a:t>
            </a:r>
          </a:p>
          <a:p>
            <a:pPr algn="ctr"/>
            <a:r>
              <a:rPr lang="en-US" sz="3200" b="1" dirty="0"/>
              <a:t> but best option available</a:t>
            </a:r>
          </a:p>
          <a:p>
            <a:pPr algn="ctr"/>
            <a:endParaRPr lang="en-US" sz="3200" b="1" dirty="0"/>
          </a:p>
          <a:p>
            <a:pPr algn="ctr"/>
            <a:r>
              <a:rPr lang="en-US" sz="3200" b="1" dirty="0"/>
              <a:t>Stress must be controlled</a:t>
            </a:r>
          </a:p>
          <a:p>
            <a:pPr algn="ctr"/>
            <a:r>
              <a:rPr lang="en-US" sz="3200" b="1" dirty="0"/>
              <a:t> by other means.</a:t>
            </a:r>
          </a:p>
        </p:txBody>
      </p:sp>
    </p:spTree>
    <p:extLst>
      <p:ext uri="{BB962C8B-B14F-4D97-AF65-F5344CB8AC3E}">
        <p14:creationId xmlns="" xmlns:p14="http://schemas.microsoft.com/office/powerpoint/2010/main" val="9083323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381000" y="685800"/>
            <a:ext cx="8305800" cy="5445125"/>
          </a:xfrm>
        </p:spPr>
        <p:txBody>
          <a:bodyPr>
            <a:normAutofit fontScale="92500" lnSpcReduction="20000"/>
          </a:bodyPr>
          <a:lstStyle/>
          <a:p>
            <a:pPr marL="55563" indent="9525" algn="ctr">
              <a:lnSpc>
                <a:spcPct val="150000"/>
              </a:lnSpc>
              <a:buFont typeface="Wingdings" pitchFamily="2" charset="2"/>
              <a:buNone/>
            </a:pPr>
            <a:r>
              <a:rPr lang="en-US" sz="4000" b="1" dirty="0">
                <a:solidFill>
                  <a:schemeClr val="folHlink"/>
                </a:solidFill>
                <a:effectLst>
                  <a:outerShdw blurRad="38100" dist="38100" dir="2700000" algn="tl">
                    <a:srgbClr val="FFFFFF"/>
                  </a:outerShdw>
                </a:effectLst>
              </a:rPr>
              <a:t>STRESS BREAKERS/ STRESS DIRECTORS</a:t>
            </a:r>
          </a:p>
          <a:p>
            <a:pPr algn="just">
              <a:lnSpc>
                <a:spcPct val="150000"/>
              </a:lnSpc>
              <a:buFont typeface="Wingdings" pitchFamily="2" charset="2"/>
              <a:buNone/>
            </a:pPr>
            <a:endParaRPr lang="en-US" sz="4000" b="1" dirty="0">
              <a:solidFill>
                <a:schemeClr val="folHlink"/>
              </a:solidFill>
              <a:effectLst>
                <a:outerShdw blurRad="38100" dist="38100" dir="2700000" algn="tl">
                  <a:srgbClr val="FFFFFF"/>
                </a:outerShdw>
              </a:effectLst>
            </a:endParaRPr>
          </a:p>
          <a:p>
            <a:pPr algn="just">
              <a:lnSpc>
                <a:spcPct val="150000"/>
              </a:lnSpc>
              <a:buFont typeface="Wingdings" pitchFamily="2" charset="2"/>
              <a:buNone/>
            </a:pPr>
            <a:r>
              <a:rPr lang="en-US" b="1" dirty="0">
                <a:solidFill>
                  <a:schemeClr val="hlink"/>
                </a:solidFill>
                <a:effectLst>
                  <a:outerShdw blurRad="38100" dist="38100" dir="2700000" algn="tl">
                    <a:srgbClr val="FFFFFF"/>
                  </a:outerShdw>
                </a:effectLst>
              </a:rPr>
              <a:t>GPT 7-</a:t>
            </a:r>
            <a:r>
              <a:rPr lang="en-US" b="1" dirty="0"/>
              <a:t> </a:t>
            </a:r>
            <a:r>
              <a:rPr lang="en-US" b="1" dirty="0">
                <a:solidFill>
                  <a:srgbClr val="FFFFFF"/>
                </a:solidFill>
              </a:rPr>
              <a:t>A device or system that relieves specific dental structures of part or all of the occlusal forces and redirects those forces to other bearing structures or </a:t>
            </a:r>
            <a:r>
              <a:rPr lang="en-US" b="1" dirty="0" smtClean="0">
                <a:solidFill>
                  <a:srgbClr val="FFFFFF"/>
                </a:solidFill>
              </a:rPr>
              <a:t>regions.</a:t>
            </a:r>
            <a:endParaRPr lang="en-US" b="1" dirty="0">
              <a:solidFill>
                <a:srgbClr val="FFFFFF"/>
              </a:solidFill>
            </a:endParaRPr>
          </a:p>
        </p:txBody>
      </p:sp>
    </p:spTree>
    <p:extLst>
      <p:ext uri="{BB962C8B-B14F-4D97-AF65-F5344CB8AC3E}">
        <p14:creationId xmlns="" xmlns:p14="http://schemas.microsoft.com/office/powerpoint/2010/main" val="75979509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3" name="Rectangle 3"/>
          <p:cNvSpPr>
            <a:spLocks noGrp="1" noChangeArrowheads="1"/>
          </p:cNvSpPr>
          <p:nvPr>
            <p:ph type="body" sz="half" idx="1"/>
          </p:nvPr>
        </p:nvSpPr>
        <p:spPr>
          <a:xfrm>
            <a:off x="1905000" y="152400"/>
            <a:ext cx="5791200" cy="838200"/>
          </a:xfrm>
        </p:spPr>
        <p:txBody>
          <a:bodyPr/>
          <a:lstStyle/>
          <a:p>
            <a:pPr algn="ctr">
              <a:buFont typeface="Wingdings" pitchFamily="2" charset="2"/>
              <a:buNone/>
            </a:pPr>
            <a:r>
              <a:rPr lang="en-US" sz="2400" b="1" dirty="0">
                <a:solidFill>
                  <a:schemeClr val="folHlink"/>
                </a:solidFill>
              </a:rPr>
              <a:t>I</a:t>
            </a:r>
            <a:r>
              <a:rPr lang="en-US" sz="2400" b="1" dirty="0" smtClean="0">
                <a:solidFill>
                  <a:schemeClr val="folHlink"/>
                </a:solidFill>
              </a:rPr>
              <a:t>n </a:t>
            </a:r>
            <a:r>
              <a:rPr lang="en-US" sz="2400" b="1" dirty="0">
                <a:solidFill>
                  <a:schemeClr val="folHlink"/>
                </a:solidFill>
              </a:rPr>
              <a:t>distal </a:t>
            </a:r>
            <a:r>
              <a:rPr lang="en-US" sz="2400" b="1" dirty="0" smtClean="0">
                <a:solidFill>
                  <a:schemeClr val="folHlink"/>
                </a:solidFill>
              </a:rPr>
              <a:t>extension situation</a:t>
            </a:r>
            <a:endParaRPr lang="en-US" sz="2400" b="1" dirty="0">
              <a:solidFill>
                <a:schemeClr val="folHlink"/>
              </a:solidFill>
            </a:endParaRPr>
          </a:p>
        </p:txBody>
      </p:sp>
      <p:sp>
        <p:nvSpPr>
          <p:cNvPr id="230404" name="Text Box 4"/>
          <p:cNvSpPr txBox="1">
            <a:spLocks noChangeArrowheads="1"/>
          </p:cNvSpPr>
          <p:nvPr/>
        </p:nvSpPr>
        <p:spPr bwMode="auto">
          <a:xfrm>
            <a:off x="457200" y="923925"/>
            <a:ext cx="3581400" cy="60016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dirty="0">
                <a:solidFill>
                  <a:schemeClr val="accent1">
                    <a:lumMod val="20000"/>
                    <a:lumOff val="80000"/>
                  </a:schemeClr>
                </a:solidFill>
              </a:rPr>
              <a:t>Rigid connection between denture base and retainers</a:t>
            </a:r>
          </a:p>
          <a:p>
            <a:pPr algn="ctr"/>
            <a:endParaRPr lang="en-US" sz="2400" b="1" dirty="0">
              <a:solidFill>
                <a:schemeClr val="hlink"/>
              </a:solidFill>
              <a:effectLst>
                <a:outerShdw blurRad="38100" dist="38100" dir="2700000" algn="tl">
                  <a:srgbClr val="FFFFFF"/>
                </a:outerShdw>
              </a:effectLst>
            </a:endParaRPr>
          </a:p>
          <a:p>
            <a:pPr algn="ctr"/>
            <a:endParaRPr lang="en-US" sz="2400" b="1" dirty="0">
              <a:solidFill>
                <a:schemeClr val="hlink"/>
              </a:solidFill>
              <a:effectLst>
                <a:outerShdw blurRad="38100" dist="38100" dir="2700000" algn="tl">
                  <a:srgbClr val="FFFFFF"/>
                </a:outerShdw>
              </a:effectLst>
            </a:endParaRPr>
          </a:p>
          <a:p>
            <a:pPr algn="ctr">
              <a:buFont typeface="Wingdings" pitchFamily="2" charset="2"/>
              <a:buNone/>
            </a:pPr>
            <a:r>
              <a:rPr lang="en-US" sz="2400" b="1" dirty="0" smtClean="0">
                <a:effectLst>
                  <a:outerShdw blurRad="38100" dist="38100" dir="2700000" algn="tl">
                    <a:srgbClr val="010199"/>
                  </a:outerShdw>
                </a:effectLst>
                <a:sym typeface="Wingdings" pitchFamily="2" charset="2"/>
              </a:rPr>
              <a:t>stress </a:t>
            </a:r>
            <a:r>
              <a:rPr lang="en-US" sz="2400" b="1" dirty="0">
                <a:effectLst>
                  <a:outerShdw blurRad="38100" dist="38100" dir="2700000" algn="tl">
                    <a:srgbClr val="010199"/>
                  </a:outerShdw>
                </a:effectLst>
                <a:sym typeface="Wingdings" pitchFamily="2" charset="2"/>
              </a:rPr>
              <a:t>on abutment </a:t>
            </a:r>
          </a:p>
          <a:p>
            <a:pPr algn="ctr">
              <a:buFont typeface="Wingdings" pitchFamily="2" charset="2"/>
              <a:buChar char="à"/>
            </a:pPr>
            <a:endParaRPr lang="en-US" sz="2400" b="1" dirty="0">
              <a:effectLst>
                <a:outerShdw blurRad="38100" dist="38100" dir="2700000" algn="tl">
                  <a:srgbClr val="010199"/>
                </a:outerShdw>
              </a:effectLst>
            </a:endParaRPr>
          </a:p>
          <a:p>
            <a:pPr algn="ctr"/>
            <a:endParaRPr lang="en-US" sz="2400" b="1" dirty="0">
              <a:effectLst>
                <a:outerShdw blurRad="38100" dist="38100" dir="2700000" algn="tl">
                  <a:srgbClr val="010199"/>
                </a:outerShdw>
              </a:effectLst>
            </a:endParaRPr>
          </a:p>
          <a:p>
            <a:pPr algn="ctr"/>
            <a:r>
              <a:rPr lang="en-US" sz="2400" b="1" dirty="0">
                <a:effectLst>
                  <a:outerShdw blurRad="38100" dist="38100" dir="2700000" algn="tl">
                    <a:srgbClr val="010199"/>
                  </a:outerShdw>
                </a:effectLst>
              </a:rPr>
              <a:t>reduced by using </a:t>
            </a:r>
            <a:r>
              <a:rPr lang="en-US" sz="2400" b="1" dirty="0">
                <a:solidFill>
                  <a:schemeClr val="accent1">
                    <a:lumMod val="20000"/>
                    <a:lumOff val="80000"/>
                  </a:schemeClr>
                </a:solidFill>
              </a:rPr>
              <a:t>functional basing</a:t>
            </a:r>
            <a:r>
              <a:rPr lang="en-US" sz="2400" b="1" dirty="0">
                <a:effectLst>
                  <a:outerShdw blurRad="38100" dist="38100" dir="2700000" algn="tl">
                    <a:srgbClr val="010199"/>
                  </a:outerShdw>
                </a:effectLst>
              </a:rPr>
              <a:t>, broad coverage, harmonious occlusion and correct choice of direct retainers </a:t>
            </a:r>
          </a:p>
          <a:p>
            <a:pPr algn="ctr"/>
            <a:endParaRPr lang="en-US" sz="2400" b="1" dirty="0">
              <a:effectLst>
                <a:outerShdw blurRad="38100" dist="38100" dir="2700000" algn="tl">
                  <a:srgbClr val="010199"/>
                </a:outerShdw>
              </a:effectLst>
            </a:endParaRPr>
          </a:p>
        </p:txBody>
      </p:sp>
      <p:sp>
        <p:nvSpPr>
          <p:cNvPr id="230405" name="Text Box 5"/>
          <p:cNvSpPr txBox="1">
            <a:spLocks noChangeArrowheads="1"/>
          </p:cNvSpPr>
          <p:nvPr/>
        </p:nvSpPr>
        <p:spPr bwMode="auto">
          <a:xfrm>
            <a:off x="4572000" y="990600"/>
            <a:ext cx="4371975" cy="3933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20000"/>
              </a:spcBef>
              <a:buClr>
                <a:schemeClr val="hlink"/>
              </a:buClr>
              <a:buSzPct val="75000"/>
              <a:buFont typeface="Wingdings" pitchFamily="2" charset="2"/>
              <a:buNone/>
            </a:pPr>
            <a:r>
              <a:rPr lang="en-US" sz="2400" b="1" dirty="0" smtClean="0">
                <a:solidFill>
                  <a:schemeClr val="accent1">
                    <a:lumMod val="20000"/>
                    <a:lumOff val="80000"/>
                  </a:schemeClr>
                </a:solidFill>
              </a:rPr>
              <a:t>stress </a:t>
            </a:r>
            <a:r>
              <a:rPr lang="en-US" sz="2400" b="1" dirty="0">
                <a:solidFill>
                  <a:schemeClr val="accent1">
                    <a:lumMod val="20000"/>
                    <a:lumOff val="80000"/>
                  </a:schemeClr>
                </a:solidFill>
              </a:rPr>
              <a:t>breaking</a:t>
            </a:r>
          </a:p>
          <a:p>
            <a:pPr algn="just" eaLnBrk="1" hangingPunct="1">
              <a:spcBef>
                <a:spcPct val="20000"/>
              </a:spcBef>
              <a:buClr>
                <a:schemeClr val="hlink"/>
              </a:buClr>
              <a:buSzPct val="75000"/>
              <a:buFont typeface="Wingdings" pitchFamily="2" charset="2"/>
              <a:buNone/>
            </a:pPr>
            <a:r>
              <a:rPr lang="en-US" sz="2400" b="1" dirty="0">
                <a:effectLst>
                  <a:outerShdw blurRad="38100" dist="38100" dir="2700000" algn="tl">
                    <a:srgbClr val="010199"/>
                  </a:outerShdw>
                </a:effectLst>
              </a:rPr>
              <a:t>Allows independent movement of the denture base and the direct retainers.</a:t>
            </a:r>
            <a:endParaRPr lang="en-US" sz="2400" b="1" dirty="0">
              <a:solidFill>
                <a:schemeClr val="hlink"/>
              </a:solidFill>
              <a:effectLst>
                <a:outerShdw blurRad="38100" dist="38100" dir="2700000" algn="tl">
                  <a:srgbClr val="FFFFFF"/>
                </a:outerShdw>
              </a:effectLst>
            </a:endParaRPr>
          </a:p>
          <a:p>
            <a:pPr algn="just" eaLnBrk="1" hangingPunct="1">
              <a:spcBef>
                <a:spcPct val="20000"/>
              </a:spcBef>
              <a:buClr>
                <a:schemeClr val="hlink"/>
              </a:buClr>
              <a:buSzPct val="75000"/>
              <a:buFont typeface="Wingdings" pitchFamily="2" charset="2"/>
              <a:buNone/>
            </a:pPr>
            <a:r>
              <a:rPr lang="en-US" sz="2400" b="1" dirty="0" smtClean="0">
                <a:effectLst>
                  <a:outerShdw blurRad="38100" dist="38100" dir="2700000" algn="tl">
                    <a:srgbClr val="010199"/>
                  </a:outerShdw>
                </a:effectLst>
              </a:rPr>
              <a:t>Separates </a:t>
            </a:r>
            <a:r>
              <a:rPr lang="en-US" sz="2400" b="1" dirty="0">
                <a:effectLst>
                  <a:outerShdw blurRad="38100" dist="38100" dir="2700000" algn="tl">
                    <a:srgbClr val="010199"/>
                  </a:outerShdw>
                </a:effectLst>
              </a:rPr>
              <a:t>the action of the </a:t>
            </a:r>
            <a:r>
              <a:rPr lang="en-US" sz="2400" b="1" dirty="0" smtClean="0">
                <a:effectLst>
                  <a:outerShdw blurRad="38100" dist="38100" dir="2700000" algn="tl">
                    <a:srgbClr val="010199"/>
                  </a:outerShdw>
                </a:effectLst>
              </a:rPr>
              <a:t>retaining </a:t>
            </a:r>
            <a:r>
              <a:rPr lang="en-US" sz="2400" b="1" dirty="0">
                <a:effectLst>
                  <a:outerShdw blurRad="38100" dist="38100" dir="2700000" algn="tl">
                    <a:srgbClr val="010199"/>
                  </a:outerShdw>
                </a:effectLst>
              </a:rPr>
              <a:t>elements from </a:t>
            </a:r>
            <a:r>
              <a:rPr lang="en-US" sz="2400" b="1" dirty="0" smtClean="0">
                <a:effectLst>
                  <a:outerShdw blurRad="38100" dist="38100" dir="2700000" algn="tl">
                    <a:srgbClr val="010199"/>
                  </a:outerShdw>
                </a:effectLst>
              </a:rPr>
              <a:t>the </a:t>
            </a:r>
            <a:r>
              <a:rPr lang="en-US" sz="2400" b="1" dirty="0">
                <a:effectLst>
                  <a:outerShdw blurRad="38100" dist="38100" dir="2700000" algn="tl">
                    <a:srgbClr val="010199"/>
                  </a:outerShdw>
                </a:effectLst>
              </a:rPr>
              <a:t>movement of </a:t>
            </a:r>
            <a:r>
              <a:rPr lang="en-US" sz="2400" b="1" dirty="0" smtClean="0">
                <a:effectLst>
                  <a:outerShdw blurRad="38100" dist="38100" dir="2700000" algn="tl">
                    <a:srgbClr val="010199"/>
                  </a:outerShdw>
                </a:effectLst>
              </a:rPr>
              <a:t>the denture base</a:t>
            </a:r>
            <a:endParaRPr lang="en-US" sz="2400" b="1" dirty="0">
              <a:effectLst>
                <a:outerShdw blurRad="38100" dist="38100" dir="2700000" algn="tl">
                  <a:srgbClr val="010199"/>
                </a:outerShdw>
              </a:effectLst>
            </a:endParaRPr>
          </a:p>
          <a:p>
            <a:pPr algn="just"/>
            <a:endParaRPr lang="en-US" sz="2400" b="1" dirty="0"/>
          </a:p>
        </p:txBody>
      </p:sp>
      <p:sp>
        <p:nvSpPr>
          <p:cNvPr id="230407" name="Line 7"/>
          <p:cNvSpPr>
            <a:spLocks noChangeShapeType="1"/>
          </p:cNvSpPr>
          <p:nvPr/>
        </p:nvSpPr>
        <p:spPr bwMode="auto">
          <a:xfrm>
            <a:off x="5791200" y="609600"/>
            <a:ext cx="22860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408" name="Line 8"/>
          <p:cNvSpPr>
            <a:spLocks noChangeShapeType="1"/>
          </p:cNvSpPr>
          <p:nvPr/>
        </p:nvSpPr>
        <p:spPr bwMode="auto">
          <a:xfrm flipH="1">
            <a:off x="3276600" y="685800"/>
            <a:ext cx="30480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409" name="Line 9"/>
          <p:cNvSpPr>
            <a:spLocks noChangeShapeType="1"/>
          </p:cNvSpPr>
          <p:nvPr/>
        </p:nvSpPr>
        <p:spPr bwMode="auto">
          <a:xfrm>
            <a:off x="2057400" y="2057400"/>
            <a:ext cx="0" cy="609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410" name="Line 10"/>
          <p:cNvSpPr>
            <a:spLocks noChangeShapeType="1"/>
          </p:cNvSpPr>
          <p:nvPr/>
        </p:nvSpPr>
        <p:spPr bwMode="auto">
          <a:xfrm>
            <a:off x="2057400" y="3124200"/>
            <a:ext cx="0" cy="609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30412" name="Picture 12" descr="DSE8cr"/>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a:xfrm>
            <a:off x="5832764" y="4537363"/>
            <a:ext cx="2895600" cy="24114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30415" name="Line 15"/>
          <p:cNvSpPr>
            <a:spLocks noChangeShapeType="1"/>
          </p:cNvSpPr>
          <p:nvPr/>
        </p:nvSpPr>
        <p:spPr bwMode="auto">
          <a:xfrm>
            <a:off x="5978236" y="4814455"/>
            <a:ext cx="381000" cy="228600"/>
          </a:xfrm>
          <a:prstGeom prst="line">
            <a:avLst/>
          </a:prstGeom>
          <a:noFill/>
          <a:ln w="28575">
            <a:solidFill>
              <a:srgbClr val="FF66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416" name="Line 16"/>
          <p:cNvSpPr>
            <a:spLocks noChangeShapeType="1"/>
          </p:cNvSpPr>
          <p:nvPr/>
        </p:nvSpPr>
        <p:spPr bwMode="auto">
          <a:xfrm flipH="1">
            <a:off x="8153400" y="4662055"/>
            <a:ext cx="228600" cy="304800"/>
          </a:xfrm>
          <a:prstGeom prst="line">
            <a:avLst/>
          </a:prstGeom>
          <a:noFill/>
          <a:ln w="28575">
            <a:solidFill>
              <a:srgbClr val="FF66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4111835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3" name="Rectangle 3"/>
          <p:cNvSpPr>
            <a:spLocks noGrp="1" noChangeArrowheads="1"/>
          </p:cNvSpPr>
          <p:nvPr>
            <p:ph type="body" sz="half" idx="1"/>
          </p:nvPr>
        </p:nvSpPr>
        <p:spPr>
          <a:xfrm>
            <a:off x="0" y="228600"/>
            <a:ext cx="8915400" cy="6400800"/>
          </a:xfrm>
        </p:spPr>
        <p:txBody>
          <a:bodyPr>
            <a:normAutofit fontScale="92500" lnSpcReduction="10000"/>
          </a:bodyPr>
          <a:lstStyle/>
          <a:p>
            <a:pPr algn="just"/>
            <a:r>
              <a:rPr lang="en-US" sz="2800" b="1" dirty="0" smtClean="0"/>
              <a:t>The </a:t>
            </a:r>
            <a:r>
              <a:rPr lang="en-US" sz="2800" b="1" dirty="0"/>
              <a:t>need for stress breakers on free end RPDs has been recognized on the basis that the </a:t>
            </a:r>
            <a:r>
              <a:rPr lang="en-US" sz="2800" b="1" dirty="0">
                <a:solidFill>
                  <a:schemeClr val="accent1">
                    <a:lumMod val="20000"/>
                    <a:lumOff val="80000"/>
                  </a:schemeClr>
                </a:solidFill>
              </a:rPr>
              <a:t>resiliency or </a:t>
            </a:r>
            <a:r>
              <a:rPr lang="en-US" sz="2800" b="1" dirty="0" err="1">
                <a:solidFill>
                  <a:schemeClr val="accent1">
                    <a:lumMod val="20000"/>
                    <a:lumOff val="80000"/>
                  </a:schemeClr>
                </a:solidFill>
              </a:rPr>
              <a:t>displaceability</a:t>
            </a:r>
            <a:r>
              <a:rPr lang="en-US" sz="2800" b="1" dirty="0">
                <a:solidFill>
                  <a:schemeClr val="accent1">
                    <a:lumMod val="20000"/>
                    <a:lumOff val="80000"/>
                  </a:schemeClr>
                </a:solidFill>
              </a:rPr>
              <a:t> of the mucosal tissue ranges between 0.4 mm to 2mm</a:t>
            </a:r>
            <a:r>
              <a:rPr lang="en-US" sz="2800" b="1" dirty="0"/>
              <a:t>, while the vertical resiliency of a normal healthy tooth in its socket</a:t>
            </a:r>
          </a:p>
          <a:p>
            <a:pPr algn="just">
              <a:buFont typeface="Wingdings" pitchFamily="2" charset="2"/>
              <a:buNone/>
            </a:pPr>
            <a:r>
              <a:rPr lang="en-US" sz="2800" b="1" dirty="0"/>
              <a:t>   </a:t>
            </a:r>
            <a:r>
              <a:rPr lang="en-US" sz="2800" b="1" dirty="0" smtClean="0"/>
              <a:t>is </a:t>
            </a:r>
            <a:r>
              <a:rPr lang="en-US" sz="2800" b="1" dirty="0"/>
              <a:t>approx. </a:t>
            </a:r>
            <a:r>
              <a:rPr lang="en-US" sz="2800" b="1" dirty="0">
                <a:solidFill>
                  <a:schemeClr val="accent1">
                    <a:lumMod val="20000"/>
                    <a:lumOff val="80000"/>
                  </a:schemeClr>
                </a:solidFill>
              </a:rPr>
              <a:t>0.1mm.</a:t>
            </a:r>
            <a:r>
              <a:rPr lang="en-US" sz="2800" b="1" dirty="0"/>
              <a:t> </a:t>
            </a:r>
          </a:p>
          <a:p>
            <a:pPr algn="just">
              <a:buFont typeface="Wingdings" pitchFamily="2" charset="2"/>
              <a:buNone/>
            </a:pPr>
            <a:r>
              <a:rPr lang="en-US" sz="2800" b="1" dirty="0"/>
              <a:t>   This tissue resiliency </a:t>
            </a:r>
          </a:p>
          <a:p>
            <a:pPr algn="just">
              <a:buFont typeface="Wingdings" pitchFamily="2" charset="2"/>
              <a:buNone/>
            </a:pPr>
            <a:r>
              <a:rPr lang="en-US" sz="2800" b="1" dirty="0"/>
              <a:t>   differential of </a:t>
            </a:r>
            <a:r>
              <a:rPr lang="en-US" sz="2800" b="1" dirty="0">
                <a:solidFill>
                  <a:schemeClr val="accent1">
                    <a:lumMod val="20000"/>
                    <a:lumOff val="80000"/>
                  </a:schemeClr>
                </a:solidFill>
              </a:rPr>
              <a:t>20 to 40</a:t>
            </a:r>
          </a:p>
          <a:p>
            <a:pPr algn="just">
              <a:buFont typeface="Wingdings" pitchFamily="2" charset="2"/>
              <a:buNone/>
            </a:pPr>
            <a:r>
              <a:rPr lang="en-US" sz="2800" b="1" dirty="0"/>
              <a:t>    times the axial </a:t>
            </a:r>
            <a:endParaRPr lang="en-US" sz="2800" b="1" dirty="0" smtClean="0"/>
          </a:p>
          <a:p>
            <a:pPr algn="just">
              <a:buFont typeface="Wingdings" pitchFamily="2" charset="2"/>
              <a:buNone/>
            </a:pPr>
            <a:r>
              <a:rPr lang="en-US" sz="2800" b="1" dirty="0"/>
              <a:t>	</a:t>
            </a:r>
            <a:r>
              <a:rPr lang="en-US" sz="2800" b="1" dirty="0" err="1" smtClean="0"/>
              <a:t>displaceability</a:t>
            </a:r>
            <a:r>
              <a:rPr lang="en-US" sz="2800" b="1" dirty="0" smtClean="0"/>
              <a:t> of </a:t>
            </a:r>
            <a:r>
              <a:rPr lang="en-US" sz="2800" b="1" dirty="0"/>
              <a:t>a </a:t>
            </a:r>
            <a:endParaRPr lang="en-US" sz="2800" b="1" dirty="0" smtClean="0"/>
          </a:p>
          <a:p>
            <a:pPr algn="just">
              <a:buFont typeface="Wingdings" pitchFamily="2" charset="2"/>
              <a:buNone/>
            </a:pPr>
            <a:r>
              <a:rPr lang="en-US" sz="2800" b="1" dirty="0"/>
              <a:t>	</a:t>
            </a:r>
            <a:r>
              <a:rPr lang="en-US" sz="2800" b="1" dirty="0" smtClean="0"/>
              <a:t>normal </a:t>
            </a:r>
            <a:r>
              <a:rPr lang="en-US" sz="2800" b="1" dirty="0"/>
              <a:t>tooth in its </a:t>
            </a:r>
            <a:endParaRPr lang="en-US" sz="2800" b="1" dirty="0" smtClean="0"/>
          </a:p>
          <a:p>
            <a:pPr algn="just">
              <a:buFont typeface="Wingdings" pitchFamily="2" charset="2"/>
              <a:buNone/>
            </a:pPr>
            <a:r>
              <a:rPr lang="en-US" sz="2800" b="1" dirty="0"/>
              <a:t>	</a:t>
            </a:r>
            <a:r>
              <a:rPr lang="en-US" sz="2800" b="1" dirty="0" smtClean="0"/>
              <a:t>socket dictates </a:t>
            </a:r>
            <a:r>
              <a:rPr lang="en-US" sz="2800" b="1" dirty="0"/>
              <a:t>the </a:t>
            </a:r>
            <a:r>
              <a:rPr lang="en-US" sz="2800" b="1" dirty="0">
                <a:solidFill>
                  <a:schemeClr val="accent1">
                    <a:lumMod val="20000"/>
                    <a:lumOff val="80000"/>
                  </a:schemeClr>
                </a:solidFill>
              </a:rPr>
              <a:t>necessity for </a:t>
            </a:r>
            <a:r>
              <a:rPr lang="en-US" sz="2800" b="1" dirty="0" smtClean="0">
                <a:solidFill>
                  <a:schemeClr val="accent1">
                    <a:lumMod val="20000"/>
                    <a:lumOff val="80000"/>
                  </a:schemeClr>
                </a:solidFill>
              </a:rPr>
              <a:t>some </a:t>
            </a:r>
            <a:r>
              <a:rPr lang="en-US" sz="2800" b="1" dirty="0">
                <a:solidFill>
                  <a:schemeClr val="accent1">
                    <a:lumMod val="20000"/>
                    <a:lumOff val="80000"/>
                  </a:schemeClr>
                </a:solidFill>
              </a:rPr>
              <a:t>form of stress direction</a:t>
            </a:r>
            <a:r>
              <a:rPr lang="en-US" sz="2800" b="1" dirty="0"/>
              <a:t> in the partial denture design</a:t>
            </a:r>
            <a:r>
              <a:rPr lang="en-US" sz="2800" b="1" dirty="0" smtClean="0"/>
              <a:t>.</a:t>
            </a:r>
            <a:endParaRPr lang="en-US" sz="2800" b="1" dirty="0"/>
          </a:p>
        </p:txBody>
      </p:sp>
      <p:pic>
        <p:nvPicPr>
          <p:cNvPr id="87044" name="Picture 4" descr="Picture 075"/>
          <p:cNvPicPr>
            <a:picLocks noGrp="1" noChangeAspect="1" noChangeArrowheads="1"/>
          </p:cNvPicPr>
          <p:nvPr>
            <p:ph sz="half" idx="2"/>
          </p:nvPr>
        </p:nvPicPr>
        <p:blipFill>
          <a:blip r:embed="rId2">
            <a:lum bright="12000"/>
            <a:extLst>
              <a:ext uri="{28A0092B-C50C-407E-A947-70E740481C1C}">
                <a14:useLocalDpi xmlns="" xmlns:a14="http://schemas.microsoft.com/office/drawing/2010/main" val="0"/>
              </a:ext>
            </a:extLst>
          </a:blip>
          <a:srcRect l="40218" t="35587" r="34782" b="28804"/>
          <a:stretch>
            <a:fillRect/>
          </a:stretch>
        </p:blipFill>
        <p:spPr>
          <a:xfrm>
            <a:off x="5105400" y="2457450"/>
            <a:ext cx="3733800" cy="2647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42172402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457200" y="152400"/>
            <a:ext cx="8229600" cy="6400800"/>
          </a:xfrm>
        </p:spPr>
        <p:txBody>
          <a:bodyPr>
            <a:normAutofit fontScale="92500" lnSpcReduction="10000"/>
          </a:bodyPr>
          <a:lstStyle/>
          <a:p>
            <a:pPr algn="just">
              <a:buFont typeface="Wingdings" pitchFamily="2" charset="2"/>
              <a:buNone/>
            </a:pPr>
            <a:r>
              <a:rPr lang="en-US" sz="2800" b="1" dirty="0"/>
              <a:t>2 types of designs:</a:t>
            </a:r>
          </a:p>
          <a:p>
            <a:pPr algn="just">
              <a:buFont typeface="Wingdings" pitchFamily="2" charset="2"/>
              <a:buNone/>
            </a:pPr>
            <a:r>
              <a:rPr lang="en-US" sz="2800" b="1" dirty="0">
                <a:solidFill>
                  <a:schemeClr val="accent1">
                    <a:lumMod val="20000"/>
                    <a:lumOff val="80000"/>
                  </a:schemeClr>
                </a:solidFill>
              </a:rPr>
              <a:t>1) HINGE DESIGN:</a:t>
            </a:r>
          </a:p>
          <a:p>
            <a:pPr algn="just">
              <a:buFont typeface="Wingdings" pitchFamily="2" charset="2"/>
              <a:buNone/>
            </a:pPr>
            <a:r>
              <a:rPr lang="en-US" sz="2800" b="1" dirty="0"/>
              <a:t>  Base is permitted to move in a vertical plane only. The hinge type device spares the tooth virtually all of the stress which results from vertical movement of the base, but it is still subjected to all the lateral loads and torsional stress. </a:t>
            </a:r>
          </a:p>
          <a:p>
            <a:pPr algn="just">
              <a:buClr>
                <a:schemeClr val="folHlink"/>
              </a:buClr>
              <a:buFontTx/>
              <a:buChar char="•"/>
            </a:pPr>
            <a:r>
              <a:rPr lang="en-US" sz="2800" b="1" dirty="0" err="1"/>
              <a:t>Eg</a:t>
            </a:r>
            <a:r>
              <a:rPr lang="en-US" sz="2800" b="1" dirty="0"/>
              <a:t>: Gerber Hinge, DE Hinge type.</a:t>
            </a:r>
          </a:p>
          <a:p>
            <a:pPr algn="just">
              <a:buFont typeface="Wingdings" pitchFamily="2" charset="2"/>
              <a:buNone/>
            </a:pPr>
            <a:r>
              <a:rPr lang="en-US" sz="2800" b="1" dirty="0">
                <a:solidFill>
                  <a:schemeClr val="accent1">
                    <a:lumMod val="20000"/>
                    <a:lumOff val="80000"/>
                  </a:schemeClr>
                </a:solidFill>
              </a:rPr>
              <a:t>2. ROTATIONAL TYPE:</a:t>
            </a:r>
          </a:p>
          <a:p>
            <a:pPr algn="just">
              <a:buFont typeface="Wingdings" pitchFamily="2" charset="2"/>
              <a:buNone/>
            </a:pPr>
            <a:r>
              <a:rPr lang="en-US" sz="2800" b="1" dirty="0"/>
              <a:t>  Works on the ball and socket principle, movements of the base is allowed in all planes, and the tooth is relieved of virtually all stresses.</a:t>
            </a:r>
          </a:p>
          <a:p>
            <a:pPr algn="just">
              <a:buClr>
                <a:schemeClr val="folHlink"/>
              </a:buClr>
              <a:buFontTx/>
              <a:buChar char="•"/>
            </a:pPr>
            <a:r>
              <a:rPr lang="en-US" sz="2800" b="1" dirty="0" err="1">
                <a:effectLst/>
              </a:rPr>
              <a:t>Eg</a:t>
            </a:r>
            <a:r>
              <a:rPr lang="en-US" sz="2800" b="1" dirty="0">
                <a:effectLst/>
              </a:rPr>
              <a:t>: CRISMANI, </a:t>
            </a:r>
            <a:r>
              <a:rPr lang="en-US" sz="2800" b="1" dirty="0" smtClean="0">
                <a:effectLst/>
              </a:rPr>
              <a:t>DALBO</a:t>
            </a:r>
            <a:endParaRPr lang="en-US" sz="2800" b="1" dirty="0"/>
          </a:p>
        </p:txBody>
      </p:sp>
    </p:spTree>
    <p:extLst>
      <p:ext uri="{BB962C8B-B14F-4D97-AF65-F5344CB8AC3E}">
        <p14:creationId xmlns="" xmlns:p14="http://schemas.microsoft.com/office/powerpoint/2010/main" val="191359697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9" name="Rectangle 3"/>
          <p:cNvSpPr>
            <a:spLocks noGrp="1" noChangeArrowheads="1"/>
          </p:cNvSpPr>
          <p:nvPr>
            <p:ph type="body" idx="1"/>
          </p:nvPr>
        </p:nvSpPr>
        <p:spPr>
          <a:xfrm>
            <a:off x="381000" y="152400"/>
            <a:ext cx="8229600" cy="1371600"/>
          </a:xfrm>
        </p:spPr>
        <p:txBody>
          <a:bodyPr/>
          <a:lstStyle/>
          <a:p>
            <a:pPr algn="ctr">
              <a:buFont typeface="Wingdings" pitchFamily="2" charset="2"/>
              <a:buNone/>
            </a:pPr>
            <a:r>
              <a:rPr lang="en-US" sz="3600" b="1">
                <a:solidFill>
                  <a:srgbClr val="FFFF66"/>
                </a:solidFill>
                <a:effectLst>
                  <a:outerShdw blurRad="38100" dist="38100" dir="2700000" algn="tl">
                    <a:srgbClr val="FFFFFF"/>
                  </a:outerShdw>
                </a:effectLst>
              </a:rPr>
              <a:t> </a:t>
            </a:r>
            <a:r>
              <a:rPr lang="en-US" sz="3600" b="1">
                <a:solidFill>
                  <a:schemeClr val="hlink"/>
                </a:solidFill>
                <a:effectLst>
                  <a:outerShdw blurRad="38100" dist="38100" dir="2700000" algn="tl">
                    <a:srgbClr val="FFFFFF"/>
                  </a:outerShdw>
                </a:effectLst>
              </a:rPr>
              <a:t>INDICATION FOR THE USE OF STRESS BREAKER</a:t>
            </a:r>
          </a:p>
        </p:txBody>
      </p:sp>
      <p:sp>
        <p:nvSpPr>
          <p:cNvPr id="80900" name="Text Box 4"/>
          <p:cNvSpPr txBox="1">
            <a:spLocks noChangeArrowheads="1"/>
          </p:cNvSpPr>
          <p:nvPr/>
        </p:nvSpPr>
        <p:spPr bwMode="auto">
          <a:xfrm>
            <a:off x="304801" y="1905000"/>
            <a:ext cx="8763000" cy="42934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lnSpc>
                <a:spcPct val="150000"/>
              </a:lnSpc>
              <a:spcBef>
                <a:spcPct val="20000"/>
              </a:spcBef>
              <a:buClr>
                <a:schemeClr val="hlink"/>
              </a:buClr>
              <a:buSzPct val="75000"/>
              <a:buFont typeface="Wingdings" pitchFamily="2" charset="2"/>
              <a:buNone/>
            </a:pPr>
            <a:r>
              <a:rPr lang="en-US" sz="2600" b="1" dirty="0">
                <a:effectLst>
                  <a:outerShdw blurRad="38100" dist="38100" dir="2700000" algn="tl">
                    <a:srgbClr val="010199"/>
                  </a:outerShdw>
                </a:effectLst>
              </a:rPr>
              <a:t>Because the stress breaker does, in far </a:t>
            </a:r>
            <a:r>
              <a:rPr lang="en-US" sz="2600" b="1" dirty="0" smtClean="0">
                <a:effectLst>
                  <a:outerShdw blurRad="38100" dist="38100" dir="2700000" algn="tl">
                    <a:srgbClr val="010199"/>
                  </a:outerShdw>
                </a:effectLst>
              </a:rPr>
              <a:t>relieve </a:t>
            </a:r>
            <a:r>
              <a:rPr lang="en-US" sz="2600" b="1" dirty="0">
                <a:effectLst>
                  <a:outerShdw blurRad="38100" dist="38100" dir="2700000" algn="tl">
                    <a:srgbClr val="010199"/>
                  </a:outerShdw>
                </a:effectLst>
              </a:rPr>
              <a:t>the abutment tooth of the forces generated </a:t>
            </a:r>
            <a:r>
              <a:rPr lang="en-US" sz="2600" b="1" dirty="0" smtClean="0">
                <a:effectLst>
                  <a:outerShdw blurRad="38100" dist="38100" dir="2700000" algn="tl">
                    <a:srgbClr val="010199"/>
                  </a:outerShdw>
                </a:effectLst>
              </a:rPr>
              <a:t>by </a:t>
            </a:r>
            <a:r>
              <a:rPr lang="en-US" sz="2600" b="1" dirty="0">
                <a:effectLst>
                  <a:outerShdw blurRad="38100" dist="38100" dir="2700000" algn="tl">
                    <a:srgbClr val="010199"/>
                  </a:outerShdw>
                </a:effectLst>
              </a:rPr>
              <a:t>the masticatory load, the stress is then borne </a:t>
            </a:r>
            <a:r>
              <a:rPr lang="en-US" sz="2600" b="1" dirty="0" smtClean="0">
                <a:effectLst>
                  <a:outerShdw blurRad="38100" dist="38100" dir="2700000" algn="tl">
                    <a:srgbClr val="010199"/>
                  </a:outerShdw>
                </a:effectLst>
              </a:rPr>
              <a:t>by </a:t>
            </a:r>
            <a:r>
              <a:rPr lang="en-US" sz="2600" b="1" dirty="0">
                <a:effectLst>
                  <a:outerShdw blurRad="38100" dist="38100" dir="2700000" algn="tl">
                    <a:srgbClr val="010199"/>
                  </a:outerShdw>
                </a:effectLst>
              </a:rPr>
              <a:t>the residual ridge. Therefore a </a:t>
            </a:r>
            <a:r>
              <a:rPr lang="en-US" sz="2600" b="1" dirty="0">
                <a:solidFill>
                  <a:schemeClr val="accent1">
                    <a:lumMod val="20000"/>
                    <a:lumOff val="80000"/>
                  </a:schemeClr>
                </a:solidFill>
              </a:rPr>
              <a:t>prime indication </a:t>
            </a:r>
            <a:r>
              <a:rPr lang="en-US" sz="2600" b="1" dirty="0" smtClean="0">
                <a:effectLst>
                  <a:outerShdw blurRad="38100" dist="38100" dir="2700000" algn="tl">
                    <a:srgbClr val="010199"/>
                  </a:outerShdw>
                </a:effectLst>
              </a:rPr>
              <a:t>for </a:t>
            </a:r>
            <a:r>
              <a:rPr lang="en-US" sz="2600" b="1" dirty="0">
                <a:effectLst>
                  <a:outerShdw blurRad="38100" dist="38100" dir="2700000" algn="tl">
                    <a:srgbClr val="010199"/>
                  </a:outerShdw>
                </a:effectLst>
              </a:rPr>
              <a:t>the application of this principle would be the </a:t>
            </a:r>
            <a:r>
              <a:rPr lang="en-US" sz="2600" b="1" dirty="0" smtClean="0">
                <a:solidFill>
                  <a:schemeClr val="folHlink"/>
                </a:solidFill>
              </a:rPr>
              <a:t>mouth </a:t>
            </a:r>
            <a:r>
              <a:rPr lang="en-US" sz="2600" b="1" dirty="0">
                <a:solidFill>
                  <a:schemeClr val="folHlink"/>
                </a:solidFill>
              </a:rPr>
              <a:t>where in an abutment tooth is </a:t>
            </a:r>
            <a:r>
              <a:rPr lang="en-US" sz="2600" b="1" dirty="0" smtClean="0">
                <a:solidFill>
                  <a:schemeClr val="folHlink"/>
                </a:solidFill>
              </a:rPr>
              <a:t>inherently weak</a:t>
            </a:r>
            <a:r>
              <a:rPr lang="en-US" sz="2600" b="1" dirty="0" smtClean="0"/>
              <a:t>.</a:t>
            </a:r>
            <a:endParaRPr lang="en-US" sz="2600" b="1" dirty="0"/>
          </a:p>
        </p:txBody>
      </p:sp>
    </p:spTree>
    <p:extLst>
      <p:ext uri="{BB962C8B-B14F-4D97-AF65-F5344CB8AC3E}">
        <p14:creationId xmlns="" xmlns:p14="http://schemas.microsoft.com/office/powerpoint/2010/main" val="251185914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 xmlns:a14="http://schemas.microsoft.com/office/drawing/2010/main" val="0"/>
              </a:ext>
            </a:extLst>
          </a:blip>
          <a:stretch>
            <a:fillRect/>
          </a:stretch>
        </p:blipFill>
        <p:spPr>
          <a:xfrm>
            <a:off x="1" y="0"/>
            <a:ext cx="9144000" cy="6858000"/>
          </a:xfrm>
        </p:spPr>
      </p:pic>
    </p:spTree>
    <p:extLst>
      <p:ext uri="{BB962C8B-B14F-4D97-AF65-F5344CB8AC3E}">
        <p14:creationId xmlns="" xmlns:p14="http://schemas.microsoft.com/office/powerpoint/2010/main" val="1223852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78" y="285728"/>
            <a:ext cx="9044022" cy="7008839"/>
          </a:xfrm>
        </p:spPr>
        <p:txBody>
          <a:bodyPr>
            <a:normAutofit/>
          </a:bodyPr>
          <a:lstStyle/>
          <a:p>
            <a:pPr>
              <a:lnSpc>
                <a:spcPct val="150000"/>
              </a:lnSpc>
              <a:defRPr/>
            </a:pPr>
            <a:r>
              <a:rPr lang="en-US" sz="2400" b="1" dirty="0" smtClean="0">
                <a:solidFill>
                  <a:schemeClr val="tx1"/>
                </a:solidFill>
                <a:latin typeface="Arial Black" pitchFamily="34" charset="0"/>
                <a:cs typeface="Arial" pitchFamily="34" charset="0"/>
              </a:rPr>
              <a:t>1. Biomechanics is</a:t>
            </a:r>
            <a:br>
              <a:rPr lang="en-US" sz="2400" b="1" dirty="0" smtClean="0">
                <a:solidFill>
                  <a:schemeClr val="tx1"/>
                </a:solidFill>
                <a:latin typeface="Arial Black" pitchFamily="34" charset="0"/>
                <a:cs typeface="Arial" pitchFamily="34" charset="0"/>
              </a:rPr>
            </a:br>
            <a:r>
              <a:rPr lang="en-US" sz="2400" b="1" dirty="0" smtClean="0">
                <a:solidFill>
                  <a:schemeClr val="tx1"/>
                </a:solidFill>
                <a:latin typeface="Arial Black" pitchFamily="34" charset="0"/>
                <a:cs typeface="Arial" pitchFamily="34" charset="0"/>
              </a:rPr>
              <a:t>A.  the application of mechanical laws to non-living structures</a:t>
            </a:r>
            <a:br>
              <a:rPr lang="en-US" sz="2400" b="1" dirty="0" smtClean="0">
                <a:solidFill>
                  <a:schemeClr val="tx1"/>
                </a:solidFill>
                <a:latin typeface="Arial Black" pitchFamily="34" charset="0"/>
                <a:cs typeface="Arial" pitchFamily="34" charset="0"/>
              </a:rPr>
            </a:br>
            <a:r>
              <a:rPr lang="en-US" sz="2400" b="1" dirty="0" smtClean="0">
                <a:solidFill>
                  <a:schemeClr val="tx1"/>
                </a:solidFill>
                <a:latin typeface="Arial Black" pitchFamily="34" charset="0"/>
                <a:cs typeface="Arial" pitchFamily="34" charset="0"/>
              </a:rPr>
              <a:t> B. the study of biology from the structural  viewpoint </a:t>
            </a:r>
            <a:br>
              <a:rPr lang="en-US" sz="2400" b="1" dirty="0" smtClean="0">
                <a:solidFill>
                  <a:schemeClr val="tx1"/>
                </a:solidFill>
                <a:latin typeface="Arial Black" pitchFamily="34" charset="0"/>
                <a:cs typeface="Arial" pitchFamily="34" charset="0"/>
              </a:rPr>
            </a:br>
            <a:r>
              <a:rPr lang="en-US" sz="2400" b="1" dirty="0" smtClean="0">
                <a:solidFill>
                  <a:schemeClr val="tx1"/>
                </a:solidFill>
                <a:latin typeface="Arial Black" pitchFamily="34" charset="0"/>
                <a:cs typeface="Arial" pitchFamily="34" charset="0"/>
              </a:rPr>
              <a:t> C.  An application of the principles of engineering design as implemented in living organisms.</a:t>
            </a:r>
            <a:br>
              <a:rPr lang="en-US" sz="2400" b="1" dirty="0" smtClean="0">
                <a:solidFill>
                  <a:schemeClr val="tx1"/>
                </a:solidFill>
                <a:latin typeface="Arial Black" pitchFamily="34" charset="0"/>
                <a:cs typeface="Arial" pitchFamily="34" charset="0"/>
              </a:rPr>
            </a:br>
            <a:r>
              <a:rPr lang="en-US" sz="2400" b="1" dirty="0" smtClean="0">
                <a:solidFill>
                  <a:schemeClr val="tx1"/>
                </a:solidFill>
                <a:latin typeface="Arial Black" pitchFamily="34" charset="0"/>
                <a:cs typeface="Arial" pitchFamily="34" charset="0"/>
              </a:rPr>
              <a:t>D. All of Above</a:t>
            </a:r>
            <a:endParaRPr lang="en-US" sz="2400" b="1" dirty="0">
              <a:solidFill>
                <a:schemeClr val="tx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71480"/>
            <a:ext cx="8686800" cy="6000792"/>
          </a:xfrm>
        </p:spPr>
        <p:txBody>
          <a:bodyPr>
            <a:normAutofit lnSpcReduction="10000"/>
          </a:bodyPr>
          <a:lstStyle/>
          <a:p>
            <a:pPr>
              <a:buNone/>
            </a:pPr>
            <a:r>
              <a:rPr lang="en-US" sz="3200" b="1" dirty="0" smtClean="0">
                <a:effectLst>
                  <a:outerShdw blurRad="38100" dist="38100" dir="2700000" algn="tl">
                    <a:srgbClr val="010199"/>
                  </a:outerShdw>
                </a:effectLst>
              </a:rPr>
              <a:t>2. Class II lever is</a:t>
            </a:r>
          </a:p>
          <a:p>
            <a:pPr>
              <a:buNone/>
            </a:pPr>
            <a:endParaRPr lang="en-US" sz="3200" b="1" dirty="0" smtClean="0">
              <a:effectLst>
                <a:outerShdw blurRad="38100" dist="38100" dir="2700000" algn="tl">
                  <a:srgbClr val="010199"/>
                </a:outerShdw>
              </a:effectLst>
            </a:endParaRPr>
          </a:p>
          <a:p>
            <a:pPr marL="578358" indent="-514350">
              <a:buAutoNum type="alphaUcPeriod"/>
            </a:pPr>
            <a:r>
              <a:rPr lang="en-US" sz="3200" b="1" dirty="0" smtClean="0">
                <a:effectLst>
                  <a:outerShdw blurRad="38100" dist="38100" dir="2700000" algn="tl">
                    <a:srgbClr val="010199"/>
                  </a:outerShdw>
                </a:effectLst>
              </a:rPr>
              <a:t>Fulcrum lies in the centre, Resistance is at one end and force at the other</a:t>
            </a:r>
          </a:p>
          <a:p>
            <a:pPr marL="578358" indent="-514350">
              <a:buAutoNum type="alphaUcPeriod"/>
            </a:pPr>
            <a:r>
              <a:rPr lang="en-US" sz="3200" b="1" dirty="0" smtClean="0">
                <a:effectLst>
                  <a:outerShdw blurRad="38100" dist="38100" dir="2700000" algn="tl">
                    <a:srgbClr val="010199"/>
                  </a:outerShdw>
                </a:effectLst>
              </a:rPr>
              <a:t>Fulcrum is at one end, resistance at opposite end and effort is in the centre</a:t>
            </a:r>
          </a:p>
          <a:p>
            <a:pPr marL="578358" indent="-514350">
              <a:buAutoNum type="alphaUcPeriod"/>
            </a:pPr>
            <a:r>
              <a:rPr lang="en-US" sz="3200" b="1" dirty="0" smtClean="0">
                <a:effectLst>
                  <a:outerShdw blurRad="38100" dist="38100" dir="2700000" algn="tl">
                    <a:srgbClr val="010199"/>
                  </a:outerShdw>
                </a:effectLst>
              </a:rPr>
              <a:t>Fulcrum is at one end effort at the opposite end and resistance in the centre.</a:t>
            </a:r>
          </a:p>
          <a:p>
            <a:pPr marL="578358" indent="-514350">
              <a:buAutoNum type="alphaUcPeriod"/>
            </a:pPr>
            <a:r>
              <a:rPr lang="en-US" sz="3200" b="1" dirty="0" smtClean="0">
                <a:effectLst>
                  <a:outerShdw blurRad="38100" dist="38100" dir="2700000" algn="tl">
                    <a:srgbClr val="010199"/>
                  </a:outerShdw>
                </a:effectLst>
              </a:rPr>
              <a:t>Both A and B</a:t>
            </a:r>
          </a:p>
          <a:p>
            <a:pPr marL="578358" indent="-514350">
              <a:buAutoNum type="alphaUcPeriod"/>
            </a:pPr>
            <a:endParaRPr lang="en-US" sz="3200" b="1" dirty="0" smtClean="0">
              <a:effectLst>
                <a:outerShdw blurRad="38100" dist="38100" dir="2700000" algn="tl">
                  <a:srgbClr val="010199"/>
                </a:outerShdw>
              </a:effectLst>
            </a:endParaRPr>
          </a:p>
          <a:p>
            <a:pPr marL="578358" indent="-514350">
              <a:buAutoNum type="alphaUcPeriod"/>
            </a:pPr>
            <a:endParaRPr lang="en-US" sz="3200" b="1" dirty="0" smtClean="0">
              <a:effectLst>
                <a:outerShdw blurRad="38100" dist="38100" dir="2700000" algn="tl">
                  <a:srgbClr val="010199"/>
                </a:outerShdw>
              </a:effectLst>
            </a:endParaRPr>
          </a:p>
          <a:p>
            <a:endParaRPr lang="en-IN"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half" idx="1"/>
          </p:nvPr>
        </p:nvSpPr>
        <p:spPr>
          <a:xfrm>
            <a:off x="457200" y="1600200"/>
            <a:ext cx="8043890" cy="4530725"/>
          </a:xfrm>
        </p:spPr>
        <p:txBody>
          <a:bodyPr>
            <a:normAutofit fontScale="92500"/>
          </a:bodyPr>
          <a:lstStyle/>
          <a:p>
            <a:pPr>
              <a:buNone/>
            </a:pPr>
            <a:r>
              <a:rPr lang="en-US" sz="2800" b="1" dirty="0" smtClean="0">
                <a:effectLst>
                  <a:outerShdw blurRad="38100" dist="38100" dir="2700000" algn="tl">
                    <a:srgbClr val="010199"/>
                  </a:outerShdw>
                </a:effectLst>
              </a:rPr>
              <a:t>2. Class II I lever is</a:t>
            </a:r>
          </a:p>
          <a:p>
            <a:pPr>
              <a:buNone/>
            </a:pPr>
            <a:endParaRPr lang="en-US" sz="2800" b="1" dirty="0" smtClean="0">
              <a:effectLst>
                <a:outerShdw blurRad="38100" dist="38100" dir="2700000" algn="tl">
                  <a:srgbClr val="010199"/>
                </a:outerShdw>
              </a:effectLst>
            </a:endParaRPr>
          </a:p>
          <a:p>
            <a:pPr marL="578358" indent="-514350">
              <a:buAutoNum type="alphaUcPeriod"/>
            </a:pPr>
            <a:r>
              <a:rPr lang="en-US" sz="2800" b="1" dirty="0" smtClean="0">
                <a:effectLst>
                  <a:outerShdw blurRad="38100" dist="38100" dir="2700000" algn="tl">
                    <a:srgbClr val="010199"/>
                  </a:outerShdw>
                </a:effectLst>
              </a:rPr>
              <a:t>Fulcrum lies in the centre, Resistance is at one end and force at the other</a:t>
            </a:r>
          </a:p>
          <a:p>
            <a:pPr marL="578358" indent="-514350">
              <a:buAutoNum type="alphaUcPeriod"/>
            </a:pPr>
            <a:r>
              <a:rPr lang="en-US" sz="2800" b="1" dirty="0" smtClean="0">
                <a:effectLst>
                  <a:outerShdw blurRad="38100" dist="38100" dir="2700000" algn="tl">
                    <a:srgbClr val="010199"/>
                  </a:outerShdw>
                </a:effectLst>
              </a:rPr>
              <a:t>Fulcrum is at one end, resistance at opposite end and effort is in the centre</a:t>
            </a:r>
          </a:p>
          <a:p>
            <a:pPr marL="578358" indent="-514350">
              <a:buAutoNum type="alphaUcPeriod"/>
            </a:pPr>
            <a:r>
              <a:rPr lang="en-US" sz="2800" b="1" dirty="0" smtClean="0">
                <a:effectLst>
                  <a:outerShdw blurRad="38100" dist="38100" dir="2700000" algn="tl">
                    <a:srgbClr val="010199"/>
                  </a:outerShdw>
                </a:effectLst>
              </a:rPr>
              <a:t>Fulcrum is at one end effort at the opposite end and resistance in the centre.</a:t>
            </a:r>
          </a:p>
          <a:p>
            <a:pPr marL="578358" indent="-514350">
              <a:buAutoNum type="alphaUcPeriod"/>
            </a:pPr>
            <a:r>
              <a:rPr lang="en-US" sz="2800" b="1" dirty="0" smtClean="0">
                <a:effectLst>
                  <a:outerShdw blurRad="38100" dist="38100" dir="2700000" algn="tl">
                    <a:srgbClr val="010199"/>
                  </a:outerShdw>
                </a:effectLst>
              </a:rPr>
              <a:t>Both B and C</a:t>
            </a:r>
          </a:p>
          <a:p>
            <a:endParaRPr lang="en-IN" dirty="0"/>
          </a:p>
        </p:txBody>
      </p:sp>
      <p:sp>
        <p:nvSpPr>
          <p:cNvPr id="4" name="Content Placeholder 3"/>
          <p:cNvSpPr>
            <a:spLocks noGrp="1"/>
          </p:cNvSpPr>
          <p:nvPr>
            <p:ph sz="quarter" idx="2"/>
          </p:nvPr>
        </p:nvSpPr>
        <p:spPr/>
        <p:txBody>
          <a:bodyPr/>
          <a:lstStyle/>
          <a:p>
            <a:endParaRPr lang="en-IN"/>
          </a:p>
        </p:txBody>
      </p:sp>
      <p:sp>
        <p:nvSpPr>
          <p:cNvPr id="5" name="Content Placeholder 4"/>
          <p:cNvSpPr>
            <a:spLocks noGrp="1"/>
          </p:cNvSpPr>
          <p:nvPr>
            <p:ph sz="quarter" idx="3"/>
          </p:nvPr>
        </p:nvSpPr>
        <p:spPr/>
        <p:txBody>
          <a:bodyPr/>
          <a:lstStyle/>
          <a:p>
            <a:endParaRPr lang="en-I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8" descr="P7121055"/>
          <p:cNvPicPr>
            <a:picLocks noGrp="1" noChangeAspect="1" noChangeArrowheads="1"/>
          </p:cNvPicPr>
          <p:nvPr>
            <p:ph sz="half" idx="1"/>
          </p:nvPr>
        </p:nvPicPr>
        <p:blipFill>
          <a:blip r:embed="rId2">
            <a:lum bright="12000"/>
            <a:extLst>
              <a:ext uri="{28A0092B-C50C-407E-A947-70E740481C1C}">
                <a14:useLocalDpi xmlns="" xmlns:a14="http://schemas.microsoft.com/office/drawing/2010/main" val="0"/>
              </a:ext>
            </a:extLst>
          </a:blip>
          <a:srcRect l="9435" t="35587" r="64151" b="39256"/>
          <a:stretch>
            <a:fillRect/>
          </a:stretch>
        </p:blipFill>
        <p:spPr bwMode="auto">
          <a:xfrm>
            <a:off x="304800" y="1131888"/>
            <a:ext cx="3429000" cy="2449512"/>
          </a:xfrm>
          <a:ln w="44450">
            <a:solidFill>
              <a:schemeClr val="bg1"/>
            </a:solidFill>
            <a:miter lim="800000"/>
            <a:headEnd/>
            <a:tailEnd/>
          </a:ln>
        </p:spPr>
      </p:pic>
      <p:pic>
        <p:nvPicPr>
          <p:cNvPr id="43011" name="Picture 10" descr="P7121055"/>
          <p:cNvPicPr>
            <a:picLocks noGrp="1" noChangeAspect="1" noChangeArrowheads="1"/>
          </p:cNvPicPr>
          <p:nvPr>
            <p:ph sz="quarter" idx="2"/>
          </p:nvPr>
        </p:nvPicPr>
        <p:blipFill>
          <a:blip r:embed="rId2">
            <a:lum bright="12000"/>
            <a:extLst>
              <a:ext uri="{28A0092B-C50C-407E-A947-70E740481C1C}">
                <a14:useLocalDpi xmlns="" xmlns:a14="http://schemas.microsoft.com/office/drawing/2010/main" val="0"/>
              </a:ext>
            </a:extLst>
          </a:blip>
          <a:srcRect l="35672" t="31328" r="40837" b="40826"/>
          <a:stretch>
            <a:fillRect/>
          </a:stretch>
        </p:blipFill>
        <p:spPr bwMode="auto">
          <a:xfrm>
            <a:off x="609600" y="4038600"/>
            <a:ext cx="2743200" cy="2438400"/>
          </a:xfrm>
          <a:ln w="44450">
            <a:solidFill>
              <a:schemeClr val="bg1"/>
            </a:solidFill>
            <a:miter lim="800000"/>
            <a:headEnd/>
            <a:tailEnd/>
          </a:ln>
        </p:spPr>
      </p:pic>
      <p:pic>
        <p:nvPicPr>
          <p:cNvPr id="43012" name="Picture 11" descr="P7121055"/>
          <p:cNvPicPr>
            <a:picLocks noGrp="1" noChangeAspect="1" noChangeArrowheads="1"/>
          </p:cNvPicPr>
          <p:nvPr>
            <p:ph sz="quarter" idx="3"/>
          </p:nvPr>
        </p:nvPicPr>
        <p:blipFill>
          <a:blip r:embed="rId2">
            <a:lum bright="12000"/>
            <a:extLst>
              <a:ext uri="{28A0092B-C50C-407E-A947-70E740481C1C}">
                <a14:useLocalDpi xmlns="" xmlns:a14="http://schemas.microsoft.com/office/drawing/2010/main" val="0"/>
              </a:ext>
            </a:extLst>
          </a:blip>
          <a:srcRect l="62643" t="41145" r="10359" b="40001"/>
          <a:stretch>
            <a:fillRect/>
          </a:stretch>
        </p:blipFill>
        <p:spPr bwMode="auto">
          <a:xfrm>
            <a:off x="4038600" y="1219200"/>
            <a:ext cx="4800600" cy="2514600"/>
          </a:xfrm>
          <a:noFill/>
          <a:ln w="44450">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5364" name="Text Box 4"/>
          <p:cNvSpPr txBox="1">
            <a:spLocks noChangeArrowheads="1"/>
          </p:cNvSpPr>
          <p:nvPr/>
        </p:nvSpPr>
        <p:spPr bwMode="auto">
          <a:xfrm>
            <a:off x="4114800" y="3962400"/>
            <a:ext cx="4572000" cy="2597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150000"/>
              </a:lnSpc>
              <a:spcBef>
                <a:spcPct val="20000"/>
              </a:spcBef>
              <a:buClr>
                <a:schemeClr val="hlink"/>
              </a:buClr>
              <a:buSzPct val="75000"/>
              <a:buFont typeface="Wingdings" pitchFamily="2" charset="2"/>
              <a:buNone/>
              <a:defRPr/>
            </a:pPr>
            <a:r>
              <a:rPr lang="en-US" sz="2800" b="1" dirty="0">
                <a:effectLst>
                  <a:outerShdw blurRad="38100" dist="38100" dir="2700000" algn="tl">
                    <a:srgbClr val="010199"/>
                  </a:outerShdw>
                </a:effectLst>
              </a:rPr>
              <a:t>Fulcrum is at one end effort at the opposite end and resistance in the </a:t>
            </a:r>
            <a:r>
              <a:rPr lang="en-US" sz="2800" b="1" dirty="0" err="1">
                <a:effectLst>
                  <a:outerShdw blurRad="38100" dist="38100" dir="2700000" algn="tl">
                    <a:srgbClr val="010199"/>
                  </a:outerShdw>
                </a:effectLst>
              </a:rPr>
              <a:t>centre</a:t>
            </a:r>
            <a:r>
              <a:rPr lang="en-US" sz="2800" b="1" dirty="0">
                <a:effectLst>
                  <a:outerShdw blurRad="38100" dist="38100" dir="2700000" algn="tl">
                    <a:srgbClr val="010199"/>
                  </a:outerShdw>
                </a:effectLst>
              </a:rPr>
              <a:t>.</a:t>
            </a:r>
          </a:p>
        </p:txBody>
      </p:sp>
      <p:graphicFrame>
        <p:nvGraphicFramePr>
          <p:cNvPr id="8" name="Diagram 7"/>
          <p:cNvGraphicFramePr/>
          <p:nvPr>
            <p:extLst>
              <p:ext uri="{D42A27DB-BD31-4B8C-83A1-F6EECF244321}">
                <p14:modId xmlns="" xmlns:p14="http://schemas.microsoft.com/office/powerpoint/2010/main" val="3988323324"/>
              </p:ext>
            </p:extLst>
          </p:nvPr>
        </p:nvGraphicFramePr>
        <p:xfrm>
          <a:off x="0" y="13855"/>
          <a:ext cx="91440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764080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71480"/>
            <a:ext cx="8258204" cy="5559445"/>
          </a:xfrm>
        </p:spPr>
        <p:txBody>
          <a:bodyPr>
            <a:normAutofit/>
          </a:bodyPr>
          <a:lstStyle/>
          <a:p>
            <a:pPr>
              <a:buNone/>
            </a:pPr>
            <a:r>
              <a:rPr lang="en-US" sz="2800" b="1" dirty="0" smtClean="0"/>
              <a:t>4. Snow- shoe principle is used to</a:t>
            </a:r>
          </a:p>
          <a:p>
            <a:pPr>
              <a:buNone/>
            </a:pPr>
            <a:endParaRPr lang="en-US" sz="2800" b="1" dirty="0" smtClean="0"/>
          </a:p>
          <a:p>
            <a:pPr marL="578358" indent="-514350">
              <a:buAutoNum type="alphaUcPeriod"/>
            </a:pPr>
            <a:r>
              <a:rPr lang="en-US" sz="2800" b="1" dirty="0" smtClean="0"/>
              <a:t>Distribute the forces to as large an area as possible</a:t>
            </a:r>
          </a:p>
          <a:p>
            <a:pPr marL="578358" indent="-514350">
              <a:buAutoNum type="alphaUcPeriod"/>
            </a:pPr>
            <a:r>
              <a:rPr lang="en-US" sz="3200" b="1" dirty="0" smtClean="0"/>
              <a:t>transmit force, as in raising or moving a weight at one end by pushing down on the other.</a:t>
            </a:r>
          </a:p>
          <a:p>
            <a:pPr marL="578358" indent="-514350">
              <a:buAutoNum type="alphaUcPeriod"/>
            </a:pPr>
            <a:r>
              <a:rPr lang="en-US" sz="2800" b="1" dirty="0" smtClean="0"/>
              <a:t>To give excellent rigidity to the prosthesis</a:t>
            </a:r>
          </a:p>
          <a:p>
            <a:pPr marL="578358" indent="-514350">
              <a:buAutoNum type="alphaUcPeriod"/>
            </a:pPr>
            <a:r>
              <a:rPr lang="en-US" sz="2800" b="1" dirty="0" smtClean="0"/>
              <a:t>All of above</a:t>
            </a:r>
            <a:endParaRPr lang="en-IN"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329642" cy="4530725"/>
          </a:xfrm>
        </p:spPr>
        <p:txBody>
          <a:bodyPr>
            <a:normAutofit/>
          </a:bodyPr>
          <a:lstStyle/>
          <a:p>
            <a:pPr>
              <a:buNone/>
            </a:pPr>
            <a:r>
              <a:rPr lang="en-US" dirty="0" smtClean="0"/>
              <a:t>5. Least harmful stresses  for patient in RPD is</a:t>
            </a:r>
          </a:p>
          <a:p>
            <a:pPr>
              <a:buNone/>
            </a:pPr>
            <a:endParaRPr lang="en-US" dirty="0" smtClean="0"/>
          </a:p>
          <a:p>
            <a:pPr marL="578358" indent="-514350">
              <a:buAutoNum type="alphaUcPeriod"/>
            </a:pPr>
            <a:r>
              <a:rPr lang="en-US" dirty="0" smtClean="0"/>
              <a:t>Horizontal stresses</a:t>
            </a:r>
          </a:p>
          <a:p>
            <a:pPr marL="578358" indent="-514350">
              <a:buAutoNum type="alphaUcPeriod"/>
            </a:pPr>
            <a:r>
              <a:rPr lang="en-US" dirty="0" err="1" smtClean="0"/>
              <a:t>Torsional</a:t>
            </a:r>
            <a:r>
              <a:rPr lang="en-US" dirty="0" smtClean="0"/>
              <a:t> stresses</a:t>
            </a:r>
          </a:p>
          <a:p>
            <a:pPr marL="578358" indent="-514350">
              <a:buAutoNum type="alphaUcPeriod"/>
            </a:pPr>
            <a:r>
              <a:rPr lang="en-US" dirty="0" smtClean="0"/>
              <a:t>Vertical displacing stresses</a:t>
            </a:r>
          </a:p>
          <a:p>
            <a:pPr marL="578358" indent="-514350">
              <a:buAutoNum type="alphaUcPeriod"/>
            </a:pPr>
            <a:r>
              <a:rPr lang="en-US" dirty="0" smtClean="0"/>
              <a:t>Vertical dislodging stresses</a:t>
            </a:r>
            <a:endParaRPr lang="en-IN"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686800" cy="4530725"/>
          </a:xfrm>
        </p:spPr>
        <p:txBody>
          <a:bodyPr>
            <a:normAutofit/>
          </a:bodyPr>
          <a:lstStyle/>
          <a:p>
            <a:pPr>
              <a:buNone/>
            </a:pPr>
            <a:r>
              <a:rPr lang="en-US" dirty="0" smtClean="0"/>
              <a:t>6. Most harmful stresses  for patient in RPD is</a:t>
            </a:r>
          </a:p>
          <a:p>
            <a:pPr>
              <a:buNone/>
            </a:pPr>
            <a:endParaRPr lang="en-US" dirty="0" smtClean="0"/>
          </a:p>
          <a:p>
            <a:pPr marL="578358" indent="-514350">
              <a:buAutoNum type="alphaUcPeriod"/>
            </a:pPr>
            <a:r>
              <a:rPr lang="en-US" dirty="0" smtClean="0"/>
              <a:t>Horizontal stresses</a:t>
            </a:r>
          </a:p>
          <a:p>
            <a:pPr marL="578358" indent="-514350">
              <a:buAutoNum type="alphaUcPeriod"/>
            </a:pPr>
            <a:r>
              <a:rPr lang="en-US" dirty="0" err="1" smtClean="0"/>
              <a:t>Torsional</a:t>
            </a:r>
            <a:r>
              <a:rPr lang="en-US" dirty="0" smtClean="0"/>
              <a:t> stresses</a:t>
            </a:r>
          </a:p>
          <a:p>
            <a:pPr marL="578358" indent="-514350">
              <a:buAutoNum type="alphaUcPeriod"/>
            </a:pPr>
            <a:r>
              <a:rPr lang="en-US" dirty="0" smtClean="0"/>
              <a:t>Vertical displacing stresses</a:t>
            </a:r>
          </a:p>
          <a:p>
            <a:pPr marL="578358" indent="-514350">
              <a:buAutoNum type="alphaUcPeriod"/>
            </a:pPr>
            <a:r>
              <a:rPr lang="en-US" dirty="0" smtClean="0"/>
              <a:t>Vertical dislodging stresses</a:t>
            </a:r>
            <a:endParaRPr lang="en-IN" dirty="0" smtClean="0"/>
          </a:p>
          <a:p>
            <a:endParaRPr lang="en-IN"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600200"/>
            <a:ext cx="9144000" cy="4530725"/>
          </a:xfrm>
        </p:spPr>
        <p:txBody>
          <a:bodyPr/>
          <a:lstStyle/>
          <a:p>
            <a:pPr>
              <a:buNone/>
            </a:pPr>
            <a:r>
              <a:rPr lang="en-US" dirty="0" smtClean="0"/>
              <a:t>7. Movement of denture base towards tissue is protected by</a:t>
            </a:r>
          </a:p>
          <a:p>
            <a:pPr>
              <a:buNone/>
            </a:pPr>
            <a:endParaRPr lang="en-US" dirty="0" smtClean="0"/>
          </a:p>
          <a:p>
            <a:pPr marL="578358" indent="-514350">
              <a:buAutoNum type="alphaUcPeriod"/>
            </a:pPr>
            <a:r>
              <a:rPr lang="en-US" dirty="0" smtClean="0"/>
              <a:t>Direct and Indirect retainer</a:t>
            </a:r>
          </a:p>
          <a:p>
            <a:pPr marL="578358" indent="-514350">
              <a:buAutoNum type="alphaUcPeriod"/>
            </a:pPr>
            <a:r>
              <a:rPr lang="en-US" dirty="0" smtClean="0"/>
              <a:t>Rest and alveolar ridge</a:t>
            </a:r>
          </a:p>
          <a:p>
            <a:pPr marL="578358" indent="-514350">
              <a:buAutoNum type="alphaUcPeriod"/>
            </a:pPr>
            <a:r>
              <a:rPr lang="en-US" dirty="0" smtClean="0"/>
              <a:t>Direct retainer and Rest</a:t>
            </a:r>
          </a:p>
          <a:p>
            <a:pPr marL="578358" indent="-514350">
              <a:buAutoNum type="alphaUcPeriod"/>
            </a:pPr>
            <a:r>
              <a:rPr lang="en-US" dirty="0" smtClean="0"/>
              <a:t>Alveolar ridge and Indirect retainer</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600200"/>
            <a:ext cx="9144000" cy="4530725"/>
          </a:xfrm>
        </p:spPr>
        <p:txBody>
          <a:bodyPr>
            <a:normAutofit/>
          </a:bodyPr>
          <a:lstStyle/>
          <a:p>
            <a:pPr>
              <a:buNone/>
            </a:pPr>
            <a:r>
              <a:rPr lang="en-US" dirty="0" smtClean="0"/>
              <a:t>8. Movement of denture base in RPD away from denture base is protected by</a:t>
            </a:r>
          </a:p>
          <a:p>
            <a:pPr>
              <a:buNone/>
            </a:pPr>
            <a:endParaRPr lang="en-US" dirty="0" smtClean="0"/>
          </a:p>
          <a:p>
            <a:pPr marL="578358" indent="-514350">
              <a:buAutoNum type="alphaUcPeriod"/>
            </a:pPr>
            <a:r>
              <a:rPr lang="en-US" dirty="0" smtClean="0"/>
              <a:t>Direct and Indirect retainer</a:t>
            </a:r>
          </a:p>
          <a:p>
            <a:pPr marL="578358" indent="-514350">
              <a:buAutoNum type="alphaUcPeriod"/>
            </a:pPr>
            <a:r>
              <a:rPr lang="en-US" dirty="0" smtClean="0"/>
              <a:t>Rest and alveolar ridge</a:t>
            </a:r>
          </a:p>
          <a:p>
            <a:pPr marL="578358" indent="-514350">
              <a:buAutoNum type="alphaUcPeriod"/>
            </a:pPr>
            <a:r>
              <a:rPr lang="en-US" dirty="0" smtClean="0"/>
              <a:t>Direct retainer and Rest</a:t>
            </a:r>
          </a:p>
          <a:p>
            <a:pPr marL="578358" indent="-514350">
              <a:buAutoNum type="alphaUcPeriod"/>
            </a:pPr>
            <a:r>
              <a:rPr lang="en-US" dirty="0" smtClean="0"/>
              <a:t>Alveolar ridge and Indirect retainer</a:t>
            </a:r>
          </a:p>
          <a:p>
            <a:endParaRPr lang="en-IN"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600200"/>
            <a:ext cx="9144000" cy="4530725"/>
          </a:xfrm>
        </p:spPr>
        <p:txBody>
          <a:bodyPr/>
          <a:lstStyle/>
          <a:p>
            <a:pPr>
              <a:buNone/>
            </a:pPr>
            <a:r>
              <a:rPr lang="en-US" dirty="0" smtClean="0"/>
              <a:t>9. which is tooth and tissue supported cast RPD</a:t>
            </a:r>
          </a:p>
          <a:p>
            <a:pPr marL="578358" indent="-514350">
              <a:buAutoNum type="alphaUcPeriod"/>
            </a:pPr>
            <a:r>
              <a:rPr lang="en-US" dirty="0" smtClean="0"/>
              <a:t>Class I and II</a:t>
            </a:r>
          </a:p>
          <a:p>
            <a:pPr marL="578358" indent="-514350">
              <a:buAutoNum type="alphaUcPeriod"/>
            </a:pPr>
            <a:r>
              <a:rPr lang="en-US" dirty="0" smtClean="0"/>
              <a:t>Class I and III</a:t>
            </a:r>
          </a:p>
          <a:p>
            <a:pPr marL="578358" indent="-514350">
              <a:buAutoNum type="alphaUcPeriod"/>
            </a:pPr>
            <a:r>
              <a:rPr lang="en-US" dirty="0" smtClean="0"/>
              <a:t>Class III and IV</a:t>
            </a:r>
          </a:p>
          <a:p>
            <a:pPr marL="578358" indent="-514350">
              <a:buAutoNum type="alphaUcPeriod"/>
            </a:pPr>
            <a:r>
              <a:rPr lang="en-US" dirty="0" smtClean="0"/>
              <a:t>Class II and III</a:t>
            </a:r>
            <a:endParaRPr lang="en-IN"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401080" cy="4530725"/>
          </a:xfrm>
        </p:spPr>
        <p:txBody>
          <a:bodyPr/>
          <a:lstStyle/>
          <a:p>
            <a:pPr>
              <a:buNone/>
            </a:pPr>
            <a:r>
              <a:rPr lang="en-US" smtClean="0"/>
              <a:t>10. </a:t>
            </a:r>
            <a:r>
              <a:rPr lang="en-US" dirty="0" smtClean="0"/>
              <a:t>which is tooth supported cast RPD</a:t>
            </a:r>
          </a:p>
          <a:p>
            <a:pPr marL="578358" indent="-514350">
              <a:buAutoNum type="alphaUcPeriod"/>
            </a:pPr>
            <a:r>
              <a:rPr lang="en-US" dirty="0" smtClean="0"/>
              <a:t>Class I and II</a:t>
            </a:r>
          </a:p>
          <a:p>
            <a:pPr marL="578358" indent="-514350">
              <a:buAutoNum type="alphaUcPeriod"/>
            </a:pPr>
            <a:r>
              <a:rPr lang="en-US" dirty="0" smtClean="0"/>
              <a:t>Class  III</a:t>
            </a:r>
          </a:p>
          <a:p>
            <a:pPr marL="578358" indent="-514350">
              <a:buAutoNum type="alphaUcPeriod"/>
            </a:pPr>
            <a:r>
              <a:rPr lang="en-US" dirty="0" smtClean="0"/>
              <a:t>Class III and IV</a:t>
            </a:r>
          </a:p>
          <a:p>
            <a:pPr marL="578358" indent="-514350">
              <a:buAutoNum type="alphaUcPeriod"/>
            </a:pPr>
            <a:r>
              <a:rPr lang="en-US" dirty="0" smtClean="0"/>
              <a:t>Class II and III</a:t>
            </a:r>
            <a:endParaRPr lang="en-IN"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12" descr="P7121055"/>
          <p:cNvPicPr>
            <a:picLocks noGrp="1" noChangeAspect="1" noChangeArrowheads="1"/>
          </p:cNvPicPr>
          <p:nvPr>
            <p:ph sz="half" idx="1"/>
          </p:nvPr>
        </p:nvPicPr>
        <p:blipFill>
          <a:blip r:embed="rId2">
            <a:lum bright="18000"/>
            <a:extLst>
              <a:ext uri="{28A0092B-C50C-407E-A947-70E740481C1C}">
                <a14:useLocalDpi xmlns="" xmlns:a14="http://schemas.microsoft.com/office/drawing/2010/main" val="0"/>
              </a:ext>
            </a:extLst>
          </a:blip>
          <a:srcRect l="9435" t="63260" r="64151" b="9067"/>
          <a:stretch>
            <a:fillRect/>
          </a:stretch>
        </p:blipFill>
        <p:spPr bwMode="auto">
          <a:xfrm>
            <a:off x="381000" y="1066800"/>
            <a:ext cx="3276600" cy="2574925"/>
          </a:xfrm>
          <a:ln w="38100">
            <a:solidFill>
              <a:schemeClr val="bg1"/>
            </a:solidFill>
            <a:miter lim="800000"/>
            <a:headEnd/>
            <a:tailEnd/>
          </a:ln>
        </p:spPr>
      </p:pic>
      <p:pic>
        <p:nvPicPr>
          <p:cNvPr id="44035" name="Picture 13" descr="P7121055"/>
          <p:cNvPicPr>
            <a:picLocks noGrp="1" noChangeAspect="1" noChangeArrowheads="1"/>
          </p:cNvPicPr>
          <p:nvPr>
            <p:ph sz="quarter" idx="2"/>
          </p:nvPr>
        </p:nvPicPr>
        <p:blipFill>
          <a:blip r:embed="rId2">
            <a:lum bright="12000"/>
            <a:extLst>
              <a:ext uri="{28A0092B-C50C-407E-A947-70E740481C1C}">
                <a14:useLocalDpi xmlns="" xmlns:a14="http://schemas.microsoft.com/office/drawing/2010/main" val="0"/>
              </a:ext>
            </a:extLst>
          </a:blip>
          <a:srcRect l="36542" t="59174" r="37357" b="6020"/>
          <a:stretch>
            <a:fillRect/>
          </a:stretch>
        </p:blipFill>
        <p:spPr bwMode="auto">
          <a:xfrm>
            <a:off x="533400" y="3810000"/>
            <a:ext cx="2895600" cy="2895600"/>
          </a:xfr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4036" name="Picture 16" descr="P7121055"/>
          <p:cNvPicPr>
            <a:picLocks noGrp="1" noChangeAspect="1" noChangeArrowheads="1"/>
          </p:cNvPicPr>
          <p:nvPr>
            <p:ph sz="quarter" idx="3"/>
          </p:nvPr>
        </p:nvPicPr>
        <p:blipFill>
          <a:blip r:embed="rId2">
            <a:lum bright="12000"/>
            <a:extLst>
              <a:ext uri="{28A0092B-C50C-407E-A947-70E740481C1C}">
                <a14:useLocalDpi xmlns="" xmlns:a14="http://schemas.microsoft.com/office/drawing/2010/main" val="0"/>
              </a:ext>
            </a:extLst>
          </a:blip>
          <a:srcRect l="62904" t="64952" r="11256" b="14368"/>
          <a:stretch>
            <a:fillRect/>
          </a:stretch>
        </p:blipFill>
        <p:spPr bwMode="auto">
          <a:xfrm>
            <a:off x="4038600" y="1219200"/>
            <a:ext cx="4953000" cy="2476500"/>
          </a:xfr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6392" name="Text Box 8"/>
          <p:cNvSpPr txBox="1">
            <a:spLocks noChangeArrowheads="1"/>
          </p:cNvSpPr>
          <p:nvPr/>
        </p:nvSpPr>
        <p:spPr bwMode="auto">
          <a:xfrm>
            <a:off x="3962400" y="4038600"/>
            <a:ext cx="4800600" cy="1951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150000"/>
              </a:lnSpc>
              <a:spcBef>
                <a:spcPct val="20000"/>
              </a:spcBef>
              <a:buClr>
                <a:schemeClr val="hlink"/>
              </a:buClr>
              <a:buSzPct val="75000"/>
              <a:buFont typeface="Wingdings" pitchFamily="2" charset="2"/>
              <a:buNone/>
              <a:defRPr/>
            </a:pPr>
            <a:r>
              <a:rPr lang="en-US" sz="2800" b="1" dirty="0">
                <a:effectLst>
                  <a:outerShdw blurRad="38100" dist="38100" dir="2700000" algn="tl">
                    <a:srgbClr val="010199"/>
                  </a:outerShdw>
                </a:effectLst>
              </a:rPr>
              <a:t>Fulcrum is at one end, resistance at opposite end and effort is in the </a:t>
            </a:r>
            <a:r>
              <a:rPr lang="en-US" sz="2800" b="1" dirty="0" err="1">
                <a:effectLst>
                  <a:outerShdw blurRad="38100" dist="38100" dir="2700000" algn="tl">
                    <a:srgbClr val="010199"/>
                  </a:outerShdw>
                </a:effectLst>
              </a:rPr>
              <a:t>centre</a:t>
            </a:r>
            <a:r>
              <a:rPr lang="en-US" sz="2800" b="1" dirty="0">
                <a:effectLst>
                  <a:outerShdw blurRad="38100" dist="38100" dir="2700000" algn="tl">
                    <a:srgbClr val="010199"/>
                  </a:outerShdw>
                </a:effectLst>
              </a:rPr>
              <a:t>.</a:t>
            </a:r>
          </a:p>
        </p:txBody>
      </p:sp>
      <p:graphicFrame>
        <p:nvGraphicFramePr>
          <p:cNvPr id="8" name="Diagram 7"/>
          <p:cNvGraphicFramePr/>
          <p:nvPr>
            <p:extLst>
              <p:ext uri="{D42A27DB-BD31-4B8C-83A1-F6EECF244321}">
                <p14:modId xmlns="" xmlns:p14="http://schemas.microsoft.com/office/powerpoint/2010/main" val="3206260546"/>
              </p:ext>
            </p:extLst>
          </p:nvPr>
        </p:nvGraphicFramePr>
        <p:xfrm>
          <a:off x="0" y="13855"/>
          <a:ext cx="91440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5807558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ustom 1">
      <a:majorFont>
        <a:latin typeface="Cooper Black"/>
        <a:ea typeface=""/>
        <a:cs typeface=""/>
      </a:majorFont>
      <a:minorFont>
        <a:latin typeface="Verdana"/>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1148</TotalTime>
  <Words>2984</Words>
  <Application>Microsoft Office PowerPoint</Application>
  <PresentationFormat>On-screen Show (4:3)</PresentationFormat>
  <Paragraphs>413</Paragraphs>
  <Slides>86</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88" baseType="lpstr">
      <vt:lpstr>Verve</vt:lpstr>
      <vt:lpstr>Photo Editor Photo</vt:lpstr>
      <vt:lpstr>BIOMECHANICAL PRINCIPLES OF REMOVABLE PARTIAL DENTURE DESIGN</vt:lpstr>
      <vt:lpstr>Slide 2</vt:lpstr>
      <vt:lpstr>BIOMECHANICS AND DESIGN</vt:lpstr>
      <vt:lpstr>Slide 4</vt:lpstr>
      <vt:lpstr>MECHANICAL  PRINCIPLES APPLICABLE  IN  REMOVABLE PROSTHODONTICS</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FORCES ACTING ON PARTIAL DENTURE</vt:lpstr>
      <vt:lpstr>Slide 20</vt:lpstr>
      <vt:lpstr>Slide 21</vt:lpstr>
      <vt:lpstr>Slide 22</vt:lpstr>
      <vt:lpstr>Slide 23</vt:lpstr>
      <vt:lpstr>Slide 24</vt:lpstr>
      <vt:lpstr>Slide 25</vt:lpstr>
      <vt:lpstr>Slide 26</vt:lpstr>
      <vt:lpstr>Slide 27</vt:lpstr>
      <vt:lpstr>FACTORS  INFLUENCING MAGNITUDE  OF STRESSES TRANSMITTED  TO ABUTMENT  TEETH</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RPD DESIGNING</vt:lpstr>
      <vt:lpstr>Tooth Vs tooth- tissue supported.</vt:lpstr>
      <vt:lpstr>DIFFERENTIATION BETWEEN TWO MAIN TYPES OF RPD </vt:lpstr>
      <vt:lpstr>Slide 46</vt:lpstr>
      <vt:lpstr>Slide 47</vt:lpstr>
      <vt:lpstr>Principles by A.H. Schmidt (1956).</vt:lpstr>
      <vt:lpstr>Slide 49</vt:lpstr>
      <vt:lpstr>Philosophy of design</vt:lpstr>
      <vt:lpstr>Slide 51</vt:lpstr>
      <vt:lpstr>Stress equalization </vt:lpstr>
      <vt:lpstr>Slide 53</vt:lpstr>
      <vt:lpstr>Advantages</vt:lpstr>
      <vt:lpstr>Disadvantages.</vt:lpstr>
      <vt:lpstr>Physiologic basing </vt:lpstr>
      <vt:lpstr>Slide 57</vt:lpstr>
      <vt:lpstr>Advantages.</vt:lpstr>
      <vt:lpstr>Slide 59</vt:lpstr>
      <vt:lpstr>Disadvantages.</vt:lpstr>
      <vt:lpstr>Broad stress distribution</vt:lpstr>
      <vt:lpstr>Advantages</vt:lpstr>
      <vt:lpstr>Slide 63</vt:lpstr>
      <vt:lpstr>Disadvantages</vt:lpstr>
      <vt:lpstr>Slide 65</vt:lpstr>
      <vt:lpstr>Slide 66</vt:lpstr>
      <vt:lpstr>Slide 67</vt:lpstr>
      <vt:lpstr>Slide 68</vt:lpstr>
      <vt:lpstr>Class II with no modification space</vt:lpstr>
      <vt:lpstr>Bilateral configuration</vt:lpstr>
      <vt:lpstr>Slide 71</vt:lpstr>
      <vt:lpstr>Slide 72</vt:lpstr>
      <vt:lpstr>Slide 73</vt:lpstr>
      <vt:lpstr>Slide 74</vt:lpstr>
      <vt:lpstr>Slide 75</vt:lpstr>
      <vt:lpstr>Slide 76</vt:lpstr>
      <vt:lpstr>1. Biomechanics is A.  the application of mechanical laws to non-living structures  B. the study of biology from the structural  viewpoint   C.  An application of the principles of engineering design as implemented in living organisms. D. All of Above</vt:lpstr>
      <vt:lpstr>Slide 78</vt:lpstr>
      <vt:lpstr>Slide 79</vt:lpstr>
      <vt:lpstr>Slide 80</vt:lpstr>
      <vt:lpstr>Slide 81</vt:lpstr>
      <vt:lpstr>Slide 82</vt:lpstr>
      <vt:lpstr>Slide 83</vt:lpstr>
      <vt:lpstr>Slide 84</vt:lpstr>
      <vt:lpstr>Slide 85</vt:lpstr>
      <vt:lpstr>Slide 86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CONTRILLING STRESS BY DESIGN CONSIDERATIONS</dc:title>
  <dc:creator>sneh_0909</dc:creator>
  <cp:lastModifiedBy>Mirchi 1</cp:lastModifiedBy>
  <cp:revision>50</cp:revision>
  <cp:lastPrinted>2012-04-08T12:26:43Z</cp:lastPrinted>
  <dcterms:created xsi:type="dcterms:W3CDTF">2006-08-16T00:00:00Z</dcterms:created>
  <dcterms:modified xsi:type="dcterms:W3CDTF">2014-09-14T14:30:33Z</dcterms:modified>
</cp:coreProperties>
</file>