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7" r:id="rId2"/>
    <p:sldId id="262" r:id="rId3"/>
    <p:sldId id="263" r:id="rId4"/>
    <p:sldId id="258" r:id="rId5"/>
    <p:sldId id="259" r:id="rId6"/>
    <p:sldId id="260" r:id="rId7"/>
    <p:sldId id="261" r:id="rId8"/>
    <p:sldId id="264" r:id="rId9"/>
    <p:sldId id="272" r:id="rId10"/>
    <p:sldId id="270" r:id="rId11"/>
    <p:sldId id="273" r:id="rId12"/>
    <p:sldId id="265" r:id="rId13"/>
    <p:sldId id="275" r:id="rId14"/>
    <p:sldId id="274" r:id="rId15"/>
    <p:sldId id="271" r:id="rId16"/>
    <p:sldId id="276" r:id="rId17"/>
    <p:sldId id="277" r:id="rId18"/>
    <p:sldId id="266" r:id="rId19"/>
    <p:sldId id="278" r:id="rId20"/>
    <p:sldId id="279" r:id="rId21"/>
    <p:sldId id="267" r:id="rId22"/>
    <p:sldId id="280" r:id="rId23"/>
    <p:sldId id="281" r:id="rId24"/>
    <p:sldId id="268" r:id="rId25"/>
    <p:sldId id="28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89565" autoAdjust="0"/>
  </p:normalViewPr>
  <p:slideViewPr>
    <p:cSldViewPr>
      <p:cViewPr varScale="1">
        <p:scale>
          <a:sx n="81" d="100"/>
          <a:sy n="81" d="100"/>
        </p:scale>
        <p:origin x="-163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E5E2EC-B49E-41C2-9732-AD7474D2D6BA}" type="doc">
      <dgm:prSet loTypeId="urn:microsoft.com/office/officeart/2005/8/layout/orgChart1" loCatId="hierarchy" qsTypeId="urn:microsoft.com/office/officeart/2005/8/quickstyle/simple2" qsCatId="simple" csTypeId="urn:microsoft.com/office/officeart/2005/8/colors/accent2_2" csCatId="accent2" phldr="1"/>
      <dgm:spPr/>
      <dgm:t>
        <a:bodyPr/>
        <a:lstStyle/>
        <a:p>
          <a:endParaRPr lang="en-IN"/>
        </a:p>
      </dgm:t>
    </dgm:pt>
    <dgm:pt modelId="{FCE85C19-F45B-42D5-8D82-DD2F638A2A7F}">
      <dgm:prSet phldrT="[Text]" custT="1"/>
      <dgm:spPr/>
      <dgm:t>
        <a:bodyPr/>
        <a:lstStyle/>
        <a:p>
          <a:r>
            <a:rPr lang="en-IN" sz="2000" b="1" dirty="0" err="1" smtClean="0"/>
            <a:t>Helminthiasis</a:t>
          </a:r>
          <a:endParaRPr lang="en-IN" sz="2000" b="1" dirty="0"/>
        </a:p>
      </dgm:t>
    </dgm:pt>
    <dgm:pt modelId="{DE2D7AF1-B22F-4591-8EC9-E184643A0CD7}" type="parTrans" cxnId="{EDA3F3D9-5A04-425A-A8AD-2AB624CE94BB}">
      <dgm:prSet/>
      <dgm:spPr/>
      <dgm:t>
        <a:bodyPr/>
        <a:lstStyle/>
        <a:p>
          <a:endParaRPr lang="en-IN" sz="1800" b="1"/>
        </a:p>
      </dgm:t>
    </dgm:pt>
    <dgm:pt modelId="{ED729BC1-3E5D-402D-81D1-0BCD6DC67FA5}" type="sibTrans" cxnId="{EDA3F3D9-5A04-425A-A8AD-2AB624CE94BB}">
      <dgm:prSet/>
      <dgm:spPr/>
      <dgm:t>
        <a:bodyPr/>
        <a:lstStyle/>
        <a:p>
          <a:endParaRPr lang="en-IN" sz="1800" b="1"/>
        </a:p>
      </dgm:t>
    </dgm:pt>
    <dgm:pt modelId="{0684A86B-04ED-4600-8133-E991E012FF4A}">
      <dgm:prSet phldrT="[Text]" custT="1"/>
      <dgm:spPr/>
      <dgm:t>
        <a:bodyPr/>
        <a:lstStyle/>
        <a:p>
          <a:r>
            <a:rPr lang="en-IN" sz="2000" b="1" dirty="0" smtClean="0"/>
            <a:t>Nematodes</a:t>
          </a:r>
        </a:p>
        <a:p>
          <a:r>
            <a:rPr lang="en-IN" sz="2000" b="1" dirty="0" smtClean="0"/>
            <a:t>(Round Worms)</a:t>
          </a:r>
        </a:p>
      </dgm:t>
    </dgm:pt>
    <dgm:pt modelId="{9A1BEB90-AFAD-4F76-B7B9-B299C72C39AE}" type="parTrans" cxnId="{5EC313AE-3852-4CCD-9498-3AEA457EB0ED}">
      <dgm:prSet/>
      <dgm:spPr/>
      <dgm:t>
        <a:bodyPr/>
        <a:lstStyle/>
        <a:p>
          <a:endParaRPr lang="en-IN" sz="1800" b="1"/>
        </a:p>
      </dgm:t>
    </dgm:pt>
    <dgm:pt modelId="{84EAA13B-DF58-42B2-94CC-ECA721EC4687}" type="sibTrans" cxnId="{5EC313AE-3852-4CCD-9498-3AEA457EB0ED}">
      <dgm:prSet/>
      <dgm:spPr/>
      <dgm:t>
        <a:bodyPr/>
        <a:lstStyle/>
        <a:p>
          <a:endParaRPr lang="en-IN" sz="1800" b="1"/>
        </a:p>
      </dgm:t>
    </dgm:pt>
    <dgm:pt modelId="{D8399D96-56B2-42A0-85CD-E1A24ABBFDEB}">
      <dgm:prSet phldrT="[Text]" custT="1"/>
      <dgm:spPr/>
      <dgm:t>
        <a:bodyPr/>
        <a:lstStyle/>
        <a:p>
          <a:r>
            <a:rPr lang="en-IN" sz="2000" b="1" dirty="0" err="1" smtClean="0"/>
            <a:t>Trematodes</a:t>
          </a:r>
          <a:endParaRPr lang="en-IN" sz="2000" b="1" dirty="0" smtClean="0"/>
        </a:p>
        <a:p>
          <a:r>
            <a:rPr lang="en-IN" sz="2000" b="1" dirty="0" smtClean="0"/>
            <a:t>(Flukes)</a:t>
          </a:r>
          <a:endParaRPr lang="en-IN" sz="2000" b="1" dirty="0"/>
        </a:p>
      </dgm:t>
    </dgm:pt>
    <dgm:pt modelId="{3355244A-B962-411D-8CD3-A42AF679005D}" type="parTrans" cxnId="{DEBAC01E-1F10-485E-BE23-B6A7F5E34978}">
      <dgm:prSet/>
      <dgm:spPr/>
      <dgm:t>
        <a:bodyPr/>
        <a:lstStyle/>
        <a:p>
          <a:endParaRPr lang="en-IN" sz="1800" b="1"/>
        </a:p>
      </dgm:t>
    </dgm:pt>
    <dgm:pt modelId="{5AAB48F5-3985-487B-8E28-98CAA24DB090}" type="sibTrans" cxnId="{DEBAC01E-1F10-485E-BE23-B6A7F5E34978}">
      <dgm:prSet/>
      <dgm:spPr/>
      <dgm:t>
        <a:bodyPr/>
        <a:lstStyle/>
        <a:p>
          <a:endParaRPr lang="en-IN" sz="1800" b="1"/>
        </a:p>
      </dgm:t>
    </dgm:pt>
    <dgm:pt modelId="{6583DB95-7DDC-4466-92BF-47D4A2CC8C42}">
      <dgm:prSet phldrT="[Text]" custT="1"/>
      <dgm:spPr/>
      <dgm:t>
        <a:bodyPr/>
        <a:lstStyle/>
        <a:p>
          <a:r>
            <a:rPr lang="en-IN" sz="2000" b="1" dirty="0" err="1" smtClean="0"/>
            <a:t>Cestodes</a:t>
          </a:r>
          <a:endParaRPr lang="en-IN" sz="2000" b="1" dirty="0" smtClean="0"/>
        </a:p>
        <a:p>
          <a:r>
            <a:rPr lang="en-IN" sz="2000" b="1" dirty="0" smtClean="0"/>
            <a:t>(Tape worms)</a:t>
          </a:r>
          <a:endParaRPr lang="en-IN" sz="2000" b="1" dirty="0"/>
        </a:p>
      </dgm:t>
    </dgm:pt>
    <dgm:pt modelId="{F7D39079-B32B-407A-9FDA-005AD1353650}" type="parTrans" cxnId="{61CB2A7F-3990-42B5-A88F-CC85576761B2}">
      <dgm:prSet/>
      <dgm:spPr/>
      <dgm:t>
        <a:bodyPr/>
        <a:lstStyle/>
        <a:p>
          <a:endParaRPr lang="en-IN" sz="1800" b="1"/>
        </a:p>
      </dgm:t>
    </dgm:pt>
    <dgm:pt modelId="{688B1360-97BC-4E9D-93ED-CFAE9D1181E8}" type="sibTrans" cxnId="{61CB2A7F-3990-42B5-A88F-CC85576761B2}">
      <dgm:prSet/>
      <dgm:spPr/>
      <dgm:t>
        <a:bodyPr/>
        <a:lstStyle/>
        <a:p>
          <a:endParaRPr lang="en-IN" sz="1800" b="1"/>
        </a:p>
      </dgm:t>
    </dgm:pt>
    <dgm:pt modelId="{EA8A42C8-5B0C-4D03-90DD-BC22A3264906}" type="pres">
      <dgm:prSet presAssocID="{9EE5E2EC-B49E-41C2-9732-AD7474D2D6BA}" presName="hierChild1" presStyleCnt="0">
        <dgm:presLayoutVars>
          <dgm:orgChart val="1"/>
          <dgm:chPref val="1"/>
          <dgm:dir/>
          <dgm:animOne val="branch"/>
          <dgm:animLvl val="lvl"/>
          <dgm:resizeHandles/>
        </dgm:presLayoutVars>
      </dgm:prSet>
      <dgm:spPr/>
      <dgm:t>
        <a:bodyPr/>
        <a:lstStyle/>
        <a:p>
          <a:endParaRPr lang="en-IN"/>
        </a:p>
      </dgm:t>
    </dgm:pt>
    <dgm:pt modelId="{EBB5E88E-C5A6-45D3-932B-E680A4C8970D}" type="pres">
      <dgm:prSet presAssocID="{FCE85C19-F45B-42D5-8D82-DD2F638A2A7F}" presName="hierRoot1" presStyleCnt="0">
        <dgm:presLayoutVars>
          <dgm:hierBranch val="init"/>
        </dgm:presLayoutVars>
      </dgm:prSet>
      <dgm:spPr/>
    </dgm:pt>
    <dgm:pt modelId="{D5DD53CC-1721-468D-9166-4BE077FDD11D}" type="pres">
      <dgm:prSet presAssocID="{FCE85C19-F45B-42D5-8D82-DD2F638A2A7F}" presName="rootComposite1" presStyleCnt="0"/>
      <dgm:spPr/>
    </dgm:pt>
    <dgm:pt modelId="{174EEBA7-62A8-4E30-B327-6BA8B6453900}" type="pres">
      <dgm:prSet presAssocID="{FCE85C19-F45B-42D5-8D82-DD2F638A2A7F}" presName="rootText1" presStyleLbl="node0" presStyleIdx="0" presStyleCnt="1">
        <dgm:presLayoutVars>
          <dgm:chPref val="3"/>
        </dgm:presLayoutVars>
      </dgm:prSet>
      <dgm:spPr/>
      <dgm:t>
        <a:bodyPr/>
        <a:lstStyle/>
        <a:p>
          <a:endParaRPr lang="en-IN"/>
        </a:p>
      </dgm:t>
    </dgm:pt>
    <dgm:pt modelId="{2AB40D49-D848-47A0-842D-B02EBFFA122E}" type="pres">
      <dgm:prSet presAssocID="{FCE85C19-F45B-42D5-8D82-DD2F638A2A7F}" presName="rootConnector1" presStyleLbl="node1" presStyleIdx="0" presStyleCnt="0"/>
      <dgm:spPr/>
      <dgm:t>
        <a:bodyPr/>
        <a:lstStyle/>
        <a:p>
          <a:endParaRPr lang="en-IN"/>
        </a:p>
      </dgm:t>
    </dgm:pt>
    <dgm:pt modelId="{0990D1CF-0DDD-4B52-A491-48FA36CE6D8E}" type="pres">
      <dgm:prSet presAssocID="{FCE85C19-F45B-42D5-8D82-DD2F638A2A7F}" presName="hierChild2" presStyleCnt="0"/>
      <dgm:spPr/>
    </dgm:pt>
    <dgm:pt modelId="{F44B318D-A979-484C-9EB1-6DDAA5E46BD6}" type="pres">
      <dgm:prSet presAssocID="{9A1BEB90-AFAD-4F76-B7B9-B299C72C39AE}" presName="Name37" presStyleLbl="parChTrans1D2" presStyleIdx="0" presStyleCnt="3"/>
      <dgm:spPr/>
      <dgm:t>
        <a:bodyPr/>
        <a:lstStyle/>
        <a:p>
          <a:endParaRPr lang="en-IN"/>
        </a:p>
      </dgm:t>
    </dgm:pt>
    <dgm:pt modelId="{9B885D22-4EFF-4828-8F4E-E658CA7FF3CC}" type="pres">
      <dgm:prSet presAssocID="{0684A86B-04ED-4600-8133-E991E012FF4A}" presName="hierRoot2" presStyleCnt="0">
        <dgm:presLayoutVars>
          <dgm:hierBranch val="init"/>
        </dgm:presLayoutVars>
      </dgm:prSet>
      <dgm:spPr/>
    </dgm:pt>
    <dgm:pt modelId="{4D7C4263-1B2B-4821-85BC-5A0B909EF9BE}" type="pres">
      <dgm:prSet presAssocID="{0684A86B-04ED-4600-8133-E991E012FF4A}" presName="rootComposite" presStyleCnt="0"/>
      <dgm:spPr/>
    </dgm:pt>
    <dgm:pt modelId="{C0E9BA63-DF5F-49FA-9D29-C2E1A7FCD8D4}" type="pres">
      <dgm:prSet presAssocID="{0684A86B-04ED-4600-8133-E991E012FF4A}" presName="rootText" presStyleLbl="node2" presStyleIdx="0" presStyleCnt="3">
        <dgm:presLayoutVars>
          <dgm:chPref val="3"/>
        </dgm:presLayoutVars>
      </dgm:prSet>
      <dgm:spPr/>
      <dgm:t>
        <a:bodyPr/>
        <a:lstStyle/>
        <a:p>
          <a:endParaRPr lang="en-IN"/>
        </a:p>
      </dgm:t>
    </dgm:pt>
    <dgm:pt modelId="{7ED1AF24-2F1F-45DC-92B3-DF79E9A6C465}" type="pres">
      <dgm:prSet presAssocID="{0684A86B-04ED-4600-8133-E991E012FF4A}" presName="rootConnector" presStyleLbl="node2" presStyleIdx="0" presStyleCnt="3"/>
      <dgm:spPr/>
      <dgm:t>
        <a:bodyPr/>
        <a:lstStyle/>
        <a:p>
          <a:endParaRPr lang="en-IN"/>
        </a:p>
      </dgm:t>
    </dgm:pt>
    <dgm:pt modelId="{DDAE404E-F913-44D3-A555-0B3E7F07D3AE}" type="pres">
      <dgm:prSet presAssocID="{0684A86B-04ED-4600-8133-E991E012FF4A}" presName="hierChild4" presStyleCnt="0"/>
      <dgm:spPr/>
    </dgm:pt>
    <dgm:pt modelId="{639742F6-4E54-4D28-BE56-AAACA8A7ED58}" type="pres">
      <dgm:prSet presAssocID="{0684A86B-04ED-4600-8133-E991E012FF4A}" presName="hierChild5" presStyleCnt="0"/>
      <dgm:spPr/>
    </dgm:pt>
    <dgm:pt modelId="{3A252AF9-D67B-422C-9699-0E53FB3A41AF}" type="pres">
      <dgm:prSet presAssocID="{3355244A-B962-411D-8CD3-A42AF679005D}" presName="Name37" presStyleLbl="parChTrans1D2" presStyleIdx="1" presStyleCnt="3"/>
      <dgm:spPr/>
      <dgm:t>
        <a:bodyPr/>
        <a:lstStyle/>
        <a:p>
          <a:endParaRPr lang="en-IN"/>
        </a:p>
      </dgm:t>
    </dgm:pt>
    <dgm:pt modelId="{619F8AAC-C198-4FE7-90C9-4A88FE4F9A9F}" type="pres">
      <dgm:prSet presAssocID="{D8399D96-56B2-42A0-85CD-E1A24ABBFDEB}" presName="hierRoot2" presStyleCnt="0">
        <dgm:presLayoutVars>
          <dgm:hierBranch val="init"/>
        </dgm:presLayoutVars>
      </dgm:prSet>
      <dgm:spPr/>
    </dgm:pt>
    <dgm:pt modelId="{BFFA0EF2-BEE0-4DE0-9755-3F50D391421B}" type="pres">
      <dgm:prSet presAssocID="{D8399D96-56B2-42A0-85CD-E1A24ABBFDEB}" presName="rootComposite" presStyleCnt="0"/>
      <dgm:spPr/>
    </dgm:pt>
    <dgm:pt modelId="{2EF069D5-B5D4-4304-A975-EC1B4F6F2B6C}" type="pres">
      <dgm:prSet presAssocID="{D8399D96-56B2-42A0-85CD-E1A24ABBFDEB}" presName="rootText" presStyleLbl="node2" presStyleIdx="1" presStyleCnt="3">
        <dgm:presLayoutVars>
          <dgm:chPref val="3"/>
        </dgm:presLayoutVars>
      </dgm:prSet>
      <dgm:spPr/>
      <dgm:t>
        <a:bodyPr/>
        <a:lstStyle/>
        <a:p>
          <a:endParaRPr lang="en-IN"/>
        </a:p>
      </dgm:t>
    </dgm:pt>
    <dgm:pt modelId="{578961E2-EFB5-4237-B7EC-819595641174}" type="pres">
      <dgm:prSet presAssocID="{D8399D96-56B2-42A0-85CD-E1A24ABBFDEB}" presName="rootConnector" presStyleLbl="node2" presStyleIdx="1" presStyleCnt="3"/>
      <dgm:spPr/>
      <dgm:t>
        <a:bodyPr/>
        <a:lstStyle/>
        <a:p>
          <a:endParaRPr lang="en-IN"/>
        </a:p>
      </dgm:t>
    </dgm:pt>
    <dgm:pt modelId="{E247BF3C-59A2-4D62-A2BC-4FE887F8CCF6}" type="pres">
      <dgm:prSet presAssocID="{D8399D96-56B2-42A0-85CD-E1A24ABBFDEB}" presName="hierChild4" presStyleCnt="0"/>
      <dgm:spPr/>
    </dgm:pt>
    <dgm:pt modelId="{FC7FD7B6-C863-4432-9D6C-CF481FC824CE}" type="pres">
      <dgm:prSet presAssocID="{D8399D96-56B2-42A0-85CD-E1A24ABBFDEB}" presName="hierChild5" presStyleCnt="0"/>
      <dgm:spPr/>
    </dgm:pt>
    <dgm:pt modelId="{D4DFBD96-162C-4258-927F-BE4A90DE5337}" type="pres">
      <dgm:prSet presAssocID="{F7D39079-B32B-407A-9FDA-005AD1353650}" presName="Name37" presStyleLbl="parChTrans1D2" presStyleIdx="2" presStyleCnt="3"/>
      <dgm:spPr/>
      <dgm:t>
        <a:bodyPr/>
        <a:lstStyle/>
        <a:p>
          <a:endParaRPr lang="en-IN"/>
        </a:p>
      </dgm:t>
    </dgm:pt>
    <dgm:pt modelId="{CA7FC7D5-CF5C-4CDF-884F-FCAB586EA57F}" type="pres">
      <dgm:prSet presAssocID="{6583DB95-7DDC-4466-92BF-47D4A2CC8C42}" presName="hierRoot2" presStyleCnt="0">
        <dgm:presLayoutVars>
          <dgm:hierBranch val="init"/>
        </dgm:presLayoutVars>
      </dgm:prSet>
      <dgm:spPr/>
    </dgm:pt>
    <dgm:pt modelId="{F2E245F6-53C0-4E22-A19F-862025FEC0B5}" type="pres">
      <dgm:prSet presAssocID="{6583DB95-7DDC-4466-92BF-47D4A2CC8C42}" presName="rootComposite" presStyleCnt="0"/>
      <dgm:spPr/>
    </dgm:pt>
    <dgm:pt modelId="{71F8D717-EB50-4BEC-A874-FF9320CB59A2}" type="pres">
      <dgm:prSet presAssocID="{6583DB95-7DDC-4466-92BF-47D4A2CC8C42}" presName="rootText" presStyleLbl="node2" presStyleIdx="2" presStyleCnt="3">
        <dgm:presLayoutVars>
          <dgm:chPref val="3"/>
        </dgm:presLayoutVars>
      </dgm:prSet>
      <dgm:spPr/>
      <dgm:t>
        <a:bodyPr/>
        <a:lstStyle/>
        <a:p>
          <a:endParaRPr lang="en-IN"/>
        </a:p>
      </dgm:t>
    </dgm:pt>
    <dgm:pt modelId="{58D43BC1-AA0E-4E08-BEA1-84701CB392CE}" type="pres">
      <dgm:prSet presAssocID="{6583DB95-7DDC-4466-92BF-47D4A2CC8C42}" presName="rootConnector" presStyleLbl="node2" presStyleIdx="2" presStyleCnt="3"/>
      <dgm:spPr/>
      <dgm:t>
        <a:bodyPr/>
        <a:lstStyle/>
        <a:p>
          <a:endParaRPr lang="en-IN"/>
        </a:p>
      </dgm:t>
    </dgm:pt>
    <dgm:pt modelId="{02451578-E22B-4B16-8890-64D350B5FA25}" type="pres">
      <dgm:prSet presAssocID="{6583DB95-7DDC-4466-92BF-47D4A2CC8C42}" presName="hierChild4" presStyleCnt="0"/>
      <dgm:spPr/>
    </dgm:pt>
    <dgm:pt modelId="{D3ECCBA1-81BE-4109-B821-7793AEFD4244}" type="pres">
      <dgm:prSet presAssocID="{6583DB95-7DDC-4466-92BF-47D4A2CC8C42}" presName="hierChild5" presStyleCnt="0"/>
      <dgm:spPr/>
    </dgm:pt>
    <dgm:pt modelId="{9099BCDF-7DFF-47F8-9F9D-E34D1EE63C86}" type="pres">
      <dgm:prSet presAssocID="{FCE85C19-F45B-42D5-8D82-DD2F638A2A7F}" presName="hierChild3" presStyleCnt="0"/>
      <dgm:spPr/>
    </dgm:pt>
  </dgm:ptLst>
  <dgm:cxnLst>
    <dgm:cxn modelId="{19002AD0-7C08-4168-B93C-D9F957C51051}" type="presOf" srcId="{D8399D96-56B2-42A0-85CD-E1A24ABBFDEB}" destId="{578961E2-EFB5-4237-B7EC-819595641174}" srcOrd="1" destOrd="0" presId="urn:microsoft.com/office/officeart/2005/8/layout/orgChart1"/>
    <dgm:cxn modelId="{46AC656D-821B-45F8-9CEF-32288414CD54}" type="presOf" srcId="{9EE5E2EC-B49E-41C2-9732-AD7474D2D6BA}" destId="{EA8A42C8-5B0C-4D03-90DD-BC22A3264906}" srcOrd="0" destOrd="0" presId="urn:microsoft.com/office/officeart/2005/8/layout/orgChart1"/>
    <dgm:cxn modelId="{5EC313AE-3852-4CCD-9498-3AEA457EB0ED}" srcId="{FCE85C19-F45B-42D5-8D82-DD2F638A2A7F}" destId="{0684A86B-04ED-4600-8133-E991E012FF4A}" srcOrd="0" destOrd="0" parTransId="{9A1BEB90-AFAD-4F76-B7B9-B299C72C39AE}" sibTransId="{84EAA13B-DF58-42B2-94CC-ECA721EC4687}"/>
    <dgm:cxn modelId="{CF5BEA12-2DE6-4F7C-A974-B02CB899E3CA}" type="presOf" srcId="{FCE85C19-F45B-42D5-8D82-DD2F638A2A7F}" destId="{2AB40D49-D848-47A0-842D-B02EBFFA122E}" srcOrd="1" destOrd="0" presId="urn:microsoft.com/office/officeart/2005/8/layout/orgChart1"/>
    <dgm:cxn modelId="{61CB2A7F-3990-42B5-A88F-CC85576761B2}" srcId="{FCE85C19-F45B-42D5-8D82-DD2F638A2A7F}" destId="{6583DB95-7DDC-4466-92BF-47D4A2CC8C42}" srcOrd="2" destOrd="0" parTransId="{F7D39079-B32B-407A-9FDA-005AD1353650}" sibTransId="{688B1360-97BC-4E9D-93ED-CFAE9D1181E8}"/>
    <dgm:cxn modelId="{99AEC250-F119-4D83-B0DF-70077DB951C7}" type="presOf" srcId="{D8399D96-56B2-42A0-85CD-E1A24ABBFDEB}" destId="{2EF069D5-B5D4-4304-A975-EC1B4F6F2B6C}" srcOrd="0" destOrd="0" presId="urn:microsoft.com/office/officeart/2005/8/layout/orgChart1"/>
    <dgm:cxn modelId="{7088B574-27E4-4957-98A8-FA4E827D1C3A}" type="presOf" srcId="{6583DB95-7DDC-4466-92BF-47D4A2CC8C42}" destId="{58D43BC1-AA0E-4E08-BEA1-84701CB392CE}" srcOrd="1" destOrd="0" presId="urn:microsoft.com/office/officeart/2005/8/layout/orgChart1"/>
    <dgm:cxn modelId="{5B89219B-F0D7-41AD-8FA4-1317C99C551A}" type="presOf" srcId="{0684A86B-04ED-4600-8133-E991E012FF4A}" destId="{7ED1AF24-2F1F-45DC-92B3-DF79E9A6C465}" srcOrd="1" destOrd="0" presId="urn:microsoft.com/office/officeart/2005/8/layout/orgChart1"/>
    <dgm:cxn modelId="{EDA3F3D9-5A04-425A-A8AD-2AB624CE94BB}" srcId="{9EE5E2EC-B49E-41C2-9732-AD7474D2D6BA}" destId="{FCE85C19-F45B-42D5-8D82-DD2F638A2A7F}" srcOrd="0" destOrd="0" parTransId="{DE2D7AF1-B22F-4591-8EC9-E184643A0CD7}" sibTransId="{ED729BC1-3E5D-402D-81D1-0BCD6DC67FA5}"/>
    <dgm:cxn modelId="{E579791B-C3D3-441B-A574-574C6A198C13}" type="presOf" srcId="{3355244A-B962-411D-8CD3-A42AF679005D}" destId="{3A252AF9-D67B-422C-9699-0E53FB3A41AF}" srcOrd="0" destOrd="0" presId="urn:microsoft.com/office/officeart/2005/8/layout/orgChart1"/>
    <dgm:cxn modelId="{A3807D39-EDE4-46C4-97FE-EE8B51C01A77}" type="presOf" srcId="{9A1BEB90-AFAD-4F76-B7B9-B299C72C39AE}" destId="{F44B318D-A979-484C-9EB1-6DDAA5E46BD6}" srcOrd="0" destOrd="0" presId="urn:microsoft.com/office/officeart/2005/8/layout/orgChart1"/>
    <dgm:cxn modelId="{1AF81F2D-7F92-4279-8456-29696167291A}" type="presOf" srcId="{0684A86B-04ED-4600-8133-E991E012FF4A}" destId="{C0E9BA63-DF5F-49FA-9D29-C2E1A7FCD8D4}" srcOrd="0" destOrd="0" presId="urn:microsoft.com/office/officeart/2005/8/layout/orgChart1"/>
    <dgm:cxn modelId="{BEF54931-C995-460C-9901-A26A6C7AA56B}" type="presOf" srcId="{F7D39079-B32B-407A-9FDA-005AD1353650}" destId="{D4DFBD96-162C-4258-927F-BE4A90DE5337}" srcOrd="0" destOrd="0" presId="urn:microsoft.com/office/officeart/2005/8/layout/orgChart1"/>
    <dgm:cxn modelId="{DEBAC01E-1F10-485E-BE23-B6A7F5E34978}" srcId="{FCE85C19-F45B-42D5-8D82-DD2F638A2A7F}" destId="{D8399D96-56B2-42A0-85CD-E1A24ABBFDEB}" srcOrd="1" destOrd="0" parTransId="{3355244A-B962-411D-8CD3-A42AF679005D}" sibTransId="{5AAB48F5-3985-487B-8E28-98CAA24DB090}"/>
    <dgm:cxn modelId="{1EB10A7E-66B0-4592-87DC-6BC46E9930F1}" type="presOf" srcId="{FCE85C19-F45B-42D5-8D82-DD2F638A2A7F}" destId="{174EEBA7-62A8-4E30-B327-6BA8B6453900}" srcOrd="0" destOrd="0" presId="urn:microsoft.com/office/officeart/2005/8/layout/orgChart1"/>
    <dgm:cxn modelId="{FE42CCFA-F552-4928-99C2-AA868A8F5BB1}" type="presOf" srcId="{6583DB95-7DDC-4466-92BF-47D4A2CC8C42}" destId="{71F8D717-EB50-4BEC-A874-FF9320CB59A2}" srcOrd="0" destOrd="0" presId="urn:microsoft.com/office/officeart/2005/8/layout/orgChart1"/>
    <dgm:cxn modelId="{6F1D014B-D312-4983-92D5-6E5A70C39C7F}" type="presParOf" srcId="{EA8A42C8-5B0C-4D03-90DD-BC22A3264906}" destId="{EBB5E88E-C5A6-45D3-932B-E680A4C8970D}" srcOrd="0" destOrd="0" presId="urn:microsoft.com/office/officeart/2005/8/layout/orgChart1"/>
    <dgm:cxn modelId="{149D9AD2-3E46-4114-B49F-D261E12B0152}" type="presParOf" srcId="{EBB5E88E-C5A6-45D3-932B-E680A4C8970D}" destId="{D5DD53CC-1721-468D-9166-4BE077FDD11D}" srcOrd="0" destOrd="0" presId="urn:microsoft.com/office/officeart/2005/8/layout/orgChart1"/>
    <dgm:cxn modelId="{3580F656-EE84-45A7-93F2-48366D6F7175}" type="presParOf" srcId="{D5DD53CC-1721-468D-9166-4BE077FDD11D}" destId="{174EEBA7-62A8-4E30-B327-6BA8B6453900}" srcOrd="0" destOrd="0" presId="urn:microsoft.com/office/officeart/2005/8/layout/orgChart1"/>
    <dgm:cxn modelId="{80FA7835-0ACD-4B85-ADA6-FC412696F2CA}" type="presParOf" srcId="{D5DD53CC-1721-468D-9166-4BE077FDD11D}" destId="{2AB40D49-D848-47A0-842D-B02EBFFA122E}" srcOrd="1" destOrd="0" presId="urn:microsoft.com/office/officeart/2005/8/layout/orgChart1"/>
    <dgm:cxn modelId="{B431B233-685A-4841-ADA6-519190A4E47C}" type="presParOf" srcId="{EBB5E88E-C5A6-45D3-932B-E680A4C8970D}" destId="{0990D1CF-0DDD-4B52-A491-48FA36CE6D8E}" srcOrd="1" destOrd="0" presId="urn:microsoft.com/office/officeart/2005/8/layout/orgChart1"/>
    <dgm:cxn modelId="{821E19BD-0A1A-463A-AF6F-06A0941B5313}" type="presParOf" srcId="{0990D1CF-0DDD-4B52-A491-48FA36CE6D8E}" destId="{F44B318D-A979-484C-9EB1-6DDAA5E46BD6}" srcOrd="0" destOrd="0" presId="urn:microsoft.com/office/officeart/2005/8/layout/orgChart1"/>
    <dgm:cxn modelId="{63915235-2F92-4E43-964E-C46733BDF1E5}" type="presParOf" srcId="{0990D1CF-0DDD-4B52-A491-48FA36CE6D8E}" destId="{9B885D22-4EFF-4828-8F4E-E658CA7FF3CC}" srcOrd="1" destOrd="0" presId="urn:microsoft.com/office/officeart/2005/8/layout/orgChart1"/>
    <dgm:cxn modelId="{6736F748-EBBA-4AB2-A494-8DBAB757EF5A}" type="presParOf" srcId="{9B885D22-4EFF-4828-8F4E-E658CA7FF3CC}" destId="{4D7C4263-1B2B-4821-85BC-5A0B909EF9BE}" srcOrd="0" destOrd="0" presId="urn:microsoft.com/office/officeart/2005/8/layout/orgChart1"/>
    <dgm:cxn modelId="{E90E69BC-F9CB-4FC5-BE3D-29A6DA1BA4EE}" type="presParOf" srcId="{4D7C4263-1B2B-4821-85BC-5A0B909EF9BE}" destId="{C0E9BA63-DF5F-49FA-9D29-C2E1A7FCD8D4}" srcOrd="0" destOrd="0" presId="urn:microsoft.com/office/officeart/2005/8/layout/orgChart1"/>
    <dgm:cxn modelId="{7C846381-9B40-44E6-BFFC-9A830D3584D3}" type="presParOf" srcId="{4D7C4263-1B2B-4821-85BC-5A0B909EF9BE}" destId="{7ED1AF24-2F1F-45DC-92B3-DF79E9A6C465}" srcOrd="1" destOrd="0" presId="urn:microsoft.com/office/officeart/2005/8/layout/orgChart1"/>
    <dgm:cxn modelId="{A5BAC86B-7184-4820-90E8-CEAEA6309F62}" type="presParOf" srcId="{9B885D22-4EFF-4828-8F4E-E658CA7FF3CC}" destId="{DDAE404E-F913-44D3-A555-0B3E7F07D3AE}" srcOrd="1" destOrd="0" presId="urn:microsoft.com/office/officeart/2005/8/layout/orgChart1"/>
    <dgm:cxn modelId="{C38CB5AB-F153-41AA-AB51-1376D35CE349}" type="presParOf" srcId="{9B885D22-4EFF-4828-8F4E-E658CA7FF3CC}" destId="{639742F6-4E54-4D28-BE56-AAACA8A7ED58}" srcOrd="2" destOrd="0" presId="urn:microsoft.com/office/officeart/2005/8/layout/orgChart1"/>
    <dgm:cxn modelId="{72DFE93C-B888-45E4-9730-D222E3503632}" type="presParOf" srcId="{0990D1CF-0DDD-4B52-A491-48FA36CE6D8E}" destId="{3A252AF9-D67B-422C-9699-0E53FB3A41AF}" srcOrd="2" destOrd="0" presId="urn:microsoft.com/office/officeart/2005/8/layout/orgChart1"/>
    <dgm:cxn modelId="{CBC323BD-BF14-462E-AC10-17A613DC08D8}" type="presParOf" srcId="{0990D1CF-0DDD-4B52-A491-48FA36CE6D8E}" destId="{619F8AAC-C198-4FE7-90C9-4A88FE4F9A9F}" srcOrd="3" destOrd="0" presId="urn:microsoft.com/office/officeart/2005/8/layout/orgChart1"/>
    <dgm:cxn modelId="{95AD2C1A-8380-424A-873C-B9F39B560304}" type="presParOf" srcId="{619F8AAC-C198-4FE7-90C9-4A88FE4F9A9F}" destId="{BFFA0EF2-BEE0-4DE0-9755-3F50D391421B}" srcOrd="0" destOrd="0" presId="urn:microsoft.com/office/officeart/2005/8/layout/orgChart1"/>
    <dgm:cxn modelId="{8BE57F3C-C1D6-4355-9707-410AAE5A9DFD}" type="presParOf" srcId="{BFFA0EF2-BEE0-4DE0-9755-3F50D391421B}" destId="{2EF069D5-B5D4-4304-A975-EC1B4F6F2B6C}" srcOrd="0" destOrd="0" presId="urn:microsoft.com/office/officeart/2005/8/layout/orgChart1"/>
    <dgm:cxn modelId="{9604F232-F9CC-40B3-BD9F-1874392423EF}" type="presParOf" srcId="{BFFA0EF2-BEE0-4DE0-9755-3F50D391421B}" destId="{578961E2-EFB5-4237-B7EC-819595641174}" srcOrd="1" destOrd="0" presId="urn:microsoft.com/office/officeart/2005/8/layout/orgChart1"/>
    <dgm:cxn modelId="{1A91FA5A-3E75-4261-A34F-0D786ADD481B}" type="presParOf" srcId="{619F8AAC-C198-4FE7-90C9-4A88FE4F9A9F}" destId="{E247BF3C-59A2-4D62-A2BC-4FE887F8CCF6}" srcOrd="1" destOrd="0" presId="urn:microsoft.com/office/officeart/2005/8/layout/orgChart1"/>
    <dgm:cxn modelId="{C7ADD066-D7A6-4690-A522-2CE4D4A9C2F6}" type="presParOf" srcId="{619F8AAC-C198-4FE7-90C9-4A88FE4F9A9F}" destId="{FC7FD7B6-C863-4432-9D6C-CF481FC824CE}" srcOrd="2" destOrd="0" presId="urn:microsoft.com/office/officeart/2005/8/layout/orgChart1"/>
    <dgm:cxn modelId="{2F8F396D-8451-4E23-96F3-04045DEE25AF}" type="presParOf" srcId="{0990D1CF-0DDD-4B52-A491-48FA36CE6D8E}" destId="{D4DFBD96-162C-4258-927F-BE4A90DE5337}" srcOrd="4" destOrd="0" presId="urn:microsoft.com/office/officeart/2005/8/layout/orgChart1"/>
    <dgm:cxn modelId="{F5FF03B4-6513-4CFE-B7B3-0EEA2FE320A8}" type="presParOf" srcId="{0990D1CF-0DDD-4B52-A491-48FA36CE6D8E}" destId="{CA7FC7D5-CF5C-4CDF-884F-FCAB586EA57F}" srcOrd="5" destOrd="0" presId="urn:microsoft.com/office/officeart/2005/8/layout/orgChart1"/>
    <dgm:cxn modelId="{A8D57CDB-9359-40AF-BFA8-A7FC186BA4FE}" type="presParOf" srcId="{CA7FC7D5-CF5C-4CDF-884F-FCAB586EA57F}" destId="{F2E245F6-53C0-4E22-A19F-862025FEC0B5}" srcOrd="0" destOrd="0" presId="urn:microsoft.com/office/officeart/2005/8/layout/orgChart1"/>
    <dgm:cxn modelId="{AA73EEAA-F96E-4ACE-A1D5-62D64C9866A8}" type="presParOf" srcId="{F2E245F6-53C0-4E22-A19F-862025FEC0B5}" destId="{71F8D717-EB50-4BEC-A874-FF9320CB59A2}" srcOrd="0" destOrd="0" presId="urn:microsoft.com/office/officeart/2005/8/layout/orgChart1"/>
    <dgm:cxn modelId="{8C15DDAB-1AB5-4114-ADDF-03FECDBD49C1}" type="presParOf" srcId="{F2E245F6-53C0-4E22-A19F-862025FEC0B5}" destId="{58D43BC1-AA0E-4E08-BEA1-84701CB392CE}" srcOrd="1" destOrd="0" presId="urn:microsoft.com/office/officeart/2005/8/layout/orgChart1"/>
    <dgm:cxn modelId="{9E6E41C0-9E2E-484A-BAAF-CA106E552D61}" type="presParOf" srcId="{CA7FC7D5-CF5C-4CDF-884F-FCAB586EA57F}" destId="{02451578-E22B-4B16-8890-64D350B5FA25}" srcOrd="1" destOrd="0" presId="urn:microsoft.com/office/officeart/2005/8/layout/orgChart1"/>
    <dgm:cxn modelId="{EAB049D0-383F-4B04-803B-700AB822E2C7}" type="presParOf" srcId="{CA7FC7D5-CF5C-4CDF-884F-FCAB586EA57F}" destId="{D3ECCBA1-81BE-4109-B821-7793AEFD4244}" srcOrd="2" destOrd="0" presId="urn:microsoft.com/office/officeart/2005/8/layout/orgChart1"/>
    <dgm:cxn modelId="{00C6F60E-8D3E-462F-9FB9-DEC264DF7B45}" type="presParOf" srcId="{EBB5E88E-C5A6-45D3-932B-E680A4C8970D}" destId="{9099BCDF-7DFF-47F8-9F9D-E34D1EE63C86}" srcOrd="2" destOrd="0" presId="urn:microsoft.com/office/officeart/2005/8/layout/orgChart1"/>
  </dgm:cxnLst>
  <dgm:bg/>
  <dgm:whole/>
</dgm:dataModel>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81DC37-444A-4AF5-8F4C-86505F9CE6E7}" type="datetimeFigureOut">
              <a:rPr lang="en-US" smtClean="0"/>
              <a:pPr/>
              <a:t>8/22/2015</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BE3E46-04BA-4D4A-9DE5-FFFEBE8C7994}"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smtClean="0"/>
              <a:t>T. solium</a:t>
            </a:r>
            <a:endParaRPr lang="en-IN" dirty="0"/>
          </a:p>
        </p:txBody>
      </p:sp>
      <p:sp>
        <p:nvSpPr>
          <p:cNvPr id="4" name="Slide Number Placeholder 3"/>
          <p:cNvSpPr>
            <a:spLocks noGrp="1"/>
          </p:cNvSpPr>
          <p:nvPr>
            <p:ph type="sldNum" sz="quarter" idx="10"/>
          </p:nvPr>
        </p:nvSpPr>
        <p:spPr/>
        <p:txBody>
          <a:bodyPr/>
          <a:lstStyle/>
          <a:p>
            <a:fld id="{F8BE3E46-04BA-4D4A-9DE5-FFFEBE8C7994}" type="slidenum">
              <a:rPr lang="en-IN" smtClean="0"/>
              <a:pPr/>
              <a:t>1</a:t>
            </a:fld>
            <a:endParaRPr lang="en-I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smtClean="0"/>
              <a:t>W. </a:t>
            </a:r>
            <a:r>
              <a:rPr lang="en-IN" dirty="0" err="1" smtClean="0"/>
              <a:t>Bancrofti</a:t>
            </a:r>
            <a:r>
              <a:rPr lang="en-IN" baseline="0" dirty="0" smtClean="0"/>
              <a:t> accounts for 98% of </a:t>
            </a:r>
            <a:r>
              <a:rPr lang="en-IN" baseline="0" dirty="0" err="1" smtClean="0"/>
              <a:t>filariasis</a:t>
            </a:r>
            <a:r>
              <a:rPr lang="en-IN" baseline="0" dirty="0" smtClean="0"/>
              <a:t> in India. Main vector is </a:t>
            </a:r>
            <a:r>
              <a:rPr lang="en-IN" baseline="0" dirty="0" err="1" smtClean="0"/>
              <a:t>Culex</a:t>
            </a:r>
            <a:r>
              <a:rPr lang="en-IN" baseline="0" dirty="0" smtClean="0"/>
              <a:t> </a:t>
            </a:r>
            <a:r>
              <a:rPr lang="en-IN" baseline="0" dirty="0" err="1" smtClean="0"/>
              <a:t>quinquefasciatus</a:t>
            </a:r>
            <a:r>
              <a:rPr lang="en-IN"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During a blood meal, an infected mosquito introduces third-stage filarial larvae onto the skin of the human host, where they penetrate into the bite wound . They develop in adults that commonly reside in the </a:t>
            </a:r>
            <a:r>
              <a:rPr lang="en-IN" dirty="0" err="1" smtClean="0"/>
              <a:t>lymphatics</a:t>
            </a:r>
            <a:r>
              <a:rPr lang="en-IN" dirty="0" smtClean="0"/>
              <a:t> . The female worms measure 80 to 100 mm in length and 0.24 to 0.30 mm in diameter, while the males measure about 40 mm by .1 mm. Adults produce </a:t>
            </a:r>
            <a:r>
              <a:rPr lang="en-IN" dirty="0" err="1" smtClean="0"/>
              <a:t>microfilariae</a:t>
            </a:r>
            <a:r>
              <a:rPr lang="en-IN" dirty="0" smtClean="0"/>
              <a:t> measuring 244 to 296 </a:t>
            </a:r>
            <a:r>
              <a:rPr lang="en-IN" dirty="0" err="1" smtClean="0"/>
              <a:t>μm</a:t>
            </a:r>
            <a:r>
              <a:rPr lang="en-IN" dirty="0" smtClean="0"/>
              <a:t> by 7.5 to 10 </a:t>
            </a:r>
            <a:r>
              <a:rPr lang="en-IN" dirty="0" err="1" smtClean="0"/>
              <a:t>μm</a:t>
            </a:r>
            <a:r>
              <a:rPr lang="en-IN" dirty="0" smtClean="0"/>
              <a:t>, which are sheathed and have nocturnal periodicity, except the South Pacific </a:t>
            </a:r>
            <a:r>
              <a:rPr lang="en-IN" dirty="0" err="1" smtClean="0"/>
              <a:t>microfilariae</a:t>
            </a:r>
            <a:r>
              <a:rPr lang="en-IN" dirty="0" smtClean="0"/>
              <a:t> which have the absence of marked periodicity. The </a:t>
            </a:r>
            <a:r>
              <a:rPr lang="en-IN" dirty="0" err="1" smtClean="0"/>
              <a:t>microfilariae</a:t>
            </a:r>
            <a:r>
              <a:rPr lang="en-IN" dirty="0" smtClean="0"/>
              <a:t> migrate into lymph and blood channels moving actively through lymph and blood . A mosquito ingests the </a:t>
            </a:r>
            <a:r>
              <a:rPr lang="en-IN" dirty="0" err="1" smtClean="0"/>
              <a:t>microfilariae</a:t>
            </a:r>
            <a:r>
              <a:rPr lang="en-IN" dirty="0" smtClean="0"/>
              <a:t> during a blood meal . After ingestion, the </a:t>
            </a:r>
            <a:r>
              <a:rPr lang="en-IN" dirty="0" err="1" smtClean="0"/>
              <a:t>microfilariae</a:t>
            </a:r>
            <a:r>
              <a:rPr lang="en-IN" dirty="0" smtClean="0"/>
              <a:t> lose their sheaths and some of them work their way through the wall of the </a:t>
            </a:r>
            <a:r>
              <a:rPr lang="en-IN" dirty="0" err="1" smtClean="0"/>
              <a:t>proventriculus</a:t>
            </a:r>
            <a:r>
              <a:rPr lang="en-IN" dirty="0" smtClean="0"/>
              <a:t> and cardiac portion of the mosquito's </a:t>
            </a:r>
            <a:r>
              <a:rPr lang="en-IN" dirty="0" err="1" smtClean="0"/>
              <a:t>midgut</a:t>
            </a:r>
            <a:r>
              <a:rPr lang="en-IN" dirty="0" smtClean="0"/>
              <a:t> and reach the thoracic muscles . There the </a:t>
            </a:r>
            <a:r>
              <a:rPr lang="en-IN" dirty="0" err="1" smtClean="0"/>
              <a:t>microfilariae</a:t>
            </a:r>
            <a:r>
              <a:rPr lang="en-IN" dirty="0" smtClean="0"/>
              <a:t> develop into first-stage larvae and subsequently into third-stage infective larvae . The third-stage infective larvae migrate through the </a:t>
            </a:r>
            <a:r>
              <a:rPr lang="en-IN" dirty="0" err="1" smtClean="0"/>
              <a:t>hemocoel</a:t>
            </a:r>
            <a:r>
              <a:rPr lang="en-IN" dirty="0" smtClean="0"/>
              <a:t> to the mosquito's </a:t>
            </a:r>
            <a:r>
              <a:rPr lang="en-IN" dirty="0" err="1" smtClean="0"/>
              <a:t>prosbocis</a:t>
            </a:r>
            <a:r>
              <a:rPr lang="en-IN" dirty="0" smtClean="0"/>
              <a:t> and can infect another human when the mosquito takes a blood meal.</a:t>
            </a:r>
            <a:endParaRPr lang="en-IN" dirty="0"/>
          </a:p>
        </p:txBody>
      </p:sp>
      <p:sp>
        <p:nvSpPr>
          <p:cNvPr id="4" name="Slide Number Placeholder 3"/>
          <p:cNvSpPr>
            <a:spLocks noGrp="1"/>
          </p:cNvSpPr>
          <p:nvPr>
            <p:ph type="sldNum" sz="quarter" idx="10"/>
          </p:nvPr>
        </p:nvSpPr>
        <p:spPr/>
        <p:txBody>
          <a:bodyPr/>
          <a:lstStyle/>
          <a:p>
            <a:fld id="{F8BE3E46-04BA-4D4A-9DE5-FFFEBE8C7994}" type="slidenum">
              <a:rPr lang="en-IN" smtClean="0"/>
              <a:pPr/>
              <a:t>12</a:t>
            </a:fld>
            <a:endParaRPr lang="en-I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b="1" u="none" strike="noStrike" kern="1200" dirty="0" smtClean="0">
                <a:solidFill>
                  <a:schemeClr val="tx1"/>
                </a:solidFill>
                <a:latin typeface="+mn-lt"/>
                <a:ea typeface="+mn-ea"/>
                <a:cs typeface="+mn-cs"/>
              </a:rPr>
              <a:t>The areas in red indicate the geographic distribution of lymphatic </a:t>
            </a:r>
            <a:r>
              <a:rPr lang="en-IN" sz="1200" b="1" u="none" strike="noStrike" kern="1200" dirty="0" err="1" smtClean="0">
                <a:solidFill>
                  <a:schemeClr val="tx1"/>
                </a:solidFill>
                <a:latin typeface="+mn-lt"/>
                <a:ea typeface="+mn-ea"/>
                <a:cs typeface="+mn-cs"/>
              </a:rPr>
              <a:t>filariasis</a:t>
            </a:r>
            <a:r>
              <a:rPr lang="en-IN" sz="1200" b="1" u="none" strike="noStrike" kern="1200" dirty="0" smtClean="0">
                <a:solidFill>
                  <a:schemeClr val="tx1"/>
                </a:solidFill>
                <a:latin typeface="+mn-lt"/>
                <a:ea typeface="+mn-ea"/>
                <a:cs typeface="+mn-cs"/>
              </a:rPr>
              <a:t>.</a:t>
            </a:r>
          </a:p>
          <a:p>
            <a:r>
              <a:rPr lang="en-IN" sz="1200" b="0" u="none" strike="noStrike" kern="1200" dirty="0" smtClean="0">
                <a:solidFill>
                  <a:schemeClr val="tx1"/>
                </a:solidFill>
                <a:latin typeface="+mn-lt"/>
                <a:ea typeface="+mn-ea"/>
                <a:cs typeface="+mn-cs"/>
              </a:rPr>
              <a:t>Although the parasite damages the lymph system, most infected people have no symptoms and will never develop clinical symptoms. These people do not know they have lymphatic </a:t>
            </a:r>
            <a:r>
              <a:rPr lang="en-IN" sz="1200" b="0" u="none" strike="noStrike" kern="1200" dirty="0" err="1" smtClean="0">
                <a:solidFill>
                  <a:schemeClr val="tx1"/>
                </a:solidFill>
                <a:latin typeface="+mn-lt"/>
                <a:ea typeface="+mn-ea"/>
                <a:cs typeface="+mn-cs"/>
              </a:rPr>
              <a:t>filariasis</a:t>
            </a:r>
            <a:r>
              <a:rPr lang="en-IN" sz="1200" b="0" u="none" strike="noStrike" kern="1200" dirty="0" smtClean="0">
                <a:solidFill>
                  <a:schemeClr val="tx1"/>
                </a:solidFill>
                <a:latin typeface="+mn-lt"/>
                <a:ea typeface="+mn-ea"/>
                <a:cs typeface="+mn-cs"/>
              </a:rPr>
              <a:t> unless tested. A small percentage of persons will develop </a:t>
            </a:r>
            <a:r>
              <a:rPr lang="en-IN" sz="1200" b="0" u="none" strike="noStrike" kern="1200" dirty="0" err="1" smtClean="0">
                <a:solidFill>
                  <a:schemeClr val="tx1"/>
                </a:solidFill>
                <a:latin typeface="+mn-lt"/>
                <a:ea typeface="+mn-ea"/>
                <a:cs typeface="+mn-cs"/>
              </a:rPr>
              <a:t>lymphedema</a:t>
            </a:r>
            <a:r>
              <a:rPr lang="en-IN" sz="1200" b="0" u="none" strike="noStrike" kern="1200" dirty="0" smtClean="0">
                <a:solidFill>
                  <a:schemeClr val="tx1"/>
                </a:solidFill>
                <a:latin typeface="+mn-lt"/>
                <a:ea typeface="+mn-ea"/>
                <a:cs typeface="+mn-cs"/>
              </a:rPr>
              <a:t>. This is caused by fluid collection because of improper functioning of the lymph system resulting in swelling. This mostly affects the </a:t>
            </a:r>
            <a:r>
              <a:rPr lang="en-IN" sz="1200" b="1" u="none" strike="noStrike" kern="1200" dirty="0" smtClean="0">
                <a:solidFill>
                  <a:schemeClr val="tx1"/>
                </a:solidFill>
                <a:latin typeface="+mn-lt"/>
                <a:ea typeface="+mn-ea"/>
                <a:cs typeface="+mn-cs"/>
              </a:rPr>
              <a:t>legs, but can also occur in the arms, breasts, and genitalia.</a:t>
            </a:r>
            <a:r>
              <a:rPr lang="en-IN" sz="1200" b="0" u="none" strike="noStrike" kern="1200" dirty="0" smtClean="0">
                <a:solidFill>
                  <a:schemeClr val="tx1"/>
                </a:solidFill>
                <a:latin typeface="+mn-lt"/>
                <a:ea typeface="+mn-ea"/>
                <a:cs typeface="+mn-cs"/>
              </a:rPr>
              <a:t> Most people develop these symptoms years after being infected.</a:t>
            </a:r>
            <a:endParaRPr lang="en-IN" b="0" dirty="0" smtClean="0"/>
          </a:p>
          <a:p>
            <a:r>
              <a:rPr lang="en-IN" dirty="0" smtClean="0"/>
              <a:t>TPE: Allergic and inflammatory response elicited by rapid clearance of Mf by immune mechanisms. Characterised by nocturnal cough, wheezing, increased AEC, </a:t>
            </a:r>
            <a:r>
              <a:rPr lang="en-IN" dirty="0" err="1" smtClean="0"/>
              <a:t>IgE</a:t>
            </a:r>
            <a:r>
              <a:rPr lang="en-IN" dirty="0" smtClean="0"/>
              <a:t> levels.</a:t>
            </a:r>
          </a:p>
          <a:p>
            <a:r>
              <a:rPr lang="en-IN" dirty="0" smtClean="0"/>
              <a:t>Major chronic signs include </a:t>
            </a:r>
            <a:r>
              <a:rPr lang="en-IN" dirty="0" err="1" smtClean="0"/>
              <a:t>hydrocele</a:t>
            </a:r>
            <a:r>
              <a:rPr lang="en-IN" dirty="0" smtClean="0"/>
              <a:t>, </a:t>
            </a:r>
            <a:r>
              <a:rPr lang="en-IN" dirty="0" err="1" smtClean="0"/>
              <a:t>chyluria</a:t>
            </a:r>
            <a:r>
              <a:rPr lang="en-IN" dirty="0" smtClean="0"/>
              <a:t>, </a:t>
            </a:r>
            <a:r>
              <a:rPr lang="en-IN" dirty="0" err="1" smtClean="0"/>
              <a:t>lymphedema</a:t>
            </a:r>
            <a:r>
              <a:rPr lang="en-IN" dirty="0" smtClean="0"/>
              <a:t>, and elephantiasis.</a:t>
            </a:r>
            <a:r>
              <a:rPr lang="en-IN" baseline="0" dirty="0" smtClean="0"/>
              <a:t> Genital involvement occurs exclusively in </a:t>
            </a:r>
            <a:r>
              <a:rPr lang="en-IN" baseline="0" dirty="0" err="1" smtClean="0"/>
              <a:t>Bancroftian</a:t>
            </a:r>
            <a:r>
              <a:rPr lang="en-IN" baseline="0" dirty="0" smtClean="0"/>
              <a:t> </a:t>
            </a:r>
            <a:r>
              <a:rPr lang="en-IN" baseline="0" dirty="0" err="1" smtClean="0"/>
              <a:t>filariasis</a:t>
            </a:r>
            <a:r>
              <a:rPr lang="en-IN" baseline="0" dirty="0" smtClean="0"/>
              <a:t>.</a:t>
            </a:r>
            <a:endParaRPr lang="en-IN" dirty="0"/>
          </a:p>
        </p:txBody>
      </p:sp>
      <p:sp>
        <p:nvSpPr>
          <p:cNvPr id="4" name="Slide Number Placeholder 3"/>
          <p:cNvSpPr>
            <a:spLocks noGrp="1"/>
          </p:cNvSpPr>
          <p:nvPr>
            <p:ph type="sldNum" sz="quarter" idx="10"/>
          </p:nvPr>
        </p:nvSpPr>
        <p:spPr/>
        <p:txBody>
          <a:bodyPr/>
          <a:lstStyle/>
          <a:p>
            <a:fld id="{F8BE3E46-04BA-4D4A-9DE5-FFFEBE8C7994}" type="slidenum">
              <a:rPr lang="en-IN" smtClean="0"/>
              <a:pPr/>
              <a:t>13</a:t>
            </a:fld>
            <a:endParaRPr lang="en-I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b="0" u="none" strike="noStrike" kern="1200" dirty="0" smtClean="0">
                <a:solidFill>
                  <a:schemeClr val="tx1"/>
                </a:solidFill>
                <a:latin typeface="+mn-lt"/>
                <a:ea typeface="+mn-ea"/>
                <a:cs typeface="+mn-cs"/>
              </a:rPr>
              <a:t>The </a:t>
            </a:r>
            <a:r>
              <a:rPr lang="en-IN" sz="1200" b="0" u="none" strike="noStrike" kern="1200" dirty="0" err="1" smtClean="0">
                <a:solidFill>
                  <a:schemeClr val="tx1"/>
                </a:solidFill>
                <a:latin typeface="+mn-lt"/>
                <a:ea typeface="+mn-ea"/>
                <a:cs typeface="+mn-cs"/>
              </a:rPr>
              <a:t>microfilariae</a:t>
            </a:r>
            <a:r>
              <a:rPr lang="en-IN" sz="1200" b="0" u="none" strike="noStrike" kern="1200" dirty="0" smtClean="0">
                <a:solidFill>
                  <a:schemeClr val="tx1"/>
                </a:solidFill>
                <a:latin typeface="+mn-lt"/>
                <a:ea typeface="+mn-ea"/>
                <a:cs typeface="+mn-cs"/>
              </a:rPr>
              <a:t> that cause lymphatic </a:t>
            </a:r>
            <a:r>
              <a:rPr lang="en-IN" sz="1200" b="0" u="none" strike="noStrike" kern="1200" dirty="0" err="1" smtClean="0">
                <a:solidFill>
                  <a:schemeClr val="tx1"/>
                </a:solidFill>
                <a:latin typeface="+mn-lt"/>
                <a:ea typeface="+mn-ea"/>
                <a:cs typeface="+mn-cs"/>
              </a:rPr>
              <a:t>filariasis</a:t>
            </a:r>
            <a:r>
              <a:rPr lang="en-IN" sz="1200" b="0" u="none" strike="noStrike" kern="1200" dirty="0" smtClean="0">
                <a:solidFill>
                  <a:schemeClr val="tx1"/>
                </a:solidFill>
                <a:latin typeface="+mn-lt"/>
                <a:ea typeface="+mn-ea"/>
                <a:cs typeface="+mn-cs"/>
              </a:rPr>
              <a:t> circulate in the blood at night (called nocturnal periodicity). Blood collection should be done at night to coincide with the appearance of the </a:t>
            </a:r>
            <a:r>
              <a:rPr lang="en-IN" sz="1200" b="0" u="none" strike="noStrike" kern="1200" dirty="0" err="1" smtClean="0">
                <a:solidFill>
                  <a:schemeClr val="tx1"/>
                </a:solidFill>
                <a:latin typeface="+mn-lt"/>
                <a:ea typeface="+mn-ea"/>
                <a:cs typeface="+mn-cs"/>
              </a:rPr>
              <a:t>microfilariae</a:t>
            </a:r>
            <a:r>
              <a:rPr lang="en-IN" sz="1200" b="0" u="none" strike="noStrike" kern="1200" dirty="0" smtClean="0">
                <a:solidFill>
                  <a:schemeClr val="tx1"/>
                </a:solidFill>
                <a:latin typeface="+mn-lt"/>
                <a:ea typeface="+mn-ea"/>
                <a:cs typeface="+mn-cs"/>
              </a:rPr>
              <a:t>, and a thick smear should be made and stained with </a:t>
            </a:r>
            <a:r>
              <a:rPr lang="en-IN" sz="1200" b="0" u="none" strike="noStrike" kern="1200" dirty="0" err="1" smtClean="0">
                <a:solidFill>
                  <a:schemeClr val="tx1"/>
                </a:solidFill>
                <a:latin typeface="+mn-lt"/>
                <a:ea typeface="+mn-ea"/>
                <a:cs typeface="+mn-cs"/>
              </a:rPr>
              <a:t>Giemsa</a:t>
            </a:r>
            <a:r>
              <a:rPr lang="en-IN" sz="1200" b="0" u="none" strike="noStrike" kern="1200" dirty="0" smtClean="0">
                <a:solidFill>
                  <a:schemeClr val="tx1"/>
                </a:solidFill>
                <a:latin typeface="+mn-lt"/>
                <a:ea typeface="+mn-ea"/>
                <a:cs typeface="+mn-cs"/>
              </a:rPr>
              <a:t> or </a:t>
            </a:r>
            <a:r>
              <a:rPr lang="en-IN" sz="1200" b="0" u="none" strike="noStrike" kern="1200" dirty="0" err="1" smtClean="0">
                <a:solidFill>
                  <a:schemeClr val="tx1"/>
                </a:solidFill>
                <a:latin typeface="+mn-lt"/>
                <a:ea typeface="+mn-ea"/>
                <a:cs typeface="+mn-cs"/>
              </a:rPr>
              <a:t>hematoxylin</a:t>
            </a:r>
            <a:r>
              <a:rPr lang="en-IN" sz="1200" b="0" u="none" strike="noStrike" kern="1200" dirty="0" smtClean="0">
                <a:solidFill>
                  <a:schemeClr val="tx1"/>
                </a:solidFill>
                <a:latin typeface="+mn-lt"/>
                <a:ea typeface="+mn-ea"/>
                <a:cs typeface="+mn-cs"/>
              </a:rPr>
              <a:t> and eosin.</a:t>
            </a:r>
          </a:p>
          <a:p>
            <a:pPr marL="0" marR="0" indent="0" algn="l" defTabSz="914400" rtl="0" eaLnBrk="1" fontAlgn="auto" latinLnBrk="0" hangingPunct="1">
              <a:lnSpc>
                <a:spcPct val="100000"/>
              </a:lnSpc>
              <a:spcBef>
                <a:spcPts val="0"/>
              </a:spcBef>
              <a:spcAft>
                <a:spcPts val="0"/>
              </a:spcAft>
              <a:buClrTx/>
              <a:buSzTx/>
              <a:buFontTx/>
              <a:buNone/>
              <a:tabLst/>
              <a:defRPr/>
            </a:pPr>
            <a:r>
              <a:rPr lang="en-IN" sz="1200" b="0" u="none" strike="noStrike" kern="1200" dirty="0" smtClean="0">
                <a:solidFill>
                  <a:schemeClr val="tx1"/>
                </a:solidFill>
                <a:latin typeface="+mn-lt"/>
                <a:ea typeface="+mn-ea"/>
                <a:cs typeface="+mn-cs"/>
              </a:rPr>
              <a:t>Because </a:t>
            </a:r>
            <a:r>
              <a:rPr lang="en-IN" sz="1200" b="0" u="none" strike="noStrike" kern="1200" dirty="0" err="1" smtClean="0">
                <a:solidFill>
                  <a:schemeClr val="tx1"/>
                </a:solidFill>
                <a:latin typeface="+mn-lt"/>
                <a:ea typeface="+mn-ea"/>
                <a:cs typeface="+mn-cs"/>
              </a:rPr>
              <a:t>lymphedema</a:t>
            </a:r>
            <a:r>
              <a:rPr lang="en-IN" sz="1200" b="0" u="none" strike="noStrike" kern="1200" dirty="0" smtClean="0">
                <a:solidFill>
                  <a:schemeClr val="tx1"/>
                </a:solidFill>
                <a:latin typeface="+mn-lt"/>
                <a:ea typeface="+mn-ea"/>
                <a:cs typeface="+mn-cs"/>
              </a:rPr>
              <a:t> may develop many years after infection, lab tests are most likely to be negative with these patients. </a:t>
            </a:r>
            <a:r>
              <a:rPr lang="en-IN" b="0" u="none" strike="noStrike" dirty="0" err="1" smtClean="0">
                <a:solidFill>
                  <a:srgbClr val="3D316A"/>
                </a:solidFill>
              </a:rPr>
              <a:t>Lymphedema</a:t>
            </a:r>
            <a:r>
              <a:rPr lang="en-IN" b="0" u="none" strike="noStrike" dirty="0" smtClean="0">
                <a:solidFill>
                  <a:srgbClr val="3D316A"/>
                </a:solidFill>
              </a:rPr>
              <a:t> and elephantiasis are not indications for DEC treatment because most people with </a:t>
            </a:r>
            <a:r>
              <a:rPr lang="en-IN" b="0" u="none" strike="noStrike" dirty="0" err="1" smtClean="0">
                <a:solidFill>
                  <a:srgbClr val="3D316A"/>
                </a:solidFill>
              </a:rPr>
              <a:t>lymphedema</a:t>
            </a:r>
            <a:r>
              <a:rPr lang="en-IN" b="0" u="none" strike="noStrike" dirty="0" smtClean="0">
                <a:solidFill>
                  <a:srgbClr val="3D316A"/>
                </a:solidFill>
              </a:rPr>
              <a:t> are not actively infected with the filarial parasite.</a:t>
            </a:r>
            <a:endParaRPr lang="en-IN" sz="1200" b="0" u="none" strike="noStrike" kern="1200" dirty="0" smtClean="0">
              <a:solidFill>
                <a:schemeClr val="tx1"/>
              </a:solidFill>
              <a:latin typeface="+mn-lt"/>
              <a:ea typeface="+mn-ea"/>
              <a:cs typeface="+mn-cs"/>
            </a:endParaRPr>
          </a:p>
          <a:p>
            <a:r>
              <a:rPr lang="en-IN" sz="1200" b="0" u="none" strike="noStrike" kern="1200" dirty="0" smtClean="0">
                <a:solidFill>
                  <a:schemeClr val="tx1"/>
                </a:solidFill>
                <a:latin typeface="+mn-lt"/>
                <a:ea typeface="+mn-ea"/>
                <a:cs typeface="+mn-cs"/>
              </a:rPr>
              <a:t>The drug </a:t>
            </a:r>
            <a:r>
              <a:rPr lang="en-IN" sz="1200" b="0" u="none" strike="noStrike" kern="1200" dirty="0" err="1" smtClean="0">
                <a:solidFill>
                  <a:schemeClr val="tx1"/>
                </a:solidFill>
                <a:latin typeface="+mn-lt"/>
                <a:ea typeface="+mn-ea"/>
                <a:cs typeface="+mn-cs"/>
              </a:rPr>
              <a:t>ivermectin</a:t>
            </a:r>
            <a:r>
              <a:rPr lang="en-IN" sz="1200" b="0" u="none" strike="noStrike" kern="1200" dirty="0" smtClean="0">
                <a:solidFill>
                  <a:schemeClr val="tx1"/>
                </a:solidFill>
                <a:latin typeface="+mn-lt"/>
                <a:ea typeface="+mn-ea"/>
                <a:cs typeface="+mn-cs"/>
              </a:rPr>
              <a:t> kills only the </a:t>
            </a:r>
            <a:r>
              <a:rPr lang="en-IN" sz="1200" b="0" u="none" strike="noStrike" kern="1200" dirty="0" err="1" smtClean="0">
                <a:solidFill>
                  <a:schemeClr val="tx1"/>
                </a:solidFill>
                <a:latin typeface="+mn-lt"/>
                <a:ea typeface="+mn-ea"/>
                <a:cs typeface="+mn-cs"/>
              </a:rPr>
              <a:t>microfilariae</a:t>
            </a:r>
            <a:r>
              <a:rPr lang="en-IN" sz="1200" b="0" u="none" strike="noStrike" kern="1200" dirty="0" smtClean="0">
                <a:solidFill>
                  <a:schemeClr val="tx1"/>
                </a:solidFill>
                <a:latin typeface="+mn-lt"/>
                <a:ea typeface="+mn-ea"/>
                <a:cs typeface="+mn-cs"/>
              </a:rPr>
              <a:t>, but not the adult worm; the adult worm is responsible for the pathology of </a:t>
            </a:r>
            <a:r>
              <a:rPr lang="en-IN" sz="1200" b="0" u="none" strike="noStrike" kern="1200" dirty="0" err="1" smtClean="0">
                <a:solidFill>
                  <a:schemeClr val="tx1"/>
                </a:solidFill>
                <a:latin typeface="+mn-lt"/>
                <a:ea typeface="+mn-ea"/>
                <a:cs typeface="+mn-cs"/>
              </a:rPr>
              <a:t>lymphedema</a:t>
            </a:r>
            <a:r>
              <a:rPr lang="en-IN" sz="1200" b="0" u="none" strike="noStrike" kern="1200" dirty="0" smtClean="0">
                <a:solidFill>
                  <a:schemeClr val="tx1"/>
                </a:solidFill>
                <a:latin typeface="+mn-lt"/>
                <a:ea typeface="+mn-ea"/>
                <a:cs typeface="+mn-cs"/>
              </a:rPr>
              <a:t> and </a:t>
            </a:r>
            <a:r>
              <a:rPr lang="en-IN" sz="1200" b="0" u="none" strike="noStrike" kern="1200" dirty="0" err="1" smtClean="0">
                <a:solidFill>
                  <a:schemeClr val="tx1"/>
                </a:solidFill>
                <a:latin typeface="+mn-lt"/>
                <a:ea typeface="+mn-ea"/>
                <a:cs typeface="+mn-cs"/>
              </a:rPr>
              <a:t>hydrocele</a:t>
            </a:r>
            <a:r>
              <a:rPr lang="en-IN" sz="1200" b="0" u="none" strike="noStrike" kern="1200" dirty="0" smtClean="0">
                <a:solidFill>
                  <a:schemeClr val="tx1"/>
                </a:solidFill>
                <a:latin typeface="+mn-lt"/>
                <a:ea typeface="+mn-ea"/>
                <a:cs typeface="+mn-cs"/>
              </a:rPr>
              <a:t>.</a:t>
            </a:r>
          </a:p>
          <a:p>
            <a:r>
              <a:rPr lang="en-IN" sz="1200" b="0" u="none" strike="noStrike" kern="1200" dirty="0" smtClean="0">
                <a:solidFill>
                  <a:schemeClr val="tx1"/>
                </a:solidFill>
                <a:latin typeface="+mn-lt"/>
                <a:ea typeface="+mn-ea"/>
                <a:cs typeface="+mn-cs"/>
              </a:rPr>
              <a:t>Fig:</a:t>
            </a:r>
            <a:r>
              <a:rPr lang="en-IN" sz="1200" b="0" u="none" strike="noStrike" kern="1200" baseline="0" dirty="0" smtClean="0">
                <a:solidFill>
                  <a:schemeClr val="tx1"/>
                </a:solidFill>
                <a:latin typeface="+mn-lt"/>
                <a:ea typeface="+mn-ea"/>
                <a:cs typeface="+mn-cs"/>
              </a:rPr>
              <a:t> </a:t>
            </a:r>
            <a:r>
              <a:rPr lang="en-IN" dirty="0" smtClean="0"/>
              <a:t>Microfilaria of </a:t>
            </a:r>
            <a:r>
              <a:rPr lang="en-IN" i="1" dirty="0" smtClean="0"/>
              <a:t>W. </a:t>
            </a:r>
            <a:r>
              <a:rPr lang="en-IN" i="1" dirty="0" err="1" smtClean="0"/>
              <a:t>bancrofti</a:t>
            </a:r>
            <a:r>
              <a:rPr lang="en-IN" dirty="0" smtClean="0"/>
              <a:t> in a thick blood smear stained with </a:t>
            </a:r>
            <a:r>
              <a:rPr lang="en-IN" dirty="0" err="1" smtClean="0"/>
              <a:t>Giemsa</a:t>
            </a:r>
            <a:r>
              <a:rPr lang="en-IN" dirty="0" smtClean="0"/>
              <a:t>.</a:t>
            </a:r>
            <a:endParaRPr lang="en-IN" b="0" dirty="0"/>
          </a:p>
        </p:txBody>
      </p:sp>
      <p:sp>
        <p:nvSpPr>
          <p:cNvPr id="4" name="Slide Number Placeholder 3"/>
          <p:cNvSpPr>
            <a:spLocks noGrp="1"/>
          </p:cNvSpPr>
          <p:nvPr>
            <p:ph type="sldNum" sz="quarter" idx="10"/>
          </p:nvPr>
        </p:nvSpPr>
        <p:spPr/>
        <p:txBody>
          <a:bodyPr/>
          <a:lstStyle/>
          <a:p>
            <a:fld id="{F8BE3E46-04BA-4D4A-9DE5-FFFEBE8C7994}" type="slidenum">
              <a:rPr lang="en-IN" smtClean="0"/>
              <a:pPr/>
              <a:t>14</a:t>
            </a:fld>
            <a:endParaRPr lang="en-I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b="0" u="none" strike="noStrike" kern="1200" dirty="0" smtClean="0">
                <a:solidFill>
                  <a:schemeClr val="tx1"/>
                </a:solidFill>
                <a:latin typeface="+mn-lt"/>
                <a:ea typeface="+mn-ea"/>
                <a:cs typeface="+mn-cs"/>
              </a:rPr>
              <a:t>The adult </a:t>
            </a:r>
            <a:r>
              <a:rPr lang="en-IN" sz="1200" b="0" i="1" u="none" strike="noStrike" kern="1200" dirty="0" err="1" smtClean="0">
                <a:solidFill>
                  <a:schemeClr val="tx1"/>
                </a:solidFill>
                <a:latin typeface="+mn-lt"/>
                <a:ea typeface="+mn-ea"/>
                <a:cs typeface="+mn-cs"/>
              </a:rPr>
              <a:t>Echinococcus</a:t>
            </a:r>
            <a:r>
              <a:rPr lang="en-IN" sz="1200" b="0" i="1" u="none" strike="noStrike" kern="1200" dirty="0" smtClean="0">
                <a:solidFill>
                  <a:schemeClr val="tx1"/>
                </a:solidFill>
                <a:latin typeface="+mn-lt"/>
                <a:ea typeface="+mn-ea"/>
                <a:cs typeface="+mn-cs"/>
              </a:rPr>
              <a:t> </a:t>
            </a:r>
            <a:r>
              <a:rPr lang="en-IN" sz="1200" b="0" i="1" u="none" strike="noStrike" kern="1200" dirty="0" err="1" smtClean="0">
                <a:solidFill>
                  <a:schemeClr val="tx1"/>
                </a:solidFill>
                <a:latin typeface="+mn-lt"/>
                <a:ea typeface="+mn-ea"/>
                <a:cs typeface="+mn-cs"/>
              </a:rPr>
              <a:t>granulosus</a:t>
            </a:r>
            <a:r>
              <a:rPr lang="en-IN" sz="1200" b="0" u="none" strike="noStrike" kern="1200" dirty="0" smtClean="0">
                <a:solidFill>
                  <a:schemeClr val="tx1"/>
                </a:solidFill>
                <a:latin typeface="+mn-lt"/>
                <a:ea typeface="+mn-ea"/>
                <a:cs typeface="+mn-cs"/>
              </a:rPr>
              <a:t> (3 to 6 mm long) resides in the small bowel of the definitive hosts, dogs or other </a:t>
            </a:r>
            <a:r>
              <a:rPr lang="en-IN" sz="1200" b="0" u="none" strike="noStrike" kern="1200" dirty="0" err="1" smtClean="0">
                <a:solidFill>
                  <a:schemeClr val="tx1"/>
                </a:solidFill>
                <a:latin typeface="+mn-lt"/>
                <a:ea typeface="+mn-ea"/>
                <a:cs typeface="+mn-cs"/>
              </a:rPr>
              <a:t>canids</a:t>
            </a:r>
            <a:r>
              <a:rPr lang="en-IN" sz="1200" b="0" u="none" strike="noStrike" kern="1200" dirty="0" smtClean="0">
                <a:solidFill>
                  <a:schemeClr val="tx1"/>
                </a:solidFill>
                <a:latin typeface="+mn-lt"/>
                <a:ea typeface="+mn-ea"/>
                <a:cs typeface="+mn-cs"/>
              </a:rPr>
              <a:t>. Gravid </a:t>
            </a:r>
            <a:r>
              <a:rPr lang="en-IN" sz="1200" b="0" u="none" strike="noStrike" kern="1200" dirty="0" err="1" smtClean="0">
                <a:solidFill>
                  <a:schemeClr val="tx1"/>
                </a:solidFill>
                <a:latin typeface="+mn-lt"/>
                <a:ea typeface="+mn-ea"/>
                <a:cs typeface="+mn-cs"/>
              </a:rPr>
              <a:t>proglottids</a:t>
            </a:r>
            <a:r>
              <a:rPr lang="en-IN" sz="1200" b="0" u="none" strike="noStrike" kern="1200" dirty="0" smtClean="0">
                <a:solidFill>
                  <a:schemeClr val="tx1"/>
                </a:solidFill>
                <a:latin typeface="+mn-lt"/>
                <a:ea typeface="+mn-ea"/>
                <a:cs typeface="+mn-cs"/>
              </a:rPr>
              <a:t> release eggs that are passed in the </a:t>
            </a:r>
            <a:r>
              <a:rPr lang="en-IN" sz="1200" b="0" u="none" strike="noStrike" kern="1200" dirty="0" err="1" smtClean="0">
                <a:solidFill>
                  <a:schemeClr val="tx1"/>
                </a:solidFill>
                <a:latin typeface="+mn-lt"/>
                <a:ea typeface="+mn-ea"/>
                <a:cs typeface="+mn-cs"/>
              </a:rPr>
              <a:t>feces</a:t>
            </a:r>
            <a:r>
              <a:rPr lang="en-IN" sz="1200" b="0" u="none" strike="noStrike" kern="1200" dirty="0" smtClean="0">
                <a:solidFill>
                  <a:schemeClr val="tx1"/>
                </a:solidFill>
                <a:latin typeface="+mn-lt"/>
                <a:ea typeface="+mn-ea"/>
                <a:cs typeface="+mn-cs"/>
              </a:rPr>
              <a:t>. After ingestion by a suitable intermediate host (under natural conditions: sheep, goat, swine, cattle, horses, camel), the egg hatches in the small bowel and releases an </a:t>
            </a:r>
            <a:r>
              <a:rPr lang="en-IN" sz="1200" b="0" u="none" strike="noStrike" kern="1200" dirty="0" err="1" smtClean="0">
                <a:solidFill>
                  <a:schemeClr val="tx1"/>
                </a:solidFill>
                <a:latin typeface="+mn-lt"/>
                <a:ea typeface="+mn-ea"/>
                <a:cs typeface="+mn-cs"/>
              </a:rPr>
              <a:t>oncosphere</a:t>
            </a:r>
            <a:r>
              <a:rPr lang="en-IN" sz="1200" b="0" u="none" strike="noStrike" kern="1200" dirty="0" smtClean="0">
                <a:solidFill>
                  <a:schemeClr val="tx1"/>
                </a:solidFill>
                <a:latin typeface="+mn-lt"/>
                <a:ea typeface="+mn-ea"/>
                <a:cs typeface="+mn-cs"/>
              </a:rPr>
              <a:t> that penetrates the intestinal wall and migrates through the circulatory system into various organs, especially the liver and lungs. In these organs, the </a:t>
            </a:r>
            <a:r>
              <a:rPr lang="en-IN" sz="1200" b="0" u="none" strike="noStrike" kern="1200" dirty="0" err="1" smtClean="0">
                <a:solidFill>
                  <a:schemeClr val="tx1"/>
                </a:solidFill>
                <a:latin typeface="+mn-lt"/>
                <a:ea typeface="+mn-ea"/>
                <a:cs typeface="+mn-cs"/>
              </a:rPr>
              <a:t>oncosphere</a:t>
            </a:r>
            <a:r>
              <a:rPr lang="en-IN" sz="1200" b="0" u="none" strike="noStrike" kern="1200" dirty="0" smtClean="0">
                <a:solidFill>
                  <a:schemeClr val="tx1"/>
                </a:solidFill>
                <a:latin typeface="+mn-lt"/>
                <a:ea typeface="+mn-ea"/>
                <a:cs typeface="+mn-cs"/>
              </a:rPr>
              <a:t> develops into a cyst that enlarges gradually, producing </a:t>
            </a:r>
            <a:r>
              <a:rPr lang="en-IN" sz="1200" b="0" u="none" strike="noStrike" kern="1200" dirty="0" err="1" smtClean="0">
                <a:solidFill>
                  <a:schemeClr val="tx1"/>
                </a:solidFill>
                <a:latin typeface="+mn-lt"/>
                <a:ea typeface="+mn-ea"/>
                <a:cs typeface="+mn-cs"/>
              </a:rPr>
              <a:t>protoscolices</a:t>
            </a:r>
            <a:r>
              <a:rPr lang="en-IN" sz="1200" b="0" u="none" strike="noStrike" kern="1200" dirty="0" smtClean="0">
                <a:solidFill>
                  <a:schemeClr val="tx1"/>
                </a:solidFill>
                <a:latin typeface="+mn-lt"/>
                <a:ea typeface="+mn-ea"/>
                <a:cs typeface="+mn-cs"/>
              </a:rPr>
              <a:t> and daughter cysts that fill the cyst interior. The definitive host becomes infected by ingesting the cyst-containing organs of the infected intermediate host. After ingestion, the </a:t>
            </a:r>
            <a:r>
              <a:rPr lang="en-IN" sz="1200" b="0" u="none" strike="noStrike" kern="1200" dirty="0" err="1" smtClean="0">
                <a:solidFill>
                  <a:schemeClr val="tx1"/>
                </a:solidFill>
                <a:latin typeface="+mn-lt"/>
                <a:ea typeface="+mn-ea"/>
                <a:cs typeface="+mn-cs"/>
              </a:rPr>
              <a:t>protoscolices</a:t>
            </a:r>
            <a:r>
              <a:rPr lang="en-IN" sz="1200" b="0" u="none" strike="noStrike" kern="1200" dirty="0" smtClean="0">
                <a:solidFill>
                  <a:schemeClr val="tx1"/>
                </a:solidFill>
                <a:latin typeface="+mn-lt"/>
                <a:ea typeface="+mn-ea"/>
                <a:cs typeface="+mn-cs"/>
              </a:rPr>
              <a:t> </a:t>
            </a:r>
            <a:r>
              <a:rPr lang="en-IN" sz="1200" b="0" u="none" strike="noStrike" kern="1200" dirty="0" err="1" smtClean="0">
                <a:solidFill>
                  <a:schemeClr val="tx1"/>
                </a:solidFill>
                <a:latin typeface="+mn-lt"/>
                <a:ea typeface="+mn-ea"/>
                <a:cs typeface="+mn-cs"/>
              </a:rPr>
              <a:t>evaginate</a:t>
            </a:r>
            <a:r>
              <a:rPr lang="en-IN" sz="1200" b="0" u="none" strike="noStrike" kern="1200" dirty="0" smtClean="0">
                <a:solidFill>
                  <a:schemeClr val="tx1"/>
                </a:solidFill>
                <a:latin typeface="+mn-lt"/>
                <a:ea typeface="+mn-ea"/>
                <a:cs typeface="+mn-cs"/>
              </a:rPr>
              <a:t>, attach to the intestinal mucosa , and develop into adult stages in 32 to 80 days.</a:t>
            </a:r>
          </a:p>
          <a:p>
            <a:r>
              <a:rPr lang="en-IN" sz="1200" b="0" u="none" strike="noStrike" kern="1200" dirty="0" smtClean="0">
                <a:solidFill>
                  <a:schemeClr val="tx1"/>
                </a:solidFill>
                <a:latin typeface="+mn-lt"/>
                <a:ea typeface="+mn-ea"/>
                <a:cs typeface="+mn-cs"/>
              </a:rPr>
              <a:t>The same life cycle occurs with </a:t>
            </a:r>
            <a:r>
              <a:rPr lang="en-IN" sz="1200" b="0" i="1" u="none" strike="noStrike" kern="1200" dirty="0" smtClean="0">
                <a:solidFill>
                  <a:schemeClr val="tx1"/>
                </a:solidFill>
                <a:latin typeface="+mn-lt"/>
                <a:ea typeface="+mn-ea"/>
                <a:cs typeface="+mn-cs"/>
              </a:rPr>
              <a:t>E. </a:t>
            </a:r>
            <a:r>
              <a:rPr lang="en-IN" sz="1200" b="0" i="1" u="none" strike="noStrike" kern="1200" dirty="0" err="1" smtClean="0">
                <a:solidFill>
                  <a:schemeClr val="tx1"/>
                </a:solidFill>
                <a:latin typeface="+mn-lt"/>
                <a:ea typeface="+mn-ea"/>
                <a:cs typeface="+mn-cs"/>
              </a:rPr>
              <a:t>multilocularis</a:t>
            </a:r>
            <a:r>
              <a:rPr lang="en-IN" sz="1200" b="0" u="none" strike="noStrike" kern="1200" dirty="0" smtClean="0">
                <a:solidFill>
                  <a:schemeClr val="tx1"/>
                </a:solidFill>
                <a:latin typeface="+mn-lt"/>
                <a:ea typeface="+mn-ea"/>
                <a:cs typeface="+mn-cs"/>
              </a:rPr>
              <a:t> (1.2 to 3.7 mm), with the following differences: the definitive hosts are foxes, and to a lesser extent dogs, cats, coyotes and wolves; the intermediate host are small rodents; and larval growth (in the liver) remains indefinitely in the proliferative stage, resulting in invasion of the surrounding tissues. With </a:t>
            </a:r>
            <a:r>
              <a:rPr lang="en-IN" sz="1200" b="0" i="1" u="none" strike="noStrike" kern="1200" dirty="0" smtClean="0">
                <a:solidFill>
                  <a:schemeClr val="tx1"/>
                </a:solidFill>
                <a:latin typeface="+mn-lt"/>
                <a:ea typeface="+mn-ea"/>
                <a:cs typeface="+mn-cs"/>
              </a:rPr>
              <a:t>E. </a:t>
            </a:r>
            <a:r>
              <a:rPr lang="en-IN" sz="1200" b="0" i="1" u="none" strike="noStrike" kern="1200" dirty="0" err="1" smtClean="0">
                <a:solidFill>
                  <a:schemeClr val="tx1"/>
                </a:solidFill>
                <a:latin typeface="+mn-lt"/>
                <a:ea typeface="+mn-ea"/>
                <a:cs typeface="+mn-cs"/>
              </a:rPr>
              <a:t>vogeli</a:t>
            </a:r>
            <a:r>
              <a:rPr lang="en-IN" sz="1200" b="0" u="none" strike="noStrike" kern="1200" dirty="0" smtClean="0">
                <a:solidFill>
                  <a:schemeClr val="tx1"/>
                </a:solidFill>
                <a:latin typeface="+mn-lt"/>
                <a:ea typeface="+mn-ea"/>
                <a:cs typeface="+mn-cs"/>
              </a:rPr>
              <a:t> (up to 5.6 mm long), the definitive hosts are bush dogs and dogs; the intermediate hosts are rodents; and the larval stage (in the liver, lungs and other organs) develops both externally and internally, resulting in multiple vesicles. </a:t>
            </a:r>
            <a:r>
              <a:rPr lang="en-IN" sz="1200" b="0" i="1" u="none" strike="noStrike" kern="1200" dirty="0" smtClean="0">
                <a:solidFill>
                  <a:schemeClr val="tx1"/>
                </a:solidFill>
                <a:latin typeface="+mn-lt"/>
                <a:ea typeface="+mn-ea"/>
                <a:cs typeface="+mn-cs"/>
              </a:rPr>
              <a:t>E. </a:t>
            </a:r>
            <a:r>
              <a:rPr lang="en-IN" sz="1200" b="0" i="1" u="none" strike="noStrike" kern="1200" dirty="0" err="1" smtClean="0">
                <a:solidFill>
                  <a:schemeClr val="tx1"/>
                </a:solidFill>
                <a:latin typeface="+mn-lt"/>
                <a:ea typeface="+mn-ea"/>
                <a:cs typeface="+mn-cs"/>
              </a:rPr>
              <a:t>oligarthrus</a:t>
            </a:r>
            <a:r>
              <a:rPr lang="en-IN" sz="1200" b="0" u="none" strike="noStrike" kern="1200" dirty="0" smtClean="0">
                <a:solidFill>
                  <a:schemeClr val="tx1"/>
                </a:solidFill>
                <a:latin typeface="+mn-lt"/>
                <a:ea typeface="+mn-ea"/>
                <a:cs typeface="+mn-cs"/>
              </a:rPr>
              <a:t> (up to 2.9 mm long) has a life cycle that involves wild felids as definitive hosts and rodents as intermediate hosts. Humans become infected by ingesting eggs , with resulting release of </a:t>
            </a:r>
            <a:r>
              <a:rPr lang="en-IN" sz="1200" b="0" u="none" strike="noStrike" kern="1200" dirty="0" err="1" smtClean="0">
                <a:solidFill>
                  <a:schemeClr val="tx1"/>
                </a:solidFill>
                <a:latin typeface="+mn-lt"/>
                <a:ea typeface="+mn-ea"/>
                <a:cs typeface="+mn-cs"/>
              </a:rPr>
              <a:t>oncospheres</a:t>
            </a:r>
            <a:r>
              <a:rPr lang="en-IN" sz="1200" b="0" u="none" strike="noStrike" kern="1200" dirty="0" smtClean="0">
                <a:solidFill>
                  <a:schemeClr val="tx1"/>
                </a:solidFill>
                <a:latin typeface="+mn-lt"/>
                <a:ea typeface="+mn-ea"/>
                <a:cs typeface="+mn-cs"/>
              </a:rPr>
              <a:t> in the intestine and the development of cysts , , , , , in various organs.</a:t>
            </a:r>
          </a:p>
        </p:txBody>
      </p:sp>
      <p:sp>
        <p:nvSpPr>
          <p:cNvPr id="4" name="Slide Number Placeholder 3"/>
          <p:cNvSpPr>
            <a:spLocks noGrp="1"/>
          </p:cNvSpPr>
          <p:nvPr>
            <p:ph type="sldNum" sz="quarter" idx="10"/>
          </p:nvPr>
        </p:nvSpPr>
        <p:spPr/>
        <p:txBody>
          <a:bodyPr/>
          <a:lstStyle/>
          <a:p>
            <a:fld id="{F8BE3E46-04BA-4D4A-9DE5-FFFEBE8C7994}" type="slidenum">
              <a:rPr lang="en-IN" smtClean="0"/>
              <a:pPr/>
              <a:t>15</a:t>
            </a:fld>
            <a:endParaRPr lang="en-I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b="0" u="none" strike="noStrike" kern="1200" dirty="0" smtClean="0">
                <a:solidFill>
                  <a:schemeClr val="tx1"/>
                </a:solidFill>
                <a:latin typeface="+mn-lt"/>
                <a:ea typeface="+mn-ea"/>
                <a:cs typeface="+mn-cs"/>
              </a:rPr>
              <a:t>Most primary infections in humans consist of a single cyst. The liver is the most common site of the </a:t>
            </a:r>
            <a:r>
              <a:rPr lang="en-IN" sz="1200" b="0" u="none" strike="noStrike" kern="1200" dirty="0" err="1" smtClean="0">
                <a:solidFill>
                  <a:schemeClr val="tx1"/>
                </a:solidFill>
                <a:latin typeface="+mn-lt"/>
                <a:ea typeface="+mn-ea"/>
                <a:cs typeface="+mn-cs"/>
              </a:rPr>
              <a:t>hydatid</a:t>
            </a:r>
            <a:r>
              <a:rPr lang="en-IN" sz="1200" b="0" u="none" strike="noStrike" kern="1200" dirty="0" smtClean="0">
                <a:solidFill>
                  <a:schemeClr val="tx1"/>
                </a:solidFill>
                <a:latin typeface="+mn-lt"/>
                <a:ea typeface="+mn-ea"/>
                <a:cs typeface="+mn-cs"/>
              </a:rPr>
              <a:t> cysts, followed by the lungs. Cysts in the spleen, kidneys, heart, bone and central nervous system are less common. </a:t>
            </a:r>
          </a:p>
          <a:p>
            <a:r>
              <a:rPr lang="en-IN" sz="1200" b="0" u="none" strike="noStrike" kern="1200" dirty="0" smtClean="0">
                <a:solidFill>
                  <a:schemeClr val="tx1"/>
                </a:solidFill>
                <a:latin typeface="+mn-lt"/>
                <a:ea typeface="+mn-ea"/>
                <a:cs typeface="+mn-cs"/>
              </a:rPr>
              <a:t>In secondary </a:t>
            </a:r>
            <a:r>
              <a:rPr lang="en-IN" sz="1200" b="0" u="none" strike="noStrike" kern="1200" dirty="0" err="1" smtClean="0">
                <a:solidFill>
                  <a:schemeClr val="tx1"/>
                </a:solidFill>
                <a:latin typeface="+mn-lt"/>
                <a:ea typeface="+mn-ea"/>
                <a:cs typeface="+mn-cs"/>
              </a:rPr>
              <a:t>echinococcosis</a:t>
            </a:r>
            <a:r>
              <a:rPr lang="en-IN" sz="1200" b="0" u="none" strike="noStrike" kern="1200" dirty="0" smtClean="0">
                <a:solidFill>
                  <a:schemeClr val="tx1"/>
                </a:solidFill>
                <a:latin typeface="+mn-lt"/>
                <a:ea typeface="+mn-ea"/>
                <a:cs typeface="+mn-cs"/>
              </a:rPr>
              <a:t>, larval tissue spreads from the primary site and new cysts develop after spontaneous or trauma-induced cyst rupture or after release of viable parasite material during invasive treatment procedures.</a:t>
            </a:r>
            <a:endParaRPr lang="en-IN" b="0" dirty="0"/>
          </a:p>
        </p:txBody>
      </p:sp>
      <p:sp>
        <p:nvSpPr>
          <p:cNvPr id="4" name="Slide Number Placeholder 3"/>
          <p:cNvSpPr>
            <a:spLocks noGrp="1"/>
          </p:cNvSpPr>
          <p:nvPr>
            <p:ph type="sldNum" sz="quarter" idx="10"/>
          </p:nvPr>
        </p:nvSpPr>
        <p:spPr/>
        <p:txBody>
          <a:bodyPr/>
          <a:lstStyle/>
          <a:p>
            <a:fld id="{F8BE3E46-04BA-4D4A-9DE5-FFFEBE8C7994}" type="slidenum">
              <a:rPr lang="en-IN" smtClean="0"/>
              <a:pPr/>
              <a:t>16</a:t>
            </a:fld>
            <a:endParaRPr lang="en-I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b="0" u="none" strike="noStrike" kern="1200" dirty="0" smtClean="0">
                <a:solidFill>
                  <a:schemeClr val="tx1"/>
                </a:solidFill>
                <a:latin typeface="+mn-lt"/>
                <a:ea typeface="+mn-ea"/>
                <a:cs typeface="+mn-cs"/>
              </a:rPr>
              <a:t>Patients with small cysts or multiple cysts in several organs can be treated successfully with albendazole. Approximately one third of patients treated with chemotherapy with </a:t>
            </a:r>
            <a:r>
              <a:rPr lang="en-IN" sz="1200" b="0" u="none" strike="noStrike" kern="1200" dirty="0" err="1" smtClean="0">
                <a:solidFill>
                  <a:schemeClr val="tx1"/>
                </a:solidFill>
                <a:latin typeface="+mn-lt"/>
                <a:ea typeface="+mn-ea"/>
                <a:cs typeface="+mn-cs"/>
              </a:rPr>
              <a:t>benzimidazole</a:t>
            </a:r>
            <a:r>
              <a:rPr lang="en-IN" sz="1200" b="0" u="none" strike="noStrike" kern="1200" dirty="0" smtClean="0">
                <a:solidFill>
                  <a:schemeClr val="tx1"/>
                </a:solidFill>
                <a:latin typeface="+mn-lt"/>
                <a:ea typeface="+mn-ea"/>
                <a:cs typeface="+mn-cs"/>
              </a:rPr>
              <a:t> drugs have been cured of the disease and even higher proportions, between 30-50%, have responded with significant regression of the cyst size and alleviation of symptoms.</a:t>
            </a:r>
            <a:endParaRPr lang="en-IN" b="0" dirty="0"/>
          </a:p>
        </p:txBody>
      </p:sp>
      <p:sp>
        <p:nvSpPr>
          <p:cNvPr id="4" name="Slide Number Placeholder 3"/>
          <p:cNvSpPr>
            <a:spLocks noGrp="1"/>
          </p:cNvSpPr>
          <p:nvPr>
            <p:ph type="sldNum" sz="quarter" idx="10"/>
          </p:nvPr>
        </p:nvSpPr>
        <p:spPr/>
        <p:txBody>
          <a:bodyPr/>
          <a:lstStyle/>
          <a:p>
            <a:fld id="{F8BE3E46-04BA-4D4A-9DE5-FFFEBE8C7994}" type="slidenum">
              <a:rPr lang="en-IN" smtClean="0"/>
              <a:pPr/>
              <a:t>17</a:t>
            </a:fld>
            <a:endParaRPr lang="en-I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b="0" i="0" u="none" strike="noStrike" kern="1200" dirty="0" smtClean="0">
                <a:solidFill>
                  <a:schemeClr val="tx1"/>
                </a:solidFill>
                <a:latin typeface="+mn-lt"/>
                <a:ea typeface="+mn-ea"/>
                <a:cs typeface="+mn-cs"/>
              </a:rPr>
              <a:t>Image: L&amp;C: </a:t>
            </a:r>
            <a:r>
              <a:rPr lang="en-IN" sz="1200" b="0" i="0" u="none" strike="noStrike" kern="1200" dirty="0" err="1" smtClean="0">
                <a:solidFill>
                  <a:schemeClr val="tx1"/>
                </a:solidFill>
                <a:latin typeface="+mn-lt"/>
                <a:ea typeface="+mn-ea"/>
                <a:cs typeface="+mn-cs"/>
              </a:rPr>
              <a:t>Scoleces</a:t>
            </a:r>
            <a:r>
              <a:rPr lang="en-IN" sz="1200" b="0" i="0" u="none" strike="noStrike" kern="1200" dirty="0" smtClean="0">
                <a:solidFill>
                  <a:schemeClr val="tx1"/>
                </a:solidFill>
                <a:latin typeface="+mn-lt"/>
                <a:ea typeface="+mn-ea"/>
                <a:cs typeface="+mn-cs"/>
              </a:rPr>
              <a:t> of T. solium. Note the four large suckers and </a:t>
            </a:r>
            <a:r>
              <a:rPr lang="en-IN" sz="1200" b="0" i="0" u="none" strike="noStrike" kern="1200" dirty="0" err="1" smtClean="0">
                <a:solidFill>
                  <a:schemeClr val="tx1"/>
                </a:solidFill>
                <a:latin typeface="+mn-lt"/>
                <a:ea typeface="+mn-ea"/>
                <a:cs typeface="+mn-cs"/>
              </a:rPr>
              <a:t>rostellum</a:t>
            </a:r>
            <a:r>
              <a:rPr lang="en-IN" sz="1200" b="0" i="0" u="none" strike="noStrike" kern="1200" dirty="0" smtClean="0">
                <a:solidFill>
                  <a:schemeClr val="tx1"/>
                </a:solidFill>
                <a:latin typeface="+mn-lt"/>
                <a:ea typeface="+mn-ea"/>
                <a:cs typeface="+mn-cs"/>
              </a:rPr>
              <a:t> containing two rows of hooks. R: </a:t>
            </a:r>
            <a:r>
              <a:rPr lang="en-IN" sz="1200" b="0" i="0" u="none" strike="noStrike" kern="1200" dirty="0" err="1" smtClean="0">
                <a:solidFill>
                  <a:schemeClr val="tx1"/>
                </a:solidFill>
                <a:latin typeface="+mn-lt"/>
                <a:ea typeface="+mn-ea"/>
                <a:cs typeface="+mn-cs"/>
              </a:rPr>
              <a:t>Scolex</a:t>
            </a:r>
            <a:r>
              <a:rPr lang="en-IN" sz="1200" b="0" i="0" u="none" strike="noStrike" kern="1200" dirty="0" smtClean="0">
                <a:solidFill>
                  <a:schemeClr val="tx1"/>
                </a:solidFill>
                <a:latin typeface="+mn-lt"/>
                <a:ea typeface="+mn-ea"/>
                <a:cs typeface="+mn-cs"/>
              </a:rPr>
              <a:t> of T. </a:t>
            </a:r>
            <a:r>
              <a:rPr lang="en-IN" sz="1200" b="0" i="0" u="none" strike="noStrike" kern="1200" dirty="0" err="1" smtClean="0">
                <a:solidFill>
                  <a:schemeClr val="tx1"/>
                </a:solidFill>
                <a:latin typeface="+mn-lt"/>
                <a:ea typeface="+mn-ea"/>
                <a:cs typeface="+mn-cs"/>
              </a:rPr>
              <a:t>saginata</a:t>
            </a:r>
            <a:r>
              <a:rPr lang="en-IN" sz="1200" b="0" i="0" u="none" strike="noStrike" kern="1200" dirty="0" smtClean="0">
                <a:solidFill>
                  <a:schemeClr val="tx1"/>
                </a:solidFill>
                <a:latin typeface="+mn-lt"/>
                <a:ea typeface="+mn-ea"/>
                <a:cs typeface="+mn-cs"/>
              </a:rPr>
              <a:t>. Note the four large suckers and lack of </a:t>
            </a:r>
            <a:r>
              <a:rPr lang="en-IN" sz="1200" b="0" i="0" u="none" strike="noStrike" kern="1200" dirty="0" err="1" smtClean="0">
                <a:solidFill>
                  <a:schemeClr val="tx1"/>
                </a:solidFill>
                <a:latin typeface="+mn-lt"/>
                <a:ea typeface="+mn-ea"/>
                <a:cs typeface="+mn-cs"/>
              </a:rPr>
              <a:t>rostellum</a:t>
            </a:r>
            <a:r>
              <a:rPr lang="en-IN" sz="1200" b="0" i="0" u="none" strike="noStrike" kern="1200" dirty="0" smtClean="0">
                <a:solidFill>
                  <a:schemeClr val="tx1"/>
                </a:solidFill>
                <a:latin typeface="+mn-lt"/>
                <a:ea typeface="+mn-ea"/>
                <a:cs typeface="+mn-cs"/>
              </a:rPr>
              <a:t> and </a:t>
            </a:r>
            <a:r>
              <a:rPr lang="en-IN" sz="1200" b="0" i="0" u="none" strike="noStrike" kern="1200" dirty="0" err="1" smtClean="0">
                <a:solidFill>
                  <a:schemeClr val="tx1"/>
                </a:solidFill>
                <a:latin typeface="+mn-lt"/>
                <a:ea typeface="+mn-ea"/>
                <a:cs typeface="+mn-cs"/>
              </a:rPr>
              <a:t>rostellar</a:t>
            </a:r>
            <a:r>
              <a:rPr lang="en-IN" sz="1200" b="0" i="0" u="none" strike="noStrike" kern="1200" dirty="0" smtClean="0">
                <a:solidFill>
                  <a:schemeClr val="tx1"/>
                </a:solidFill>
                <a:latin typeface="+mn-lt"/>
                <a:ea typeface="+mn-ea"/>
                <a:cs typeface="+mn-cs"/>
              </a:rPr>
              <a:t> hooks.</a:t>
            </a:r>
            <a:endParaRPr lang="en-IN" b="0" i="0" dirty="0"/>
          </a:p>
        </p:txBody>
      </p:sp>
      <p:sp>
        <p:nvSpPr>
          <p:cNvPr id="4" name="Slide Number Placeholder 3"/>
          <p:cNvSpPr>
            <a:spLocks noGrp="1"/>
          </p:cNvSpPr>
          <p:nvPr>
            <p:ph type="sldNum" sz="quarter" idx="10"/>
          </p:nvPr>
        </p:nvSpPr>
        <p:spPr/>
        <p:txBody>
          <a:bodyPr/>
          <a:lstStyle/>
          <a:p>
            <a:fld id="{F8BE3E46-04BA-4D4A-9DE5-FFFEBE8C7994}" type="slidenum">
              <a:rPr lang="en-IN" smtClean="0"/>
              <a:pPr/>
              <a:t>18</a:t>
            </a:fld>
            <a:endParaRPr lang="en-IN"/>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b="0" u="none" strike="noStrike" kern="1200" dirty="0" err="1" smtClean="0">
                <a:solidFill>
                  <a:schemeClr val="tx1"/>
                </a:solidFill>
                <a:latin typeface="+mn-lt"/>
                <a:ea typeface="+mn-ea"/>
                <a:cs typeface="+mn-cs"/>
              </a:rPr>
              <a:t>Taeniasis</a:t>
            </a:r>
            <a:r>
              <a:rPr lang="en-IN" sz="1200" b="0" u="none" strike="noStrike" kern="1200" dirty="0" smtClean="0">
                <a:solidFill>
                  <a:schemeClr val="tx1"/>
                </a:solidFill>
                <a:latin typeface="+mn-lt"/>
                <a:ea typeface="+mn-ea"/>
                <a:cs typeface="+mn-cs"/>
              </a:rPr>
              <a:t> is the infection of humans with the adult tapeworm of </a:t>
            </a:r>
            <a:r>
              <a:rPr lang="en-IN" sz="1200" b="0" i="1" u="none" strike="noStrike" kern="1200" dirty="0" smtClean="0">
                <a:solidFill>
                  <a:schemeClr val="tx1"/>
                </a:solidFill>
                <a:latin typeface="+mn-lt"/>
                <a:ea typeface="+mn-ea"/>
                <a:cs typeface="+mn-cs"/>
              </a:rPr>
              <a:t>Taenia </a:t>
            </a:r>
            <a:r>
              <a:rPr lang="en-IN" sz="1200" b="0" i="1" u="none" strike="noStrike" kern="1200" dirty="0" err="1" smtClean="0">
                <a:solidFill>
                  <a:schemeClr val="tx1"/>
                </a:solidFill>
                <a:latin typeface="+mn-lt"/>
                <a:ea typeface="+mn-ea"/>
                <a:cs typeface="+mn-cs"/>
              </a:rPr>
              <a:t>saginata</a:t>
            </a:r>
            <a:r>
              <a:rPr lang="en-IN" sz="1200" b="0" u="none" strike="noStrike" kern="1200" dirty="0" smtClean="0">
                <a:solidFill>
                  <a:schemeClr val="tx1"/>
                </a:solidFill>
                <a:latin typeface="+mn-lt"/>
                <a:ea typeface="+mn-ea"/>
                <a:cs typeface="+mn-cs"/>
              </a:rPr>
              <a:t> or </a:t>
            </a:r>
            <a:r>
              <a:rPr lang="en-IN" sz="1200" b="0" i="1" u="none" strike="noStrike" kern="1200" dirty="0" smtClean="0">
                <a:solidFill>
                  <a:schemeClr val="tx1"/>
                </a:solidFill>
                <a:latin typeface="+mn-lt"/>
                <a:ea typeface="+mn-ea"/>
                <a:cs typeface="+mn-cs"/>
              </a:rPr>
              <a:t>Taenia solium</a:t>
            </a:r>
            <a:r>
              <a:rPr lang="en-IN" sz="1200" b="0" u="none" strike="noStrike" kern="1200" dirty="0" smtClean="0">
                <a:solidFill>
                  <a:schemeClr val="tx1"/>
                </a:solidFill>
                <a:latin typeface="+mn-lt"/>
                <a:ea typeface="+mn-ea"/>
                <a:cs typeface="+mn-cs"/>
              </a:rPr>
              <a:t>. Humans are the only definitive hosts for </a:t>
            </a:r>
            <a:r>
              <a:rPr lang="en-IN" sz="1200" b="0" i="1" u="none" strike="noStrike" kern="1200" dirty="0" smtClean="0">
                <a:solidFill>
                  <a:schemeClr val="tx1"/>
                </a:solidFill>
                <a:latin typeface="+mn-lt"/>
                <a:ea typeface="+mn-ea"/>
                <a:cs typeface="+mn-cs"/>
              </a:rPr>
              <a:t>T. </a:t>
            </a:r>
            <a:r>
              <a:rPr lang="en-IN" sz="1200" b="0" i="1" u="none" strike="noStrike" kern="1200" dirty="0" err="1" smtClean="0">
                <a:solidFill>
                  <a:schemeClr val="tx1"/>
                </a:solidFill>
                <a:latin typeface="+mn-lt"/>
                <a:ea typeface="+mn-ea"/>
                <a:cs typeface="+mn-cs"/>
              </a:rPr>
              <a:t>saginata</a:t>
            </a:r>
            <a:r>
              <a:rPr lang="en-IN" sz="1200" b="0" u="none" strike="noStrike" kern="1200" dirty="0" smtClean="0">
                <a:solidFill>
                  <a:schemeClr val="tx1"/>
                </a:solidFill>
                <a:latin typeface="+mn-lt"/>
                <a:ea typeface="+mn-ea"/>
                <a:cs typeface="+mn-cs"/>
              </a:rPr>
              <a:t> and </a:t>
            </a:r>
            <a:r>
              <a:rPr lang="en-IN" sz="1200" b="0" i="1" u="none" strike="noStrike" kern="1200" dirty="0" smtClean="0">
                <a:solidFill>
                  <a:schemeClr val="tx1"/>
                </a:solidFill>
                <a:latin typeface="+mn-lt"/>
                <a:ea typeface="+mn-ea"/>
                <a:cs typeface="+mn-cs"/>
              </a:rPr>
              <a:t>T. solium</a:t>
            </a:r>
            <a:r>
              <a:rPr lang="en-IN" sz="1200" b="0" u="none" strike="noStrike" kern="1200" dirty="0" smtClean="0">
                <a:solidFill>
                  <a:schemeClr val="tx1"/>
                </a:solidFill>
                <a:latin typeface="+mn-lt"/>
                <a:ea typeface="+mn-ea"/>
                <a:cs typeface="+mn-cs"/>
              </a:rPr>
              <a:t>. Eggs or gravid </a:t>
            </a:r>
            <a:r>
              <a:rPr lang="en-IN" sz="1200" b="0" u="none" strike="noStrike" kern="1200" dirty="0" err="1" smtClean="0">
                <a:solidFill>
                  <a:schemeClr val="tx1"/>
                </a:solidFill>
                <a:latin typeface="+mn-lt"/>
                <a:ea typeface="+mn-ea"/>
                <a:cs typeface="+mn-cs"/>
              </a:rPr>
              <a:t>proglottids</a:t>
            </a:r>
            <a:r>
              <a:rPr lang="en-IN" sz="1200" b="0" u="none" strike="noStrike" kern="1200" dirty="0" smtClean="0">
                <a:solidFill>
                  <a:schemeClr val="tx1"/>
                </a:solidFill>
                <a:latin typeface="+mn-lt"/>
                <a:ea typeface="+mn-ea"/>
                <a:cs typeface="+mn-cs"/>
              </a:rPr>
              <a:t> are passed with </a:t>
            </a:r>
            <a:r>
              <a:rPr lang="en-IN" sz="1200" b="0" u="none" strike="noStrike" kern="1200" dirty="0" err="1" smtClean="0">
                <a:solidFill>
                  <a:schemeClr val="tx1"/>
                </a:solidFill>
                <a:latin typeface="+mn-lt"/>
                <a:ea typeface="+mn-ea"/>
                <a:cs typeface="+mn-cs"/>
              </a:rPr>
              <a:t>feces</a:t>
            </a:r>
            <a:r>
              <a:rPr lang="en-IN" sz="1200" b="0" u="none" strike="noStrike" kern="1200" dirty="0" smtClean="0">
                <a:solidFill>
                  <a:schemeClr val="tx1"/>
                </a:solidFill>
                <a:latin typeface="+mn-lt"/>
                <a:ea typeface="+mn-ea"/>
                <a:cs typeface="+mn-cs"/>
              </a:rPr>
              <a:t> ; the </a:t>
            </a:r>
            <a:r>
              <a:rPr lang="en-IN" sz="1200" b="1" u="none" strike="noStrike" kern="1200" dirty="0" smtClean="0">
                <a:solidFill>
                  <a:schemeClr val="tx1"/>
                </a:solidFill>
                <a:latin typeface="+mn-lt"/>
                <a:ea typeface="+mn-ea"/>
                <a:cs typeface="+mn-cs"/>
              </a:rPr>
              <a:t>eggs can survive for days to months in the environment</a:t>
            </a:r>
            <a:r>
              <a:rPr lang="en-IN" sz="1200" b="0" u="none" strike="noStrike" kern="1200" dirty="0" smtClean="0">
                <a:solidFill>
                  <a:schemeClr val="tx1"/>
                </a:solidFill>
                <a:latin typeface="+mn-lt"/>
                <a:ea typeface="+mn-ea"/>
                <a:cs typeface="+mn-cs"/>
              </a:rPr>
              <a:t>. Cattle (</a:t>
            </a:r>
            <a:r>
              <a:rPr lang="en-IN" sz="1200" b="0" i="1" u="none" strike="noStrike" kern="1200" dirty="0" smtClean="0">
                <a:solidFill>
                  <a:schemeClr val="tx1"/>
                </a:solidFill>
                <a:latin typeface="+mn-lt"/>
                <a:ea typeface="+mn-ea"/>
                <a:cs typeface="+mn-cs"/>
              </a:rPr>
              <a:t>T. </a:t>
            </a:r>
            <a:r>
              <a:rPr lang="en-IN" sz="1200" b="0" i="1" u="none" strike="noStrike" kern="1200" dirty="0" err="1" smtClean="0">
                <a:solidFill>
                  <a:schemeClr val="tx1"/>
                </a:solidFill>
                <a:latin typeface="+mn-lt"/>
                <a:ea typeface="+mn-ea"/>
                <a:cs typeface="+mn-cs"/>
              </a:rPr>
              <a:t>saginata</a:t>
            </a:r>
            <a:r>
              <a:rPr lang="en-IN" sz="1200" b="0" u="none" strike="noStrike" kern="1200" dirty="0" smtClean="0">
                <a:solidFill>
                  <a:schemeClr val="tx1"/>
                </a:solidFill>
                <a:latin typeface="+mn-lt"/>
                <a:ea typeface="+mn-ea"/>
                <a:cs typeface="+mn-cs"/>
              </a:rPr>
              <a:t>) and pigs (</a:t>
            </a:r>
            <a:r>
              <a:rPr lang="en-IN" sz="1200" b="0" i="1" u="none" strike="noStrike" kern="1200" dirty="0" smtClean="0">
                <a:solidFill>
                  <a:schemeClr val="tx1"/>
                </a:solidFill>
                <a:latin typeface="+mn-lt"/>
                <a:ea typeface="+mn-ea"/>
                <a:cs typeface="+mn-cs"/>
              </a:rPr>
              <a:t>T. solium</a:t>
            </a:r>
            <a:r>
              <a:rPr lang="en-IN" sz="1200" b="0" u="none" strike="noStrike" kern="1200" dirty="0" smtClean="0">
                <a:solidFill>
                  <a:schemeClr val="tx1"/>
                </a:solidFill>
                <a:latin typeface="+mn-lt"/>
                <a:ea typeface="+mn-ea"/>
                <a:cs typeface="+mn-cs"/>
              </a:rPr>
              <a:t>) become infected by ingesting vegetation contaminated with eggs or gravid </a:t>
            </a:r>
            <a:r>
              <a:rPr lang="en-IN" sz="1200" b="0" u="none" strike="noStrike" kern="1200" dirty="0" err="1" smtClean="0">
                <a:solidFill>
                  <a:schemeClr val="tx1"/>
                </a:solidFill>
                <a:latin typeface="+mn-lt"/>
                <a:ea typeface="+mn-ea"/>
                <a:cs typeface="+mn-cs"/>
              </a:rPr>
              <a:t>proglottids</a:t>
            </a:r>
            <a:r>
              <a:rPr lang="en-IN" sz="1200" b="0" u="none" strike="noStrike" kern="1200" dirty="0" smtClean="0">
                <a:solidFill>
                  <a:schemeClr val="tx1"/>
                </a:solidFill>
                <a:latin typeface="+mn-lt"/>
                <a:ea typeface="+mn-ea"/>
                <a:cs typeface="+mn-cs"/>
              </a:rPr>
              <a:t> . In the animal's intestine, the </a:t>
            </a:r>
            <a:r>
              <a:rPr lang="en-IN" sz="1200" b="0" u="none" strike="noStrike" kern="1200" dirty="0" err="1" smtClean="0">
                <a:solidFill>
                  <a:schemeClr val="tx1"/>
                </a:solidFill>
                <a:latin typeface="+mn-lt"/>
                <a:ea typeface="+mn-ea"/>
                <a:cs typeface="+mn-cs"/>
              </a:rPr>
              <a:t>oncospheres</a:t>
            </a:r>
            <a:r>
              <a:rPr lang="en-IN" sz="1200" b="0" u="none" strike="noStrike" kern="1200" dirty="0" smtClean="0">
                <a:solidFill>
                  <a:schemeClr val="tx1"/>
                </a:solidFill>
                <a:latin typeface="+mn-lt"/>
                <a:ea typeface="+mn-ea"/>
                <a:cs typeface="+mn-cs"/>
              </a:rPr>
              <a:t> hatch , invade the intestinal wall, and migrate to the striated muscles, where they develop into cysticerci. A </a:t>
            </a:r>
            <a:r>
              <a:rPr lang="en-IN" sz="1200" b="0" u="none" strike="noStrike" kern="1200" dirty="0" err="1" smtClean="0">
                <a:solidFill>
                  <a:schemeClr val="tx1"/>
                </a:solidFill>
                <a:latin typeface="+mn-lt"/>
                <a:ea typeface="+mn-ea"/>
                <a:cs typeface="+mn-cs"/>
              </a:rPr>
              <a:t>cysticercus</a:t>
            </a:r>
            <a:r>
              <a:rPr lang="en-IN" sz="1200" b="0" u="none" strike="noStrike" kern="1200" dirty="0" smtClean="0">
                <a:solidFill>
                  <a:schemeClr val="tx1"/>
                </a:solidFill>
                <a:latin typeface="+mn-lt"/>
                <a:ea typeface="+mn-ea"/>
                <a:cs typeface="+mn-cs"/>
              </a:rPr>
              <a:t> can survive for several years in the animal. Humans become infected by ingesting raw or undercooked infected meat . In the human intestine, </a:t>
            </a:r>
            <a:r>
              <a:rPr lang="en-IN" sz="1200" b="1" u="none" strike="noStrike" kern="1200" dirty="0" smtClean="0">
                <a:solidFill>
                  <a:schemeClr val="tx1"/>
                </a:solidFill>
                <a:latin typeface="+mn-lt"/>
                <a:ea typeface="+mn-ea"/>
                <a:cs typeface="+mn-cs"/>
              </a:rPr>
              <a:t>the </a:t>
            </a:r>
            <a:r>
              <a:rPr lang="en-IN" sz="1200" b="1" u="none" strike="noStrike" kern="1200" dirty="0" err="1" smtClean="0">
                <a:solidFill>
                  <a:schemeClr val="tx1"/>
                </a:solidFill>
                <a:latin typeface="+mn-lt"/>
                <a:ea typeface="+mn-ea"/>
                <a:cs typeface="+mn-cs"/>
              </a:rPr>
              <a:t>cysticercus</a:t>
            </a:r>
            <a:r>
              <a:rPr lang="en-IN" sz="1200" b="1" u="none" strike="noStrike" kern="1200" dirty="0" smtClean="0">
                <a:solidFill>
                  <a:schemeClr val="tx1"/>
                </a:solidFill>
                <a:latin typeface="+mn-lt"/>
                <a:ea typeface="+mn-ea"/>
                <a:cs typeface="+mn-cs"/>
              </a:rPr>
              <a:t> develops over 2 months into an adult tapeworm, which can survive for years</a:t>
            </a:r>
            <a:r>
              <a:rPr lang="en-IN" sz="1200" b="0" u="none" strike="noStrike" kern="1200" dirty="0" smtClean="0">
                <a:solidFill>
                  <a:schemeClr val="tx1"/>
                </a:solidFill>
                <a:latin typeface="+mn-lt"/>
                <a:ea typeface="+mn-ea"/>
                <a:cs typeface="+mn-cs"/>
              </a:rPr>
              <a:t>. The adult tapeworms attach to the small intestine by their </a:t>
            </a:r>
            <a:r>
              <a:rPr lang="en-IN" sz="1200" b="0" u="none" strike="noStrike" kern="1200" dirty="0" err="1" smtClean="0">
                <a:solidFill>
                  <a:schemeClr val="tx1"/>
                </a:solidFill>
                <a:latin typeface="+mn-lt"/>
                <a:ea typeface="+mn-ea"/>
                <a:cs typeface="+mn-cs"/>
              </a:rPr>
              <a:t>scolex</a:t>
            </a:r>
            <a:r>
              <a:rPr lang="en-IN" sz="1200" b="0" u="none" strike="noStrike" kern="1200" dirty="0" smtClean="0">
                <a:solidFill>
                  <a:schemeClr val="tx1"/>
                </a:solidFill>
                <a:latin typeface="+mn-lt"/>
                <a:ea typeface="+mn-ea"/>
                <a:cs typeface="+mn-cs"/>
              </a:rPr>
              <a:t> and reside in the small intestine . Length of adult worms is usually 5 m or less for </a:t>
            </a:r>
            <a:r>
              <a:rPr lang="en-IN" sz="1200" b="0" i="1" u="none" strike="noStrike" kern="1200" dirty="0" smtClean="0">
                <a:solidFill>
                  <a:schemeClr val="tx1"/>
                </a:solidFill>
                <a:latin typeface="+mn-lt"/>
                <a:ea typeface="+mn-ea"/>
                <a:cs typeface="+mn-cs"/>
              </a:rPr>
              <a:t>T. </a:t>
            </a:r>
            <a:r>
              <a:rPr lang="en-IN" sz="1200" b="0" i="1" u="none" strike="noStrike" kern="1200" dirty="0" err="1" smtClean="0">
                <a:solidFill>
                  <a:schemeClr val="tx1"/>
                </a:solidFill>
                <a:latin typeface="+mn-lt"/>
                <a:ea typeface="+mn-ea"/>
                <a:cs typeface="+mn-cs"/>
              </a:rPr>
              <a:t>saginata</a:t>
            </a:r>
            <a:r>
              <a:rPr lang="en-IN" sz="1200" b="0" u="none" strike="noStrike" kern="1200" dirty="0" smtClean="0">
                <a:solidFill>
                  <a:schemeClr val="tx1"/>
                </a:solidFill>
                <a:latin typeface="+mn-lt"/>
                <a:ea typeface="+mn-ea"/>
                <a:cs typeface="+mn-cs"/>
              </a:rPr>
              <a:t> (however it may reach up to 25 m) and 2 to 7 m for </a:t>
            </a:r>
            <a:r>
              <a:rPr lang="en-IN" sz="1200" b="0" i="1" u="none" strike="noStrike" kern="1200" dirty="0" smtClean="0">
                <a:solidFill>
                  <a:schemeClr val="tx1"/>
                </a:solidFill>
                <a:latin typeface="+mn-lt"/>
                <a:ea typeface="+mn-ea"/>
                <a:cs typeface="+mn-cs"/>
              </a:rPr>
              <a:t>T. solium</a:t>
            </a:r>
            <a:r>
              <a:rPr lang="en-IN" sz="1200" b="0" u="none" strike="noStrike" kern="1200" dirty="0" smtClean="0">
                <a:solidFill>
                  <a:schemeClr val="tx1"/>
                </a:solidFill>
                <a:latin typeface="+mn-lt"/>
                <a:ea typeface="+mn-ea"/>
                <a:cs typeface="+mn-cs"/>
              </a:rPr>
              <a:t>. The adults produce </a:t>
            </a:r>
            <a:r>
              <a:rPr lang="en-IN" sz="1200" b="0" u="none" strike="noStrike" kern="1200" dirty="0" err="1" smtClean="0">
                <a:solidFill>
                  <a:schemeClr val="tx1"/>
                </a:solidFill>
                <a:latin typeface="+mn-lt"/>
                <a:ea typeface="+mn-ea"/>
                <a:cs typeface="+mn-cs"/>
              </a:rPr>
              <a:t>proglottids</a:t>
            </a:r>
            <a:r>
              <a:rPr lang="en-IN" sz="1200" b="0" u="none" strike="noStrike" kern="1200" dirty="0" smtClean="0">
                <a:solidFill>
                  <a:schemeClr val="tx1"/>
                </a:solidFill>
                <a:latin typeface="+mn-lt"/>
                <a:ea typeface="+mn-ea"/>
                <a:cs typeface="+mn-cs"/>
              </a:rPr>
              <a:t> which mature, become gravid, detach from the tapeworm, and migrate to the anus or are passed in the stool (approximately 6 per day). </a:t>
            </a:r>
            <a:r>
              <a:rPr lang="en-IN" sz="1200" b="0" i="1" u="none" strike="noStrike" kern="1200" dirty="0" smtClean="0">
                <a:solidFill>
                  <a:schemeClr val="tx1"/>
                </a:solidFill>
                <a:latin typeface="+mn-lt"/>
                <a:ea typeface="+mn-ea"/>
                <a:cs typeface="+mn-cs"/>
              </a:rPr>
              <a:t>T. </a:t>
            </a:r>
            <a:r>
              <a:rPr lang="en-IN" sz="1200" b="0" i="1" u="none" strike="noStrike" kern="1200" dirty="0" err="1" smtClean="0">
                <a:solidFill>
                  <a:schemeClr val="tx1"/>
                </a:solidFill>
                <a:latin typeface="+mn-lt"/>
                <a:ea typeface="+mn-ea"/>
                <a:cs typeface="+mn-cs"/>
              </a:rPr>
              <a:t>saginata</a:t>
            </a:r>
            <a:r>
              <a:rPr lang="en-IN" sz="1200" b="0" u="none" strike="noStrike" kern="1200" dirty="0" smtClean="0">
                <a:solidFill>
                  <a:schemeClr val="tx1"/>
                </a:solidFill>
                <a:latin typeface="+mn-lt"/>
                <a:ea typeface="+mn-ea"/>
                <a:cs typeface="+mn-cs"/>
              </a:rPr>
              <a:t> adults usually have 1,000 to 2,000 </a:t>
            </a:r>
            <a:r>
              <a:rPr lang="en-IN" sz="1200" b="0" u="none" strike="noStrike" kern="1200" dirty="0" err="1" smtClean="0">
                <a:solidFill>
                  <a:schemeClr val="tx1"/>
                </a:solidFill>
                <a:latin typeface="+mn-lt"/>
                <a:ea typeface="+mn-ea"/>
                <a:cs typeface="+mn-cs"/>
              </a:rPr>
              <a:t>proglottids</a:t>
            </a:r>
            <a:r>
              <a:rPr lang="en-IN" sz="1200" b="0" u="none" strike="noStrike" kern="1200" dirty="0" smtClean="0">
                <a:solidFill>
                  <a:schemeClr val="tx1"/>
                </a:solidFill>
                <a:latin typeface="+mn-lt"/>
                <a:ea typeface="+mn-ea"/>
                <a:cs typeface="+mn-cs"/>
              </a:rPr>
              <a:t>, while </a:t>
            </a:r>
            <a:r>
              <a:rPr lang="en-IN" sz="1200" b="0" i="1" u="none" strike="noStrike" kern="1200" dirty="0" smtClean="0">
                <a:solidFill>
                  <a:schemeClr val="tx1"/>
                </a:solidFill>
                <a:latin typeface="+mn-lt"/>
                <a:ea typeface="+mn-ea"/>
                <a:cs typeface="+mn-cs"/>
              </a:rPr>
              <a:t>T. solium</a:t>
            </a:r>
            <a:r>
              <a:rPr lang="en-IN" sz="1200" b="0" u="none" strike="noStrike" kern="1200" dirty="0" smtClean="0">
                <a:solidFill>
                  <a:schemeClr val="tx1"/>
                </a:solidFill>
                <a:latin typeface="+mn-lt"/>
                <a:ea typeface="+mn-ea"/>
                <a:cs typeface="+mn-cs"/>
              </a:rPr>
              <a:t> adults have an average of 1,000 </a:t>
            </a:r>
            <a:r>
              <a:rPr lang="en-IN" sz="1200" b="0" u="none" strike="noStrike" kern="1200" dirty="0" err="1" smtClean="0">
                <a:solidFill>
                  <a:schemeClr val="tx1"/>
                </a:solidFill>
                <a:latin typeface="+mn-lt"/>
                <a:ea typeface="+mn-ea"/>
                <a:cs typeface="+mn-cs"/>
              </a:rPr>
              <a:t>proglottids</a:t>
            </a:r>
            <a:r>
              <a:rPr lang="en-IN" sz="1200" b="0" u="none" strike="noStrike" kern="1200" dirty="0" smtClean="0">
                <a:solidFill>
                  <a:schemeClr val="tx1"/>
                </a:solidFill>
                <a:latin typeface="+mn-lt"/>
                <a:ea typeface="+mn-ea"/>
                <a:cs typeface="+mn-cs"/>
              </a:rPr>
              <a:t>. The eggs contained in the gravid </a:t>
            </a:r>
            <a:r>
              <a:rPr lang="en-IN" sz="1200" b="0" u="none" strike="noStrike" kern="1200" dirty="0" err="1" smtClean="0">
                <a:solidFill>
                  <a:schemeClr val="tx1"/>
                </a:solidFill>
                <a:latin typeface="+mn-lt"/>
                <a:ea typeface="+mn-ea"/>
                <a:cs typeface="+mn-cs"/>
              </a:rPr>
              <a:t>proglottids</a:t>
            </a:r>
            <a:r>
              <a:rPr lang="en-IN" sz="1200" b="0" u="none" strike="noStrike" kern="1200" dirty="0" smtClean="0">
                <a:solidFill>
                  <a:schemeClr val="tx1"/>
                </a:solidFill>
                <a:latin typeface="+mn-lt"/>
                <a:ea typeface="+mn-ea"/>
                <a:cs typeface="+mn-cs"/>
              </a:rPr>
              <a:t> are released after the </a:t>
            </a:r>
            <a:r>
              <a:rPr lang="en-IN" sz="1200" b="0" u="none" strike="noStrike" kern="1200" dirty="0" err="1" smtClean="0">
                <a:solidFill>
                  <a:schemeClr val="tx1"/>
                </a:solidFill>
                <a:latin typeface="+mn-lt"/>
                <a:ea typeface="+mn-ea"/>
                <a:cs typeface="+mn-cs"/>
              </a:rPr>
              <a:t>proglottids</a:t>
            </a:r>
            <a:r>
              <a:rPr lang="en-IN" sz="1200" b="0" u="none" strike="noStrike" kern="1200" dirty="0" smtClean="0">
                <a:solidFill>
                  <a:schemeClr val="tx1"/>
                </a:solidFill>
                <a:latin typeface="+mn-lt"/>
                <a:ea typeface="+mn-ea"/>
                <a:cs typeface="+mn-cs"/>
              </a:rPr>
              <a:t> are passed with the </a:t>
            </a:r>
            <a:r>
              <a:rPr lang="en-IN" sz="1200" b="0" u="none" strike="noStrike" kern="1200" dirty="0" err="1" smtClean="0">
                <a:solidFill>
                  <a:schemeClr val="tx1"/>
                </a:solidFill>
                <a:latin typeface="+mn-lt"/>
                <a:ea typeface="+mn-ea"/>
                <a:cs typeface="+mn-cs"/>
              </a:rPr>
              <a:t>feces</a:t>
            </a:r>
            <a:r>
              <a:rPr lang="en-IN" sz="1200" b="0" u="none" strike="noStrike" kern="1200" dirty="0" smtClean="0">
                <a:solidFill>
                  <a:schemeClr val="tx1"/>
                </a:solidFill>
                <a:latin typeface="+mn-lt"/>
                <a:ea typeface="+mn-ea"/>
                <a:cs typeface="+mn-cs"/>
              </a:rPr>
              <a:t>. </a:t>
            </a:r>
            <a:r>
              <a:rPr lang="en-IN" sz="1200" b="0" i="1" u="none" strike="noStrike" kern="1200" dirty="0" smtClean="0">
                <a:solidFill>
                  <a:schemeClr val="tx1"/>
                </a:solidFill>
                <a:latin typeface="+mn-lt"/>
                <a:ea typeface="+mn-ea"/>
                <a:cs typeface="+mn-cs"/>
              </a:rPr>
              <a:t>T. </a:t>
            </a:r>
            <a:r>
              <a:rPr lang="en-IN" sz="1200" b="0" i="1" u="none" strike="noStrike" kern="1200" dirty="0" err="1" smtClean="0">
                <a:solidFill>
                  <a:schemeClr val="tx1"/>
                </a:solidFill>
                <a:latin typeface="+mn-lt"/>
                <a:ea typeface="+mn-ea"/>
                <a:cs typeface="+mn-cs"/>
              </a:rPr>
              <a:t>saginata</a:t>
            </a:r>
            <a:r>
              <a:rPr lang="en-IN" sz="1200" b="0" u="none" strike="noStrike" kern="1200" dirty="0" smtClean="0">
                <a:solidFill>
                  <a:schemeClr val="tx1"/>
                </a:solidFill>
                <a:latin typeface="+mn-lt"/>
                <a:ea typeface="+mn-ea"/>
                <a:cs typeface="+mn-cs"/>
              </a:rPr>
              <a:t> may produce up to 100,000 and </a:t>
            </a:r>
            <a:r>
              <a:rPr lang="en-IN" sz="1200" b="0" i="1" u="none" strike="noStrike" kern="1200" dirty="0" smtClean="0">
                <a:solidFill>
                  <a:schemeClr val="tx1"/>
                </a:solidFill>
                <a:latin typeface="+mn-lt"/>
                <a:ea typeface="+mn-ea"/>
                <a:cs typeface="+mn-cs"/>
              </a:rPr>
              <a:t>T. solium</a:t>
            </a:r>
            <a:r>
              <a:rPr lang="en-IN" sz="1200" b="0" u="none" strike="noStrike" kern="1200" dirty="0" smtClean="0">
                <a:solidFill>
                  <a:schemeClr val="tx1"/>
                </a:solidFill>
                <a:latin typeface="+mn-lt"/>
                <a:ea typeface="+mn-ea"/>
                <a:cs typeface="+mn-cs"/>
              </a:rPr>
              <a:t> may produce 50,000 eggs per </a:t>
            </a:r>
            <a:r>
              <a:rPr lang="en-IN" sz="1200" b="0" u="none" strike="noStrike" kern="1200" dirty="0" err="1" smtClean="0">
                <a:solidFill>
                  <a:schemeClr val="tx1"/>
                </a:solidFill>
                <a:latin typeface="+mn-lt"/>
                <a:ea typeface="+mn-ea"/>
                <a:cs typeface="+mn-cs"/>
              </a:rPr>
              <a:t>proglottid</a:t>
            </a:r>
            <a:r>
              <a:rPr lang="en-IN" sz="1200" b="0" u="none" strike="noStrike" kern="1200" dirty="0" smtClean="0">
                <a:solidFill>
                  <a:schemeClr val="tx1"/>
                </a:solidFill>
                <a:latin typeface="+mn-lt"/>
                <a:ea typeface="+mn-ea"/>
                <a:cs typeface="+mn-cs"/>
              </a:rPr>
              <a:t> respectively</a:t>
            </a:r>
            <a:endParaRPr lang="en-IN" b="0" i="0" dirty="0"/>
          </a:p>
        </p:txBody>
      </p:sp>
      <p:sp>
        <p:nvSpPr>
          <p:cNvPr id="4" name="Slide Number Placeholder 3"/>
          <p:cNvSpPr>
            <a:spLocks noGrp="1"/>
          </p:cNvSpPr>
          <p:nvPr>
            <p:ph type="sldNum" sz="quarter" idx="10"/>
          </p:nvPr>
        </p:nvSpPr>
        <p:spPr/>
        <p:txBody>
          <a:bodyPr/>
          <a:lstStyle/>
          <a:p>
            <a:fld id="{F8BE3E46-04BA-4D4A-9DE5-FFFEBE8C7994}" type="slidenum">
              <a:rPr lang="en-IN" smtClean="0"/>
              <a:pPr/>
              <a:t>19</a:t>
            </a:fld>
            <a:endParaRPr lang="en-IN"/>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i="1" dirty="0" smtClean="0"/>
              <a:t>FIG: Taenia</a:t>
            </a:r>
            <a:r>
              <a:rPr lang="en-IN" dirty="0" smtClean="0"/>
              <a:t> sp. egg in unstained wet mounts.</a:t>
            </a:r>
            <a:r>
              <a:rPr lang="en-IN" baseline="0" dirty="0" smtClean="0"/>
              <a:t> </a:t>
            </a:r>
            <a:r>
              <a:rPr lang="en-IN" dirty="0" err="1" smtClean="0"/>
              <a:t>Proglottid</a:t>
            </a:r>
            <a:r>
              <a:rPr lang="en-IN" dirty="0" smtClean="0"/>
              <a:t> of T. </a:t>
            </a:r>
            <a:r>
              <a:rPr lang="en-IN" dirty="0" err="1" smtClean="0"/>
              <a:t>saginata</a:t>
            </a:r>
            <a:r>
              <a:rPr lang="en-IN" dirty="0" smtClean="0"/>
              <a:t> unstained. The same </a:t>
            </a:r>
            <a:r>
              <a:rPr lang="en-IN" dirty="0" err="1" smtClean="0"/>
              <a:t>proglottid</a:t>
            </a:r>
            <a:r>
              <a:rPr lang="en-IN" dirty="0" smtClean="0"/>
              <a:t> as in </a:t>
            </a:r>
            <a:r>
              <a:rPr lang="en-IN" b="1" dirty="0" smtClean="0"/>
              <a:t>Figure above</a:t>
            </a:r>
            <a:r>
              <a:rPr lang="en-IN" dirty="0" smtClean="0"/>
              <a:t> injected with India ink, demonstrating the number of primary uterine branches.</a:t>
            </a:r>
          </a:p>
          <a:p>
            <a:endParaRPr lang="en-IN" dirty="0" smtClean="0"/>
          </a:p>
          <a:p>
            <a:r>
              <a:rPr lang="en-IN" dirty="0" smtClean="0"/>
              <a:t>identification of </a:t>
            </a:r>
            <a:r>
              <a:rPr lang="en-IN" i="1" dirty="0" smtClean="0"/>
              <a:t>Taenia</a:t>
            </a:r>
            <a:r>
              <a:rPr lang="en-IN" dirty="0" smtClean="0"/>
              <a:t> is not possible if solely based on microscopic examination of eggs, because all </a:t>
            </a:r>
            <a:r>
              <a:rPr lang="en-IN" i="1" dirty="0" smtClean="0"/>
              <a:t>Taenia</a:t>
            </a:r>
            <a:r>
              <a:rPr lang="en-IN" dirty="0" smtClean="0"/>
              <a:t> species produce eggs that are morphologically identical. Separation of </a:t>
            </a:r>
            <a:r>
              <a:rPr lang="en-IN" i="1" dirty="0" smtClean="0"/>
              <a:t>T. </a:t>
            </a:r>
            <a:r>
              <a:rPr lang="en-IN" i="1" dirty="0" err="1" smtClean="0"/>
              <a:t>saginata</a:t>
            </a:r>
            <a:r>
              <a:rPr lang="en-IN" dirty="0" smtClean="0"/>
              <a:t> and </a:t>
            </a:r>
            <a:r>
              <a:rPr lang="en-IN" i="1" dirty="0" smtClean="0"/>
              <a:t>T. solium</a:t>
            </a:r>
            <a:r>
              <a:rPr lang="en-IN" dirty="0" smtClean="0"/>
              <a:t> is best accomplished by examination of mature </a:t>
            </a:r>
            <a:r>
              <a:rPr lang="en-IN" dirty="0" err="1" smtClean="0"/>
              <a:t>proglottids</a:t>
            </a:r>
            <a:r>
              <a:rPr lang="en-IN" dirty="0" smtClean="0"/>
              <a:t>.  </a:t>
            </a:r>
            <a:r>
              <a:rPr lang="en-IN" i="1" dirty="0" smtClean="0"/>
              <a:t>Taenia </a:t>
            </a:r>
            <a:r>
              <a:rPr lang="en-IN" i="1" dirty="0" err="1" smtClean="0"/>
              <a:t>saginata</a:t>
            </a:r>
            <a:r>
              <a:rPr lang="en-IN" dirty="0" smtClean="0"/>
              <a:t> has 12-30 primary lateral uterine branches, while </a:t>
            </a:r>
            <a:r>
              <a:rPr lang="en-IN" i="1" dirty="0" smtClean="0"/>
              <a:t>T. solium</a:t>
            </a:r>
            <a:r>
              <a:rPr lang="en-IN" dirty="0" smtClean="0"/>
              <a:t> has 7-13 primary lateral uterine branches. Visualization of the branches can be improved by clearing the specimen in </a:t>
            </a:r>
            <a:r>
              <a:rPr lang="en-IN" dirty="0" err="1" smtClean="0"/>
              <a:t>lactophenol</a:t>
            </a:r>
            <a:r>
              <a:rPr lang="en-IN" dirty="0" smtClean="0"/>
              <a:t> followed by India ink injection into the lateral genital pore.</a:t>
            </a:r>
            <a:endParaRPr lang="en-IN" dirty="0"/>
          </a:p>
        </p:txBody>
      </p:sp>
      <p:sp>
        <p:nvSpPr>
          <p:cNvPr id="4" name="Slide Number Placeholder 3"/>
          <p:cNvSpPr>
            <a:spLocks noGrp="1"/>
          </p:cNvSpPr>
          <p:nvPr>
            <p:ph type="sldNum" sz="quarter" idx="10"/>
          </p:nvPr>
        </p:nvSpPr>
        <p:spPr/>
        <p:txBody>
          <a:bodyPr/>
          <a:lstStyle/>
          <a:p>
            <a:fld id="{F8BE3E46-04BA-4D4A-9DE5-FFFEBE8C7994}" type="slidenum">
              <a:rPr lang="en-IN" smtClean="0"/>
              <a:pPr/>
              <a:t>20</a:t>
            </a:fld>
            <a:endParaRPr lang="en-IN"/>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b="0" u="none" strike="noStrike" dirty="0" smtClean="0"/>
              <a:t>Cysticercosis is an infection of both humans and pigs with the larval stages of the parasitic </a:t>
            </a:r>
            <a:r>
              <a:rPr lang="en-IN" b="0" u="none" strike="noStrike" dirty="0" err="1" smtClean="0"/>
              <a:t>cestode</a:t>
            </a:r>
            <a:r>
              <a:rPr lang="en-IN" b="0" u="none" strike="noStrike" dirty="0" smtClean="0"/>
              <a:t>, </a:t>
            </a:r>
            <a:r>
              <a:rPr lang="en-IN" b="0" i="1" u="none" strike="noStrike" dirty="0" smtClean="0"/>
              <a:t>Taenia solium</a:t>
            </a:r>
            <a:r>
              <a:rPr lang="en-IN" b="0" u="none" strike="noStrike" dirty="0" smtClean="0"/>
              <a:t>. This infection is caused by ingestion of eggs shed in the </a:t>
            </a:r>
            <a:r>
              <a:rPr lang="en-IN" b="0" u="none" strike="noStrike" dirty="0" err="1" smtClean="0"/>
              <a:t>feces</a:t>
            </a:r>
            <a:r>
              <a:rPr lang="en-IN" b="0" u="none" strike="noStrike" dirty="0" smtClean="0"/>
              <a:t> of a human tapeworm carrier . Pigs and humans become infected by ingesting eggs or gravid </a:t>
            </a:r>
            <a:r>
              <a:rPr lang="en-IN" b="0" u="none" strike="noStrike" dirty="0" err="1" smtClean="0"/>
              <a:t>proglottids</a:t>
            </a:r>
            <a:r>
              <a:rPr lang="en-IN" b="0" u="none" strike="noStrike" dirty="0" smtClean="0"/>
              <a:t> , . Humans are infected either by ingestion of food contaminated with </a:t>
            </a:r>
            <a:r>
              <a:rPr lang="en-IN" b="0" u="none" strike="noStrike" dirty="0" err="1" smtClean="0"/>
              <a:t>feces</a:t>
            </a:r>
            <a:r>
              <a:rPr lang="en-IN" b="0" u="none" strike="noStrike" dirty="0" smtClean="0"/>
              <a:t>, or by autoinfection. In the latter case, a human infected with adult </a:t>
            </a:r>
            <a:r>
              <a:rPr lang="en-IN" b="0" i="1" u="none" strike="noStrike" dirty="0" smtClean="0"/>
              <a:t>T. solium</a:t>
            </a:r>
            <a:r>
              <a:rPr lang="en-IN" b="0" u="none" strike="noStrike" dirty="0" smtClean="0"/>
              <a:t> can ingest eggs produced by that tapeworm, either through </a:t>
            </a:r>
            <a:r>
              <a:rPr lang="en-IN" b="0" u="none" strike="noStrike" dirty="0" err="1" smtClean="0"/>
              <a:t>fecal</a:t>
            </a:r>
            <a:r>
              <a:rPr lang="en-IN" b="0" u="none" strike="noStrike" dirty="0" smtClean="0"/>
              <a:t> contamination or, possibly, from </a:t>
            </a:r>
            <a:r>
              <a:rPr lang="en-IN" b="0" u="none" strike="noStrike" dirty="0" err="1" smtClean="0"/>
              <a:t>proglottids</a:t>
            </a:r>
            <a:r>
              <a:rPr lang="en-IN" b="0" u="none" strike="noStrike" dirty="0" smtClean="0"/>
              <a:t> carried into the stomach by reverse peristalsis. Once eggs are ingested, </a:t>
            </a:r>
            <a:r>
              <a:rPr lang="en-IN" b="0" u="none" strike="noStrike" dirty="0" err="1" smtClean="0"/>
              <a:t>oncospheres</a:t>
            </a:r>
            <a:r>
              <a:rPr lang="en-IN" b="0" u="none" strike="noStrike" dirty="0" smtClean="0"/>
              <a:t> hatch in the intestine , invade the intestinal wall, and migrate to striated muscles, as well as the brain, liver, and other tissues, where they develop into cysticerci . In humans, cysts can cause serious </a:t>
            </a:r>
            <a:r>
              <a:rPr lang="en-IN" b="0" u="none" strike="noStrike" dirty="0" err="1" smtClean="0"/>
              <a:t>sequellae</a:t>
            </a:r>
            <a:r>
              <a:rPr lang="en-IN" b="0" u="none" strike="noStrike" dirty="0" smtClean="0"/>
              <a:t> if they localize in the brain, resulting in neurocysticercosis.</a:t>
            </a:r>
            <a:endParaRPr lang="en-IN" b="0" dirty="0"/>
          </a:p>
        </p:txBody>
      </p:sp>
      <p:sp>
        <p:nvSpPr>
          <p:cNvPr id="4" name="Slide Number Placeholder 3"/>
          <p:cNvSpPr>
            <a:spLocks noGrp="1"/>
          </p:cNvSpPr>
          <p:nvPr>
            <p:ph type="sldNum" sz="quarter" idx="10"/>
          </p:nvPr>
        </p:nvSpPr>
        <p:spPr/>
        <p:txBody>
          <a:bodyPr/>
          <a:lstStyle/>
          <a:p>
            <a:fld id="{F8BE3E46-04BA-4D4A-9DE5-FFFEBE8C7994}" type="slidenum">
              <a:rPr lang="en-IN" smtClean="0"/>
              <a:pPr/>
              <a:t>21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smtClean="0"/>
              <a:t>Solution</a:t>
            </a:r>
            <a:r>
              <a:rPr lang="en-IN" baseline="0" dirty="0" smtClean="0"/>
              <a:t> is simple and cheap. </a:t>
            </a:r>
            <a:endParaRPr lang="en-IN" dirty="0"/>
          </a:p>
        </p:txBody>
      </p:sp>
      <p:sp>
        <p:nvSpPr>
          <p:cNvPr id="4" name="Slide Number Placeholder 3"/>
          <p:cNvSpPr>
            <a:spLocks noGrp="1"/>
          </p:cNvSpPr>
          <p:nvPr>
            <p:ph type="sldNum" sz="quarter" idx="10"/>
          </p:nvPr>
        </p:nvSpPr>
        <p:spPr/>
        <p:txBody>
          <a:bodyPr/>
          <a:lstStyle/>
          <a:p>
            <a:fld id="{F8BE3E46-04BA-4D4A-9DE5-FFFEBE8C7994}" type="slidenum">
              <a:rPr lang="en-IN" smtClean="0"/>
              <a:pPr/>
              <a:t>2</a:t>
            </a:fld>
            <a:endParaRPr lang="en-IN"/>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b="0" dirty="0" smtClean="0"/>
              <a:t>Radiograph of an arm, showing elongated oval calcifications, typical of cysticercosis (calcified cysts in muscle).</a:t>
            </a:r>
          </a:p>
          <a:p>
            <a:r>
              <a:rPr lang="en-IN" b="0" dirty="0" smtClean="0"/>
              <a:t>Coronal short TI inversion recovery whole body magnetic resonance imaging shows disseminated </a:t>
            </a:r>
            <a:r>
              <a:rPr lang="en-IN" b="0" dirty="0" err="1" smtClean="0"/>
              <a:t>cysticercus</a:t>
            </a:r>
            <a:r>
              <a:rPr lang="en-IN" b="0" dirty="0" smtClean="0"/>
              <a:t> lesions in skeletal muscles from head to toe, lesions are also noted in the cerebral hemisphere, spinal cord.</a:t>
            </a:r>
          </a:p>
          <a:p>
            <a:r>
              <a:rPr lang="en-IN" b="0" dirty="0" smtClean="0"/>
              <a:t>Fundus</a:t>
            </a:r>
            <a:r>
              <a:rPr lang="en-IN" b="0" baseline="0" dirty="0" smtClean="0"/>
              <a:t> showing </a:t>
            </a:r>
            <a:r>
              <a:rPr lang="en-IN" b="0" dirty="0" smtClean="0"/>
              <a:t>Sub retinal </a:t>
            </a:r>
            <a:r>
              <a:rPr lang="en-IN" b="0" dirty="0" err="1" smtClean="0"/>
              <a:t>cyticerci</a:t>
            </a:r>
            <a:r>
              <a:rPr lang="en-IN" b="0" dirty="0" smtClean="0"/>
              <a:t>.</a:t>
            </a:r>
          </a:p>
          <a:p>
            <a:r>
              <a:rPr lang="en-IN" dirty="0" smtClean="0"/>
              <a:t>On MRI Multiple cystic lesions were seen in both lungs and in the cardiac muscles. </a:t>
            </a:r>
            <a:r>
              <a:rPr lang="en-IN" dirty="0" err="1" smtClean="0"/>
              <a:t>Hyperintense</a:t>
            </a:r>
            <a:r>
              <a:rPr lang="en-IN" dirty="0" smtClean="0"/>
              <a:t> nodules were also seen in the pancreas </a:t>
            </a:r>
            <a:endParaRPr lang="en-IN" b="0" dirty="0"/>
          </a:p>
        </p:txBody>
      </p:sp>
      <p:sp>
        <p:nvSpPr>
          <p:cNvPr id="4" name="Slide Number Placeholder 3"/>
          <p:cNvSpPr>
            <a:spLocks noGrp="1"/>
          </p:cNvSpPr>
          <p:nvPr>
            <p:ph type="sldNum" sz="quarter" idx="10"/>
          </p:nvPr>
        </p:nvSpPr>
        <p:spPr/>
        <p:txBody>
          <a:bodyPr/>
          <a:lstStyle/>
          <a:p>
            <a:fld id="{F8BE3E46-04BA-4D4A-9DE5-FFFEBE8C7994}" type="slidenum">
              <a:rPr lang="en-IN" smtClean="0"/>
              <a:pPr/>
              <a:t>22</a:t>
            </a:fld>
            <a:endParaRPr lang="en-IN"/>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b="0" dirty="0"/>
          </a:p>
        </p:txBody>
      </p:sp>
      <p:sp>
        <p:nvSpPr>
          <p:cNvPr id="4" name="Slide Number Placeholder 3"/>
          <p:cNvSpPr>
            <a:spLocks noGrp="1"/>
          </p:cNvSpPr>
          <p:nvPr>
            <p:ph type="sldNum" sz="quarter" idx="10"/>
          </p:nvPr>
        </p:nvSpPr>
        <p:spPr/>
        <p:txBody>
          <a:bodyPr/>
          <a:lstStyle/>
          <a:p>
            <a:fld id="{F8BE3E46-04BA-4D4A-9DE5-FFFEBE8C7994}" type="slidenum">
              <a:rPr lang="en-IN" smtClean="0"/>
              <a:pPr/>
              <a:t>23</a:t>
            </a:fld>
            <a:endParaRPr lang="en-IN"/>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smtClean="0"/>
              <a:t>Lower fig: </a:t>
            </a:r>
            <a:r>
              <a:rPr lang="en-IN" dirty="0" err="1" smtClean="0"/>
              <a:t>Tuberculoma</a:t>
            </a:r>
            <a:endParaRPr lang="en-IN" dirty="0"/>
          </a:p>
        </p:txBody>
      </p:sp>
      <p:sp>
        <p:nvSpPr>
          <p:cNvPr id="4" name="Slide Number Placeholder 3"/>
          <p:cNvSpPr>
            <a:spLocks noGrp="1"/>
          </p:cNvSpPr>
          <p:nvPr>
            <p:ph type="sldNum" sz="quarter" idx="10"/>
          </p:nvPr>
        </p:nvSpPr>
        <p:spPr/>
        <p:txBody>
          <a:bodyPr/>
          <a:lstStyle/>
          <a:p>
            <a:fld id="{F8BE3E46-04BA-4D4A-9DE5-FFFEBE8C7994}" type="slidenum">
              <a:rPr lang="en-IN" smtClean="0"/>
              <a:pPr/>
              <a:t>24</a:t>
            </a:fld>
            <a:endParaRPr lang="en-IN"/>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smtClean="0"/>
              <a:t>If only calcified lesions: No need for albendazole.</a:t>
            </a:r>
          </a:p>
          <a:p>
            <a:r>
              <a:rPr lang="en-IN" dirty="0" smtClean="0"/>
              <a:t>Steroids started before albendazole.</a:t>
            </a:r>
          </a:p>
          <a:p>
            <a:r>
              <a:rPr lang="en-IN" b="0" u="none" strike="noStrike" smtClean="0"/>
              <a:t>Intraventricular</a:t>
            </a:r>
            <a:r>
              <a:rPr lang="en-IN" b="0" u="none" strike="noStrike" dirty="0" smtClean="0"/>
              <a:t> cysts should usually be treated by surgical removal (endoscopic if possible). </a:t>
            </a:r>
            <a:r>
              <a:rPr lang="en-IN" b="0" u="none" strike="noStrike" dirty="0" err="1" smtClean="0"/>
              <a:t>Anthelminthics</a:t>
            </a:r>
            <a:r>
              <a:rPr lang="en-IN" b="0" u="none" strike="noStrike" dirty="0" smtClean="0"/>
              <a:t> are relatively contraindicated, because the resulting inflammatory response could precipitate obstructive hydrocephalus.</a:t>
            </a:r>
          </a:p>
        </p:txBody>
      </p:sp>
      <p:sp>
        <p:nvSpPr>
          <p:cNvPr id="4" name="Slide Number Placeholder 3"/>
          <p:cNvSpPr>
            <a:spLocks noGrp="1"/>
          </p:cNvSpPr>
          <p:nvPr>
            <p:ph type="sldNum" sz="quarter" idx="10"/>
          </p:nvPr>
        </p:nvSpPr>
        <p:spPr/>
        <p:txBody>
          <a:bodyPr/>
          <a:lstStyle/>
          <a:p>
            <a:fld id="{F8BE3E46-04BA-4D4A-9DE5-FFFEBE8C7994}" type="slidenum">
              <a:rPr lang="en-IN" smtClean="0"/>
              <a:pPr/>
              <a:t>25</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smtClean="0"/>
              <a:t>Most common worm infestation of humans.</a:t>
            </a:r>
          </a:p>
          <a:p>
            <a:r>
              <a:rPr lang="en-IN" dirty="0" smtClean="0"/>
              <a:t>Adult worms  live in the lumen of the small intestine. A female may produce up to 240,000 eggs per day, which are passed with the </a:t>
            </a:r>
            <a:r>
              <a:rPr lang="en-IN" dirty="0" err="1" smtClean="0"/>
              <a:t>feces</a:t>
            </a:r>
            <a:r>
              <a:rPr lang="en-IN" dirty="0" smtClean="0"/>
              <a:t> . Fertile eggs </a:t>
            </a:r>
            <a:r>
              <a:rPr lang="en-IN" dirty="0" err="1" smtClean="0"/>
              <a:t>embryonate</a:t>
            </a:r>
            <a:r>
              <a:rPr lang="en-IN" dirty="0" smtClean="0"/>
              <a:t> and become infective after 18 days to several weeks , depending on the environmental conditions (optimum: moist, warm, shaded soil). After infective eggs are swallowed , the larvae hatch , invade the intestinal mucosa, and are carried via the portal, then systemic circulation to the lungs . The larvae mature further in the lungs (10-14 days), penetrate the alveolar walls, ascend the bronchial tree to the throat, and are swallowed . Upon reaching the small intestine, they develop into adult worms . Between 2 and 3 months are required from ingestion of the infective eggs to </a:t>
            </a:r>
            <a:r>
              <a:rPr lang="en-IN" dirty="0" err="1" smtClean="0"/>
              <a:t>oviposition</a:t>
            </a:r>
            <a:r>
              <a:rPr lang="en-IN" dirty="0" smtClean="0"/>
              <a:t> by the adult female. Adult worms can live 1 to 2 years.</a:t>
            </a:r>
            <a:endParaRPr lang="en-IN" dirty="0"/>
          </a:p>
        </p:txBody>
      </p:sp>
      <p:sp>
        <p:nvSpPr>
          <p:cNvPr id="4" name="Slide Number Placeholder 3"/>
          <p:cNvSpPr>
            <a:spLocks noGrp="1"/>
          </p:cNvSpPr>
          <p:nvPr>
            <p:ph type="sldNum" sz="quarter" idx="10"/>
          </p:nvPr>
        </p:nvSpPr>
        <p:spPr/>
        <p:txBody>
          <a:bodyPr/>
          <a:lstStyle/>
          <a:p>
            <a:fld id="{F8BE3E46-04BA-4D4A-9DE5-FFFEBE8C7994}" type="slidenum">
              <a:rPr lang="en-IN" smtClean="0"/>
              <a:pPr/>
              <a:t>5</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err="1" smtClean="0"/>
              <a:t>Loeffler</a:t>
            </a:r>
            <a:r>
              <a:rPr lang="en-IN" dirty="0" smtClean="0"/>
              <a:t> syndrome: fever, cough, </a:t>
            </a:r>
            <a:r>
              <a:rPr lang="en-IN" dirty="0" err="1" smtClean="0"/>
              <a:t>dyspnea</a:t>
            </a:r>
            <a:r>
              <a:rPr lang="en-IN" dirty="0" smtClean="0"/>
              <a:t>, wheezing, Lung infiltrates on CXR.</a:t>
            </a:r>
          </a:p>
          <a:p>
            <a:r>
              <a:rPr lang="en-IN" dirty="0" smtClean="0"/>
              <a:t>As parasites compete with host for nutrients, heavy</a:t>
            </a:r>
            <a:r>
              <a:rPr lang="en-IN" baseline="0" dirty="0" smtClean="0"/>
              <a:t> infestations may lead to malnutrition. </a:t>
            </a:r>
            <a:endParaRPr lang="en-IN" dirty="0"/>
          </a:p>
        </p:txBody>
      </p:sp>
      <p:sp>
        <p:nvSpPr>
          <p:cNvPr id="4" name="Slide Number Placeholder 3"/>
          <p:cNvSpPr>
            <a:spLocks noGrp="1"/>
          </p:cNvSpPr>
          <p:nvPr>
            <p:ph type="sldNum" sz="quarter" idx="10"/>
          </p:nvPr>
        </p:nvSpPr>
        <p:spPr/>
        <p:txBody>
          <a:bodyPr/>
          <a:lstStyle/>
          <a:p>
            <a:fld id="{F8BE3E46-04BA-4D4A-9DE5-FFFEBE8C7994}" type="slidenum">
              <a:rPr lang="en-IN" smtClean="0"/>
              <a:pPr/>
              <a:t>6</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err="1" smtClean="0"/>
              <a:t>Worma</a:t>
            </a:r>
            <a:r>
              <a:rPr lang="en-IN" baseline="0" dirty="0" smtClean="0"/>
              <a:t> can be identified on USG, Barium contrast studies.</a:t>
            </a:r>
            <a:endParaRPr lang="en-IN" dirty="0"/>
          </a:p>
        </p:txBody>
      </p:sp>
      <p:sp>
        <p:nvSpPr>
          <p:cNvPr id="4" name="Slide Number Placeholder 3"/>
          <p:cNvSpPr>
            <a:spLocks noGrp="1"/>
          </p:cNvSpPr>
          <p:nvPr>
            <p:ph type="sldNum" sz="quarter" idx="10"/>
          </p:nvPr>
        </p:nvSpPr>
        <p:spPr/>
        <p:txBody>
          <a:bodyPr/>
          <a:lstStyle/>
          <a:p>
            <a:fld id="{F8BE3E46-04BA-4D4A-9DE5-FFFEBE8C7994}" type="slidenum">
              <a:rPr lang="en-IN" smtClean="0"/>
              <a:pPr/>
              <a:t>7</a:t>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Eggs are deposited on </a:t>
            </a:r>
            <a:r>
              <a:rPr lang="en-IN" dirty="0" err="1" smtClean="0"/>
              <a:t>perianal</a:t>
            </a:r>
            <a:r>
              <a:rPr lang="en-IN" dirty="0" smtClean="0"/>
              <a:t> folds . Self-infection occurs by transferring infective eggs to the mouth with hands that have scratched the </a:t>
            </a:r>
            <a:r>
              <a:rPr lang="en-IN" dirty="0" err="1" smtClean="0"/>
              <a:t>perianal</a:t>
            </a:r>
            <a:r>
              <a:rPr lang="en-IN" dirty="0" smtClean="0"/>
              <a:t> area . Person-to-person transmission can also occur through handling of contaminated clothes or bed linens. </a:t>
            </a:r>
            <a:r>
              <a:rPr lang="en-IN" dirty="0" err="1" smtClean="0"/>
              <a:t>Enterobiasis</a:t>
            </a:r>
            <a:r>
              <a:rPr lang="en-IN" dirty="0" smtClean="0"/>
              <a:t> may also be acquired through surfaces in the environment that are contaminated with pinworm eggs (e.g. , curtains, carpeting). Some small number of eggs may become airborne and inhaled. These would be swallowed and follow the same development as ingested eggs. Following ingestion of infective eggs, the larvae hatch in the small intestine and the adults establish themselves in the colon . The time interval from ingestion of infective eggs to </a:t>
            </a:r>
            <a:r>
              <a:rPr lang="en-IN" dirty="0" err="1" smtClean="0"/>
              <a:t>oviposition</a:t>
            </a:r>
            <a:r>
              <a:rPr lang="en-IN" dirty="0" smtClean="0"/>
              <a:t> by the adult females is about one month. The life span of the adults is about two months. Gravid females migrate nocturnally outside the anus and </a:t>
            </a:r>
            <a:r>
              <a:rPr lang="en-IN" dirty="0" err="1" smtClean="0"/>
              <a:t>oviposit</a:t>
            </a:r>
            <a:r>
              <a:rPr lang="en-IN" dirty="0" smtClean="0"/>
              <a:t> while crawling on the skin of the </a:t>
            </a:r>
            <a:r>
              <a:rPr lang="en-IN" dirty="0" err="1" smtClean="0"/>
              <a:t>perianal</a:t>
            </a:r>
            <a:r>
              <a:rPr lang="en-IN" dirty="0" smtClean="0"/>
              <a:t> area . </a:t>
            </a:r>
            <a:r>
              <a:rPr lang="en-IN" smtClean="0"/>
              <a:t>The larvae contained inside the eggs develop (the eggs become infective) in 4 to 6 hours under optimal conditions .</a:t>
            </a:r>
            <a:endParaRPr lang="en-IN"/>
          </a:p>
        </p:txBody>
      </p:sp>
      <p:sp>
        <p:nvSpPr>
          <p:cNvPr id="4" name="Slide Number Placeholder 3"/>
          <p:cNvSpPr>
            <a:spLocks noGrp="1"/>
          </p:cNvSpPr>
          <p:nvPr>
            <p:ph type="sldNum" sz="quarter" idx="10"/>
          </p:nvPr>
        </p:nvSpPr>
        <p:spPr/>
        <p:txBody>
          <a:bodyPr/>
          <a:lstStyle/>
          <a:p>
            <a:fld id="{F8BE3E46-04BA-4D4A-9DE5-FFFEBE8C7994}" type="slidenum">
              <a:rPr lang="en-IN" smtClean="0"/>
              <a:pPr/>
              <a:t>8</a:t>
            </a:fld>
            <a:endParaRPr lang="en-I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smtClean="0"/>
              <a:t>Use of</a:t>
            </a:r>
            <a:r>
              <a:rPr lang="en-IN" baseline="0" dirty="0" smtClean="0"/>
              <a:t> double stick tape on a tongue depressor. This is pressed against the </a:t>
            </a:r>
            <a:r>
              <a:rPr lang="en-IN" baseline="0" dirty="0" err="1" smtClean="0"/>
              <a:t>perianal</a:t>
            </a:r>
            <a:r>
              <a:rPr lang="en-IN" baseline="0" dirty="0" smtClean="0"/>
              <a:t> folds, where eggs will stick to the tape. Tape is then stuck on </a:t>
            </a:r>
            <a:r>
              <a:rPr lang="en-IN" baseline="0" dirty="0" err="1" smtClean="0"/>
              <a:t>on</a:t>
            </a:r>
            <a:r>
              <a:rPr lang="en-IN" baseline="0" dirty="0" smtClean="0"/>
              <a:t> a microscope slide and examined for eggs.</a:t>
            </a:r>
            <a:endParaRPr lang="en-IN" dirty="0"/>
          </a:p>
        </p:txBody>
      </p:sp>
      <p:sp>
        <p:nvSpPr>
          <p:cNvPr id="4" name="Slide Number Placeholder 3"/>
          <p:cNvSpPr>
            <a:spLocks noGrp="1"/>
          </p:cNvSpPr>
          <p:nvPr>
            <p:ph type="sldNum" sz="quarter" idx="10"/>
          </p:nvPr>
        </p:nvSpPr>
        <p:spPr/>
        <p:txBody>
          <a:bodyPr/>
          <a:lstStyle/>
          <a:p>
            <a:fld id="{F8BE3E46-04BA-4D4A-9DE5-FFFEBE8C7994}" type="slidenum">
              <a:rPr lang="en-IN" smtClean="0"/>
              <a:pPr/>
              <a:t>9</a:t>
            </a:fld>
            <a:endParaRPr lang="en-I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Eggs are passed in the stool , and under </a:t>
            </a:r>
            <a:r>
              <a:rPr lang="en-IN" dirty="0" err="1" smtClean="0"/>
              <a:t>favorable</a:t>
            </a:r>
            <a:r>
              <a:rPr lang="en-IN" dirty="0" smtClean="0"/>
              <a:t> conditions (moisture, warmth, shade), larvae hatch in 1 to 2 days. The released </a:t>
            </a:r>
            <a:r>
              <a:rPr lang="en-IN" dirty="0" err="1" smtClean="0"/>
              <a:t>rhabditiform</a:t>
            </a:r>
            <a:r>
              <a:rPr lang="en-IN" dirty="0" smtClean="0"/>
              <a:t> larvae grow in the </a:t>
            </a:r>
            <a:r>
              <a:rPr lang="en-IN" dirty="0" err="1" smtClean="0"/>
              <a:t>feces</a:t>
            </a:r>
            <a:r>
              <a:rPr lang="en-IN" dirty="0" smtClean="0"/>
              <a:t> and/or the soil , and after 5 to 10 days (and two </a:t>
            </a:r>
            <a:r>
              <a:rPr lang="en-IN" dirty="0" err="1" smtClean="0"/>
              <a:t>molts</a:t>
            </a:r>
            <a:r>
              <a:rPr lang="en-IN" dirty="0" smtClean="0"/>
              <a:t>) they become </a:t>
            </a:r>
            <a:r>
              <a:rPr lang="en-IN" dirty="0" err="1" smtClean="0"/>
              <a:t>filariform</a:t>
            </a:r>
            <a:r>
              <a:rPr lang="en-IN" dirty="0" smtClean="0"/>
              <a:t> (third-stage) larvae that are infective . These infective larvae can survive 3 to 4 weeks in </a:t>
            </a:r>
            <a:r>
              <a:rPr lang="en-IN" dirty="0" err="1" smtClean="0"/>
              <a:t>favorable</a:t>
            </a:r>
            <a:r>
              <a:rPr lang="en-IN" dirty="0" smtClean="0"/>
              <a:t> environmental conditions. On contact with the human host, the larvae penetrate the skin and are carried through the blood vessels to the heart and then to the lungs. They penetrate into the pulmonary alveoli, ascend the bronchial tree to the pharynx, and are swallowed . </a:t>
            </a:r>
            <a:r>
              <a:rPr lang="en-IN" b="1" dirty="0" smtClean="0"/>
              <a:t>The larvae reach the small intestine, where they reside and mature into adults</a:t>
            </a:r>
            <a:r>
              <a:rPr lang="en-IN" dirty="0" smtClean="0"/>
              <a:t>. Adult worms live in the lumen of the small intestine, where they attach to the intestinal wall with resultant blood loss by the host . Most adult worms are eliminated in 1 to 2 years, but the longevity may reach several years.</a:t>
            </a:r>
            <a:endParaRPr lang="en-IN" dirty="0"/>
          </a:p>
        </p:txBody>
      </p:sp>
      <p:sp>
        <p:nvSpPr>
          <p:cNvPr id="4" name="Slide Number Placeholder 3"/>
          <p:cNvSpPr>
            <a:spLocks noGrp="1"/>
          </p:cNvSpPr>
          <p:nvPr>
            <p:ph type="sldNum" sz="quarter" idx="10"/>
          </p:nvPr>
        </p:nvSpPr>
        <p:spPr/>
        <p:txBody>
          <a:bodyPr/>
          <a:lstStyle/>
          <a:p>
            <a:fld id="{F8BE3E46-04BA-4D4A-9DE5-FFFEBE8C7994}" type="slidenum">
              <a:rPr lang="en-IN" smtClean="0"/>
              <a:pPr/>
              <a:t>10</a:t>
            </a:fld>
            <a:endParaRPr lang="en-I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Ground itch: </a:t>
            </a:r>
            <a:r>
              <a:rPr lang="en-IN" dirty="0" err="1" smtClean="0"/>
              <a:t>Pruritic</a:t>
            </a:r>
            <a:r>
              <a:rPr lang="en-IN" dirty="0" smtClean="0"/>
              <a:t> </a:t>
            </a:r>
            <a:r>
              <a:rPr lang="en-IN" dirty="0" err="1" smtClean="0"/>
              <a:t>maculopapular</a:t>
            </a:r>
            <a:r>
              <a:rPr lang="en-IN" baseline="0" dirty="0" smtClean="0"/>
              <a:t> rash at the site of skin penetration.</a:t>
            </a:r>
            <a:endParaRPr lang="en-IN" dirty="0"/>
          </a:p>
        </p:txBody>
      </p:sp>
      <p:sp>
        <p:nvSpPr>
          <p:cNvPr id="4" name="Slide Number Placeholder 3"/>
          <p:cNvSpPr>
            <a:spLocks noGrp="1"/>
          </p:cNvSpPr>
          <p:nvPr>
            <p:ph type="sldNum" sz="quarter" idx="10"/>
          </p:nvPr>
        </p:nvSpPr>
        <p:spPr/>
        <p:txBody>
          <a:bodyPr/>
          <a:lstStyle/>
          <a:p>
            <a:fld id="{F8BE3E46-04BA-4D4A-9DE5-FFFEBE8C7994}" type="slidenum">
              <a:rPr lang="en-IN" smtClean="0"/>
              <a:pPr/>
              <a:t>11</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in/url?sa=i&amp;source=imgres&amp;cd=&amp;cad=rja&amp;uact=8&amp;ved=0CAkQjRwwAGoVChMIuPXJ7KWrxwIVQ7UUCh3vXAj4&amp;url=http://bioweb.uwlax.edu/bio203/s2008/geske_rich/nutrition.htm&amp;ei=RUzPVfi-KsPqUu-5ocAP&amp;psig=AFQjCNG-DaeQtDaUUyAUU6djhfGXllH5CA&amp;ust=1439735237785929"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pic>
        <p:nvPicPr>
          <p:cNvPr id="5122" name="Picture 2" descr="http://bioweb.uwlax.edu/bio203/s2008/geske_rich/images/OrgBioScolex4.JPG">
            <a:hlinkClick r:id="rId3"/>
          </p:cNvPr>
          <p:cNvPicPr>
            <a:picLocks noChangeAspect="1" noChangeArrowheads="1"/>
          </p:cNvPicPr>
          <p:nvPr/>
        </p:nvPicPr>
        <p:blipFill>
          <a:blip r:embed="rId4"/>
          <a:srcRect l="9558"/>
          <a:stretch>
            <a:fillRect/>
          </a:stretch>
        </p:blipFill>
        <p:spPr bwMode="auto">
          <a:xfrm>
            <a:off x="0" y="0"/>
            <a:ext cx="9144000" cy="6858000"/>
          </a:xfrm>
          <a:prstGeom prst="rect">
            <a:avLst/>
          </a:prstGeom>
          <a:noFill/>
        </p:spPr>
      </p:pic>
      <p:sp>
        <p:nvSpPr>
          <p:cNvPr id="5" name="Title 1"/>
          <p:cNvSpPr txBox="1">
            <a:spLocks/>
          </p:cNvSpPr>
          <p:nvPr/>
        </p:nvSpPr>
        <p:spPr>
          <a:xfrm>
            <a:off x="914400" y="609600"/>
            <a:ext cx="7772400" cy="1470025"/>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4800" b="1" i="0" u="none" strike="noStrike" kern="1200" cap="none" spc="0" normalizeH="0" baseline="0" noProof="0" smtClean="0">
                <a:ln>
                  <a:noFill/>
                </a:ln>
                <a:solidFill>
                  <a:schemeClr val="tx1"/>
                </a:solidFill>
                <a:effectLst/>
                <a:uLnTx/>
                <a:uFillTx/>
                <a:latin typeface="+mj-lt"/>
                <a:ea typeface="+mj-ea"/>
                <a:cs typeface="+mj-cs"/>
              </a:rPr>
              <a:t>Common Worm Infestations</a:t>
            </a:r>
            <a:br>
              <a:rPr kumimoji="0" lang="en-IN" sz="4800" b="1" i="0" u="none" strike="noStrike" kern="1200" cap="none" spc="0" normalizeH="0" baseline="0" noProof="0" smtClean="0">
                <a:ln>
                  <a:noFill/>
                </a:ln>
                <a:solidFill>
                  <a:schemeClr val="tx1"/>
                </a:solidFill>
                <a:effectLst/>
                <a:uLnTx/>
                <a:uFillTx/>
                <a:latin typeface="+mj-lt"/>
                <a:ea typeface="+mj-ea"/>
                <a:cs typeface="+mj-cs"/>
              </a:rPr>
            </a:br>
            <a:r>
              <a:rPr kumimoji="0" lang="en-IN" sz="4800" b="1" i="0" u="none" strike="noStrike" kern="1200" cap="none" spc="0" normalizeH="0" baseline="0" noProof="0" smtClean="0">
                <a:ln>
                  <a:noFill/>
                </a:ln>
                <a:solidFill>
                  <a:schemeClr val="tx1"/>
                </a:solidFill>
                <a:effectLst/>
                <a:uLnTx/>
                <a:uFillTx/>
                <a:latin typeface="+mj-lt"/>
                <a:ea typeface="+mj-ea"/>
                <a:cs typeface="+mj-cs"/>
              </a:rPr>
              <a:t>in Children</a:t>
            </a:r>
            <a:endParaRPr kumimoji="0" lang="en-IN" sz="4800" b="1" i="0" u="none" strike="noStrike" kern="1200" cap="none" spc="0" normalizeH="0" baseline="0" noProof="0" dirty="0">
              <a:ln>
                <a:noFill/>
              </a:ln>
              <a:solidFill>
                <a:schemeClr val="tx1"/>
              </a:solidFill>
              <a:effectLst/>
              <a:uLnTx/>
              <a:uFillTx/>
              <a:latin typeface="+mj-lt"/>
              <a:ea typeface="+mj-ea"/>
              <a:cs typeface="+mj-cs"/>
            </a:endParaRPr>
          </a:p>
        </p:txBody>
      </p:sp>
      <p:sp>
        <p:nvSpPr>
          <p:cNvPr id="6" name="Subtitle 2"/>
          <p:cNvSpPr txBox="1">
            <a:spLocks/>
          </p:cNvSpPr>
          <p:nvPr/>
        </p:nvSpPr>
        <p:spPr>
          <a:xfrm>
            <a:off x="1600200" y="5105400"/>
            <a:ext cx="6400800" cy="17526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IN" sz="2800" b="0" i="0" u="none" strike="noStrike" kern="1200" cap="none" spc="0" normalizeH="0" baseline="0" noProof="0" dirty="0" smtClean="0">
                <a:ln>
                  <a:noFill/>
                </a:ln>
                <a:solidFill>
                  <a:schemeClr val="tx1"/>
                </a:solidFill>
                <a:effectLst/>
                <a:uLnTx/>
                <a:uFillTx/>
                <a:latin typeface="+mn-lt"/>
                <a:ea typeface="+mn-ea"/>
                <a:cs typeface="+mn-cs"/>
              </a:rPr>
              <a:t>Dr Nishant Verma</a:t>
            </a:r>
          </a:p>
          <a:p>
            <a:pPr marL="342900" marR="0" lvl="0" indent="-342900" algn="ctr" defTabSz="914400" rtl="0" eaLnBrk="1" fontAlgn="auto" latinLnBrk="0" hangingPunct="1">
              <a:lnSpc>
                <a:spcPct val="100000"/>
              </a:lnSpc>
              <a:spcBef>
                <a:spcPct val="20000"/>
              </a:spcBef>
              <a:spcAft>
                <a:spcPts val="0"/>
              </a:spcAft>
              <a:buClrTx/>
              <a:buSzTx/>
              <a:tabLst/>
              <a:defRPr/>
            </a:pPr>
            <a:r>
              <a:rPr kumimoji="0" lang="en-IN" sz="2800" b="0" i="0" u="none" strike="noStrike" kern="1200" cap="none" spc="0" normalizeH="0" baseline="0" noProof="0" dirty="0" smtClean="0">
                <a:ln>
                  <a:noFill/>
                </a:ln>
                <a:solidFill>
                  <a:schemeClr val="tx1"/>
                </a:solidFill>
                <a:effectLst/>
                <a:uLnTx/>
                <a:uFillTx/>
                <a:latin typeface="+mn-lt"/>
                <a:ea typeface="+mn-ea"/>
                <a:cs typeface="+mn-cs"/>
              </a:rPr>
              <a:t>Department of Pediatrics</a:t>
            </a:r>
            <a:endParaRPr kumimoji="0" lang="en-IN"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IN" b="1" dirty="0" smtClean="0"/>
              <a:t>Hook worm</a:t>
            </a:r>
            <a:endParaRPr lang="en-IN" b="1" dirty="0"/>
          </a:p>
        </p:txBody>
      </p:sp>
      <p:sp>
        <p:nvSpPr>
          <p:cNvPr id="3" name="Content Placeholder 2"/>
          <p:cNvSpPr>
            <a:spLocks noGrp="1"/>
          </p:cNvSpPr>
          <p:nvPr>
            <p:ph idx="1"/>
          </p:nvPr>
        </p:nvSpPr>
        <p:spPr>
          <a:xfrm>
            <a:off x="533400" y="914400"/>
            <a:ext cx="8229600" cy="4983163"/>
          </a:xfrm>
        </p:spPr>
        <p:txBody>
          <a:bodyPr>
            <a:normAutofit/>
          </a:bodyPr>
          <a:lstStyle/>
          <a:p>
            <a:pPr algn="ctr">
              <a:buNone/>
            </a:pPr>
            <a:r>
              <a:rPr lang="en-IN" sz="2800" i="1" dirty="0" err="1" smtClean="0"/>
              <a:t>Ancylostoma</a:t>
            </a:r>
            <a:r>
              <a:rPr lang="en-IN" sz="2800" i="1" dirty="0" smtClean="0"/>
              <a:t> </a:t>
            </a:r>
            <a:r>
              <a:rPr lang="en-IN" sz="2800" i="1" dirty="0" err="1" smtClean="0"/>
              <a:t>duodenale</a:t>
            </a:r>
            <a:r>
              <a:rPr lang="en-IN" sz="2800" i="1" dirty="0" smtClean="0"/>
              <a:t> / </a:t>
            </a:r>
            <a:r>
              <a:rPr lang="en-IN" sz="2800" i="1" dirty="0" err="1" smtClean="0"/>
              <a:t>Necator</a:t>
            </a:r>
            <a:r>
              <a:rPr lang="en-IN" sz="2800" i="1" dirty="0" smtClean="0"/>
              <a:t> </a:t>
            </a:r>
            <a:r>
              <a:rPr lang="en-IN" sz="2800" i="1" dirty="0" err="1" smtClean="0"/>
              <a:t>americanus</a:t>
            </a:r>
            <a:endParaRPr lang="en-IN" sz="2800" i="1" dirty="0" smtClean="0"/>
          </a:p>
          <a:p>
            <a:endParaRPr lang="en-IN" sz="2800"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IN" b="1" dirty="0" smtClean="0"/>
              <a:t>Hook worm</a:t>
            </a:r>
            <a:endParaRPr lang="en-IN" b="1" dirty="0"/>
          </a:p>
        </p:txBody>
      </p:sp>
      <p:sp>
        <p:nvSpPr>
          <p:cNvPr id="3" name="Content Placeholder 2"/>
          <p:cNvSpPr>
            <a:spLocks noGrp="1"/>
          </p:cNvSpPr>
          <p:nvPr>
            <p:ph idx="1"/>
          </p:nvPr>
        </p:nvSpPr>
        <p:spPr>
          <a:xfrm>
            <a:off x="533400" y="990600"/>
            <a:ext cx="8229600" cy="4983163"/>
          </a:xfrm>
        </p:spPr>
        <p:txBody>
          <a:bodyPr>
            <a:normAutofit/>
          </a:bodyPr>
          <a:lstStyle/>
          <a:p>
            <a:r>
              <a:rPr lang="en-IN" sz="2800" dirty="0" smtClean="0"/>
              <a:t>C/F</a:t>
            </a:r>
          </a:p>
          <a:p>
            <a:pPr lvl="1"/>
            <a:r>
              <a:rPr lang="en-IN" sz="2400" dirty="0" smtClean="0"/>
              <a:t>Ground itch</a:t>
            </a:r>
          </a:p>
          <a:p>
            <a:pPr lvl="1"/>
            <a:r>
              <a:rPr lang="en-IN" sz="2400" dirty="0" smtClean="0"/>
              <a:t>Abdominal pain, anorexia</a:t>
            </a:r>
          </a:p>
          <a:p>
            <a:pPr lvl="1"/>
            <a:r>
              <a:rPr lang="en-IN" sz="2400" dirty="0" smtClean="0"/>
              <a:t>Iron deficiency anemia</a:t>
            </a:r>
          </a:p>
          <a:p>
            <a:pPr lvl="1"/>
            <a:r>
              <a:rPr lang="en-IN" sz="2400" dirty="0" err="1" smtClean="0"/>
              <a:t>Hypoproteinemia</a:t>
            </a:r>
            <a:endParaRPr lang="en-IN" sz="2400" dirty="0" smtClean="0"/>
          </a:p>
          <a:p>
            <a:r>
              <a:rPr lang="en-IN" sz="2800" dirty="0" err="1" smtClean="0"/>
              <a:t>Dx</a:t>
            </a:r>
            <a:endParaRPr lang="en-IN" sz="2800" dirty="0" smtClean="0"/>
          </a:p>
          <a:p>
            <a:pPr lvl="1"/>
            <a:r>
              <a:rPr lang="en-IN" sz="2400" dirty="0" smtClean="0"/>
              <a:t>Stool microscopy</a:t>
            </a:r>
          </a:p>
          <a:p>
            <a:pPr lvl="1"/>
            <a:r>
              <a:rPr lang="en-IN" sz="2400" dirty="0" smtClean="0"/>
              <a:t>Peripheral smear</a:t>
            </a:r>
          </a:p>
          <a:p>
            <a:r>
              <a:rPr lang="en-IN" sz="2800" dirty="0" smtClean="0"/>
              <a:t>Treatment</a:t>
            </a:r>
            <a:endParaRPr lang="en-IN" sz="2800" dirty="0"/>
          </a:p>
        </p:txBody>
      </p:sp>
      <p:sp>
        <p:nvSpPr>
          <p:cNvPr id="5" name="Rounded Rectangle 4"/>
          <p:cNvSpPr/>
          <p:nvPr/>
        </p:nvSpPr>
        <p:spPr>
          <a:xfrm>
            <a:off x="457200" y="5257800"/>
            <a:ext cx="4191000" cy="15240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n-IN" sz="2000" b="1" dirty="0" smtClean="0"/>
              <a:t>Albendazole 400 mg Once</a:t>
            </a:r>
          </a:p>
          <a:p>
            <a:pPr>
              <a:buFont typeface="Arial" pitchFamily="34" charset="0"/>
              <a:buChar char="•"/>
            </a:pPr>
            <a:r>
              <a:rPr lang="en-IN" sz="2000" dirty="0" smtClean="0"/>
              <a:t>Other options</a:t>
            </a:r>
          </a:p>
          <a:p>
            <a:pPr lvl="1">
              <a:buFont typeface="Arial" pitchFamily="34" charset="0"/>
              <a:buChar char="•"/>
            </a:pPr>
            <a:r>
              <a:rPr lang="en-IN" sz="2000" dirty="0" err="1" smtClean="0"/>
              <a:t>Mebendazole</a:t>
            </a:r>
            <a:endParaRPr lang="en-IN" sz="2000" dirty="0" smtClean="0"/>
          </a:p>
          <a:p>
            <a:pPr lvl="1">
              <a:buFont typeface="Arial" pitchFamily="34" charset="0"/>
              <a:buChar char="•"/>
            </a:pPr>
            <a:r>
              <a:rPr lang="en-IN" sz="2000" dirty="0" err="1" smtClean="0"/>
              <a:t>Pyrantel</a:t>
            </a:r>
            <a:endParaRPr lang="en-IN" sz="2000" dirty="0" smtClean="0"/>
          </a:p>
          <a:p>
            <a:pPr>
              <a:buFont typeface="Arial" pitchFamily="34" charset="0"/>
              <a:buChar char="•"/>
            </a:pPr>
            <a:r>
              <a:rPr lang="en-IN" sz="2000" dirty="0" smtClean="0"/>
              <a:t>Oral Iron therapy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rmAutofit fontScale="90000"/>
          </a:bodyPr>
          <a:lstStyle/>
          <a:p>
            <a:r>
              <a:rPr lang="en-IN" b="1" dirty="0" err="1" smtClean="0"/>
              <a:t>Filariasis</a:t>
            </a:r>
            <a:r>
              <a:rPr lang="en-IN" b="1" dirty="0" smtClean="0"/>
              <a:t/>
            </a:r>
            <a:br>
              <a:rPr lang="en-IN" b="1" dirty="0" smtClean="0"/>
            </a:br>
            <a:r>
              <a:rPr lang="en-IN" sz="3600" i="1" u="sng" dirty="0" err="1" smtClean="0"/>
              <a:t>Wuchereria</a:t>
            </a:r>
            <a:r>
              <a:rPr lang="en-IN" sz="3600" i="1" u="sng" dirty="0" smtClean="0"/>
              <a:t> </a:t>
            </a:r>
            <a:r>
              <a:rPr lang="en-IN" sz="3600" i="1" u="sng" dirty="0" err="1" smtClean="0"/>
              <a:t>bancrofti</a:t>
            </a:r>
            <a:r>
              <a:rPr lang="en-IN" sz="3600" i="1" dirty="0" smtClean="0"/>
              <a:t>, </a:t>
            </a:r>
            <a:r>
              <a:rPr lang="en-IN" sz="3600" i="1" dirty="0" err="1" smtClean="0"/>
              <a:t>Brugia</a:t>
            </a:r>
            <a:r>
              <a:rPr lang="en-IN" sz="3600" i="1" dirty="0" smtClean="0"/>
              <a:t> </a:t>
            </a:r>
            <a:r>
              <a:rPr lang="en-IN" sz="3600" i="1" dirty="0" err="1" smtClean="0"/>
              <a:t>malayi</a:t>
            </a:r>
            <a:r>
              <a:rPr lang="en-IN" sz="3600" i="1" dirty="0" smtClean="0"/>
              <a:t>, B. </a:t>
            </a:r>
            <a:r>
              <a:rPr lang="en-IN" sz="3600" i="1" dirty="0" err="1" smtClean="0"/>
              <a:t>timori</a:t>
            </a:r>
            <a:endParaRPr lang="en-IN" b="1"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572000" cy="1143000"/>
          </a:xfrm>
        </p:spPr>
        <p:txBody>
          <a:bodyPr/>
          <a:lstStyle/>
          <a:p>
            <a:r>
              <a:rPr lang="en-IN" b="1" dirty="0" err="1" smtClean="0"/>
              <a:t>Filariasis</a:t>
            </a:r>
            <a:endParaRPr lang="en-IN" b="1" dirty="0"/>
          </a:p>
        </p:txBody>
      </p:sp>
      <p:sp>
        <p:nvSpPr>
          <p:cNvPr id="3" name="Content Placeholder 2"/>
          <p:cNvSpPr>
            <a:spLocks noGrp="1"/>
          </p:cNvSpPr>
          <p:nvPr>
            <p:ph idx="1"/>
          </p:nvPr>
        </p:nvSpPr>
        <p:spPr>
          <a:xfrm>
            <a:off x="152400" y="1600200"/>
            <a:ext cx="6553200" cy="5257800"/>
          </a:xfrm>
        </p:spPr>
        <p:txBody>
          <a:bodyPr>
            <a:normAutofit/>
          </a:bodyPr>
          <a:lstStyle/>
          <a:p>
            <a:r>
              <a:rPr lang="en-IN" sz="2800" dirty="0" smtClean="0"/>
              <a:t>C/F</a:t>
            </a:r>
          </a:p>
          <a:p>
            <a:pPr lvl="1"/>
            <a:r>
              <a:rPr lang="en-IN" sz="2400" dirty="0" smtClean="0"/>
              <a:t>Most remain asymptomatic</a:t>
            </a:r>
          </a:p>
          <a:p>
            <a:pPr lvl="1"/>
            <a:r>
              <a:rPr lang="en-IN" sz="2400" dirty="0" smtClean="0"/>
              <a:t>IP: 8-16months </a:t>
            </a:r>
          </a:p>
          <a:p>
            <a:pPr lvl="1"/>
            <a:r>
              <a:rPr lang="en-IN" sz="2400" dirty="0" smtClean="0"/>
              <a:t>Episodes of Fever, </a:t>
            </a:r>
            <a:r>
              <a:rPr lang="en-IN" sz="2400" dirty="0" err="1" smtClean="0"/>
              <a:t>lymphangitis</a:t>
            </a:r>
            <a:r>
              <a:rPr lang="en-IN" sz="2400" dirty="0" smtClean="0"/>
              <a:t>, lymphadenitis</a:t>
            </a:r>
          </a:p>
          <a:p>
            <a:pPr lvl="1"/>
            <a:r>
              <a:rPr lang="en-IN" sz="2400" dirty="0" smtClean="0"/>
              <a:t>Last for 7-10d</a:t>
            </a:r>
          </a:p>
          <a:p>
            <a:pPr lvl="1"/>
            <a:r>
              <a:rPr lang="en-IN" sz="2400" dirty="0" smtClean="0"/>
              <a:t>8-10 episodes/yr</a:t>
            </a:r>
          </a:p>
          <a:p>
            <a:pPr lvl="1"/>
            <a:r>
              <a:rPr lang="en-IN" sz="2400" dirty="0" smtClean="0"/>
              <a:t>Tropical Pulmonary </a:t>
            </a:r>
            <a:r>
              <a:rPr lang="en-IN" sz="2400" dirty="0" err="1" smtClean="0"/>
              <a:t>Eosinophilia</a:t>
            </a:r>
            <a:endParaRPr lang="en-IN" sz="2400" dirty="0" smtClean="0"/>
          </a:p>
          <a:p>
            <a:pPr lvl="1"/>
            <a:r>
              <a:rPr lang="en-IN" sz="2400" dirty="0" smtClean="0"/>
              <a:t>Chronic stage: Lymphatic obstruction</a:t>
            </a:r>
          </a:p>
          <a:p>
            <a:pPr lvl="2"/>
            <a:r>
              <a:rPr lang="en-IN" sz="2000" dirty="0" smtClean="0"/>
              <a:t>&gt; 25yr age</a:t>
            </a:r>
          </a:p>
          <a:p>
            <a:pPr lvl="2"/>
            <a:r>
              <a:rPr lang="en-IN" sz="2000" dirty="0" err="1" smtClean="0"/>
              <a:t>Lymphedema</a:t>
            </a:r>
            <a:r>
              <a:rPr lang="en-IN" sz="2000" dirty="0" smtClean="0"/>
              <a:t> / Elephantiasis</a:t>
            </a:r>
            <a:endParaRPr lang="en-IN"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err="1" smtClean="0"/>
              <a:t>Filariasis</a:t>
            </a:r>
            <a:endParaRPr lang="en-IN" b="1" dirty="0"/>
          </a:p>
        </p:txBody>
      </p:sp>
      <p:sp>
        <p:nvSpPr>
          <p:cNvPr id="3" name="Content Placeholder 2"/>
          <p:cNvSpPr>
            <a:spLocks noGrp="1"/>
          </p:cNvSpPr>
          <p:nvPr>
            <p:ph idx="1"/>
          </p:nvPr>
        </p:nvSpPr>
        <p:spPr>
          <a:xfrm>
            <a:off x="457200" y="1600200"/>
            <a:ext cx="5867400" cy="5257800"/>
          </a:xfrm>
        </p:spPr>
        <p:txBody>
          <a:bodyPr>
            <a:normAutofit lnSpcReduction="10000"/>
          </a:bodyPr>
          <a:lstStyle/>
          <a:p>
            <a:r>
              <a:rPr lang="en-IN" dirty="0" err="1" smtClean="0"/>
              <a:t>Dx</a:t>
            </a:r>
            <a:endParaRPr lang="en-IN" dirty="0" smtClean="0"/>
          </a:p>
          <a:p>
            <a:pPr lvl="1"/>
            <a:r>
              <a:rPr lang="en-IN" dirty="0" smtClean="0"/>
              <a:t>Mf identified in </a:t>
            </a:r>
            <a:r>
              <a:rPr lang="en-IN" u="sng" dirty="0" smtClean="0"/>
              <a:t>thick blood film</a:t>
            </a:r>
          </a:p>
          <a:p>
            <a:pPr lvl="1"/>
            <a:r>
              <a:rPr lang="en-IN" dirty="0" smtClean="0"/>
              <a:t>Nocturnal periodicity</a:t>
            </a:r>
          </a:p>
          <a:p>
            <a:pPr lvl="1"/>
            <a:r>
              <a:rPr lang="en-IN" dirty="0" smtClean="0"/>
              <a:t>Adult worm in LN biopsy</a:t>
            </a:r>
          </a:p>
          <a:p>
            <a:pPr lvl="1"/>
            <a:endParaRPr lang="en-IN" sz="1400" dirty="0" smtClean="0"/>
          </a:p>
          <a:p>
            <a:r>
              <a:rPr lang="en-IN" dirty="0" smtClean="0"/>
              <a:t>Treatment</a:t>
            </a:r>
          </a:p>
          <a:p>
            <a:endParaRPr lang="en-IN" dirty="0" smtClean="0"/>
          </a:p>
          <a:p>
            <a:endParaRPr lang="en-IN" dirty="0" smtClean="0"/>
          </a:p>
          <a:p>
            <a:endParaRPr lang="en-IN" dirty="0" smtClean="0"/>
          </a:p>
          <a:p>
            <a:r>
              <a:rPr lang="en-IN" dirty="0" smtClean="0"/>
              <a:t>Prevention</a:t>
            </a:r>
            <a:endParaRPr lang="en-IN" dirty="0"/>
          </a:p>
        </p:txBody>
      </p:sp>
      <p:sp>
        <p:nvSpPr>
          <p:cNvPr id="5" name="Rounded Rectangle 4"/>
          <p:cNvSpPr/>
          <p:nvPr/>
        </p:nvSpPr>
        <p:spPr>
          <a:xfrm>
            <a:off x="838200" y="4343400"/>
            <a:ext cx="7391400" cy="15240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n-IN" sz="2000" b="1" dirty="0" smtClean="0"/>
              <a:t>Di –Ethyl-</a:t>
            </a:r>
            <a:r>
              <a:rPr lang="en-IN" sz="2000" b="1" dirty="0" err="1" smtClean="0"/>
              <a:t>Carbamazine</a:t>
            </a:r>
            <a:r>
              <a:rPr lang="en-IN" sz="2000" b="1" dirty="0" smtClean="0"/>
              <a:t> (DEC) 6mg/kg /day q8hr for 12 days</a:t>
            </a:r>
          </a:p>
          <a:p>
            <a:pPr>
              <a:buFont typeface="Arial" pitchFamily="34" charset="0"/>
              <a:buChar char="•"/>
            </a:pPr>
            <a:r>
              <a:rPr lang="en-IN" sz="2000" dirty="0" smtClean="0"/>
              <a:t>Other options</a:t>
            </a:r>
          </a:p>
          <a:p>
            <a:pPr lvl="1">
              <a:buFont typeface="Arial" pitchFamily="34" charset="0"/>
              <a:buChar char="•"/>
            </a:pPr>
            <a:r>
              <a:rPr lang="en-IN" sz="2000" dirty="0" smtClean="0"/>
              <a:t>Single dose </a:t>
            </a:r>
            <a:r>
              <a:rPr lang="en-IN" sz="2000" dirty="0" err="1" smtClean="0"/>
              <a:t>Ivermectin</a:t>
            </a:r>
            <a:endParaRPr lang="en-IN" sz="2000" dirty="0" smtClean="0"/>
          </a:p>
          <a:p>
            <a:pPr lvl="1">
              <a:buFont typeface="Arial" pitchFamily="34" charset="0"/>
              <a:buChar char="•"/>
            </a:pPr>
            <a:r>
              <a:rPr lang="en-IN" sz="2000" dirty="0" err="1" smtClean="0"/>
              <a:t>Ivermectin</a:t>
            </a:r>
            <a:r>
              <a:rPr lang="en-IN" sz="2000" dirty="0" smtClean="0"/>
              <a:t> + Albendazole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IN" b="1" dirty="0" err="1" smtClean="0"/>
              <a:t>Echinococcosis</a:t>
            </a:r>
            <a:endParaRPr lang="en-IN" b="1" dirty="0"/>
          </a:p>
        </p:txBody>
      </p:sp>
      <p:sp>
        <p:nvSpPr>
          <p:cNvPr id="7" name="Left Arrow 6"/>
          <p:cNvSpPr/>
          <p:nvPr/>
        </p:nvSpPr>
        <p:spPr>
          <a:xfrm rot="16200000">
            <a:off x="533399" y="2667000"/>
            <a:ext cx="5029200" cy="2133600"/>
          </a:xfrm>
          <a:prstGeom prst="leftArrow">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IN" sz="3200" b="1" dirty="0" smtClean="0"/>
              <a:t>Cystic </a:t>
            </a:r>
            <a:r>
              <a:rPr lang="en-IN" sz="3200" b="1" dirty="0" err="1" smtClean="0"/>
              <a:t>Echinococcosis</a:t>
            </a:r>
            <a:endParaRPr lang="en-IN" sz="3200" b="1" dirty="0"/>
          </a:p>
        </p:txBody>
      </p:sp>
      <p:sp>
        <p:nvSpPr>
          <p:cNvPr id="8" name="Left Arrow 7"/>
          <p:cNvSpPr/>
          <p:nvPr/>
        </p:nvSpPr>
        <p:spPr>
          <a:xfrm rot="16200000">
            <a:off x="4343400" y="2667000"/>
            <a:ext cx="5029200" cy="2133600"/>
          </a:xfrm>
          <a:prstGeom prst="leftArrow">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IN" sz="3200" dirty="0" smtClean="0"/>
              <a:t>Alveolar </a:t>
            </a:r>
            <a:r>
              <a:rPr lang="en-IN" sz="3200" dirty="0" err="1" smtClean="0"/>
              <a:t>Echinococcosis</a:t>
            </a:r>
            <a:endParaRPr lang="en-IN" sz="3200" dirty="0"/>
          </a:p>
        </p:txBody>
      </p:sp>
      <p:sp>
        <p:nvSpPr>
          <p:cNvPr id="9" name="TextBox 8"/>
          <p:cNvSpPr txBox="1"/>
          <p:nvPr/>
        </p:nvSpPr>
        <p:spPr>
          <a:xfrm>
            <a:off x="609600" y="609600"/>
            <a:ext cx="7982826" cy="646331"/>
          </a:xfrm>
          <a:prstGeom prst="rect">
            <a:avLst/>
          </a:prstGeom>
          <a:noFill/>
        </p:spPr>
        <p:txBody>
          <a:bodyPr wrap="none" rtlCol="0">
            <a:spAutoFit/>
          </a:bodyPr>
          <a:lstStyle/>
          <a:p>
            <a:r>
              <a:rPr lang="en-IN" sz="3600" i="1" u="sng" dirty="0" err="1" smtClean="0">
                <a:solidFill>
                  <a:prstClr val="black"/>
                </a:solidFill>
                <a:ea typeface="+mj-ea"/>
                <a:cs typeface="+mj-cs"/>
              </a:rPr>
              <a:t>Echinococcus</a:t>
            </a:r>
            <a:r>
              <a:rPr lang="en-IN" sz="3600" i="1" u="sng" dirty="0" smtClean="0">
                <a:solidFill>
                  <a:prstClr val="black"/>
                </a:solidFill>
                <a:ea typeface="+mj-ea"/>
                <a:cs typeface="+mj-cs"/>
              </a:rPr>
              <a:t> </a:t>
            </a:r>
            <a:r>
              <a:rPr lang="en-IN" sz="3600" i="1" u="sng" dirty="0" err="1" smtClean="0">
                <a:solidFill>
                  <a:prstClr val="black"/>
                </a:solidFill>
                <a:ea typeface="+mj-ea"/>
                <a:cs typeface="+mj-cs"/>
              </a:rPr>
              <a:t>granulosus</a:t>
            </a:r>
            <a:r>
              <a:rPr lang="en-IN" sz="3600" i="1" dirty="0" smtClean="0">
                <a:solidFill>
                  <a:prstClr val="black"/>
                </a:solidFill>
                <a:ea typeface="+mj-ea"/>
                <a:cs typeface="+mj-cs"/>
              </a:rPr>
              <a:t>, E. </a:t>
            </a:r>
            <a:r>
              <a:rPr lang="en-IN" sz="3600" i="1" dirty="0" err="1" smtClean="0">
                <a:solidFill>
                  <a:prstClr val="black"/>
                </a:solidFill>
                <a:ea typeface="+mj-ea"/>
                <a:cs typeface="+mj-cs"/>
              </a:rPr>
              <a:t>multilocularis</a:t>
            </a:r>
            <a:endParaRPr lang="en-IN"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7"/>
                                        </p:tgtEl>
                                        <p:attrNameLst>
                                          <p:attrName>ppt_x</p:attrName>
                                        </p:attrNameLst>
                                      </p:cBhvr>
                                      <p:tavLst>
                                        <p:tav tm="0">
                                          <p:val>
                                            <p:strVal val="ppt_x"/>
                                          </p:val>
                                        </p:tav>
                                        <p:tav tm="100000">
                                          <p:val>
                                            <p:strVal val="ppt_x"/>
                                          </p:val>
                                        </p:tav>
                                      </p:tavLst>
                                    </p:anim>
                                    <p:anim calcmode="lin" valueType="num">
                                      <p:cBhvr additive="base">
                                        <p:cTn id="7" dur="500"/>
                                        <p:tgtEl>
                                          <p:spTgt spid="7"/>
                                        </p:tgtEl>
                                        <p:attrNameLst>
                                          <p:attrName>ppt_y</p:attrName>
                                        </p:attrNameLst>
                                      </p:cBhvr>
                                      <p:tavLst>
                                        <p:tav tm="0">
                                          <p:val>
                                            <p:strVal val="ppt_y"/>
                                          </p:val>
                                        </p:tav>
                                        <p:tav tm="100000">
                                          <p:val>
                                            <p:strVal val="1+ppt_h/2"/>
                                          </p:val>
                                        </p:tav>
                                      </p:tavLst>
                                    </p:anim>
                                    <p:set>
                                      <p:cBhvr>
                                        <p:cTn id="8" dur="1" fill="hold">
                                          <p:stCondLst>
                                            <p:cond delay="499"/>
                                          </p:stCondLst>
                                        </p:cTn>
                                        <p:tgtEl>
                                          <p:spTgt spid="7"/>
                                        </p:tgtEl>
                                        <p:attrNameLst>
                                          <p:attrName>style.visibility</p:attrName>
                                        </p:attrNameLst>
                                      </p:cBhvr>
                                      <p:to>
                                        <p:strVal val="hidden"/>
                                      </p:to>
                                    </p:set>
                                  </p:childTnLst>
                                </p:cTn>
                              </p:par>
                              <p:par>
                                <p:cTn id="9" presetID="2" presetClass="exit" presetSubtype="4" fill="hold" grpId="0" nodeType="withEffect">
                                  <p:stCondLst>
                                    <p:cond delay="0"/>
                                  </p:stCondLst>
                                  <p:childTnLst>
                                    <p:anim calcmode="lin" valueType="num">
                                      <p:cBhvr additive="base">
                                        <p:cTn id="10" dur="500"/>
                                        <p:tgtEl>
                                          <p:spTgt spid="8"/>
                                        </p:tgtEl>
                                        <p:attrNameLst>
                                          <p:attrName>ppt_x</p:attrName>
                                        </p:attrNameLst>
                                      </p:cBhvr>
                                      <p:tavLst>
                                        <p:tav tm="0">
                                          <p:val>
                                            <p:strVal val="ppt_x"/>
                                          </p:val>
                                        </p:tav>
                                        <p:tav tm="100000">
                                          <p:val>
                                            <p:strVal val="ppt_x"/>
                                          </p:val>
                                        </p:tav>
                                      </p:tavLst>
                                    </p:anim>
                                    <p:anim calcmode="lin" valueType="num">
                                      <p:cBhvr additive="base">
                                        <p:cTn id="11" dur="500"/>
                                        <p:tgtEl>
                                          <p:spTgt spid="8"/>
                                        </p:tgtEl>
                                        <p:attrNameLst>
                                          <p:attrName>ppt_y</p:attrName>
                                        </p:attrNameLst>
                                      </p:cBhvr>
                                      <p:tavLst>
                                        <p:tav tm="0">
                                          <p:val>
                                            <p:strVal val="ppt_y"/>
                                          </p:val>
                                        </p:tav>
                                        <p:tav tm="100000">
                                          <p:val>
                                            <p:strVal val="1+ppt_h/2"/>
                                          </p:val>
                                        </p:tav>
                                      </p:tavLst>
                                    </p:anim>
                                    <p:set>
                                      <p:cBhvr>
                                        <p:cTn id="12" dur="1" fill="hold">
                                          <p:stCondLst>
                                            <p:cond delay="499"/>
                                          </p:stCondLst>
                                        </p:cTn>
                                        <p:tgtEl>
                                          <p:spTgt spid="8"/>
                                        </p:tgtEl>
                                        <p:attrNameLst>
                                          <p:attrName>style.visibility</p:attrName>
                                        </p:attrNameLst>
                                      </p:cBhvr>
                                      <p:to>
                                        <p:strVal val="hidden"/>
                                      </p:to>
                                    </p:set>
                                  </p:childTnLst>
                                </p:cTn>
                              </p:par>
                              <p:par>
                                <p:cTn id="13" presetID="2" presetClass="exit" presetSubtype="4" fill="hold" grpId="0" nodeType="withEffect">
                                  <p:stCondLst>
                                    <p:cond delay="0"/>
                                  </p:stCondLst>
                                  <p:childTnLst>
                                    <p:anim calcmode="lin" valueType="num">
                                      <p:cBhvr additive="base">
                                        <p:cTn id="14" dur="500"/>
                                        <p:tgtEl>
                                          <p:spTgt spid="9"/>
                                        </p:tgtEl>
                                        <p:attrNameLst>
                                          <p:attrName>ppt_x</p:attrName>
                                        </p:attrNameLst>
                                      </p:cBhvr>
                                      <p:tavLst>
                                        <p:tav tm="0">
                                          <p:val>
                                            <p:strVal val="ppt_x"/>
                                          </p:val>
                                        </p:tav>
                                        <p:tav tm="100000">
                                          <p:val>
                                            <p:strVal val="ppt_x"/>
                                          </p:val>
                                        </p:tav>
                                      </p:tavLst>
                                    </p:anim>
                                    <p:anim calcmode="lin" valueType="num">
                                      <p:cBhvr additive="base">
                                        <p:cTn id="15" dur="500"/>
                                        <p:tgtEl>
                                          <p:spTgt spid="9"/>
                                        </p:tgtEl>
                                        <p:attrNameLst>
                                          <p:attrName>ppt_y</p:attrName>
                                        </p:attrNameLst>
                                      </p:cBhvr>
                                      <p:tavLst>
                                        <p:tav tm="0">
                                          <p:val>
                                            <p:strVal val="ppt_y"/>
                                          </p:val>
                                        </p:tav>
                                        <p:tav tm="100000">
                                          <p:val>
                                            <p:strVal val="1+ppt_h/2"/>
                                          </p:val>
                                        </p:tav>
                                      </p:tavLst>
                                    </p:anim>
                                    <p:set>
                                      <p:cBhvr>
                                        <p:cTn id="16"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err="1" smtClean="0"/>
              <a:t>Echinococcosis</a:t>
            </a:r>
            <a:endParaRPr lang="en-IN" b="1" dirty="0"/>
          </a:p>
        </p:txBody>
      </p:sp>
      <p:sp>
        <p:nvSpPr>
          <p:cNvPr id="3" name="Content Placeholder 2"/>
          <p:cNvSpPr>
            <a:spLocks noGrp="1"/>
          </p:cNvSpPr>
          <p:nvPr>
            <p:ph idx="1"/>
          </p:nvPr>
        </p:nvSpPr>
        <p:spPr/>
        <p:txBody>
          <a:bodyPr/>
          <a:lstStyle/>
          <a:p>
            <a:r>
              <a:rPr lang="en-IN" dirty="0" smtClean="0"/>
              <a:t>C/F</a:t>
            </a:r>
          </a:p>
          <a:p>
            <a:pPr lvl="1"/>
            <a:r>
              <a:rPr lang="en-IN" dirty="0" smtClean="0"/>
              <a:t>Site and mass effect of the cyst</a:t>
            </a:r>
          </a:p>
          <a:p>
            <a:pPr lvl="1"/>
            <a:r>
              <a:rPr lang="en-IN" dirty="0" smtClean="0"/>
              <a:t>Rupture: fever, anaphylaxis</a:t>
            </a:r>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err="1" smtClean="0"/>
              <a:t>Echinococcosis</a:t>
            </a:r>
            <a:endParaRPr lang="en-IN" b="1" dirty="0"/>
          </a:p>
        </p:txBody>
      </p:sp>
      <p:sp>
        <p:nvSpPr>
          <p:cNvPr id="3" name="Content Placeholder 2"/>
          <p:cNvSpPr>
            <a:spLocks noGrp="1"/>
          </p:cNvSpPr>
          <p:nvPr>
            <p:ph idx="1"/>
          </p:nvPr>
        </p:nvSpPr>
        <p:spPr>
          <a:xfrm>
            <a:off x="228600" y="1600200"/>
            <a:ext cx="8229600" cy="4525963"/>
          </a:xfrm>
        </p:spPr>
        <p:txBody>
          <a:bodyPr/>
          <a:lstStyle/>
          <a:p>
            <a:r>
              <a:rPr lang="en-IN" dirty="0" smtClean="0"/>
              <a:t>Diagnosis </a:t>
            </a:r>
          </a:p>
          <a:p>
            <a:pPr lvl="1"/>
            <a:r>
              <a:rPr lang="en-IN" dirty="0" smtClean="0"/>
              <a:t>Imaging</a:t>
            </a:r>
          </a:p>
          <a:p>
            <a:pPr lvl="1"/>
            <a:r>
              <a:rPr lang="en-IN" dirty="0" smtClean="0"/>
              <a:t>Serology: Sensitive, not specific</a:t>
            </a:r>
          </a:p>
          <a:p>
            <a:r>
              <a:rPr lang="en-IN" dirty="0" smtClean="0"/>
              <a:t>Treatment</a:t>
            </a:r>
          </a:p>
          <a:p>
            <a:pPr lvl="1">
              <a:buNone/>
            </a:pPr>
            <a:r>
              <a:rPr lang="en-IN" dirty="0" smtClean="0"/>
              <a:t> </a:t>
            </a:r>
          </a:p>
        </p:txBody>
      </p:sp>
      <p:sp>
        <p:nvSpPr>
          <p:cNvPr id="9" name="Rounded Rectangle 8"/>
          <p:cNvSpPr/>
          <p:nvPr/>
        </p:nvSpPr>
        <p:spPr>
          <a:xfrm>
            <a:off x="685800" y="3810000"/>
            <a:ext cx="5105400" cy="28956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n-IN" sz="2000" b="1" dirty="0" smtClean="0"/>
              <a:t>Surgical </a:t>
            </a:r>
          </a:p>
          <a:p>
            <a:pPr lvl="1">
              <a:buFont typeface="Arial" pitchFamily="34" charset="0"/>
              <a:buChar char="•"/>
            </a:pPr>
            <a:r>
              <a:rPr lang="en-IN" sz="2000" dirty="0" smtClean="0"/>
              <a:t>Complete removal</a:t>
            </a:r>
          </a:p>
          <a:p>
            <a:pPr lvl="1">
              <a:buFont typeface="Arial" pitchFamily="34" charset="0"/>
              <a:buChar char="•"/>
            </a:pPr>
            <a:r>
              <a:rPr lang="en-IN" sz="2000" dirty="0" smtClean="0"/>
              <a:t>USG/CT guided </a:t>
            </a:r>
            <a:r>
              <a:rPr lang="en-IN" sz="2000" dirty="0" err="1" smtClean="0"/>
              <a:t>Percutaneous</a:t>
            </a:r>
            <a:r>
              <a:rPr lang="en-IN" sz="2000" dirty="0" smtClean="0"/>
              <a:t> Aspiration, Instillation of hypertonic saline, </a:t>
            </a:r>
            <a:r>
              <a:rPr lang="en-IN" sz="2000" dirty="0" err="1" smtClean="0"/>
              <a:t>Reaspiration</a:t>
            </a:r>
            <a:r>
              <a:rPr lang="en-IN" sz="2000" dirty="0" smtClean="0"/>
              <a:t> (PAIR)</a:t>
            </a:r>
          </a:p>
          <a:p>
            <a:pPr>
              <a:buFont typeface="Arial" pitchFamily="34" charset="0"/>
              <a:buChar char="•"/>
            </a:pPr>
            <a:r>
              <a:rPr lang="en-IN" sz="2000" b="1" dirty="0" smtClean="0"/>
              <a:t>Medical</a:t>
            </a:r>
          </a:p>
          <a:p>
            <a:pPr lvl="1">
              <a:buFont typeface="Arial" pitchFamily="34" charset="0"/>
              <a:buChar char="•"/>
            </a:pPr>
            <a:r>
              <a:rPr lang="en-IN" sz="2000" dirty="0" smtClean="0"/>
              <a:t>Albendazole 15mg/kg/day for 2wk</a:t>
            </a:r>
          </a:p>
          <a:p>
            <a:pPr lvl="1">
              <a:buFont typeface="Arial" pitchFamily="34" charset="0"/>
              <a:buChar char="•"/>
            </a:pPr>
            <a:r>
              <a:rPr lang="en-IN" sz="2000" dirty="0" smtClean="0"/>
              <a:t>May require repeated courses</a:t>
            </a:r>
          </a:p>
          <a:p>
            <a:pPr lvl="1">
              <a:buFont typeface="Arial" pitchFamily="34" charset="0"/>
              <a:buChar char="•"/>
            </a:pPr>
            <a:r>
              <a:rPr lang="en-IN" sz="2000" dirty="0" smtClean="0"/>
              <a:t>Monitor by serial USG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IN" b="1" dirty="0" err="1" smtClean="0"/>
              <a:t>Taeniasis</a:t>
            </a:r>
            <a:endParaRPr lang="en-IN" b="1" dirty="0"/>
          </a:p>
        </p:txBody>
      </p:sp>
      <p:sp>
        <p:nvSpPr>
          <p:cNvPr id="4" name="Left Arrow 3"/>
          <p:cNvSpPr/>
          <p:nvPr/>
        </p:nvSpPr>
        <p:spPr>
          <a:xfrm rot="16200000">
            <a:off x="1066801" y="3886200"/>
            <a:ext cx="3657600" cy="2133600"/>
          </a:xfrm>
          <a:prstGeom prst="leftArrow">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IN" sz="3600" b="1" dirty="0" smtClean="0"/>
              <a:t>Pork Tapeworm</a:t>
            </a:r>
            <a:endParaRPr lang="en-IN" sz="3600" b="1" dirty="0"/>
          </a:p>
        </p:txBody>
      </p:sp>
      <p:sp>
        <p:nvSpPr>
          <p:cNvPr id="5" name="Left Arrow 4"/>
          <p:cNvSpPr/>
          <p:nvPr/>
        </p:nvSpPr>
        <p:spPr>
          <a:xfrm rot="16200000">
            <a:off x="5029200" y="3886200"/>
            <a:ext cx="3657600" cy="2133600"/>
          </a:xfrm>
          <a:prstGeom prst="leftArrow">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IN" sz="3600" b="1" dirty="0" smtClean="0"/>
              <a:t>Beef Tapeworm</a:t>
            </a:r>
            <a:endParaRPr lang="en-IN" sz="3600" b="1" dirty="0"/>
          </a:p>
        </p:txBody>
      </p:sp>
      <p:sp>
        <p:nvSpPr>
          <p:cNvPr id="6" name="TextBox 5"/>
          <p:cNvSpPr txBox="1"/>
          <p:nvPr/>
        </p:nvSpPr>
        <p:spPr>
          <a:xfrm>
            <a:off x="1447800" y="2514600"/>
            <a:ext cx="6628931" cy="646331"/>
          </a:xfrm>
          <a:prstGeom prst="rect">
            <a:avLst/>
          </a:prstGeom>
          <a:noFill/>
        </p:spPr>
        <p:txBody>
          <a:bodyPr wrap="none" rtlCol="0">
            <a:spAutoFit/>
          </a:bodyPr>
          <a:lstStyle/>
          <a:p>
            <a:r>
              <a:rPr lang="en-IN" sz="3600" i="1" dirty="0" smtClean="0">
                <a:solidFill>
                  <a:prstClr val="black"/>
                </a:solidFill>
                <a:ea typeface="+mj-ea"/>
                <a:cs typeface="+mj-cs"/>
              </a:rPr>
              <a:t>Taenia solium         Taenia </a:t>
            </a:r>
            <a:r>
              <a:rPr lang="en-IN" sz="3600" i="1" dirty="0" err="1" smtClean="0">
                <a:solidFill>
                  <a:prstClr val="black"/>
                </a:solidFill>
                <a:ea typeface="+mj-ea"/>
                <a:cs typeface="+mj-cs"/>
              </a:rPr>
              <a:t>saginata</a:t>
            </a:r>
            <a:endParaRPr lang="en-IN" sz="2000" dirty="0"/>
          </a:p>
        </p:txBody>
      </p:sp>
      <p:pic>
        <p:nvPicPr>
          <p:cNvPr id="6146" name="Picture 2" descr="Various images of Taenia sp. scoleces."/>
          <p:cNvPicPr>
            <a:picLocks noChangeAspect="1" noChangeArrowheads="1"/>
          </p:cNvPicPr>
          <p:nvPr/>
        </p:nvPicPr>
        <p:blipFill>
          <a:blip r:embed="rId3"/>
          <a:srcRect/>
          <a:stretch>
            <a:fillRect/>
          </a:stretch>
        </p:blipFill>
        <p:spPr bwMode="auto">
          <a:xfrm>
            <a:off x="1371600" y="761999"/>
            <a:ext cx="6553200" cy="1872343"/>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IN" b="1" dirty="0" err="1" smtClean="0"/>
              <a:t>Taeniasis</a:t>
            </a:r>
            <a:endParaRPr lang="en-IN" b="1" dirty="0"/>
          </a:p>
        </p:txBody>
      </p:sp>
    </p:spTree>
  </p:cSld>
  <p:clrMapOvr>
    <a:masterClrMapping/>
  </p:clrMapOvr>
  <p:transition>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Burden of disease</a:t>
            </a:r>
            <a:endParaRPr lang="en-IN" dirty="0"/>
          </a:p>
        </p:txBody>
      </p:sp>
      <p:sp>
        <p:nvSpPr>
          <p:cNvPr id="6" name="Rectangle 5"/>
          <p:cNvSpPr/>
          <p:nvPr/>
        </p:nvSpPr>
        <p:spPr>
          <a:xfrm>
            <a:off x="152400" y="3810000"/>
            <a:ext cx="5410200" cy="1200329"/>
          </a:xfrm>
          <a:prstGeom prst="rect">
            <a:avLst/>
          </a:prstGeom>
        </p:spPr>
        <p:txBody>
          <a:bodyPr wrap="square">
            <a:spAutoFit/>
          </a:bodyPr>
          <a:lstStyle/>
          <a:p>
            <a:r>
              <a:rPr lang="en-IN" dirty="0" smtClean="0"/>
              <a:t>Neglected Tropical Diseases (NTDs) are the most common diseases of the world’s poor. These diseases disable and debilitate one in six people worldwide, including </a:t>
            </a:r>
            <a:r>
              <a:rPr lang="en-IN" b="1" dirty="0" smtClean="0"/>
              <a:t>half a billion children</a:t>
            </a:r>
            <a:r>
              <a:rPr lang="en-IN" dirty="0" smtClean="0"/>
              <a:t>.</a:t>
            </a:r>
            <a:endParaRPr lang="en-IN" dirty="0"/>
          </a:p>
        </p:txBody>
      </p:sp>
      <p:sp>
        <p:nvSpPr>
          <p:cNvPr id="8" name="Rectangle 7"/>
          <p:cNvSpPr/>
          <p:nvPr/>
        </p:nvSpPr>
        <p:spPr>
          <a:xfrm>
            <a:off x="5486400" y="2133600"/>
            <a:ext cx="3429000" cy="3416320"/>
          </a:xfrm>
          <a:prstGeom prst="rect">
            <a:avLst/>
          </a:prstGeom>
          <a:solidFill>
            <a:schemeClr val="accent2">
              <a:lumMod val="50000"/>
            </a:schemeClr>
          </a:solidFill>
        </p:spPr>
        <p:txBody>
          <a:bodyPr wrap="square">
            <a:spAutoFit/>
          </a:bodyPr>
          <a:lstStyle/>
          <a:p>
            <a:pPr marL="342900" indent="-342900">
              <a:lnSpc>
                <a:spcPct val="150000"/>
              </a:lnSpc>
            </a:pPr>
            <a:r>
              <a:rPr lang="en-IN" b="1" u="sng" dirty="0" smtClean="0">
                <a:solidFill>
                  <a:schemeClr val="bg1"/>
                </a:solidFill>
              </a:rPr>
              <a:t>The 7 Most Common NTDs</a:t>
            </a:r>
          </a:p>
          <a:p>
            <a:pPr marL="342900" indent="-342900">
              <a:lnSpc>
                <a:spcPct val="150000"/>
              </a:lnSpc>
              <a:buFont typeface="+mj-lt"/>
              <a:buAutoNum type="arabicPeriod"/>
            </a:pPr>
            <a:r>
              <a:rPr lang="en-IN" b="1" dirty="0" err="1" smtClean="0">
                <a:solidFill>
                  <a:schemeClr val="bg1"/>
                </a:solidFill>
              </a:rPr>
              <a:t>Ascariasis</a:t>
            </a:r>
            <a:endParaRPr lang="en-IN" b="1" dirty="0" smtClean="0">
              <a:solidFill>
                <a:schemeClr val="bg1"/>
              </a:solidFill>
            </a:endParaRPr>
          </a:p>
          <a:p>
            <a:pPr marL="342900" indent="-342900">
              <a:lnSpc>
                <a:spcPct val="150000"/>
              </a:lnSpc>
              <a:buFont typeface="+mj-lt"/>
              <a:buAutoNum type="arabicPeriod"/>
            </a:pPr>
            <a:r>
              <a:rPr lang="en-IN" b="1" dirty="0" smtClean="0">
                <a:solidFill>
                  <a:schemeClr val="bg1"/>
                </a:solidFill>
              </a:rPr>
              <a:t>Hookworm</a:t>
            </a:r>
          </a:p>
          <a:p>
            <a:pPr marL="342900" indent="-342900">
              <a:lnSpc>
                <a:spcPct val="150000"/>
              </a:lnSpc>
              <a:buFont typeface="+mj-lt"/>
              <a:buAutoNum type="arabicPeriod"/>
            </a:pPr>
            <a:r>
              <a:rPr lang="en-IN" b="1" dirty="0" smtClean="0">
                <a:solidFill>
                  <a:schemeClr val="bg1"/>
                </a:solidFill>
              </a:rPr>
              <a:t>Lymphatic </a:t>
            </a:r>
            <a:r>
              <a:rPr lang="en-IN" b="1" dirty="0" err="1" smtClean="0">
                <a:solidFill>
                  <a:schemeClr val="bg1"/>
                </a:solidFill>
              </a:rPr>
              <a:t>Filariasis</a:t>
            </a:r>
            <a:endParaRPr lang="en-IN" b="1" dirty="0" smtClean="0">
              <a:solidFill>
                <a:schemeClr val="bg1"/>
              </a:solidFill>
            </a:endParaRPr>
          </a:p>
          <a:p>
            <a:pPr marL="342900" indent="-342900">
              <a:lnSpc>
                <a:spcPct val="150000"/>
              </a:lnSpc>
              <a:buFont typeface="+mj-lt"/>
              <a:buAutoNum type="arabicPeriod"/>
            </a:pPr>
            <a:r>
              <a:rPr lang="en-IN" b="1" dirty="0" err="1" smtClean="0">
                <a:solidFill>
                  <a:schemeClr val="bg1"/>
                </a:solidFill>
              </a:rPr>
              <a:t>Onchocerciasis</a:t>
            </a:r>
            <a:endParaRPr lang="en-IN" b="1" dirty="0" smtClean="0">
              <a:solidFill>
                <a:schemeClr val="bg1"/>
              </a:solidFill>
            </a:endParaRPr>
          </a:p>
          <a:p>
            <a:pPr marL="342900" indent="-342900">
              <a:lnSpc>
                <a:spcPct val="150000"/>
              </a:lnSpc>
              <a:buFont typeface="+mj-lt"/>
              <a:buAutoNum type="arabicPeriod"/>
            </a:pPr>
            <a:r>
              <a:rPr lang="en-IN" b="1" dirty="0" err="1" smtClean="0">
                <a:solidFill>
                  <a:schemeClr val="bg1"/>
                </a:solidFill>
              </a:rPr>
              <a:t>Schistosomiasis</a:t>
            </a:r>
            <a:endParaRPr lang="en-IN" b="1" dirty="0" smtClean="0">
              <a:solidFill>
                <a:schemeClr val="bg1"/>
              </a:solidFill>
            </a:endParaRPr>
          </a:p>
          <a:p>
            <a:pPr marL="342900" indent="-342900">
              <a:lnSpc>
                <a:spcPct val="150000"/>
              </a:lnSpc>
              <a:buFont typeface="+mj-lt"/>
              <a:buAutoNum type="arabicPeriod"/>
            </a:pPr>
            <a:r>
              <a:rPr lang="en-IN" b="1" dirty="0" err="1" smtClean="0">
                <a:solidFill>
                  <a:schemeClr val="bg1"/>
                </a:solidFill>
              </a:rPr>
              <a:t>Trichuriasis</a:t>
            </a:r>
            <a:endParaRPr lang="en-IN" b="1" dirty="0" smtClean="0">
              <a:solidFill>
                <a:schemeClr val="bg1"/>
              </a:solidFill>
            </a:endParaRPr>
          </a:p>
          <a:p>
            <a:pPr marL="342900" indent="-342900">
              <a:lnSpc>
                <a:spcPct val="150000"/>
              </a:lnSpc>
              <a:buFont typeface="+mj-lt"/>
              <a:buAutoNum type="arabicPeriod"/>
            </a:pPr>
            <a:r>
              <a:rPr lang="en-IN" b="1" dirty="0" smtClean="0">
                <a:solidFill>
                  <a:schemeClr val="accent2">
                    <a:lumMod val="60000"/>
                    <a:lumOff val="40000"/>
                  </a:schemeClr>
                </a:solidFill>
              </a:rPr>
              <a:t>Trachoma</a:t>
            </a:r>
          </a:p>
        </p:txBody>
      </p:sp>
    </p:spTree>
  </p:cSld>
  <p:clrMapOvr>
    <a:masterClrMapping/>
  </p:clrMapOvr>
  <p:transition>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315200" cy="1143000"/>
          </a:xfrm>
        </p:spPr>
        <p:txBody>
          <a:bodyPr/>
          <a:lstStyle/>
          <a:p>
            <a:r>
              <a:rPr lang="en-IN" b="1" dirty="0" err="1" smtClean="0"/>
              <a:t>Taeniasis</a:t>
            </a:r>
            <a:endParaRPr lang="en-IN" b="1" dirty="0"/>
          </a:p>
        </p:txBody>
      </p:sp>
      <p:sp>
        <p:nvSpPr>
          <p:cNvPr id="3" name="Content Placeholder 2"/>
          <p:cNvSpPr>
            <a:spLocks noGrp="1"/>
          </p:cNvSpPr>
          <p:nvPr>
            <p:ph idx="1"/>
          </p:nvPr>
        </p:nvSpPr>
        <p:spPr>
          <a:xfrm>
            <a:off x="0" y="1600200"/>
            <a:ext cx="5867400" cy="4525963"/>
          </a:xfrm>
        </p:spPr>
        <p:txBody>
          <a:bodyPr/>
          <a:lstStyle/>
          <a:p>
            <a:r>
              <a:rPr lang="en-IN" dirty="0" smtClean="0"/>
              <a:t>C/F</a:t>
            </a:r>
          </a:p>
          <a:p>
            <a:pPr lvl="1"/>
            <a:r>
              <a:rPr lang="en-IN" dirty="0" smtClean="0"/>
              <a:t>Mild epigastric discomfort, nausea, flatulence, diarrhea</a:t>
            </a:r>
          </a:p>
          <a:p>
            <a:r>
              <a:rPr lang="en-IN" dirty="0" err="1" smtClean="0"/>
              <a:t>Dx</a:t>
            </a:r>
            <a:endParaRPr lang="en-IN" dirty="0" smtClean="0"/>
          </a:p>
          <a:p>
            <a:pPr lvl="1"/>
            <a:r>
              <a:rPr lang="en-IN" dirty="0" smtClean="0"/>
              <a:t>Microscopic identification of eggs and </a:t>
            </a:r>
            <a:r>
              <a:rPr lang="en-IN" dirty="0" err="1" smtClean="0"/>
              <a:t>proglottids</a:t>
            </a:r>
            <a:r>
              <a:rPr lang="en-IN" dirty="0" smtClean="0"/>
              <a:t> in </a:t>
            </a:r>
            <a:r>
              <a:rPr lang="en-IN" dirty="0" err="1" smtClean="0"/>
              <a:t>feces</a:t>
            </a:r>
            <a:endParaRPr lang="en-IN" dirty="0" smtClean="0"/>
          </a:p>
          <a:p>
            <a:r>
              <a:rPr lang="en-IN" dirty="0" smtClean="0"/>
              <a:t>Treatment</a:t>
            </a:r>
          </a:p>
          <a:p>
            <a:pPr lvl="1"/>
            <a:endParaRPr lang="en-IN" dirty="0"/>
          </a:p>
        </p:txBody>
      </p:sp>
      <p:sp>
        <p:nvSpPr>
          <p:cNvPr id="4" name="Rounded Rectangle 3"/>
          <p:cNvSpPr/>
          <p:nvPr/>
        </p:nvSpPr>
        <p:spPr>
          <a:xfrm>
            <a:off x="838200" y="5257800"/>
            <a:ext cx="4648200" cy="12192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n-IN" sz="2000" b="1" dirty="0" smtClean="0"/>
              <a:t>Praziquantel 5-10mg/kg single dose</a:t>
            </a:r>
          </a:p>
          <a:p>
            <a:pPr>
              <a:buFont typeface="Arial" pitchFamily="34" charset="0"/>
              <a:buChar char="•"/>
            </a:pPr>
            <a:r>
              <a:rPr lang="en-IN" sz="2000" dirty="0" smtClean="0"/>
              <a:t>Alternative option</a:t>
            </a:r>
          </a:p>
          <a:p>
            <a:pPr lvl="1">
              <a:buFont typeface="Arial" pitchFamily="34" charset="0"/>
              <a:buChar char="•"/>
            </a:pPr>
            <a:r>
              <a:rPr lang="en-IN" sz="2000" dirty="0" err="1" smtClean="0"/>
              <a:t>Niclosamide</a:t>
            </a:r>
            <a:r>
              <a:rPr lang="en-IN" sz="2000" dirty="0" smtClean="0"/>
              <a:t> 50mg/kg single dose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3200"/>
            <a:ext cx="3581400" cy="838200"/>
          </a:xfrm>
        </p:spPr>
        <p:txBody>
          <a:bodyPr/>
          <a:lstStyle/>
          <a:p>
            <a:pPr algn="l"/>
            <a:r>
              <a:rPr lang="en-IN" b="1" dirty="0" smtClean="0"/>
              <a:t>Cysticercosis</a:t>
            </a:r>
            <a:endParaRPr lang="en-IN" b="1" dirty="0"/>
          </a:p>
        </p:txBody>
      </p:sp>
      <p:sp>
        <p:nvSpPr>
          <p:cNvPr id="5" name="Rectangle 4"/>
          <p:cNvSpPr/>
          <p:nvPr/>
        </p:nvSpPr>
        <p:spPr>
          <a:xfrm>
            <a:off x="3733800" y="0"/>
            <a:ext cx="14478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4038600" y="0"/>
            <a:ext cx="5105400" cy="228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5486400" y="2286000"/>
            <a:ext cx="6858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p:cNvSpPr/>
          <p:nvPr/>
        </p:nvSpPr>
        <p:spPr>
          <a:xfrm rot="1547713">
            <a:off x="4148632" y="1304102"/>
            <a:ext cx="305479" cy="23267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p:cNvSpPr/>
          <p:nvPr/>
        </p:nvSpPr>
        <p:spPr>
          <a:xfrm>
            <a:off x="3962400" y="2971800"/>
            <a:ext cx="305479" cy="23267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p:cNvSpPr/>
          <p:nvPr/>
        </p:nvSpPr>
        <p:spPr>
          <a:xfrm rot="20605803">
            <a:off x="4323490" y="4535541"/>
            <a:ext cx="305479" cy="178251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p:cNvSpPr/>
          <p:nvPr/>
        </p:nvSpPr>
        <p:spPr>
          <a:xfrm rot="19086194">
            <a:off x="4886508" y="4956652"/>
            <a:ext cx="135145" cy="151669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0" nodeType="clickEffect">
                                  <p:stCondLst>
                                    <p:cond delay="0"/>
                                  </p:stCondLst>
                                  <p:childTnLst>
                                    <p:animEffect transition="out" filter="dissolve">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par>
                                <p:cTn id="13" presetID="9" presetClass="exit" presetSubtype="0" fill="hold" grpId="0" nodeType="withEffect">
                                  <p:stCondLst>
                                    <p:cond delay="0"/>
                                  </p:stCondLst>
                                  <p:childTnLst>
                                    <p:animEffect transition="out" filter="dissolve">
                                      <p:cBhvr>
                                        <p:cTn id="14" dur="500"/>
                                        <p:tgtEl>
                                          <p:spTgt spid="10"/>
                                        </p:tgtEl>
                                      </p:cBhvr>
                                    </p:animEffect>
                                    <p:set>
                                      <p:cBhvr>
                                        <p:cTn id="15" dur="1" fill="hold">
                                          <p:stCondLst>
                                            <p:cond delay="499"/>
                                          </p:stCondLst>
                                        </p:cTn>
                                        <p:tgtEl>
                                          <p:spTgt spid="10"/>
                                        </p:tgtEl>
                                        <p:attrNameLst>
                                          <p:attrName>style.visibility</p:attrName>
                                        </p:attrNameLst>
                                      </p:cBhvr>
                                      <p:to>
                                        <p:strVal val="hidden"/>
                                      </p:to>
                                    </p:set>
                                  </p:childTnLst>
                                </p:cTn>
                              </p:par>
                              <p:par>
                                <p:cTn id="16" presetID="9" presetClass="exit" presetSubtype="0" fill="hold" grpId="0" nodeType="withEffect">
                                  <p:stCondLst>
                                    <p:cond delay="0"/>
                                  </p:stCondLst>
                                  <p:childTnLst>
                                    <p:animEffect transition="out" filter="dissolve">
                                      <p:cBhvr>
                                        <p:cTn id="17" dur="500"/>
                                        <p:tgtEl>
                                          <p:spTgt spid="9"/>
                                        </p:tgtEl>
                                      </p:cBhvr>
                                    </p:animEffect>
                                    <p:set>
                                      <p:cBhvr>
                                        <p:cTn id="18" dur="1" fill="hold">
                                          <p:stCondLst>
                                            <p:cond delay="499"/>
                                          </p:stCondLst>
                                        </p:cTn>
                                        <p:tgtEl>
                                          <p:spTgt spid="9"/>
                                        </p:tgtEl>
                                        <p:attrNameLst>
                                          <p:attrName>style.visibility</p:attrName>
                                        </p:attrNameLst>
                                      </p:cBhvr>
                                      <p:to>
                                        <p:strVal val="hidden"/>
                                      </p:to>
                                    </p:set>
                                  </p:childTnLst>
                                </p:cTn>
                              </p:par>
                              <p:par>
                                <p:cTn id="19" presetID="9" presetClass="exit" presetSubtype="0" fill="hold" grpId="0" nodeType="withEffect">
                                  <p:stCondLst>
                                    <p:cond delay="0"/>
                                  </p:stCondLst>
                                  <p:childTnLst>
                                    <p:animEffect transition="out" filter="dissolve">
                                      <p:cBhvr>
                                        <p:cTn id="20" dur="500"/>
                                        <p:tgtEl>
                                          <p:spTgt spid="7"/>
                                        </p:tgtEl>
                                      </p:cBhvr>
                                    </p:animEffect>
                                    <p:set>
                                      <p:cBhvr>
                                        <p:cTn id="21" dur="1" fill="hold">
                                          <p:stCondLst>
                                            <p:cond delay="499"/>
                                          </p:stCondLst>
                                        </p:cTn>
                                        <p:tgtEl>
                                          <p:spTgt spid="7"/>
                                        </p:tgtEl>
                                        <p:attrNameLst>
                                          <p:attrName>style.visibility</p:attrName>
                                        </p:attrNameLst>
                                      </p:cBhvr>
                                      <p:to>
                                        <p:strVal val="hidden"/>
                                      </p:to>
                                    </p:set>
                                  </p:childTnLst>
                                </p:cTn>
                              </p:par>
                              <p:par>
                                <p:cTn id="22" presetID="9" presetClass="exit" presetSubtype="0" fill="hold" grpId="0" nodeType="withEffect">
                                  <p:stCondLst>
                                    <p:cond delay="0"/>
                                  </p:stCondLst>
                                  <p:childTnLst>
                                    <p:animEffect transition="out" filter="dissolve">
                                      <p:cBhvr>
                                        <p:cTn id="23" dur="500"/>
                                        <p:tgtEl>
                                          <p:spTgt spid="6"/>
                                        </p:tgtEl>
                                      </p:cBhvr>
                                    </p:animEffect>
                                    <p:set>
                                      <p:cBhvr>
                                        <p:cTn id="24" dur="1" fill="hold">
                                          <p:stCondLst>
                                            <p:cond delay="499"/>
                                          </p:stCondLst>
                                        </p:cTn>
                                        <p:tgtEl>
                                          <p:spTgt spid="6"/>
                                        </p:tgtEl>
                                        <p:attrNameLst>
                                          <p:attrName>style.visibility</p:attrName>
                                        </p:attrNameLst>
                                      </p:cBhvr>
                                      <p:to>
                                        <p:strVal val="hidden"/>
                                      </p:to>
                                    </p:set>
                                  </p:childTnLst>
                                </p:cTn>
                              </p:par>
                              <p:par>
                                <p:cTn id="25" presetID="9" presetClass="exit" presetSubtype="0" fill="hold" grpId="0" nodeType="withEffect">
                                  <p:stCondLst>
                                    <p:cond delay="0"/>
                                  </p:stCondLst>
                                  <p:childTnLst>
                                    <p:animEffect transition="out" filter="dissolve">
                                      <p:cBhvr>
                                        <p:cTn id="26" dur="500"/>
                                        <p:tgtEl>
                                          <p:spTgt spid="8"/>
                                        </p:tgtEl>
                                      </p:cBhvr>
                                    </p:animEffect>
                                    <p:set>
                                      <p:cBhvr>
                                        <p:cTn id="27"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animBg="1"/>
      <p:bldP spid="8" grpId="0" animBg="1"/>
      <p:bldP spid="9" grpId="0" animBg="1"/>
      <p:bldP spid="10" grpId="0" animBg="1"/>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IN" b="1" dirty="0" smtClean="0"/>
              <a:t>Cysticercosis</a:t>
            </a:r>
            <a:endParaRPr lang="en-IN"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IN" b="1" dirty="0" smtClean="0"/>
              <a:t>Cysticercosis</a:t>
            </a:r>
            <a:endParaRPr lang="en-IN" b="1" dirty="0"/>
          </a:p>
        </p:txBody>
      </p:sp>
    </p:spTree>
  </p:cSld>
  <p:clrMapOvr>
    <a:masterClrMapping/>
  </p:clrMapOvr>
  <p:transition>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48400" cy="1143000"/>
          </a:xfrm>
        </p:spPr>
        <p:txBody>
          <a:bodyPr/>
          <a:lstStyle/>
          <a:p>
            <a:r>
              <a:rPr lang="en-IN" b="1" dirty="0" smtClean="0"/>
              <a:t>Neurocysticercosis</a:t>
            </a:r>
            <a:endParaRPr lang="en-IN" b="1" dirty="0"/>
          </a:p>
        </p:txBody>
      </p:sp>
      <p:sp>
        <p:nvSpPr>
          <p:cNvPr id="3" name="Content Placeholder 2"/>
          <p:cNvSpPr>
            <a:spLocks noGrp="1"/>
          </p:cNvSpPr>
          <p:nvPr>
            <p:ph idx="1"/>
          </p:nvPr>
        </p:nvSpPr>
        <p:spPr>
          <a:xfrm>
            <a:off x="457200" y="1600200"/>
            <a:ext cx="5029200" cy="4525963"/>
          </a:xfrm>
        </p:spPr>
        <p:txBody>
          <a:bodyPr/>
          <a:lstStyle/>
          <a:p>
            <a:r>
              <a:rPr lang="en-IN" dirty="0" smtClean="0"/>
              <a:t>C/F</a:t>
            </a:r>
          </a:p>
          <a:p>
            <a:pPr lvl="1"/>
            <a:r>
              <a:rPr lang="en-IN" dirty="0" smtClean="0"/>
              <a:t>Depends on site and number of cysts</a:t>
            </a:r>
          </a:p>
          <a:p>
            <a:pPr lvl="1"/>
            <a:r>
              <a:rPr lang="en-IN" dirty="0" smtClean="0"/>
              <a:t>Seizures, headache</a:t>
            </a:r>
          </a:p>
          <a:p>
            <a:pPr lvl="1"/>
            <a:r>
              <a:rPr lang="en-IN" dirty="0" smtClean="0"/>
              <a:t>Cysticercal encephalitis</a:t>
            </a:r>
          </a:p>
          <a:p>
            <a:r>
              <a:rPr lang="en-IN" dirty="0" err="1" smtClean="0"/>
              <a:t>Dx</a:t>
            </a:r>
            <a:endParaRPr lang="en-IN" dirty="0" smtClean="0"/>
          </a:p>
          <a:p>
            <a:pPr lvl="1"/>
            <a:r>
              <a:rPr lang="en-IN" dirty="0" smtClean="0"/>
              <a:t>Neuroimaging</a:t>
            </a:r>
          </a:p>
          <a:p>
            <a:pPr lvl="1"/>
            <a:r>
              <a:rPr lang="en-IN" dirty="0" smtClean="0"/>
              <a:t>Diff from </a:t>
            </a:r>
            <a:r>
              <a:rPr lang="en-IN" dirty="0" err="1" smtClean="0"/>
              <a:t>tuberculoma</a:t>
            </a:r>
            <a:endParaRPr lang="en-IN"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IN" b="1" dirty="0" smtClean="0"/>
              <a:t>Neurocysticercosis</a:t>
            </a:r>
            <a:endParaRPr lang="en-IN" b="1" dirty="0"/>
          </a:p>
        </p:txBody>
      </p:sp>
      <p:sp>
        <p:nvSpPr>
          <p:cNvPr id="3" name="Content Placeholder 2"/>
          <p:cNvSpPr>
            <a:spLocks noGrp="1"/>
          </p:cNvSpPr>
          <p:nvPr>
            <p:ph idx="1"/>
          </p:nvPr>
        </p:nvSpPr>
        <p:spPr>
          <a:xfrm>
            <a:off x="457200" y="1219200"/>
            <a:ext cx="8229600" cy="5562600"/>
          </a:xfrm>
        </p:spPr>
        <p:txBody>
          <a:bodyPr>
            <a:normAutofit/>
          </a:bodyPr>
          <a:lstStyle/>
          <a:p>
            <a:r>
              <a:rPr lang="en-IN" dirty="0" smtClean="0"/>
              <a:t>Treatment</a:t>
            </a:r>
          </a:p>
          <a:p>
            <a:pPr lvl="1"/>
            <a:r>
              <a:rPr lang="en-IN" dirty="0" smtClean="0"/>
              <a:t>Anticonvulsants</a:t>
            </a:r>
          </a:p>
          <a:p>
            <a:pPr lvl="1"/>
            <a:r>
              <a:rPr lang="en-IN" dirty="0" smtClean="0"/>
              <a:t>Albendazole</a:t>
            </a:r>
          </a:p>
          <a:p>
            <a:pPr lvl="2"/>
            <a:r>
              <a:rPr lang="en-IN" dirty="0" smtClean="0"/>
              <a:t>If active lesions on imaging</a:t>
            </a:r>
          </a:p>
          <a:p>
            <a:pPr lvl="2"/>
            <a:r>
              <a:rPr lang="en-IN" dirty="0" smtClean="0"/>
              <a:t>15mg/kg/day for 7-28 days</a:t>
            </a:r>
          </a:p>
          <a:p>
            <a:pPr lvl="2"/>
            <a:r>
              <a:rPr lang="en-IN" dirty="0" smtClean="0"/>
              <a:t>Adjunctive steroids</a:t>
            </a:r>
          </a:p>
          <a:p>
            <a:pPr lvl="1"/>
            <a:r>
              <a:rPr lang="en-IN" dirty="0" smtClean="0"/>
              <a:t>Relative C/I for albendazole</a:t>
            </a:r>
          </a:p>
          <a:p>
            <a:pPr lvl="2"/>
            <a:r>
              <a:rPr lang="en-IN" dirty="0" smtClean="0"/>
              <a:t>Intraocular cysts</a:t>
            </a:r>
          </a:p>
          <a:p>
            <a:pPr lvl="2"/>
            <a:r>
              <a:rPr lang="en-IN" dirty="0" err="1" smtClean="0"/>
              <a:t>Intraventricular</a:t>
            </a:r>
            <a:r>
              <a:rPr lang="en-IN" dirty="0" smtClean="0"/>
              <a:t> cysts</a:t>
            </a:r>
          </a:p>
          <a:p>
            <a:pPr lvl="2"/>
            <a:r>
              <a:rPr lang="en-IN" dirty="0" smtClean="0"/>
              <a:t>Spinal cysts</a:t>
            </a:r>
          </a:p>
          <a:p>
            <a:r>
              <a:rPr lang="en-IN" dirty="0" smtClean="0"/>
              <a:t>Prevention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1295400"/>
            <a:ext cx="7391400" cy="1569660"/>
          </a:xfrm>
          <a:prstGeom prst="rect">
            <a:avLst/>
          </a:prstGeom>
        </p:spPr>
        <p:txBody>
          <a:bodyPr wrap="square">
            <a:spAutoFit/>
          </a:bodyPr>
          <a:lstStyle/>
          <a:p>
            <a:pPr algn="ctr"/>
            <a:r>
              <a:rPr lang="en-IN" sz="3200" dirty="0" smtClean="0"/>
              <a:t>For just 50 cents, treatment can be provided to a person against seven NTDs for an entire year</a:t>
            </a:r>
            <a:endParaRPr lang="en-IN" sz="3200" dirty="0"/>
          </a:p>
        </p:txBody>
      </p:sp>
      <p:sp>
        <p:nvSpPr>
          <p:cNvPr id="8" name="Rectangle 7"/>
          <p:cNvSpPr/>
          <p:nvPr/>
        </p:nvSpPr>
        <p:spPr>
          <a:xfrm>
            <a:off x="3124200" y="3429000"/>
            <a:ext cx="3048000" cy="2554545"/>
          </a:xfrm>
          <a:prstGeom prst="rect">
            <a:avLst/>
          </a:prstGeom>
          <a:solidFill>
            <a:schemeClr val="tx1"/>
          </a:solidFill>
          <a:ln>
            <a:noFill/>
          </a:ln>
        </p:spPr>
        <p:txBody>
          <a:bodyPr wrap="square">
            <a:spAutoFit/>
          </a:bodyPr>
          <a:lstStyle/>
          <a:p>
            <a:pPr marL="342900" indent="-342900"/>
            <a:r>
              <a:rPr lang="en-IN" sz="2000" u="sng" dirty="0" smtClean="0">
                <a:solidFill>
                  <a:schemeClr val="bg1"/>
                </a:solidFill>
              </a:rPr>
              <a:t>The 7 Most Common NTDs</a:t>
            </a:r>
          </a:p>
          <a:p>
            <a:pPr marL="342900" indent="-342900">
              <a:buFont typeface="+mj-lt"/>
              <a:buAutoNum type="arabicPeriod"/>
            </a:pPr>
            <a:r>
              <a:rPr lang="en-IN" sz="2000" dirty="0" err="1" smtClean="0">
                <a:solidFill>
                  <a:schemeClr val="bg1"/>
                </a:solidFill>
              </a:rPr>
              <a:t>Ascariasis</a:t>
            </a:r>
            <a:endParaRPr lang="en-IN" sz="2000" dirty="0" smtClean="0">
              <a:solidFill>
                <a:schemeClr val="bg1"/>
              </a:solidFill>
            </a:endParaRPr>
          </a:p>
          <a:p>
            <a:pPr marL="342900" indent="-342900">
              <a:buFont typeface="+mj-lt"/>
              <a:buAutoNum type="arabicPeriod"/>
            </a:pPr>
            <a:r>
              <a:rPr lang="en-IN" sz="2000" dirty="0" smtClean="0">
                <a:solidFill>
                  <a:schemeClr val="bg1"/>
                </a:solidFill>
              </a:rPr>
              <a:t>Hookworm</a:t>
            </a:r>
          </a:p>
          <a:p>
            <a:pPr marL="342900" indent="-342900">
              <a:buFont typeface="+mj-lt"/>
              <a:buAutoNum type="arabicPeriod"/>
            </a:pPr>
            <a:r>
              <a:rPr lang="en-IN" sz="2000" dirty="0" smtClean="0">
                <a:solidFill>
                  <a:schemeClr val="bg1"/>
                </a:solidFill>
              </a:rPr>
              <a:t>Lymphatic </a:t>
            </a:r>
            <a:r>
              <a:rPr lang="en-IN" sz="2000" dirty="0" err="1" smtClean="0">
                <a:solidFill>
                  <a:schemeClr val="bg1"/>
                </a:solidFill>
              </a:rPr>
              <a:t>Filariasis</a:t>
            </a:r>
            <a:endParaRPr lang="en-IN" sz="2000" dirty="0" smtClean="0">
              <a:solidFill>
                <a:schemeClr val="bg1"/>
              </a:solidFill>
            </a:endParaRPr>
          </a:p>
          <a:p>
            <a:pPr marL="342900" indent="-342900">
              <a:buFont typeface="+mj-lt"/>
              <a:buAutoNum type="arabicPeriod"/>
            </a:pPr>
            <a:r>
              <a:rPr lang="en-IN" sz="2000" dirty="0" err="1" smtClean="0">
                <a:solidFill>
                  <a:schemeClr val="bg1"/>
                </a:solidFill>
              </a:rPr>
              <a:t>Onchocerciasis</a:t>
            </a:r>
            <a:endParaRPr lang="en-IN" sz="2000" dirty="0" smtClean="0">
              <a:solidFill>
                <a:schemeClr val="bg1"/>
              </a:solidFill>
            </a:endParaRPr>
          </a:p>
          <a:p>
            <a:pPr marL="342900" indent="-342900">
              <a:buFont typeface="+mj-lt"/>
              <a:buAutoNum type="arabicPeriod"/>
            </a:pPr>
            <a:r>
              <a:rPr lang="en-IN" sz="2000" dirty="0" err="1" smtClean="0">
                <a:solidFill>
                  <a:schemeClr val="bg1"/>
                </a:solidFill>
              </a:rPr>
              <a:t>Schistosomiasis</a:t>
            </a:r>
            <a:endParaRPr lang="en-IN" sz="2000" dirty="0" smtClean="0">
              <a:solidFill>
                <a:schemeClr val="bg1"/>
              </a:solidFill>
            </a:endParaRPr>
          </a:p>
          <a:p>
            <a:pPr marL="342900" indent="-342900">
              <a:buFont typeface="+mj-lt"/>
              <a:buAutoNum type="arabicPeriod"/>
            </a:pPr>
            <a:r>
              <a:rPr lang="en-IN" sz="2000" dirty="0" err="1" smtClean="0">
                <a:solidFill>
                  <a:schemeClr val="bg1"/>
                </a:solidFill>
              </a:rPr>
              <a:t>Trichuriasis</a:t>
            </a:r>
            <a:endParaRPr lang="en-IN" sz="2000" dirty="0" smtClean="0">
              <a:solidFill>
                <a:schemeClr val="bg1"/>
              </a:solidFill>
            </a:endParaRPr>
          </a:p>
          <a:p>
            <a:pPr marL="342900" indent="-342900">
              <a:buFont typeface="+mj-lt"/>
              <a:buAutoNum type="arabicPeriod"/>
            </a:pPr>
            <a:r>
              <a:rPr lang="en-IN" sz="2000" dirty="0" smtClean="0">
                <a:solidFill>
                  <a:schemeClr val="bg1"/>
                </a:solidFill>
              </a:rPr>
              <a:t>Trachoma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52400" y="76200"/>
          <a:ext cx="89154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81000" y="4419600"/>
            <a:ext cx="2427011" cy="1754326"/>
          </a:xfrm>
          <a:prstGeom prst="rect">
            <a:avLst/>
          </a:prstGeom>
          <a:noFill/>
        </p:spPr>
        <p:txBody>
          <a:bodyPr wrap="none" rtlCol="0">
            <a:spAutoFit/>
          </a:bodyPr>
          <a:lstStyle/>
          <a:p>
            <a:r>
              <a:rPr lang="en-IN" b="1" dirty="0" err="1" smtClean="0"/>
              <a:t>Ascaris</a:t>
            </a:r>
            <a:r>
              <a:rPr lang="en-IN" b="1" dirty="0" smtClean="0"/>
              <a:t> </a:t>
            </a:r>
            <a:r>
              <a:rPr lang="en-IN" b="1" dirty="0" err="1" smtClean="0"/>
              <a:t>lumbricoides</a:t>
            </a:r>
            <a:endParaRPr lang="en-IN" b="1" dirty="0" smtClean="0"/>
          </a:p>
          <a:p>
            <a:r>
              <a:rPr lang="en-IN" b="1" dirty="0" err="1" smtClean="0"/>
              <a:t>Enterobius</a:t>
            </a:r>
            <a:r>
              <a:rPr lang="en-IN" b="1" dirty="0" smtClean="0"/>
              <a:t> </a:t>
            </a:r>
            <a:r>
              <a:rPr lang="en-IN" b="1" dirty="0" err="1" smtClean="0"/>
              <a:t>vermicularis</a:t>
            </a:r>
            <a:endParaRPr lang="en-IN" b="1" dirty="0" smtClean="0"/>
          </a:p>
          <a:p>
            <a:r>
              <a:rPr lang="en-IN" b="1" dirty="0" smtClean="0"/>
              <a:t>Hook worm</a:t>
            </a:r>
          </a:p>
          <a:p>
            <a:r>
              <a:rPr lang="en-IN" dirty="0" err="1" smtClean="0"/>
              <a:t>Trichuris</a:t>
            </a:r>
            <a:r>
              <a:rPr lang="en-IN" dirty="0" smtClean="0"/>
              <a:t> </a:t>
            </a:r>
            <a:r>
              <a:rPr lang="en-IN" dirty="0" err="1" smtClean="0"/>
              <a:t>trichiura</a:t>
            </a:r>
            <a:endParaRPr lang="en-IN" dirty="0" smtClean="0"/>
          </a:p>
          <a:p>
            <a:r>
              <a:rPr lang="en-IN" b="1" dirty="0" err="1" smtClean="0"/>
              <a:t>Brugia</a:t>
            </a:r>
            <a:r>
              <a:rPr lang="en-IN" b="1" dirty="0" smtClean="0"/>
              <a:t> </a:t>
            </a:r>
            <a:r>
              <a:rPr lang="en-IN" b="1" dirty="0" err="1" smtClean="0"/>
              <a:t>malayi</a:t>
            </a:r>
            <a:endParaRPr lang="en-IN" b="1" dirty="0" smtClean="0"/>
          </a:p>
          <a:p>
            <a:r>
              <a:rPr lang="en-IN" b="1" dirty="0" err="1" smtClean="0"/>
              <a:t>Wuchereria</a:t>
            </a:r>
            <a:r>
              <a:rPr lang="en-IN" b="1" dirty="0" smtClean="0"/>
              <a:t> </a:t>
            </a:r>
            <a:r>
              <a:rPr lang="en-IN" b="1" dirty="0" err="1" smtClean="0"/>
              <a:t>bancrofti</a:t>
            </a:r>
            <a:endParaRPr lang="en-IN" b="1" dirty="0"/>
          </a:p>
        </p:txBody>
      </p:sp>
      <p:sp>
        <p:nvSpPr>
          <p:cNvPr id="6" name="TextBox 5"/>
          <p:cNvSpPr txBox="1"/>
          <p:nvPr/>
        </p:nvSpPr>
        <p:spPr>
          <a:xfrm>
            <a:off x="3810000" y="4419600"/>
            <a:ext cx="1777410" cy="923330"/>
          </a:xfrm>
          <a:prstGeom prst="rect">
            <a:avLst/>
          </a:prstGeom>
          <a:noFill/>
        </p:spPr>
        <p:txBody>
          <a:bodyPr wrap="none" rtlCol="0">
            <a:spAutoFit/>
          </a:bodyPr>
          <a:lstStyle/>
          <a:p>
            <a:r>
              <a:rPr lang="en-IN" dirty="0" err="1" smtClean="0"/>
              <a:t>Schistosoma</a:t>
            </a:r>
            <a:endParaRPr lang="en-IN" dirty="0" smtClean="0"/>
          </a:p>
          <a:p>
            <a:r>
              <a:rPr lang="en-IN" dirty="0" err="1" smtClean="0"/>
              <a:t>Clonorchis</a:t>
            </a:r>
            <a:endParaRPr lang="en-IN" dirty="0" smtClean="0"/>
          </a:p>
          <a:p>
            <a:r>
              <a:rPr lang="en-IN" dirty="0" err="1" smtClean="0"/>
              <a:t>Fasciola</a:t>
            </a:r>
            <a:r>
              <a:rPr lang="en-IN" dirty="0" smtClean="0"/>
              <a:t> hepatica</a:t>
            </a:r>
            <a:endParaRPr lang="en-IN" dirty="0"/>
          </a:p>
        </p:txBody>
      </p:sp>
      <p:sp>
        <p:nvSpPr>
          <p:cNvPr id="7" name="TextBox 6"/>
          <p:cNvSpPr txBox="1"/>
          <p:nvPr/>
        </p:nvSpPr>
        <p:spPr>
          <a:xfrm>
            <a:off x="6629400" y="4419600"/>
            <a:ext cx="2430474" cy="1200329"/>
          </a:xfrm>
          <a:prstGeom prst="rect">
            <a:avLst/>
          </a:prstGeom>
          <a:noFill/>
        </p:spPr>
        <p:txBody>
          <a:bodyPr wrap="none" rtlCol="0">
            <a:spAutoFit/>
          </a:bodyPr>
          <a:lstStyle/>
          <a:p>
            <a:r>
              <a:rPr lang="en-IN" b="1" dirty="0" smtClean="0"/>
              <a:t>Taenia solium</a:t>
            </a:r>
          </a:p>
          <a:p>
            <a:r>
              <a:rPr lang="en-IN" dirty="0" smtClean="0"/>
              <a:t>Taenia </a:t>
            </a:r>
            <a:r>
              <a:rPr lang="en-IN" dirty="0" err="1" smtClean="0"/>
              <a:t>saginata</a:t>
            </a:r>
            <a:endParaRPr lang="en-IN" dirty="0" smtClean="0"/>
          </a:p>
          <a:p>
            <a:r>
              <a:rPr lang="en-IN" b="1" dirty="0" err="1" smtClean="0"/>
              <a:t>Echinococcus</a:t>
            </a:r>
            <a:endParaRPr lang="en-IN" b="1" dirty="0" smtClean="0"/>
          </a:p>
          <a:p>
            <a:r>
              <a:rPr lang="en-IN" dirty="0" err="1" smtClean="0"/>
              <a:t>Diphyllobothrium</a:t>
            </a:r>
            <a:r>
              <a:rPr lang="en-IN" dirty="0" smtClean="0"/>
              <a:t> </a:t>
            </a:r>
            <a:r>
              <a:rPr lang="en-IN" dirty="0" err="1" smtClean="0"/>
              <a:t>latum</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IN" sz="4000" b="1" dirty="0" err="1" smtClean="0"/>
              <a:t>Ascaris</a:t>
            </a:r>
            <a:r>
              <a:rPr lang="en-IN" sz="4000" b="1" dirty="0" smtClean="0"/>
              <a:t> </a:t>
            </a:r>
            <a:r>
              <a:rPr lang="en-IN" sz="4000" b="1" dirty="0" err="1" smtClean="0"/>
              <a:t>lumbricoides</a:t>
            </a:r>
            <a:r>
              <a:rPr lang="en-IN" sz="4000" b="1" dirty="0" smtClean="0"/>
              <a:t> – Life cycle</a:t>
            </a:r>
            <a:endParaRPr lang="en-IN" sz="40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371600"/>
            <a:ext cx="8229600" cy="4754563"/>
          </a:xfrm>
        </p:spPr>
        <p:txBody>
          <a:bodyPr>
            <a:normAutofit lnSpcReduction="10000"/>
          </a:bodyPr>
          <a:lstStyle/>
          <a:p>
            <a:pPr>
              <a:lnSpc>
                <a:spcPct val="150000"/>
              </a:lnSpc>
            </a:pPr>
            <a:r>
              <a:rPr lang="en-IN" dirty="0" smtClean="0"/>
              <a:t>C/F</a:t>
            </a:r>
          </a:p>
          <a:p>
            <a:pPr lvl="1">
              <a:lnSpc>
                <a:spcPct val="150000"/>
              </a:lnSpc>
            </a:pPr>
            <a:r>
              <a:rPr lang="en-IN" dirty="0" smtClean="0"/>
              <a:t>Abdominal</a:t>
            </a:r>
          </a:p>
          <a:p>
            <a:pPr lvl="2">
              <a:lnSpc>
                <a:spcPct val="150000"/>
              </a:lnSpc>
            </a:pPr>
            <a:r>
              <a:rPr lang="en-IN" dirty="0" smtClean="0"/>
              <a:t>Pain, distension, vomiting</a:t>
            </a:r>
          </a:p>
          <a:p>
            <a:pPr lvl="2">
              <a:lnSpc>
                <a:spcPct val="150000"/>
              </a:lnSpc>
            </a:pPr>
            <a:r>
              <a:rPr lang="en-IN" dirty="0" smtClean="0"/>
              <a:t>Passage of worms in stool/</a:t>
            </a:r>
            <a:r>
              <a:rPr lang="en-IN" dirty="0" err="1" smtClean="0"/>
              <a:t>vomitus</a:t>
            </a:r>
            <a:endParaRPr lang="en-IN" dirty="0" smtClean="0"/>
          </a:p>
          <a:p>
            <a:pPr lvl="2">
              <a:lnSpc>
                <a:spcPct val="150000"/>
              </a:lnSpc>
            </a:pPr>
            <a:r>
              <a:rPr lang="en-IN" dirty="0" smtClean="0"/>
              <a:t>Obstruction</a:t>
            </a:r>
          </a:p>
          <a:p>
            <a:pPr lvl="1">
              <a:lnSpc>
                <a:spcPct val="150000"/>
              </a:lnSpc>
            </a:pPr>
            <a:r>
              <a:rPr lang="en-IN" dirty="0" smtClean="0"/>
              <a:t>Pulmonary: </a:t>
            </a:r>
            <a:r>
              <a:rPr lang="en-IN" dirty="0" err="1" smtClean="0"/>
              <a:t>Loeffler</a:t>
            </a:r>
            <a:r>
              <a:rPr lang="en-IN" dirty="0" smtClean="0"/>
              <a:t> syndrome</a:t>
            </a:r>
          </a:p>
          <a:p>
            <a:pPr lvl="1">
              <a:lnSpc>
                <a:spcPct val="150000"/>
              </a:lnSpc>
            </a:pPr>
            <a:r>
              <a:rPr lang="en-IN" dirty="0" smtClean="0"/>
              <a:t>Growth failure</a:t>
            </a:r>
            <a:endParaRPr lang="en-IN" dirty="0"/>
          </a:p>
        </p:txBody>
      </p:sp>
      <p:sp>
        <p:nvSpPr>
          <p:cNvPr id="4" name="Title 1"/>
          <p:cNvSpPr>
            <a:spLocks noGrp="1"/>
          </p:cNvSpPr>
          <p:nvPr>
            <p:ph type="title"/>
          </p:nvPr>
        </p:nvSpPr>
        <p:spPr>
          <a:xfrm>
            <a:off x="457200" y="0"/>
            <a:ext cx="8229600" cy="1143000"/>
          </a:xfrm>
        </p:spPr>
        <p:txBody>
          <a:bodyPr>
            <a:normAutofit/>
          </a:bodyPr>
          <a:lstStyle/>
          <a:p>
            <a:r>
              <a:rPr lang="en-IN" sz="4000" b="1" dirty="0" err="1" smtClean="0"/>
              <a:t>Ascaris</a:t>
            </a:r>
            <a:r>
              <a:rPr lang="en-IN" sz="4000" b="1" dirty="0" smtClean="0"/>
              <a:t> </a:t>
            </a:r>
            <a:r>
              <a:rPr lang="en-IN" sz="4000" b="1" dirty="0" err="1" smtClean="0"/>
              <a:t>lumbricoides</a:t>
            </a:r>
            <a:endParaRPr lang="en-IN" sz="40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lstStyle/>
          <a:p>
            <a:r>
              <a:rPr lang="en-IN" dirty="0" smtClean="0"/>
              <a:t>Diagnosis</a:t>
            </a:r>
          </a:p>
          <a:p>
            <a:pPr lvl="1"/>
            <a:r>
              <a:rPr lang="en-IN" dirty="0" smtClean="0"/>
              <a:t>Eggs in stool sample</a:t>
            </a:r>
          </a:p>
          <a:p>
            <a:pPr lvl="1"/>
            <a:r>
              <a:rPr lang="en-IN" dirty="0" smtClean="0"/>
              <a:t>Worms in stool / </a:t>
            </a:r>
            <a:r>
              <a:rPr lang="en-IN" dirty="0" err="1" smtClean="0"/>
              <a:t>vomitus</a:t>
            </a:r>
            <a:endParaRPr lang="en-IN" dirty="0" smtClean="0"/>
          </a:p>
          <a:p>
            <a:pPr lvl="1"/>
            <a:r>
              <a:rPr lang="en-IN" dirty="0" smtClean="0"/>
              <a:t>Imaging</a:t>
            </a:r>
          </a:p>
          <a:p>
            <a:pPr lvl="1"/>
            <a:endParaRPr lang="en-IN" sz="1800" dirty="0" smtClean="0"/>
          </a:p>
          <a:p>
            <a:r>
              <a:rPr lang="en-IN" dirty="0" smtClean="0"/>
              <a:t>Treatment</a:t>
            </a:r>
            <a:endParaRPr lang="en-IN" dirty="0"/>
          </a:p>
        </p:txBody>
      </p:sp>
      <p:sp>
        <p:nvSpPr>
          <p:cNvPr id="4" name="Title 1"/>
          <p:cNvSpPr>
            <a:spLocks noGrp="1"/>
          </p:cNvSpPr>
          <p:nvPr>
            <p:ph type="title"/>
          </p:nvPr>
        </p:nvSpPr>
        <p:spPr>
          <a:xfrm>
            <a:off x="457200" y="0"/>
            <a:ext cx="8229600" cy="1143000"/>
          </a:xfrm>
        </p:spPr>
        <p:txBody>
          <a:bodyPr>
            <a:normAutofit/>
          </a:bodyPr>
          <a:lstStyle/>
          <a:p>
            <a:r>
              <a:rPr lang="en-IN" sz="4000" b="1" dirty="0" err="1" smtClean="0"/>
              <a:t>Ascaris</a:t>
            </a:r>
            <a:r>
              <a:rPr lang="en-IN" sz="4000" b="1" dirty="0" smtClean="0"/>
              <a:t> </a:t>
            </a:r>
            <a:r>
              <a:rPr lang="en-IN" sz="4000" b="1" dirty="0" err="1" smtClean="0"/>
              <a:t>lumbricoides</a:t>
            </a:r>
            <a:endParaRPr lang="en-IN" sz="4000" b="1" dirty="0"/>
          </a:p>
        </p:txBody>
      </p:sp>
      <p:sp>
        <p:nvSpPr>
          <p:cNvPr id="8" name="Rounded Rectangle 7"/>
          <p:cNvSpPr/>
          <p:nvPr/>
        </p:nvSpPr>
        <p:spPr>
          <a:xfrm>
            <a:off x="533400" y="4343400"/>
            <a:ext cx="6172200" cy="22860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n-IN" sz="2400" b="1" dirty="0" smtClean="0"/>
              <a:t>Albendazole 400 mg Once (Taken with food)</a:t>
            </a:r>
          </a:p>
          <a:p>
            <a:pPr>
              <a:buFont typeface="Arial" pitchFamily="34" charset="0"/>
              <a:buChar char="•"/>
            </a:pPr>
            <a:r>
              <a:rPr lang="en-IN" sz="2400" dirty="0" smtClean="0"/>
              <a:t>Other options</a:t>
            </a:r>
          </a:p>
          <a:p>
            <a:pPr lvl="1">
              <a:buFont typeface="Arial" pitchFamily="34" charset="0"/>
              <a:buChar char="•"/>
            </a:pPr>
            <a:r>
              <a:rPr lang="en-IN" sz="2400" dirty="0" err="1" smtClean="0"/>
              <a:t>Mebendazole</a:t>
            </a:r>
            <a:endParaRPr lang="en-IN" sz="2400" dirty="0" smtClean="0"/>
          </a:p>
          <a:p>
            <a:pPr lvl="1">
              <a:buFont typeface="Arial" pitchFamily="34" charset="0"/>
              <a:buChar char="•"/>
            </a:pPr>
            <a:r>
              <a:rPr lang="en-IN" sz="2400" dirty="0" err="1" smtClean="0"/>
              <a:t>Ivermectin</a:t>
            </a:r>
            <a:endParaRPr lang="en-IN" sz="2400" dirty="0" smtClean="0"/>
          </a:p>
          <a:p>
            <a:pPr lvl="1">
              <a:buFont typeface="Arial" pitchFamily="34" charset="0"/>
              <a:buChar char="•"/>
            </a:pPr>
            <a:r>
              <a:rPr lang="en-IN" sz="2400" dirty="0" err="1" smtClean="0"/>
              <a:t>Nitazoxanide</a:t>
            </a:r>
            <a:endParaRPr lang="en-IN" sz="2400" dirty="0"/>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IN" b="1" dirty="0" err="1" smtClean="0"/>
              <a:t>Enterobius</a:t>
            </a:r>
            <a:r>
              <a:rPr lang="en-IN" b="1" dirty="0" smtClean="0"/>
              <a:t> </a:t>
            </a:r>
            <a:r>
              <a:rPr lang="en-IN" b="1" dirty="0" err="1" smtClean="0"/>
              <a:t>vermicularis</a:t>
            </a:r>
            <a:r>
              <a:rPr lang="en-IN" b="1" dirty="0" smtClean="0"/>
              <a:t> (Pin Worm)</a:t>
            </a:r>
            <a:endParaRPr lang="en-IN" dirty="0"/>
          </a:p>
        </p:txBody>
      </p:sp>
      <p:sp>
        <p:nvSpPr>
          <p:cNvPr id="3" name="Content Placeholder 2"/>
          <p:cNvSpPr>
            <a:spLocks noGrp="1"/>
          </p:cNvSpPr>
          <p:nvPr>
            <p:ph idx="1"/>
          </p:nvPr>
        </p:nvSpPr>
        <p:spPr>
          <a:xfrm>
            <a:off x="5562600" y="4572000"/>
            <a:ext cx="3962400" cy="1524000"/>
          </a:xfrm>
        </p:spPr>
        <p:txBody>
          <a:bodyPr/>
          <a:lstStyle/>
          <a:p>
            <a:r>
              <a:rPr lang="en-IN" b="1" dirty="0" err="1" smtClean="0"/>
              <a:t>Peri</a:t>
            </a:r>
            <a:r>
              <a:rPr lang="en-IN" b="1" dirty="0" smtClean="0"/>
              <a:t>-anal itching</a:t>
            </a:r>
          </a:p>
          <a:p>
            <a:pPr>
              <a:lnSpc>
                <a:spcPct val="150000"/>
              </a:lnSpc>
            </a:pPr>
            <a:r>
              <a:rPr lang="en-IN" b="1" dirty="0" smtClean="0"/>
              <a:t>More at night</a:t>
            </a:r>
            <a:endParaRPr lang="en-IN"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5410200" cy="4525963"/>
          </a:xfrm>
        </p:spPr>
        <p:txBody>
          <a:bodyPr/>
          <a:lstStyle/>
          <a:p>
            <a:r>
              <a:rPr lang="en-IN" dirty="0" smtClean="0"/>
              <a:t>Diagnosis</a:t>
            </a:r>
          </a:p>
          <a:p>
            <a:pPr lvl="1"/>
            <a:r>
              <a:rPr lang="en-IN" dirty="0" smtClean="0"/>
              <a:t>Stool </a:t>
            </a:r>
            <a:r>
              <a:rPr lang="en-IN" dirty="0" err="1" smtClean="0"/>
              <a:t>microsopy</a:t>
            </a:r>
            <a:r>
              <a:rPr lang="en-IN" dirty="0" smtClean="0"/>
              <a:t>: not useful</a:t>
            </a:r>
          </a:p>
          <a:p>
            <a:pPr lvl="1"/>
            <a:r>
              <a:rPr lang="en-IN" dirty="0" smtClean="0"/>
              <a:t>Eggs can be demonstrated in </a:t>
            </a:r>
            <a:r>
              <a:rPr lang="en-IN" dirty="0" err="1" smtClean="0"/>
              <a:t>peri</a:t>
            </a:r>
            <a:r>
              <a:rPr lang="en-IN" dirty="0" smtClean="0"/>
              <a:t> anal swabs collected early morning</a:t>
            </a:r>
          </a:p>
          <a:p>
            <a:pPr lvl="1"/>
            <a:r>
              <a:rPr lang="en-IN" dirty="0" smtClean="0"/>
              <a:t>Sticky tape on a tongue depressor</a:t>
            </a:r>
          </a:p>
          <a:p>
            <a:r>
              <a:rPr lang="en-IN" dirty="0" smtClean="0"/>
              <a:t>Treatment</a:t>
            </a:r>
          </a:p>
        </p:txBody>
      </p:sp>
      <p:sp>
        <p:nvSpPr>
          <p:cNvPr id="4" name="Title 1"/>
          <p:cNvSpPr>
            <a:spLocks noGrp="1"/>
          </p:cNvSpPr>
          <p:nvPr>
            <p:ph type="title"/>
          </p:nvPr>
        </p:nvSpPr>
        <p:spPr>
          <a:xfrm>
            <a:off x="457200" y="0"/>
            <a:ext cx="8229600" cy="1143000"/>
          </a:xfrm>
        </p:spPr>
        <p:txBody>
          <a:bodyPr>
            <a:normAutofit fontScale="90000"/>
          </a:bodyPr>
          <a:lstStyle/>
          <a:p>
            <a:r>
              <a:rPr lang="en-IN" b="1" dirty="0" err="1" smtClean="0"/>
              <a:t>Enterobius</a:t>
            </a:r>
            <a:r>
              <a:rPr lang="en-IN" b="1" dirty="0" smtClean="0"/>
              <a:t> </a:t>
            </a:r>
            <a:r>
              <a:rPr lang="en-IN" b="1" dirty="0" err="1" smtClean="0"/>
              <a:t>vermicularis</a:t>
            </a:r>
            <a:r>
              <a:rPr lang="en-IN" b="1" dirty="0" smtClean="0"/>
              <a:t> (Pin Worm)</a:t>
            </a:r>
            <a:endParaRPr lang="en-IN" dirty="0"/>
          </a:p>
        </p:txBody>
      </p:sp>
      <p:sp>
        <p:nvSpPr>
          <p:cNvPr id="8" name="Rounded Rectangle 7"/>
          <p:cNvSpPr/>
          <p:nvPr/>
        </p:nvSpPr>
        <p:spPr>
          <a:xfrm>
            <a:off x="457200" y="5105400"/>
            <a:ext cx="5257800" cy="16764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n-IN" sz="2000" b="1" dirty="0" smtClean="0"/>
              <a:t>Albendazole 400 mg Once, repeat in 2wk</a:t>
            </a:r>
          </a:p>
          <a:p>
            <a:pPr>
              <a:buFont typeface="Arial" pitchFamily="34" charset="0"/>
              <a:buChar char="•"/>
            </a:pPr>
            <a:r>
              <a:rPr lang="en-IN" sz="2000" dirty="0" smtClean="0"/>
              <a:t>Other options</a:t>
            </a:r>
          </a:p>
          <a:p>
            <a:pPr lvl="1">
              <a:buFont typeface="Arial" pitchFamily="34" charset="0"/>
              <a:buChar char="•"/>
            </a:pPr>
            <a:r>
              <a:rPr lang="en-IN" sz="2000" dirty="0" err="1" smtClean="0"/>
              <a:t>Mebendazole</a:t>
            </a:r>
            <a:endParaRPr lang="en-IN" sz="2000" dirty="0" smtClean="0"/>
          </a:p>
          <a:p>
            <a:pPr lvl="1">
              <a:buFont typeface="Arial" pitchFamily="34" charset="0"/>
              <a:buChar char="•"/>
            </a:pPr>
            <a:r>
              <a:rPr lang="en-IN" sz="2000" dirty="0" err="1" smtClean="0"/>
              <a:t>Pyrantel</a:t>
            </a:r>
            <a:endParaRPr lang="en-IN" sz="2000" dirty="0" smtClean="0"/>
          </a:p>
          <a:p>
            <a:pPr>
              <a:buFont typeface="Arial" pitchFamily="34" charset="0"/>
              <a:buChar char="•"/>
            </a:pPr>
            <a:r>
              <a:rPr lang="en-IN" sz="2000" dirty="0" smtClean="0"/>
              <a:t>Treat entire family</a:t>
            </a:r>
            <a:endParaRPr lang="en-IN"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667</TotalTime>
  <Words>2692</Words>
  <Application>Microsoft Office PowerPoint</Application>
  <PresentationFormat>On-screen Show (4:3)</PresentationFormat>
  <Paragraphs>242</Paragraphs>
  <Slides>25</Slides>
  <Notes>23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Burden of disease</vt:lpstr>
      <vt:lpstr>Slide 3</vt:lpstr>
      <vt:lpstr>Slide 4</vt:lpstr>
      <vt:lpstr>Ascaris lumbricoides – Life cycle</vt:lpstr>
      <vt:lpstr>Ascaris lumbricoides</vt:lpstr>
      <vt:lpstr>Ascaris lumbricoides</vt:lpstr>
      <vt:lpstr>Enterobius vermicularis (Pin Worm)</vt:lpstr>
      <vt:lpstr>Enterobius vermicularis (Pin Worm)</vt:lpstr>
      <vt:lpstr>Hook worm</vt:lpstr>
      <vt:lpstr>Hook worm</vt:lpstr>
      <vt:lpstr>Filariasis Wuchereria bancrofti, Brugia malayi, B. timori</vt:lpstr>
      <vt:lpstr>Filariasis</vt:lpstr>
      <vt:lpstr>Filariasis</vt:lpstr>
      <vt:lpstr>Echinococcosis</vt:lpstr>
      <vt:lpstr>Echinococcosis</vt:lpstr>
      <vt:lpstr>Echinococcosis</vt:lpstr>
      <vt:lpstr>Taeniasis</vt:lpstr>
      <vt:lpstr>Taeniasis</vt:lpstr>
      <vt:lpstr>Taeniasis</vt:lpstr>
      <vt:lpstr>Cysticercosis</vt:lpstr>
      <vt:lpstr>Cysticercosis</vt:lpstr>
      <vt:lpstr>Cysticercosis</vt:lpstr>
      <vt:lpstr>Neurocysticercosis</vt:lpstr>
      <vt:lpstr>Neurocysticercosis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Worm Infestations in Children</dc:title>
  <dc:creator>Parul</dc:creator>
  <cp:lastModifiedBy>Nishant Verma</cp:lastModifiedBy>
  <cp:revision>24</cp:revision>
  <dcterms:created xsi:type="dcterms:W3CDTF">2006-08-16T00:00:00Z</dcterms:created>
  <dcterms:modified xsi:type="dcterms:W3CDTF">2015-08-22T17:59:43Z</dcterms:modified>
</cp:coreProperties>
</file>