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3" r:id="rId2"/>
    <p:sldId id="275" r:id="rId3"/>
    <p:sldId id="311" r:id="rId4"/>
    <p:sldId id="312" r:id="rId5"/>
    <p:sldId id="313" r:id="rId6"/>
    <p:sldId id="314" r:id="rId7"/>
    <p:sldId id="315" r:id="rId8"/>
    <p:sldId id="316" r:id="rId9"/>
    <p:sldId id="317" r:id="rId10"/>
    <p:sldId id="276" r:id="rId11"/>
    <p:sldId id="303" r:id="rId12"/>
    <p:sldId id="304" r:id="rId13"/>
    <p:sldId id="305" r:id="rId14"/>
    <p:sldId id="306" r:id="rId15"/>
    <p:sldId id="307" r:id="rId16"/>
    <p:sldId id="308" r:id="rId17"/>
    <p:sldId id="309" r:id="rId18"/>
    <p:sldId id="277" r:id="rId19"/>
    <p:sldId id="278" r:id="rId20"/>
    <p:sldId id="279" r:id="rId21"/>
    <p:sldId id="298" r:id="rId22"/>
    <p:sldId id="280" r:id="rId23"/>
    <p:sldId id="281" r:id="rId24"/>
    <p:sldId id="282" r:id="rId25"/>
    <p:sldId id="283" r:id="rId26"/>
    <p:sldId id="284" r:id="rId27"/>
    <p:sldId id="286" r:id="rId28"/>
    <p:sldId id="287" r:id="rId29"/>
    <p:sldId id="310" r:id="rId30"/>
    <p:sldId id="292" r:id="rId31"/>
    <p:sldId id="318" r:id="rId32"/>
    <p:sldId id="319" r:id="rId33"/>
    <p:sldId id="320" r:id="rId34"/>
    <p:sldId id="321" r:id="rId35"/>
    <p:sldId id="294" r:id="rId36"/>
    <p:sldId id="299" r:id="rId37"/>
    <p:sldId id="301" r:id="rId38"/>
    <p:sldId id="302"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DA6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97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1D8BD707-D9CF-40AE-B4C6-C98DA3205C09}" type="datetimeFigureOut">
              <a:rPr lang="en-US" smtClean="0"/>
              <a:pPr/>
              <a:t>6/17/2013</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B6F15528-21DE-4FAA-801E-634DDDAF4B2B}" type="slidenum">
              <a:rPr lang="en-US" smtClean="0"/>
              <a:pPr/>
              <a:t>‹#›</a:t>
            </a:fld>
            <a:endParaRPr lang="en-US"/>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6/17/2013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6/17/2013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6/17/2013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1D8BD707-D9CF-40AE-B4C6-C98DA3205C09}" type="datetimeFigureOut">
              <a:rPr lang="en-US" smtClean="0"/>
              <a:pPr/>
              <a:t>6/17/2013</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B6F15528-21DE-4FAA-801E-634DDDAF4B2B}" type="slidenum">
              <a:rPr lang="en-US" smtClean="0"/>
              <a:pPr/>
              <a:t>‹#›</a:t>
            </a:fld>
            <a:endParaRPr lang="en-US"/>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6/17/2013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a:xfrm>
            <a:off x="8641080" y="6514568"/>
            <a:ext cx="464288" cy="274320"/>
          </a:xfrm>
        </p:spPr>
        <p:txBody>
          <a:bodyPr/>
          <a:lstStyle>
            <a:extLst/>
          </a:lstStyle>
          <a:p>
            <a:fld id="{B6F15528-21DE-4FAA-801E-634DDDAF4B2B}" type="slidenum">
              <a:rPr lang="en-US" smtClean="0"/>
              <a:pPr/>
              <a:t>‹#›</a:t>
            </a:fld>
            <a:endParaRPr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6/17/2013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a:xfrm>
            <a:off x="8641080" y="6514568"/>
            <a:ext cx="464288" cy="274320"/>
          </a:xfrm>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6/17/2013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6/17/2013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1D8BD707-D9CF-40AE-B4C6-C98DA3205C09}" type="datetimeFigureOut">
              <a:rPr lang="en-US" smtClean="0"/>
              <a:pPr/>
              <a:t>6/17/2013</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B6F15528-21DE-4FAA-801E-634DDDAF4B2B}" type="slidenum">
              <a:rPr lang="en-US" smtClean="0"/>
              <a:pPr/>
              <a:t>‹#›</a:t>
            </a:fld>
            <a:endParaRPr lang="en-US"/>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1D8BD707-D9CF-40AE-B4C6-C98DA3205C09}" type="datetimeFigureOut">
              <a:rPr lang="en-US" smtClean="0"/>
              <a:pPr/>
              <a:t>6/17/2013</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B6F15528-21DE-4FAA-801E-634DDDAF4B2B}" type="slidenum">
              <a:rPr lang="en-US" smtClean="0"/>
              <a:pPr/>
              <a:t>‹#›</a:t>
            </a:fld>
            <a:endParaRPr lang="en-US"/>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1D8BD707-D9CF-40AE-B4C6-C98DA3205C09}" type="datetimeFigureOut">
              <a:rPr lang="en-US" smtClean="0"/>
              <a:pPr/>
              <a:t>6/17/2013</a:t>
            </a:fld>
            <a:endParaRPr 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B6F15528-21DE-4FAA-801E-634DDDAF4B2B}" type="slidenum">
              <a:rPr lang="en-US" smtClean="0"/>
              <a:pPr/>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1295400"/>
            <a:ext cx="8305800" cy="2731008"/>
          </a:xfrm>
        </p:spPr>
        <p:txBody>
          <a:bodyPr>
            <a:noAutofit/>
          </a:bodyPr>
          <a:lstStyle/>
          <a:p>
            <a:pPr algn="ctr"/>
            <a:r>
              <a:rPr lang="en-US" sz="4800" dirty="0" smtClean="0">
                <a:latin typeface="Imprint MT Shadow" pitchFamily="82" charset="0"/>
              </a:rPr>
              <a:t>PEDIATRIC OPERATIVE DENTISTRY   (cont.)</a:t>
            </a:r>
            <a:endParaRPr lang="en-US" sz="4800" dirty="0">
              <a:latin typeface="Imprint MT Shadow" pitchFamily="82"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4536"/>
            <a:ext cx="8229600" cy="889464"/>
          </a:xfrm>
        </p:spPr>
        <p:txBody>
          <a:bodyPr>
            <a:noAutofit/>
          </a:bodyPr>
          <a:lstStyle/>
          <a:p>
            <a:r>
              <a:rPr lang="en-US" sz="3200" b="1" dirty="0" smtClean="0">
                <a:solidFill>
                  <a:srgbClr val="FFFF00"/>
                </a:solidFill>
              </a:rPr>
              <a:t>Blacks concept extension for prevention</a:t>
            </a:r>
            <a:br>
              <a:rPr lang="en-US" sz="3200" b="1" dirty="0" smtClean="0">
                <a:solidFill>
                  <a:srgbClr val="FFFF00"/>
                </a:solidFill>
              </a:rPr>
            </a:br>
            <a:endParaRPr lang="en-US" sz="3200" dirty="0"/>
          </a:p>
        </p:txBody>
      </p:sp>
      <p:sp>
        <p:nvSpPr>
          <p:cNvPr id="3" name="Content Placeholder 2"/>
          <p:cNvSpPr>
            <a:spLocks noGrp="1"/>
          </p:cNvSpPr>
          <p:nvPr>
            <p:ph idx="1"/>
          </p:nvPr>
        </p:nvSpPr>
        <p:spPr/>
        <p:txBody>
          <a:bodyPr>
            <a:normAutofit/>
          </a:bodyPr>
          <a:lstStyle/>
          <a:p>
            <a:pPr marL="609600" indent="-609600">
              <a:buFontTx/>
              <a:buAutoNum type="arabicPeriod"/>
            </a:pPr>
            <a:r>
              <a:rPr lang="en-US" dirty="0" smtClean="0"/>
              <a:t>Obtaining Outline form </a:t>
            </a:r>
          </a:p>
          <a:p>
            <a:pPr marL="609600" indent="-609600">
              <a:buFontTx/>
              <a:buAutoNum type="arabicPeriod"/>
            </a:pPr>
            <a:r>
              <a:rPr lang="en-US" dirty="0" smtClean="0"/>
              <a:t>Obtaining Resistance form</a:t>
            </a:r>
          </a:p>
          <a:p>
            <a:pPr marL="609600" indent="-609600">
              <a:buFontTx/>
              <a:buAutoNum type="arabicPeriod"/>
            </a:pPr>
            <a:r>
              <a:rPr lang="en-US" dirty="0" smtClean="0"/>
              <a:t>Obtaining Retention form</a:t>
            </a:r>
          </a:p>
          <a:p>
            <a:pPr marL="609600" indent="-609600">
              <a:buFontTx/>
              <a:buAutoNum type="arabicPeriod"/>
            </a:pPr>
            <a:r>
              <a:rPr lang="en-US" dirty="0" smtClean="0"/>
              <a:t>Obtaining Convenience form</a:t>
            </a:r>
          </a:p>
          <a:p>
            <a:pPr marL="609600" indent="-609600">
              <a:buFontTx/>
              <a:buAutoNum type="arabicPeriod"/>
            </a:pPr>
            <a:r>
              <a:rPr lang="en-US" dirty="0" smtClean="0"/>
              <a:t>Removal of infected dentin </a:t>
            </a:r>
          </a:p>
          <a:p>
            <a:pPr marL="609600" indent="-609600">
              <a:buFontTx/>
              <a:buAutoNum type="arabicPeriod"/>
            </a:pPr>
            <a:r>
              <a:rPr lang="en-US" dirty="0" smtClean="0"/>
              <a:t>Finishing enamel walls </a:t>
            </a:r>
          </a:p>
          <a:p>
            <a:pPr marL="609600" indent="-609600">
              <a:buFontTx/>
              <a:buAutoNum type="arabicPeriod"/>
            </a:pPr>
            <a:r>
              <a:rPr lang="en-US" dirty="0" smtClean="0"/>
              <a:t>Debridement /toilet of  the cavity</a:t>
            </a:r>
          </a:p>
          <a:p>
            <a:pPr marL="609600" indent="-609600">
              <a:buFontTx/>
              <a:buNone/>
            </a:pPr>
            <a:r>
              <a:rPr lang="en-US" dirty="0" smtClean="0"/>
              <a:t>                                                                                             </a:t>
            </a: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63136"/>
          </a:xfrm>
        </p:spPr>
        <p:txBody>
          <a:bodyPr>
            <a:normAutofit/>
          </a:bodyPr>
          <a:lstStyle/>
          <a:p>
            <a:pPr algn="ctr"/>
            <a:r>
              <a:rPr lang="en-US" sz="4000" dirty="0" smtClean="0">
                <a:solidFill>
                  <a:srgbClr val="FFFF00"/>
                </a:solidFill>
              </a:rPr>
              <a:t>Outline form</a:t>
            </a:r>
            <a:endParaRPr lang="en-US" sz="4000" dirty="0">
              <a:solidFill>
                <a:srgbClr val="FFFF00"/>
              </a:solidFill>
            </a:endParaRPr>
          </a:p>
        </p:txBody>
      </p:sp>
      <p:sp>
        <p:nvSpPr>
          <p:cNvPr id="3" name="Content Placeholder 2"/>
          <p:cNvSpPr>
            <a:spLocks noGrp="1"/>
          </p:cNvSpPr>
          <p:nvPr>
            <p:ph idx="1"/>
          </p:nvPr>
        </p:nvSpPr>
        <p:spPr/>
        <p:txBody>
          <a:bodyPr/>
          <a:lstStyle/>
          <a:p>
            <a:r>
              <a:rPr lang="en-US" dirty="0" smtClean="0"/>
              <a:t>Area of tooth surface or enamel margin to be included in the finished cavity</a:t>
            </a:r>
          </a:p>
          <a:p>
            <a:r>
              <a:rPr lang="en-US" dirty="0" smtClean="0"/>
              <a:t>It can be-</a:t>
            </a:r>
          </a:p>
          <a:p>
            <a:pPr>
              <a:buNone/>
            </a:pPr>
            <a:r>
              <a:rPr lang="en-US" sz="2400" dirty="0" smtClean="0"/>
              <a:t>                       External outline form</a:t>
            </a:r>
          </a:p>
          <a:p>
            <a:pPr>
              <a:buNone/>
            </a:pPr>
            <a:r>
              <a:rPr lang="en-US" sz="2400" dirty="0" smtClean="0"/>
              <a:t>                       Internal outline form</a:t>
            </a:r>
          </a:p>
          <a:p>
            <a:endParaRPr lang="en-US" dirty="0" smtClean="0"/>
          </a:p>
          <a:p>
            <a:endParaRPr lang="en-US" dirty="0" smtClean="0"/>
          </a:p>
          <a:p>
            <a:pPr>
              <a:buNone/>
            </a:pPr>
            <a:endParaRPr lang="en-US" dirty="0"/>
          </a:p>
        </p:txBody>
      </p:sp>
      <p:pic>
        <p:nvPicPr>
          <p:cNvPr id="1026" name="Picture 2" descr="C:\Users\Dr. Rajeev\Desktop\Picture1.jpg"/>
          <p:cNvPicPr>
            <a:picLocks noChangeAspect="1" noChangeArrowheads="1"/>
          </p:cNvPicPr>
          <p:nvPr/>
        </p:nvPicPr>
        <p:blipFill>
          <a:blip r:embed="rId2" cstate="print"/>
          <a:srcRect/>
          <a:stretch>
            <a:fillRect/>
          </a:stretch>
        </p:blipFill>
        <p:spPr bwMode="auto">
          <a:xfrm>
            <a:off x="5519137" y="3657600"/>
            <a:ext cx="2481863" cy="25908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solidFill>
                  <a:srgbClr val="FFFF00"/>
                </a:solidFill>
              </a:rPr>
              <a:t>Resistance form</a:t>
            </a:r>
            <a:endParaRPr lang="en-US" sz="4400" dirty="0">
              <a:solidFill>
                <a:srgbClr val="FFFF00"/>
              </a:solidFill>
            </a:endParaRPr>
          </a:p>
        </p:txBody>
      </p:sp>
      <p:sp>
        <p:nvSpPr>
          <p:cNvPr id="3" name="Content Placeholder 2"/>
          <p:cNvSpPr>
            <a:spLocks noGrp="1"/>
          </p:cNvSpPr>
          <p:nvPr>
            <p:ph sz="half" idx="1"/>
          </p:nvPr>
        </p:nvSpPr>
        <p:spPr>
          <a:xfrm>
            <a:off x="457200" y="1645920"/>
            <a:ext cx="8229600" cy="1554480"/>
          </a:xfrm>
        </p:spPr>
        <p:txBody>
          <a:bodyPr>
            <a:normAutofit/>
          </a:bodyPr>
          <a:lstStyle/>
          <a:p>
            <a:pPr algn="just"/>
            <a:r>
              <a:rPr lang="en-US" sz="2800" dirty="0" smtClean="0"/>
              <a:t>Shape &amp; configuration of the cavity that best enables both the restoration &amp; tooth to withstand occlusal forces without fracture</a:t>
            </a:r>
            <a:endParaRPr lang="en-US" sz="2800" dirty="0"/>
          </a:p>
        </p:txBody>
      </p:sp>
      <p:pic>
        <p:nvPicPr>
          <p:cNvPr id="2053" name="Picture 5" descr="C:\Users\Dr. Rajeev\Desktop\DSC06209.JPG"/>
          <p:cNvPicPr>
            <a:picLocks noGrp="1" noChangeAspect="1" noChangeArrowheads="1"/>
          </p:cNvPicPr>
          <p:nvPr>
            <p:ph sz="half" idx="2"/>
          </p:nvPr>
        </p:nvPicPr>
        <p:blipFill>
          <a:blip r:embed="rId2" cstate="print"/>
          <a:srcRect/>
          <a:stretch>
            <a:fillRect/>
          </a:stretch>
        </p:blipFill>
        <p:spPr bwMode="auto">
          <a:xfrm>
            <a:off x="838200" y="3505200"/>
            <a:ext cx="7315200" cy="265315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solidFill>
                  <a:srgbClr val="FFFF00"/>
                </a:solidFill>
              </a:rPr>
              <a:t>Retention form</a:t>
            </a:r>
            <a:endParaRPr lang="en-US" dirty="0">
              <a:solidFill>
                <a:srgbClr val="FFFF00"/>
              </a:solidFill>
            </a:endParaRPr>
          </a:p>
        </p:txBody>
      </p:sp>
      <p:sp>
        <p:nvSpPr>
          <p:cNvPr id="3" name="Content Placeholder 2"/>
          <p:cNvSpPr>
            <a:spLocks noGrp="1"/>
          </p:cNvSpPr>
          <p:nvPr>
            <p:ph sz="half" idx="1"/>
          </p:nvPr>
        </p:nvSpPr>
        <p:spPr>
          <a:xfrm>
            <a:off x="457200" y="1645920"/>
            <a:ext cx="8305800" cy="1554480"/>
          </a:xfrm>
        </p:spPr>
        <p:txBody>
          <a:bodyPr>
            <a:normAutofit/>
          </a:bodyPr>
          <a:lstStyle/>
          <a:p>
            <a:r>
              <a:rPr lang="en-US" sz="2800" dirty="0" smtClean="0"/>
              <a:t>Factors of cavity design that prevent the restoration from being displaced.</a:t>
            </a:r>
            <a:endParaRPr lang="en-US" sz="2800" dirty="0"/>
          </a:p>
        </p:txBody>
      </p:sp>
      <p:pic>
        <p:nvPicPr>
          <p:cNvPr id="3074" name="Picture 2" descr="C:\Users\Dr. Rajeev\Desktop\DSC06214.JPG"/>
          <p:cNvPicPr>
            <a:picLocks noGrp="1" noChangeAspect="1" noChangeArrowheads="1"/>
          </p:cNvPicPr>
          <p:nvPr>
            <p:ph sz="half" idx="2"/>
          </p:nvPr>
        </p:nvPicPr>
        <p:blipFill>
          <a:blip r:embed="rId2" cstate="print"/>
          <a:stretch>
            <a:fillRect/>
          </a:stretch>
        </p:blipFill>
        <p:spPr bwMode="auto">
          <a:xfrm>
            <a:off x="1860110" y="3429000"/>
            <a:ext cx="5378890" cy="28956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786936"/>
          </a:xfrm>
        </p:spPr>
        <p:txBody>
          <a:bodyPr>
            <a:normAutofit fontScale="90000"/>
          </a:bodyPr>
          <a:lstStyle/>
          <a:p>
            <a:pPr algn="ctr"/>
            <a:r>
              <a:rPr lang="en-US" dirty="0" smtClean="0">
                <a:solidFill>
                  <a:srgbClr val="FFFF00"/>
                </a:solidFill>
              </a:rPr>
              <a:t>Convenience form</a:t>
            </a:r>
            <a:endParaRPr lang="en-US" dirty="0">
              <a:solidFill>
                <a:srgbClr val="FFFF00"/>
              </a:solidFill>
            </a:endParaRPr>
          </a:p>
        </p:txBody>
      </p:sp>
      <p:sp>
        <p:nvSpPr>
          <p:cNvPr id="3" name="Content Placeholder 2"/>
          <p:cNvSpPr>
            <a:spLocks noGrp="1"/>
          </p:cNvSpPr>
          <p:nvPr>
            <p:ph idx="1"/>
          </p:nvPr>
        </p:nvSpPr>
        <p:spPr>
          <a:xfrm>
            <a:off x="457200" y="1600201"/>
            <a:ext cx="8229600" cy="1523999"/>
          </a:xfrm>
        </p:spPr>
        <p:txBody>
          <a:bodyPr>
            <a:normAutofit/>
          </a:bodyPr>
          <a:lstStyle/>
          <a:p>
            <a:pPr algn="just"/>
            <a:r>
              <a:rPr lang="en-US" sz="2800" dirty="0" smtClean="0"/>
              <a:t>Shaping the cavity to facilitate access for instrumentation , for condensation, adaptation and finishing</a:t>
            </a:r>
            <a:endParaRPr lang="en-US" sz="2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09600"/>
          </a:xfrm>
        </p:spPr>
        <p:txBody>
          <a:bodyPr>
            <a:normAutofit fontScale="90000"/>
          </a:bodyPr>
          <a:lstStyle/>
          <a:p>
            <a:pPr algn="ctr"/>
            <a:r>
              <a:rPr lang="en-US" dirty="0" smtClean="0">
                <a:solidFill>
                  <a:srgbClr val="FFFF00"/>
                </a:solidFill>
              </a:rPr>
              <a:t>Removal of infected dentin</a:t>
            </a:r>
            <a:endParaRPr lang="en-US" dirty="0">
              <a:solidFill>
                <a:srgbClr val="FFFF00"/>
              </a:solidFill>
            </a:endParaRPr>
          </a:p>
        </p:txBody>
      </p:sp>
      <p:sp>
        <p:nvSpPr>
          <p:cNvPr id="3" name="Content Placeholder 2"/>
          <p:cNvSpPr>
            <a:spLocks noGrp="1"/>
          </p:cNvSpPr>
          <p:nvPr>
            <p:ph idx="1"/>
          </p:nvPr>
        </p:nvSpPr>
        <p:spPr>
          <a:xfrm>
            <a:off x="457200" y="1646237"/>
            <a:ext cx="8229600" cy="1325563"/>
          </a:xfrm>
        </p:spPr>
        <p:txBody>
          <a:bodyPr>
            <a:normAutofit/>
          </a:bodyPr>
          <a:lstStyle/>
          <a:p>
            <a:r>
              <a:rPr lang="en-US" sz="2800" dirty="0" smtClean="0"/>
              <a:t>Elimination of any infected carious tooth structure or faulty restoration left in the cavity preparation</a:t>
            </a:r>
            <a:endParaRPr lang="en-US" sz="28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838200"/>
          </a:xfrm>
        </p:spPr>
        <p:txBody>
          <a:bodyPr>
            <a:normAutofit fontScale="90000"/>
          </a:bodyPr>
          <a:lstStyle/>
          <a:p>
            <a:pPr algn="ctr"/>
            <a:r>
              <a:rPr lang="en-US" sz="4000" dirty="0" smtClean="0">
                <a:solidFill>
                  <a:srgbClr val="FFFF00"/>
                </a:solidFill>
              </a:rPr>
              <a:t/>
            </a:r>
            <a:br>
              <a:rPr lang="en-US" sz="4000" dirty="0" smtClean="0">
                <a:solidFill>
                  <a:srgbClr val="FFFF00"/>
                </a:solidFill>
              </a:rPr>
            </a:br>
            <a:r>
              <a:rPr lang="en-US" sz="4000" dirty="0" smtClean="0">
                <a:solidFill>
                  <a:srgbClr val="FFFF00"/>
                </a:solidFill>
              </a:rPr>
              <a:t/>
            </a:r>
            <a:br>
              <a:rPr lang="en-US" sz="4000" dirty="0" smtClean="0">
                <a:solidFill>
                  <a:srgbClr val="FFFF00"/>
                </a:solidFill>
              </a:rPr>
            </a:br>
            <a:r>
              <a:rPr lang="en-US" sz="4000" dirty="0" smtClean="0">
                <a:solidFill>
                  <a:srgbClr val="FFFF00"/>
                </a:solidFill>
              </a:rPr>
              <a:t/>
            </a:r>
            <a:br>
              <a:rPr lang="en-US" sz="4000" dirty="0" smtClean="0">
                <a:solidFill>
                  <a:srgbClr val="FFFF00"/>
                </a:solidFill>
              </a:rPr>
            </a:br>
            <a:r>
              <a:rPr lang="en-US" sz="4000" dirty="0" smtClean="0">
                <a:solidFill>
                  <a:srgbClr val="FFFF00"/>
                </a:solidFill>
              </a:rPr>
              <a:t/>
            </a:r>
            <a:br>
              <a:rPr lang="en-US" sz="4000" dirty="0" smtClean="0">
                <a:solidFill>
                  <a:srgbClr val="FFFF00"/>
                </a:solidFill>
              </a:rPr>
            </a:br>
            <a:r>
              <a:rPr lang="en-US" sz="4000" dirty="0" smtClean="0">
                <a:solidFill>
                  <a:srgbClr val="FFFF00"/>
                </a:solidFill>
              </a:rPr>
              <a:t/>
            </a:r>
            <a:br>
              <a:rPr lang="en-US" sz="4000" dirty="0" smtClean="0">
                <a:solidFill>
                  <a:srgbClr val="FFFF00"/>
                </a:solidFill>
              </a:rPr>
            </a:br>
            <a:r>
              <a:rPr lang="en-US" sz="4000" dirty="0" smtClean="0">
                <a:solidFill>
                  <a:srgbClr val="FFFF00"/>
                </a:solidFill>
              </a:rPr>
              <a:t/>
            </a:r>
            <a:br>
              <a:rPr lang="en-US" sz="4000" dirty="0" smtClean="0">
                <a:solidFill>
                  <a:srgbClr val="FFFF00"/>
                </a:solidFill>
              </a:rPr>
            </a:br>
            <a:r>
              <a:rPr lang="en-US" sz="4000" dirty="0" smtClean="0">
                <a:solidFill>
                  <a:srgbClr val="FFFF00"/>
                </a:solidFill>
              </a:rPr>
              <a:t/>
            </a:r>
            <a:br>
              <a:rPr lang="en-US" sz="4000" dirty="0" smtClean="0">
                <a:solidFill>
                  <a:srgbClr val="FFFF00"/>
                </a:solidFill>
              </a:rPr>
            </a:br>
            <a:r>
              <a:rPr lang="en-US" sz="4000" dirty="0" smtClean="0">
                <a:solidFill>
                  <a:srgbClr val="FFFF00"/>
                </a:solidFill>
              </a:rPr>
              <a:t/>
            </a:r>
            <a:br>
              <a:rPr lang="en-US" sz="4000" dirty="0" smtClean="0">
                <a:solidFill>
                  <a:srgbClr val="FFFF00"/>
                </a:solidFill>
              </a:rPr>
            </a:br>
            <a:r>
              <a:rPr lang="en-US" sz="4000" dirty="0" smtClean="0">
                <a:solidFill>
                  <a:srgbClr val="FFFF00"/>
                </a:solidFill>
              </a:rPr>
              <a:t/>
            </a:r>
            <a:br>
              <a:rPr lang="en-US" sz="4000" dirty="0" smtClean="0">
                <a:solidFill>
                  <a:srgbClr val="FFFF00"/>
                </a:solidFill>
              </a:rPr>
            </a:br>
            <a:r>
              <a:rPr lang="en-US" sz="4000" dirty="0" smtClean="0">
                <a:solidFill>
                  <a:srgbClr val="FFFF00"/>
                </a:solidFill>
              </a:rPr>
              <a:t/>
            </a:r>
            <a:br>
              <a:rPr lang="en-US" sz="4000" dirty="0" smtClean="0">
                <a:solidFill>
                  <a:srgbClr val="FFFF00"/>
                </a:solidFill>
              </a:rPr>
            </a:br>
            <a:r>
              <a:rPr lang="en-US" sz="4000" dirty="0" smtClean="0">
                <a:solidFill>
                  <a:srgbClr val="FFFF00"/>
                </a:solidFill>
              </a:rPr>
              <a:t/>
            </a:r>
            <a:br>
              <a:rPr lang="en-US" sz="4000" dirty="0" smtClean="0">
                <a:solidFill>
                  <a:srgbClr val="FFFF00"/>
                </a:solidFill>
              </a:rPr>
            </a:br>
            <a:r>
              <a:rPr lang="en-US" sz="4000" dirty="0" smtClean="0">
                <a:solidFill>
                  <a:srgbClr val="FFFF00"/>
                </a:solidFill>
              </a:rPr>
              <a:t/>
            </a:r>
            <a:br>
              <a:rPr lang="en-US" sz="4000" dirty="0" smtClean="0">
                <a:solidFill>
                  <a:srgbClr val="FFFF00"/>
                </a:solidFill>
              </a:rPr>
            </a:br>
            <a:r>
              <a:rPr lang="en-US" sz="4000" dirty="0" smtClean="0">
                <a:solidFill>
                  <a:srgbClr val="FFFF00"/>
                </a:solidFill>
              </a:rPr>
              <a:t/>
            </a:r>
            <a:br>
              <a:rPr lang="en-US" sz="4000" dirty="0" smtClean="0">
                <a:solidFill>
                  <a:srgbClr val="FFFF00"/>
                </a:solidFill>
              </a:rPr>
            </a:br>
            <a:r>
              <a:rPr lang="en-US" sz="4000" dirty="0" smtClean="0">
                <a:solidFill>
                  <a:srgbClr val="FFFF00"/>
                </a:solidFill>
              </a:rPr>
              <a:t/>
            </a:r>
            <a:br>
              <a:rPr lang="en-US" sz="4000" dirty="0" smtClean="0">
                <a:solidFill>
                  <a:srgbClr val="FFFF00"/>
                </a:solidFill>
              </a:rPr>
            </a:br>
            <a:r>
              <a:rPr lang="en-US" sz="4000" dirty="0" smtClean="0">
                <a:solidFill>
                  <a:srgbClr val="FFFF00"/>
                </a:solidFill>
              </a:rPr>
              <a:t/>
            </a:r>
            <a:br>
              <a:rPr lang="en-US" sz="4000" dirty="0" smtClean="0">
                <a:solidFill>
                  <a:srgbClr val="FFFF00"/>
                </a:solidFill>
              </a:rPr>
            </a:br>
            <a:r>
              <a:rPr lang="en-US" sz="4000" dirty="0" smtClean="0">
                <a:solidFill>
                  <a:srgbClr val="FFFF00"/>
                </a:solidFill>
              </a:rPr>
              <a:t/>
            </a:r>
            <a:br>
              <a:rPr lang="en-US" sz="4000" dirty="0" smtClean="0">
                <a:solidFill>
                  <a:srgbClr val="FFFF00"/>
                </a:solidFill>
              </a:rPr>
            </a:br>
            <a:r>
              <a:rPr lang="en-US" sz="4000" dirty="0" smtClean="0">
                <a:solidFill>
                  <a:srgbClr val="FFFF00"/>
                </a:solidFill>
              </a:rPr>
              <a:t/>
            </a:r>
            <a:br>
              <a:rPr lang="en-US" sz="4000" dirty="0" smtClean="0">
                <a:solidFill>
                  <a:srgbClr val="FFFF00"/>
                </a:solidFill>
              </a:rPr>
            </a:br>
            <a:r>
              <a:rPr lang="en-US" sz="4000" dirty="0" smtClean="0">
                <a:solidFill>
                  <a:srgbClr val="FFFF00"/>
                </a:solidFill>
              </a:rPr>
              <a:t/>
            </a:r>
            <a:br>
              <a:rPr lang="en-US" sz="4000" dirty="0" smtClean="0">
                <a:solidFill>
                  <a:srgbClr val="FFFF00"/>
                </a:solidFill>
              </a:rPr>
            </a:br>
            <a:r>
              <a:rPr lang="en-US" sz="3600" dirty="0" smtClean="0">
                <a:solidFill>
                  <a:srgbClr val="FFFF00"/>
                </a:solidFill>
              </a:rPr>
              <a:t> Finishing enamel walls </a:t>
            </a:r>
            <a:br>
              <a:rPr lang="en-US" sz="3600" dirty="0" smtClean="0">
                <a:solidFill>
                  <a:srgbClr val="FFFF00"/>
                </a:solidFill>
              </a:rPr>
            </a:br>
            <a:endParaRPr lang="en-US" sz="3600" dirty="0">
              <a:solidFill>
                <a:srgbClr val="FFFF00"/>
              </a:solidFill>
            </a:endParaRPr>
          </a:p>
        </p:txBody>
      </p:sp>
      <p:sp>
        <p:nvSpPr>
          <p:cNvPr id="3" name="Content Placeholder 2"/>
          <p:cNvSpPr>
            <a:spLocks noGrp="1"/>
          </p:cNvSpPr>
          <p:nvPr>
            <p:ph idx="1"/>
          </p:nvPr>
        </p:nvSpPr>
        <p:spPr/>
        <p:txBody>
          <a:bodyPr>
            <a:normAutofit/>
          </a:bodyPr>
          <a:lstStyle/>
          <a:p>
            <a:r>
              <a:rPr lang="en-US" sz="2800" dirty="0" smtClean="0"/>
              <a:t>To place the margins on smooth tooth structure</a:t>
            </a:r>
          </a:p>
          <a:p>
            <a:pPr>
              <a:buNone/>
            </a:pPr>
            <a:endParaRPr lang="en-US" sz="2800" dirty="0" smtClean="0"/>
          </a:p>
          <a:p>
            <a:r>
              <a:rPr lang="en-US" sz="2800" dirty="0" smtClean="0"/>
              <a:t>To have smooth walls and rounded angles </a:t>
            </a:r>
          </a:p>
          <a:p>
            <a:pPr>
              <a:buNone/>
            </a:pPr>
            <a:endParaRPr lang="en-US" sz="2800" dirty="0" smtClean="0"/>
          </a:p>
          <a:p>
            <a:r>
              <a:rPr lang="en-US" sz="2800" dirty="0" smtClean="0"/>
              <a:t>To facilitate placement and finishing of restorative materials</a:t>
            </a:r>
            <a:endParaRPr lang="en-US" sz="28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558336"/>
          </a:xfrm>
        </p:spPr>
        <p:txBody>
          <a:bodyPr>
            <a:normAutofit fontScale="90000"/>
          </a:bodyPr>
          <a:lstStyle/>
          <a:p>
            <a:pPr algn="ctr"/>
            <a:r>
              <a:rPr lang="en-US" dirty="0" smtClean="0">
                <a:solidFill>
                  <a:srgbClr val="FFFF00"/>
                </a:solidFill>
              </a:rPr>
              <a:t>Cleaning of the cavity</a:t>
            </a:r>
            <a:endParaRPr lang="en-US" dirty="0">
              <a:solidFill>
                <a:srgbClr val="FFFF00"/>
              </a:solidFill>
            </a:endParaRPr>
          </a:p>
        </p:txBody>
      </p:sp>
      <p:sp>
        <p:nvSpPr>
          <p:cNvPr id="3" name="Content Placeholder 2"/>
          <p:cNvSpPr>
            <a:spLocks noGrp="1"/>
          </p:cNvSpPr>
          <p:nvPr>
            <p:ph idx="1"/>
          </p:nvPr>
        </p:nvSpPr>
        <p:spPr/>
        <p:txBody>
          <a:bodyPr>
            <a:normAutofit/>
          </a:bodyPr>
          <a:lstStyle/>
          <a:p>
            <a:r>
              <a:rPr lang="en-US" sz="2800" dirty="0" smtClean="0"/>
              <a:t>Removing all chips or loose debris that have accumulated</a:t>
            </a:r>
          </a:p>
          <a:p>
            <a:pPr>
              <a:buNone/>
            </a:pPr>
            <a:endParaRPr lang="en-US" sz="2800" dirty="0" smtClean="0"/>
          </a:p>
          <a:p>
            <a:r>
              <a:rPr lang="en-US" sz="2800" dirty="0" smtClean="0"/>
              <a:t>Drying the cavity</a:t>
            </a:r>
          </a:p>
          <a:p>
            <a:pPr>
              <a:buNone/>
            </a:pPr>
            <a:endParaRPr lang="en-US" sz="2800" dirty="0" smtClean="0"/>
          </a:p>
          <a:p>
            <a:r>
              <a:rPr lang="en-US" sz="2800" dirty="0" smtClean="0"/>
              <a:t>Making a final complete inspection of the preparation for any remaining infected dentin, unsound enamel margin</a:t>
            </a:r>
            <a:endParaRPr lang="en-US" sz="28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b="1" dirty="0" smtClean="0">
                <a:solidFill>
                  <a:srgbClr val="FFFF00"/>
                </a:solidFill>
              </a:rPr>
              <a:t>PREPARATION OF CLASS I CAVITY</a:t>
            </a:r>
            <a:r>
              <a:rPr kumimoji="1" lang="en-US" sz="3200" b="1" dirty="0" smtClean="0">
                <a:latin typeface="Arial" charset="0"/>
              </a:rPr>
              <a:t/>
            </a:r>
            <a:br>
              <a:rPr kumimoji="1" lang="en-US" sz="3200" b="1" dirty="0" smtClean="0">
                <a:latin typeface="Arial" charset="0"/>
              </a:rPr>
            </a:br>
            <a:endParaRPr lang="en-US" sz="3200" dirty="0"/>
          </a:p>
        </p:txBody>
      </p:sp>
      <p:pic>
        <p:nvPicPr>
          <p:cNvPr id="4" name="Picture 4" descr="scan"/>
          <p:cNvPicPr>
            <a:picLocks noGrp="1" noChangeAspect="1" noChangeArrowheads="1"/>
          </p:cNvPicPr>
          <p:nvPr>
            <p:ph idx="1"/>
          </p:nvPr>
        </p:nvPicPr>
        <p:blipFill>
          <a:blip r:embed="rId2" cstate="print"/>
          <a:stretch>
            <a:fillRect/>
          </a:stretch>
        </p:blipFill>
        <p:spPr>
          <a:xfrm>
            <a:off x="2743200" y="4191000"/>
            <a:ext cx="3886613" cy="2209800"/>
          </a:xfrm>
          <a:noFill/>
          <a:ln w="76200">
            <a:solidFill>
              <a:srgbClr val="CC6600"/>
            </a:solidFill>
          </a:ln>
        </p:spPr>
      </p:pic>
      <p:sp>
        <p:nvSpPr>
          <p:cNvPr id="5" name="Rectangle 4"/>
          <p:cNvSpPr/>
          <p:nvPr/>
        </p:nvSpPr>
        <p:spPr>
          <a:xfrm>
            <a:off x="381000" y="1600200"/>
            <a:ext cx="8458200" cy="4053417"/>
          </a:xfrm>
          <a:prstGeom prst="rect">
            <a:avLst/>
          </a:prstGeom>
        </p:spPr>
        <p:txBody>
          <a:bodyPr wrap="square">
            <a:spAutoFit/>
          </a:bodyPr>
          <a:lstStyle/>
          <a:p>
            <a:pPr algn="just">
              <a:lnSpc>
                <a:spcPct val="90000"/>
              </a:lnSpc>
            </a:pPr>
            <a:r>
              <a:rPr lang="en-US" sz="3200" dirty="0" smtClean="0"/>
              <a:t>The extension &amp; depth of the cavity will be determined by the amount &amp; location of caries &amp; preoperative occlusal anatomy. Every effort should be made to retain as much well-supported enamel as possible.</a:t>
            </a:r>
          </a:p>
          <a:p>
            <a:pPr algn="just">
              <a:lnSpc>
                <a:spcPct val="90000"/>
              </a:lnSpc>
            </a:pPr>
            <a:endParaRPr lang="en-US" dirty="0" smtClean="0"/>
          </a:p>
          <a:p>
            <a:pPr algn="just">
              <a:lnSpc>
                <a:spcPct val="90000"/>
              </a:lnSpc>
            </a:pPr>
            <a:endParaRPr lang="en-US" dirty="0" smtClean="0"/>
          </a:p>
          <a:p>
            <a:pPr algn="just">
              <a:lnSpc>
                <a:spcPct val="90000"/>
              </a:lnSpc>
            </a:pPr>
            <a:endParaRPr lang="en-US" dirty="0" smtClean="0"/>
          </a:p>
          <a:p>
            <a:pPr algn="just">
              <a:lnSpc>
                <a:spcPct val="90000"/>
              </a:lnSpc>
            </a:pPr>
            <a:endParaRPr lang="en-US" dirty="0" smtClean="0"/>
          </a:p>
          <a:p>
            <a:pPr algn="just">
              <a:lnSpc>
                <a:spcPct val="90000"/>
              </a:lnSpc>
            </a:pPr>
            <a:endParaRPr lang="en-US" dirty="0" smtClean="0"/>
          </a:p>
          <a:p>
            <a:pPr algn="just">
              <a:lnSpc>
                <a:spcPct val="90000"/>
              </a:lnSpc>
            </a:pPr>
            <a:endParaRPr lang="en-US" dirty="0" smtClean="0"/>
          </a:p>
          <a:p>
            <a:pPr algn="just">
              <a:lnSpc>
                <a:spcPct val="90000"/>
              </a:lnSpc>
            </a:pPr>
            <a:endParaRPr lang="en-US"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953317"/>
          </a:xfrm>
        </p:spPr>
        <p:txBody>
          <a:bodyPr>
            <a:normAutofit/>
          </a:bodyPr>
          <a:lstStyle/>
          <a:p>
            <a:pPr algn="just">
              <a:lnSpc>
                <a:spcPct val="90000"/>
              </a:lnSpc>
              <a:buNone/>
            </a:pPr>
            <a:endParaRPr lang="en-US" sz="2800" dirty="0" smtClean="0"/>
          </a:p>
          <a:p>
            <a:pPr algn="just">
              <a:lnSpc>
                <a:spcPct val="90000"/>
              </a:lnSpc>
            </a:pPr>
            <a:r>
              <a:rPr lang="en-US" sz="2800" dirty="0" smtClean="0"/>
              <a:t>The maximum intercuspal cavity width should be one-quarter to one-third of the intercuspal width. </a:t>
            </a:r>
          </a:p>
          <a:p>
            <a:pPr algn="just">
              <a:lnSpc>
                <a:spcPct val="90000"/>
              </a:lnSpc>
            </a:pPr>
            <a:endParaRPr lang="en-US" sz="2800" dirty="0" smtClean="0"/>
          </a:p>
          <a:p>
            <a:pPr algn="just">
              <a:lnSpc>
                <a:spcPct val="90000"/>
              </a:lnSpc>
            </a:pPr>
            <a:r>
              <a:rPr lang="en-US" sz="2800" dirty="0" smtClean="0"/>
              <a:t>0.5 mm pulpally to the DEJ to provide sufficient bulk of amalgam to withstand occlusal forces. </a:t>
            </a:r>
          </a:p>
          <a:p>
            <a:pPr algn="just">
              <a:lnSpc>
                <a:spcPct val="90000"/>
              </a:lnSpc>
            </a:pPr>
            <a:endParaRPr lang="en-US" sz="2800" dirty="0" smtClean="0"/>
          </a:p>
          <a:p>
            <a:pPr algn="just">
              <a:lnSpc>
                <a:spcPct val="90000"/>
              </a:lnSpc>
            </a:pPr>
            <a:r>
              <a:rPr lang="en-US" sz="2800" dirty="0" smtClean="0"/>
              <a:t>Pulpal floor should be flat &amp; smooth </a:t>
            </a:r>
          </a:p>
          <a:p>
            <a:pPr algn="just">
              <a:lnSpc>
                <a:spcPct val="90000"/>
              </a:lnSpc>
              <a:buNone/>
            </a:pPr>
            <a:endParaRPr lang="en-US" sz="2800" dirty="0" smtClean="0"/>
          </a:p>
          <a:p>
            <a:pPr algn="just">
              <a:lnSpc>
                <a:spcPct val="90000"/>
              </a:lnSpc>
            </a:pPr>
            <a:r>
              <a:rPr lang="en-US" sz="2800" dirty="0" smtClean="0"/>
              <a:t>Internal line angles should be rounded to reduce any stresses in the set amalgam </a:t>
            </a:r>
          </a:p>
          <a:p>
            <a:pPr algn="just">
              <a:lnSpc>
                <a:spcPct val="90000"/>
              </a:lnSpc>
            </a:pPr>
            <a:endParaRPr lang="en-US" sz="2800" dirty="0" smtClean="0"/>
          </a:p>
          <a:p>
            <a:pPr algn="just">
              <a:lnSpc>
                <a:spcPct val="90000"/>
              </a:lnSpc>
            </a:pPr>
            <a:endParaRPr lang="en-US" sz="2800" dirty="0" smtClean="0"/>
          </a:p>
          <a:p>
            <a:pPr algn="just">
              <a:lnSpc>
                <a:spcPct val="90000"/>
              </a:lnSpc>
            </a:pPr>
            <a:endParaRPr lang="en-US" sz="2800" dirty="0" smtClean="0"/>
          </a:p>
          <a:p>
            <a:pPr algn="just"/>
            <a:endParaRPr lang="en-US" sz="2800" dirty="0"/>
          </a:p>
        </p:txBody>
      </p:sp>
      <p:sp>
        <p:nvSpPr>
          <p:cNvPr id="4" name="Title 1"/>
          <p:cNvSpPr>
            <a:spLocks noGrp="1"/>
          </p:cNvSpPr>
          <p:nvPr>
            <p:ph type="title"/>
          </p:nvPr>
        </p:nvSpPr>
        <p:spPr>
          <a:xfrm>
            <a:off x="685800" y="152400"/>
            <a:ext cx="4419600" cy="381000"/>
          </a:xfrm>
        </p:spPr>
        <p:txBody>
          <a:bodyPr>
            <a:normAutofit/>
          </a:bodyPr>
          <a:lstStyle/>
          <a:p>
            <a:pPr algn="l"/>
            <a:r>
              <a:rPr lang="en-US" sz="1600" b="1" dirty="0" smtClean="0">
                <a:solidFill>
                  <a:schemeClr val="tx1"/>
                </a:solidFill>
              </a:rPr>
              <a:t>PREPARATION OF CLASS I CAVITY Cont.</a:t>
            </a:r>
            <a:endParaRPr lang="en-US" sz="1600" b="1" dirty="0">
              <a:solidFill>
                <a:schemeClr val="tx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133600"/>
            <a:ext cx="7772400" cy="1066800"/>
          </a:xfrm>
        </p:spPr>
        <p:txBody>
          <a:bodyPr/>
          <a:lstStyle/>
          <a:p>
            <a:pPr algn="ctr"/>
            <a:r>
              <a:rPr lang="en-US" dirty="0" smtClean="0"/>
              <a:t>Principles of cavity preparation </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lnSpc>
                <a:spcPct val="80000"/>
              </a:lnSpc>
            </a:pPr>
            <a:r>
              <a:rPr lang="en-US" sz="2800" dirty="0" smtClean="0"/>
              <a:t>The extension is made, buccal or lingual cavity walls should be straight &amp; either parallel or converging occlusally</a:t>
            </a:r>
          </a:p>
          <a:p>
            <a:pPr algn="just">
              <a:lnSpc>
                <a:spcPct val="80000"/>
              </a:lnSpc>
            </a:pPr>
            <a:endParaRPr lang="en-US" sz="2800" dirty="0" smtClean="0"/>
          </a:p>
          <a:p>
            <a:pPr algn="just">
              <a:lnSpc>
                <a:spcPct val="80000"/>
              </a:lnSpc>
            </a:pPr>
            <a:r>
              <a:rPr lang="en-US" sz="2800" dirty="0" smtClean="0"/>
              <a:t> The extension should be cut 0.5 mm into dentine &amp; should extend gingivally to include the developmental pits. </a:t>
            </a:r>
          </a:p>
          <a:p>
            <a:pPr algn="just">
              <a:lnSpc>
                <a:spcPct val="80000"/>
              </a:lnSpc>
              <a:buNone/>
            </a:pPr>
            <a:endParaRPr lang="en-US" sz="2800" dirty="0" smtClean="0"/>
          </a:p>
          <a:p>
            <a:pPr algn="just">
              <a:lnSpc>
                <a:spcPct val="80000"/>
              </a:lnSpc>
            </a:pPr>
            <a:r>
              <a:rPr lang="en-US" sz="2800" dirty="0" smtClean="0"/>
              <a:t>Retention grooves can be place in dentine if considered necessary. </a:t>
            </a:r>
          </a:p>
          <a:p>
            <a:pPr algn="just">
              <a:lnSpc>
                <a:spcPct val="80000"/>
              </a:lnSpc>
            </a:pPr>
            <a:endParaRPr lang="en-US" dirty="0" smtClean="0"/>
          </a:p>
          <a:p>
            <a:pPr algn="just"/>
            <a:endParaRPr lang="en-US" dirty="0"/>
          </a:p>
        </p:txBody>
      </p:sp>
      <p:sp>
        <p:nvSpPr>
          <p:cNvPr id="4" name="Title 1"/>
          <p:cNvSpPr>
            <a:spLocks noGrp="1"/>
          </p:cNvSpPr>
          <p:nvPr>
            <p:ph type="title"/>
          </p:nvPr>
        </p:nvSpPr>
        <p:spPr>
          <a:xfrm>
            <a:off x="685800" y="152400"/>
            <a:ext cx="4419600" cy="381000"/>
          </a:xfrm>
        </p:spPr>
        <p:txBody>
          <a:bodyPr>
            <a:normAutofit/>
          </a:bodyPr>
          <a:lstStyle/>
          <a:p>
            <a:pPr algn="l"/>
            <a:r>
              <a:rPr lang="en-US" sz="1600" b="1" dirty="0" smtClean="0">
                <a:solidFill>
                  <a:schemeClr val="tx1"/>
                </a:solidFill>
              </a:rPr>
              <a:t>PREPARATION OF CLASS I CAVITY Cont.</a:t>
            </a:r>
            <a:endParaRPr lang="en-US" sz="1600" b="1" dirty="0">
              <a:solidFill>
                <a:schemeClr val="tx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lnSpc>
                <a:spcPct val="90000"/>
              </a:lnSpc>
            </a:pPr>
            <a:r>
              <a:rPr lang="en-US" sz="2800" dirty="0" smtClean="0"/>
              <a:t>The ‘isthmus’ area where the extension meets the occlusal section can be rounded or beveled to increase the bulk of amalgam. as it  is subjected to heavy stresses during lateral movements </a:t>
            </a:r>
          </a:p>
          <a:p>
            <a:pPr algn="just">
              <a:lnSpc>
                <a:spcPct val="90000"/>
              </a:lnSpc>
            </a:pPr>
            <a:endParaRPr lang="en-US" sz="2800" dirty="0" smtClean="0"/>
          </a:p>
        </p:txBody>
      </p:sp>
      <p:sp>
        <p:nvSpPr>
          <p:cNvPr id="4" name="Title 1"/>
          <p:cNvSpPr>
            <a:spLocks noGrp="1"/>
          </p:cNvSpPr>
          <p:nvPr>
            <p:ph type="title"/>
          </p:nvPr>
        </p:nvSpPr>
        <p:spPr>
          <a:xfrm>
            <a:off x="685800" y="152400"/>
            <a:ext cx="4419600" cy="381000"/>
          </a:xfrm>
        </p:spPr>
        <p:txBody>
          <a:bodyPr>
            <a:normAutofit/>
          </a:bodyPr>
          <a:lstStyle/>
          <a:p>
            <a:pPr algn="l"/>
            <a:r>
              <a:rPr lang="en-US" sz="1600" b="1" dirty="0" smtClean="0">
                <a:solidFill>
                  <a:schemeClr val="tx1"/>
                </a:solidFill>
              </a:rPr>
              <a:t>PREPARATION OF CLASS I CAVITY Cont.</a:t>
            </a:r>
            <a:endParaRPr lang="en-US" sz="1600" b="1" dirty="0">
              <a:solidFill>
                <a:schemeClr val="tx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86936"/>
          </a:xfrm>
        </p:spPr>
        <p:txBody>
          <a:bodyPr>
            <a:normAutofit/>
          </a:bodyPr>
          <a:lstStyle/>
          <a:p>
            <a:pPr algn="ctr"/>
            <a:r>
              <a:rPr lang="en-US" sz="3600" b="1" dirty="0" smtClean="0">
                <a:solidFill>
                  <a:srgbClr val="FFFF00"/>
                </a:solidFill>
              </a:rPr>
              <a:t>Class  II Cavity</a:t>
            </a:r>
            <a:endParaRPr lang="en-US" sz="3600" b="1" dirty="0">
              <a:solidFill>
                <a:srgbClr val="FFFF00"/>
              </a:solidFill>
            </a:endParaRPr>
          </a:p>
        </p:txBody>
      </p:sp>
      <p:sp>
        <p:nvSpPr>
          <p:cNvPr id="3" name="Content Placeholder 2"/>
          <p:cNvSpPr>
            <a:spLocks noGrp="1"/>
          </p:cNvSpPr>
          <p:nvPr>
            <p:ph idx="1"/>
          </p:nvPr>
        </p:nvSpPr>
        <p:spPr/>
        <p:txBody>
          <a:bodyPr>
            <a:normAutofit/>
          </a:bodyPr>
          <a:lstStyle/>
          <a:p>
            <a:pPr algn="just">
              <a:lnSpc>
                <a:spcPct val="90000"/>
              </a:lnSpc>
              <a:buNone/>
            </a:pPr>
            <a:r>
              <a:rPr lang="en-US" sz="2800" dirty="0" smtClean="0">
                <a:solidFill>
                  <a:srgbClr val="00B0F0"/>
                </a:solidFill>
              </a:rPr>
              <a:t>Outline: </a:t>
            </a:r>
            <a:r>
              <a:rPr lang="en-US" sz="2800" dirty="0" smtClean="0"/>
              <a:t>The outline follows the fissure pattern so as to prevent secondary caries occurring adjacent to the restoration. A smooth flowing outline reduces stress &amp; permits better of the amalgam.</a:t>
            </a:r>
          </a:p>
          <a:p>
            <a:pPr algn="just">
              <a:lnSpc>
                <a:spcPct val="90000"/>
              </a:lnSpc>
            </a:pPr>
            <a:endParaRPr lang="en-US" sz="2800" dirty="0" smtClean="0"/>
          </a:p>
          <a:p>
            <a:pPr algn="just">
              <a:lnSpc>
                <a:spcPct val="90000"/>
              </a:lnSpc>
              <a:buNone/>
            </a:pPr>
            <a:r>
              <a:rPr lang="en-US" sz="2800" dirty="0" smtClean="0">
                <a:solidFill>
                  <a:srgbClr val="00B0F0"/>
                </a:solidFill>
              </a:rPr>
              <a:t>Isthmus: </a:t>
            </a:r>
            <a:r>
              <a:rPr lang="en-US" sz="2800" dirty="0" smtClean="0"/>
              <a:t>This should be between 1/4 of the intercuspal distance (approximately 1.5 mm)</a:t>
            </a:r>
          </a:p>
          <a:p>
            <a:pPr algn="just">
              <a:lnSpc>
                <a:spcPct val="90000"/>
              </a:lnSpc>
              <a:buNone/>
            </a:pPr>
            <a:r>
              <a:rPr lang="en-US" sz="2800" dirty="0" smtClean="0"/>
              <a:t> </a:t>
            </a:r>
          </a:p>
          <a:p>
            <a:pPr algn="just">
              <a:lnSpc>
                <a:spcPct val="90000"/>
              </a:lnSpc>
            </a:pPr>
            <a:endParaRPr lang="en-US" sz="2800" dirty="0"/>
          </a:p>
        </p:txBody>
      </p:sp>
      <p:pic>
        <p:nvPicPr>
          <p:cNvPr id="4" name="Picture 4"/>
          <p:cNvPicPr>
            <a:picLocks noChangeAspect="1" noChangeArrowheads="1"/>
          </p:cNvPicPr>
          <p:nvPr/>
        </p:nvPicPr>
        <p:blipFill>
          <a:blip r:embed="rId2" cstate="print"/>
          <a:srcRect b="81482"/>
          <a:stretch>
            <a:fillRect/>
          </a:stretch>
        </p:blipFill>
        <p:spPr bwMode="auto">
          <a:xfrm>
            <a:off x="690562" y="4648200"/>
            <a:ext cx="7843838" cy="15271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4526280"/>
          </a:xfrm>
        </p:spPr>
        <p:txBody>
          <a:bodyPr>
            <a:normAutofit/>
          </a:bodyPr>
          <a:lstStyle/>
          <a:p>
            <a:pPr algn="just">
              <a:lnSpc>
                <a:spcPct val="90000"/>
              </a:lnSpc>
              <a:buFont typeface="Wingdings" pitchFamily="2" charset="2"/>
              <a:buNone/>
            </a:pPr>
            <a:r>
              <a:rPr lang="en-US" sz="2800" dirty="0" smtClean="0">
                <a:solidFill>
                  <a:srgbClr val="00B0F0"/>
                </a:solidFill>
              </a:rPr>
              <a:t>Depth: </a:t>
            </a:r>
            <a:r>
              <a:rPr lang="en-US" sz="2800" dirty="0" smtClean="0"/>
              <a:t>This should be 0.5 mm below dentino-enamel junction or 1.5 mm from the cavosurface </a:t>
            </a:r>
          </a:p>
          <a:p>
            <a:pPr algn="just">
              <a:lnSpc>
                <a:spcPct val="90000"/>
              </a:lnSpc>
              <a:buFont typeface="Wingdings" pitchFamily="2" charset="2"/>
              <a:buNone/>
            </a:pPr>
            <a:endParaRPr lang="en-US" sz="2800" dirty="0" smtClean="0">
              <a:solidFill>
                <a:srgbClr val="00B0F0"/>
              </a:solidFill>
            </a:endParaRPr>
          </a:p>
          <a:p>
            <a:pPr algn="just">
              <a:lnSpc>
                <a:spcPct val="90000"/>
              </a:lnSpc>
              <a:buFont typeface="Wingdings" pitchFamily="2" charset="2"/>
              <a:buNone/>
            </a:pPr>
            <a:r>
              <a:rPr lang="en-US" sz="2800" dirty="0" smtClean="0">
                <a:solidFill>
                  <a:srgbClr val="00B0F0"/>
                </a:solidFill>
              </a:rPr>
              <a:t>Internal angles: </a:t>
            </a:r>
            <a:r>
              <a:rPr lang="en-US" sz="2800" dirty="0" smtClean="0"/>
              <a:t>All the internal angles should be rounded so as to limit stress &amp; to ensure that amalgam can be easily packed into these regions.</a:t>
            </a:r>
          </a:p>
          <a:p>
            <a:pPr algn="just">
              <a:lnSpc>
                <a:spcPct val="90000"/>
              </a:lnSpc>
              <a:buFont typeface="Wingdings" pitchFamily="2" charset="2"/>
              <a:buNone/>
            </a:pPr>
            <a:endParaRPr lang="en-US" sz="2800" dirty="0" smtClean="0"/>
          </a:p>
          <a:p>
            <a:pPr algn="just">
              <a:lnSpc>
                <a:spcPct val="90000"/>
              </a:lnSpc>
              <a:buFont typeface="Wingdings" pitchFamily="2" charset="2"/>
              <a:buNone/>
            </a:pPr>
            <a:r>
              <a:rPr lang="en-US" sz="2800" dirty="0" smtClean="0">
                <a:solidFill>
                  <a:srgbClr val="00B0F0"/>
                </a:solidFill>
              </a:rPr>
              <a:t>Pulpal floor: </a:t>
            </a:r>
            <a:r>
              <a:rPr lang="en-US" sz="2800" dirty="0" smtClean="0"/>
              <a:t>Pulpal floor should be slightly concave.</a:t>
            </a:r>
          </a:p>
          <a:p>
            <a:pPr algn="just"/>
            <a:endParaRPr lang="en-US" dirty="0"/>
          </a:p>
        </p:txBody>
      </p:sp>
      <p:pic>
        <p:nvPicPr>
          <p:cNvPr id="4" name="Picture 4"/>
          <p:cNvPicPr>
            <a:picLocks noChangeAspect="1" noChangeArrowheads="1"/>
          </p:cNvPicPr>
          <p:nvPr/>
        </p:nvPicPr>
        <p:blipFill>
          <a:blip r:embed="rId2" cstate="print"/>
          <a:srcRect t="16667" b="55556"/>
          <a:stretch>
            <a:fillRect/>
          </a:stretch>
        </p:blipFill>
        <p:spPr bwMode="auto">
          <a:xfrm>
            <a:off x="914400" y="4191000"/>
            <a:ext cx="7010400" cy="2146300"/>
          </a:xfrm>
          <a:prstGeom prst="rect">
            <a:avLst/>
          </a:prstGeom>
          <a:noFill/>
          <a:ln w="9525">
            <a:noFill/>
            <a:miter lim="800000"/>
            <a:headEnd/>
            <a:tailEnd/>
          </a:ln>
          <a:effectLst/>
        </p:spPr>
      </p:pic>
      <p:sp>
        <p:nvSpPr>
          <p:cNvPr id="5" name="Title 1"/>
          <p:cNvSpPr>
            <a:spLocks noGrp="1"/>
          </p:cNvSpPr>
          <p:nvPr>
            <p:ph type="title"/>
          </p:nvPr>
        </p:nvSpPr>
        <p:spPr>
          <a:xfrm>
            <a:off x="685800" y="76200"/>
            <a:ext cx="2590800" cy="381000"/>
          </a:xfrm>
        </p:spPr>
        <p:txBody>
          <a:bodyPr>
            <a:normAutofit/>
          </a:bodyPr>
          <a:lstStyle/>
          <a:p>
            <a:pPr algn="l"/>
            <a:r>
              <a:rPr lang="en-US" sz="1600" b="1" dirty="0" smtClean="0">
                <a:solidFill>
                  <a:schemeClr val="tx1"/>
                </a:solidFill>
              </a:rPr>
              <a:t> CLASS II CAVITY Cont.</a:t>
            </a:r>
            <a:endParaRPr lang="en-US" sz="1600" b="1" dirty="0">
              <a:solidFill>
                <a:schemeClr val="tx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90000"/>
              </a:lnSpc>
            </a:pPr>
            <a:r>
              <a:rPr lang="en-US" sz="2800" dirty="0" smtClean="0"/>
              <a:t>.</a:t>
            </a:r>
            <a:endParaRPr lang="en-US" sz="2800" dirty="0"/>
          </a:p>
        </p:txBody>
      </p:sp>
      <p:sp>
        <p:nvSpPr>
          <p:cNvPr id="9" name="Content Placeholder 8"/>
          <p:cNvSpPr>
            <a:spLocks noGrp="1"/>
          </p:cNvSpPr>
          <p:nvPr>
            <p:ph idx="1"/>
          </p:nvPr>
        </p:nvSpPr>
        <p:spPr>
          <a:xfrm>
            <a:off x="457200" y="579120"/>
            <a:ext cx="8229600" cy="4526280"/>
          </a:xfrm>
        </p:spPr>
        <p:txBody>
          <a:bodyPr>
            <a:normAutofit/>
          </a:bodyPr>
          <a:lstStyle/>
          <a:p>
            <a:pPr algn="just">
              <a:lnSpc>
                <a:spcPct val="90000"/>
              </a:lnSpc>
              <a:buNone/>
            </a:pPr>
            <a:r>
              <a:rPr lang="en-US" sz="2800" dirty="0" smtClean="0">
                <a:solidFill>
                  <a:srgbClr val="00B0F0"/>
                </a:solidFill>
              </a:rPr>
              <a:t>Buccal &amp; lingual walls:  </a:t>
            </a:r>
            <a:r>
              <a:rPr lang="en-US" sz="2800" dirty="0" smtClean="0"/>
              <a:t>should be converging so making the cavity retentive. Also, the cavosurface angle needs to be a right angle to ensure maximum strength at the enamel-amalgam junction. </a:t>
            </a:r>
          </a:p>
          <a:p>
            <a:pPr algn="just">
              <a:lnSpc>
                <a:spcPct val="90000"/>
              </a:lnSpc>
              <a:buNone/>
            </a:pPr>
            <a:endParaRPr lang="en-US" sz="2800" dirty="0" smtClean="0"/>
          </a:p>
          <a:p>
            <a:pPr algn="just">
              <a:lnSpc>
                <a:spcPct val="90000"/>
              </a:lnSpc>
              <a:buNone/>
            </a:pPr>
            <a:r>
              <a:rPr lang="en-US" sz="2800" dirty="0" smtClean="0">
                <a:solidFill>
                  <a:srgbClr val="00B0F0"/>
                </a:solidFill>
              </a:rPr>
              <a:t>Gingival floor: </a:t>
            </a:r>
            <a:r>
              <a:rPr lang="en-US" sz="2800" dirty="0" smtClean="0"/>
              <a:t>should be located  just below the contact area with the adjacent tooth but supragingivally.</a:t>
            </a:r>
            <a:endParaRPr lang="en-US" sz="2800" dirty="0"/>
          </a:p>
        </p:txBody>
      </p:sp>
      <p:pic>
        <p:nvPicPr>
          <p:cNvPr id="10" name="Picture 4"/>
          <p:cNvPicPr>
            <a:picLocks noChangeAspect="1" noChangeArrowheads="1"/>
          </p:cNvPicPr>
          <p:nvPr/>
        </p:nvPicPr>
        <p:blipFill>
          <a:blip r:embed="rId2" cstate="print"/>
          <a:srcRect t="44444" b="27777"/>
          <a:stretch>
            <a:fillRect/>
          </a:stretch>
        </p:blipFill>
        <p:spPr bwMode="auto">
          <a:xfrm>
            <a:off x="1676400" y="4419600"/>
            <a:ext cx="5410200" cy="1676400"/>
          </a:xfrm>
          <a:prstGeom prst="rect">
            <a:avLst/>
          </a:prstGeom>
          <a:noFill/>
          <a:ln w="9525">
            <a:noFill/>
            <a:miter lim="800000"/>
            <a:headEnd/>
            <a:tailEnd/>
          </a:ln>
          <a:effectLst/>
        </p:spPr>
      </p:pic>
      <p:sp>
        <p:nvSpPr>
          <p:cNvPr id="5" name="Title 1"/>
          <p:cNvSpPr txBox="1">
            <a:spLocks/>
          </p:cNvSpPr>
          <p:nvPr/>
        </p:nvSpPr>
        <p:spPr>
          <a:xfrm>
            <a:off x="685800" y="76200"/>
            <a:ext cx="2590800" cy="381000"/>
          </a:xfrm>
          <a:prstGeom prst="rect">
            <a:avLst/>
          </a:prstGeom>
        </p:spPr>
        <p:txBody>
          <a:bodyPr rIns="91440" anchor="b">
            <a:normAutofit/>
            <a:scene3d>
              <a:camera prst="orthographicFront"/>
              <a:lightRig rig="soft" dir="t">
                <a:rot lat="0" lon="0" rev="2400000"/>
              </a:lightRig>
            </a:scene3d>
            <a:sp3d>
              <a:bevelT w="19050" h="12700"/>
            </a:sp3d>
          </a:bodyPr>
          <a:lstStyle/>
          <a:p>
            <a:pPr marL="54864" marR="0" lvl="0" indent="0" algn="l" defTabSz="914400" rtl="0" eaLnBrk="1" fontAlgn="auto" latinLnBrk="0" hangingPunct="1">
              <a:lnSpc>
                <a:spcPct val="100000"/>
              </a:lnSpc>
              <a:spcBef>
                <a:spcPct val="0"/>
              </a:spcBef>
              <a:spcAft>
                <a:spcPts val="0"/>
              </a:spcAft>
              <a:buClrTx/>
              <a:buSzTx/>
              <a:buFontTx/>
              <a:buNone/>
              <a:tabLst/>
              <a:defRPr/>
            </a:pPr>
            <a:r>
              <a:rPr kumimoji="0" lang="en-US" sz="1600" b="1" i="0" u="none" strike="noStrike" kern="1200" cap="none" spc="0" normalizeH="0" baseline="0" noProof="0" smtClean="0">
                <a:ln>
                  <a:noFill/>
                </a:ln>
                <a:solidFill>
                  <a:schemeClr val="tx1"/>
                </a:solidFill>
                <a:effectLst>
                  <a:outerShdw blurRad="38100" dist="25500" dir="5400000" algn="tl" rotWithShape="0">
                    <a:srgbClr val="000000">
                      <a:satMod val="180000"/>
                      <a:alpha val="75000"/>
                    </a:srgbClr>
                  </a:outerShdw>
                </a:effectLst>
                <a:uLnTx/>
                <a:uFillTx/>
                <a:latin typeface="+mj-lt"/>
                <a:ea typeface="+mj-ea"/>
                <a:cs typeface="+mj-cs"/>
              </a:rPr>
              <a:t> CLASS II CAVITY Cont.</a:t>
            </a:r>
            <a:endParaRPr kumimoji="0" lang="en-US" sz="1600" b="1" i="0" u="none" strike="noStrike" kern="1200" cap="none" spc="0" normalizeH="0" baseline="0" noProof="0" dirty="0">
              <a:ln>
                <a:noFill/>
              </a:ln>
              <a:solidFill>
                <a:schemeClr val="tx1"/>
              </a:solidFill>
              <a:effectLst>
                <a:outerShdw blurRad="38100" dist="25500" dir="5400000" algn="tl" rotWithShape="0">
                  <a:srgbClr val="000000">
                    <a:satMod val="180000"/>
                    <a:alpha val="75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0520"/>
            <a:ext cx="8229600" cy="4526280"/>
          </a:xfrm>
        </p:spPr>
        <p:txBody>
          <a:bodyPr>
            <a:noAutofit/>
          </a:bodyPr>
          <a:lstStyle/>
          <a:p>
            <a:pPr algn="just">
              <a:buNone/>
            </a:pPr>
            <a:r>
              <a:rPr lang="en-US" sz="2800" dirty="0" smtClean="0">
                <a:solidFill>
                  <a:srgbClr val="00B0F0"/>
                </a:solidFill>
              </a:rPr>
              <a:t>Axial wall: </a:t>
            </a:r>
            <a:r>
              <a:rPr lang="en-US" sz="2800" dirty="0" smtClean="0"/>
              <a:t>The width of the floor of the box should be approx. 1 mm. follows external contour of tooth</a:t>
            </a:r>
          </a:p>
          <a:p>
            <a:pPr algn="just">
              <a:buNone/>
            </a:pPr>
            <a:endParaRPr lang="en-US" sz="2800" dirty="0" smtClean="0"/>
          </a:p>
          <a:p>
            <a:pPr algn="just">
              <a:buNone/>
            </a:pPr>
            <a:r>
              <a:rPr lang="en-US" sz="2800" dirty="0" smtClean="0">
                <a:solidFill>
                  <a:srgbClr val="00B0F0"/>
                </a:solidFill>
              </a:rPr>
              <a:t>Buccal &amp; lingual walls: </a:t>
            </a:r>
            <a:r>
              <a:rPr lang="en-US" sz="2800" dirty="0" smtClean="0"/>
              <a:t>These should be convergent, parallel to the appropriate external surface &amp; make a cavosurface angle of 90 degree. </a:t>
            </a:r>
          </a:p>
          <a:p>
            <a:pPr algn="just">
              <a:buNone/>
            </a:pPr>
            <a:endParaRPr lang="en-US" sz="2800" dirty="0" smtClean="0">
              <a:solidFill>
                <a:srgbClr val="00B0F0"/>
              </a:solidFill>
            </a:endParaRPr>
          </a:p>
          <a:p>
            <a:pPr algn="just">
              <a:buNone/>
            </a:pPr>
            <a:r>
              <a:rPr lang="en-US" sz="2800" dirty="0" smtClean="0">
                <a:solidFill>
                  <a:srgbClr val="00B0F0"/>
                </a:solidFill>
              </a:rPr>
              <a:t>Axio-pulpal line angle:  </a:t>
            </a:r>
            <a:r>
              <a:rPr lang="en-US" sz="2800" dirty="0" smtClean="0"/>
              <a:t>Rounded to give  maximum thickness of amalgam with minimum stress in this area</a:t>
            </a:r>
          </a:p>
        </p:txBody>
      </p:sp>
      <p:pic>
        <p:nvPicPr>
          <p:cNvPr id="4" name="Picture 4"/>
          <p:cNvPicPr>
            <a:picLocks noChangeAspect="1" noChangeArrowheads="1"/>
          </p:cNvPicPr>
          <p:nvPr/>
        </p:nvPicPr>
        <p:blipFill>
          <a:blip r:embed="rId2" cstate="print"/>
          <a:srcRect t="70370"/>
          <a:stretch>
            <a:fillRect/>
          </a:stretch>
        </p:blipFill>
        <p:spPr bwMode="auto">
          <a:xfrm>
            <a:off x="1676400" y="4337050"/>
            <a:ext cx="6781800" cy="2216150"/>
          </a:xfrm>
          <a:prstGeom prst="rect">
            <a:avLst/>
          </a:prstGeom>
          <a:noFill/>
          <a:ln w="9525">
            <a:noFill/>
            <a:miter lim="800000"/>
            <a:headEnd/>
            <a:tailEnd/>
          </a:ln>
          <a:effectLst/>
        </p:spPr>
      </p:pic>
      <p:sp>
        <p:nvSpPr>
          <p:cNvPr id="5" name="Title 1"/>
          <p:cNvSpPr>
            <a:spLocks noGrp="1"/>
          </p:cNvSpPr>
          <p:nvPr>
            <p:ph type="title"/>
          </p:nvPr>
        </p:nvSpPr>
        <p:spPr>
          <a:xfrm>
            <a:off x="685800" y="76200"/>
            <a:ext cx="2590800" cy="381000"/>
          </a:xfrm>
        </p:spPr>
        <p:txBody>
          <a:bodyPr>
            <a:normAutofit/>
          </a:bodyPr>
          <a:lstStyle/>
          <a:p>
            <a:pPr algn="l"/>
            <a:r>
              <a:rPr lang="en-US" sz="1600" b="1" dirty="0" smtClean="0">
                <a:solidFill>
                  <a:schemeClr val="tx1"/>
                </a:solidFill>
              </a:rPr>
              <a:t> CLASS II CAVITY Cont.</a:t>
            </a:r>
            <a:endParaRPr lang="en-US" sz="1600" b="1" dirty="0">
              <a:solidFill>
                <a:schemeClr val="tx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800" dirty="0" smtClean="0"/>
              <a:t>Retention grooves- made to enhance retention.</a:t>
            </a:r>
          </a:p>
          <a:p>
            <a:pPr>
              <a:buNone/>
            </a:pPr>
            <a:endParaRPr lang="en-US" sz="2800" dirty="0" smtClean="0"/>
          </a:p>
          <a:p>
            <a:r>
              <a:rPr lang="en-US" sz="2800" dirty="0" smtClean="0"/>
              <a:t>Occlusal dovetail  -It should be made including all carious areas &amp; shapes should be such that it locks the occlusal portion of  filling</a:t>
            </a:r>
            <a:endParaRPr lang="en-US" sz="2800" dirty="0"/>
          </a:p>
        </p:txBody>
      </p:sp>
      <p:sp>
        <p:nvSpPr>
          <p:cNvPr id="4" name="Title 1"/>
          <p:cNvSpPr>
            <a:spLocks noGrp="1"/>
          </p:cNvSpPr>
          <p:nvPr>
            <p:ph type="title"/>
          </p:nvPr>
        </p:nvSpPr>
        <p:spPr>
          <a:xfrm>
            <a:off x="685800" y="76200"/>
            <a:ext cx="2590800" cy="381000"/>
          </a:xfrm>
        </p:spPr>
        <p:txBody>
          <a:bodyPr>
            <a:normAutofit/>
          </a:bodyPr>
          <a:lstStyle/>
          <a:p>
            <a:pPr algn="l"/>
            <a:r>
              <a:rPr lang="en-US" sz="1600" b="1" dirty="0" smtClean="0">
                <a:solidFill>
                  <a:schemeClr val="tx1"/>
                </a:solidFill>
              </a:rPr>
              <a:t> CLASS II CAVITY Cont.</a:t>
            </a:r>
            <a:endParaRPr lang="en-US" sz="1600" b="1" dirty="0">
              <a:solidFill>
                <a:schemeClr val="tx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can0003"/>
          <p:cNvPicPr>
            <a:picLocks noChangeAspect="1" noChangeArrowheads="1"/>
          </p:cNvPicPr>
          <p:nvPr/>
        </p:nvPicPr>
        <p:blipFill>
          <a:blip r:embed="rId2" cstate="print"/>
          <a:srcRect/>
          <a:stretch>
            <a:fillRect/>
          </a:stretch>
        </p:blipFill>
        <p:spPr>
          <a:xfrm>
            <a:off x="1981200" y="533400"/>
            <a:ext cx="5597525" cy="6172200"/>
          </a:xfrm>
          <a:prstGeom prst="rect">
            <a:avLst/>
          </a:prstGeom>
          <a:noFill/>
          <a:ln/>
        </p:spPr>
      </p:pic>
      <p:sp>
        <p:nvSpPr>
          <p:cNvPr id="5" name="Title 1"/>
          <p:cNvSpPr>
            <a:spLocks noGrp="1"/>
          </p:cNvSpPr>
          <p:nvPr>
            <p:ph type="title"/>
          </p:nvPr>
        </p:nvSpPr>
        <p:spPr>
          <a:xfrm>
            <a:off x="685800" y="76200"/>
            <a:ext cx="2590800" cy="381000"/>
          </a:xfrm>
        </p:spPr>
        <p:txBody>
          <a:bodyPr>
            <a:normAutofit/>
          </a:bodyPr>
          <a:lstStyle/>
          <a:p>
            <a:pPr algn="l"/>
            <a:r>
              <a:rPr lang="en-US" sz="1600" b="1" dirty="0" smtClean="0">
                <a:solidFill>
                  <a:schemeClr val="tx1"/>
                </a:solidFill>
              </a:rPr>
              <a:t> CLASS II CAVITY Cont.</a:t>
            </a:r>
            <a:endParaRPr lang="en-US" sz="1600" b="1" dirty="0">
              <a:solidFill>
                <a:schemeClr val="tx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kumimoji="1" lang="en-US" sz="1800" b="1" dirty="0" smtClean="0">
                <a:solidFill>
                  <a:srgbClr val="FFFF00"/>
                </a:solidFill>
                <a:latin typeface="Arial" charset="0"/>
              </a:rPr>
              <a:t>DIAGRAM ILLUSTRATING THE INCREASED DANGER OF PULP EXPOSURE WHEN THE GINGIVAL WALL IS CARRIED TOO DEEPLY</a:t>
            </a:r>
            <a:br>
              <a:rPr kumimoji="1" lang="en-US" sz="1800" b="1" dirty="0" smtClean="0">
                <a:solidFill>
                  <a:srgbClr val="FFFF00"/>
                </a:solidFill>
                <a:latin typeface="Arial" charset="0"/>
              </a:rPr>
            </a:br>
            <a:endParaRPr lang="en-US" sz="1800" dirty="0">
              <a:solidFill>
                <a:srgbClr val="FFFF00"/>
              </a:solidFill>
            </a:endParaRPr>
          </a:p>
        </p:txBody>
      </p:sp>
      <p:pic>
        <p:nvPicPr>
          <p:cNvPr id="4" name="Picture 2"/>
          <p:cNvPicPr>
            <a:picLocks noGrp="1" noChangeAspect="1" noChangeArrowheads="1"/>
          </p:cNvPicPr>
          <p:nvPr>
            <p:ph idx="1"/>
          </p:nvPr>
        </p:nvPicPr>
        <p:blipFill>
          <a:blip r:embed="rId2" cstate="print"/>
          <a:srcRect l="43404" t="70952" r="4662" b="4286"/>
          <a:stretch>
            <a:fillRect/>
          </a:stretch>
        </p:blipFill>
        <p:spPr>
          <a:xfrm>
            <a:off x="381001" y="1295401"/>
            <a:ext cx="4267199" cy="3010383"/>
          </a:xfrm>
        </p:spPr>
      </p:pic>
      <p:pic>
        <p:nvPicPr>
          <p:cNvPr id="5" name="Picture 5" descr="scan0004"/>
          <p:cNvPicPr>
            <a:picLocks noChangeAspect="1" noChangeArrowheads="1"/>
          </p:cNvPicPr>
          <p:nvPr/>
        </p:nvPicPr>
        <p:blipFill>
          <a:blip r:embed="rId3" cstate="print"/>
          <a:srcRect r="8333"/>
          <a:stretch>
            <a:fillRect/>
          </a:stretch>
        </p:blipFill>
        <p:spPr bwMode="auto">
          <a:xfrm>
            <a:off x="4800600" y="3276600"/>
            <a:ext cx="4191000" cy="3308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724717"/>
          </a:xfrm>
        </p:spPr>
        <p:txBody>
          <a:bodyPr>
            <a:normAutofit lnSpcReduction="10000"/>
          </a:bodyPr>
          <a:lstStyle/>
          <a:p>
            <a:pPr algn="just">
              <a:lnSpc>
                <a:spcPct val="80000"/>
              </a:lnSpc>
              <a:buNone/>
            </a:pPr>
            <a:endParaRPr lang="en-US" sz="2800" dirty="0" smtClean="0"/>
          </a:p>
          <a:p>
            <a:pPr algn="just">
              <a:lnSpc>
                <a:spcPct val="80000"/>
              </a:lnSpc>
              <a:buNone/>
            </a:pPr>
            <a:r>
              <a:rPr lang="en-US" sz="2800" dirty="0" smtClean="0"/>
              <a:t>(OLD CONCEPT- EXTENSION FOR PREVENTION)</a:t>
            </a:r>
          </a:p>
          <a:p>
            <a:pPr algn="just">
              <a:lnSpc>
                <a:spcPct val="80000"/>
              </a:lnSpc>
              <a:buNone/>
            </a:pPr>
            <a:endParaRPr lang="en-US" sz="2800" dirty="0" smtClean="0"/>
          </a:p>
          <a:p>
            <a:pPr algn="just">
              <a:lnSpc>
                <a:spcPct val="80000"/>
              </a:lnSpc>
              <a:buNone/>
            </a:pPr>
            <a:endParaRPr lang="en-US" sz="2800" dirty="0" smtClean="0"/>
          </a:p>
          <a:p>
            <a:pPr algn="just">
              <a:lnSpc>
                <a:spcPct val="80000"/>
              </a:lnSpc>
            </a:pPr>
            <a:r>
              <a:rPr lang="en-US" sz="2400" dirty="0" smtClean="0"/>
              <a:t>Cavity design dictated by site &amp; extent of lesion.</a:t>
            </a:r>
          </a:p>
          <a:p>
            <a:pPr algn="just">
              <a:lnSpc>
                <a:spcPct val="80000"/>
              </a:lnSpc>
              <a:buNone/>
            </a:pPr>
            <a:endParaRPr lang="en-US" sz="2400" dirty="0" smtClean="0"/>
          </a:p>
          <a:p>
            <a:pPr algn="just">
              <a:lnSpc>
                <a:spcPct val="80000"/>
              </a:lnSpc>
            </a:pPr>
            <a:r>
              <a:rPr lang="en-US" sz="2400" dirty="0" smtClean="0"/>
              <a:t> No need to extend cavity into the “caries free” area.</a:t>
            </a:r>
          </a:p>
          <a:p>
            <a:pPr algn="just">
              <a:lnSpc>
                <a:spcPct val="80000"/>
              </a:lnSpc>
              <a:buNone/>
            </a:pPr>
            <a:endParaRPr lang="en-US" sz="2400" dirty="0" smtClean="0"/>
          </a:p>
          <a:p>
            <a:pPr algn="just">
              <a:lnSpc>
                <a:spcPct val="80000"/>
              </a:lnSpc>
            </a:pPr>
            <a:r>
              <a:rPr lang="en-US" sz="2400" dirty="0" smtClean="0"/>
              <a:t>Biologically active restorative material which assists remineralization &amp; healing of remaining tooth structure.</a:t>
            </a:r>
          </a:p>
          <a:p>
            <a:pPr algn="just">
              <a:lnSpc>
                <a:spcPct val="80000"/>
              </a:lnSpc>
              <a:buNone/>
            </a:pPr>
            <a:endParaRPr lang="en-US" sz="2400" dirty="0" smtClean="0"/>
          </a:p>
          <a:p>
            <a:pPr algn="just">
              <a:lnSpc>
                <a:spcPct val="80000"/>
              </a:lnSpc>
            </a:pPr>
            <a:r>
              <a:rPr lang="en-US" sz="2400" dirty="0" smtClean="0"/>
              <a:t>ONLY Irretrievable/ degenerated/ broken down tooth surface to be removed.</a:t>
            </a:r>
          </a:p>
          <a:p>
            <a:pPr algn="just">
              <a:lnSpc>
                <a:spcPct val="80000"/>
              </a:lnSpc>
              <a:buNone/>
            </a:pPr>
            <a:endParaRPr lang="en-US" sz="2400" dirty="0" smtClean="0"/>
          </a:p>
          <a:p>
            <a:pPr algn="just">
              <a:lnSpc>
                <a:spcPct val="80000"/>
              </a:lnSpc>
            </a:pPr>
            <a:r>
              <a:rPr lang="en-US" sz="2400" dirty="0" smtClean="0"/>
              <a:t>Completely control plaque accumulation by eliminating surface cavitation as a result of caries.</a:t>
            </a:r>
          </a:p>
          <a:p>
            <a:pPr algn="just">
              <a:lnSpc>
                <a:spcPct val="80000"/>
              </a:lnSpc>
            </a:pPr>
            <a:endParaRPr lang="en-US" sz="2400" dirty="0" smtClean="0"/>
          </a:p>
          <a:p>
            <a:pPr algn="just">
              <a:lnSpc>
                <a:spcPct val="80000"/>
              </a:lnSpc>
            </a:pPr>
            <a:endParaRPr lang="en-US" sz="2400" dirty="0" smtClean="0"/>
          </a:p>
          <a:p>
            <a:pPr algn="just">
              <a:lnSpc>
                <a:spcPct val="80000"/>
              </a:lnSpc>
            </a:pPr>
            <a:endParaRPr lang="en-US" sz="2800" dirty="0" smtClean="0"/>
          </a:p>
          <a:p>
            <a:pPr algn="just">
              <a:lnSpc>
                <a:spcPct val="80000"/>
              </a:lnSpc>
            </a:pPr>
            <a:endParaRPr lang="en-US" sz="2800" dirty="0" smtClean="0"/>
          </a:p>
          <a:p>
            <a:pPr algn="just">
              <a:lnSpc>
                <a:spcPct val="80000"/>
              </a:lnSpc>
            </a:pPr>
            <a:endParaRPr lang="en-US" dirty="0" smtClean="0"/>
          </a:p>
          <a:p>
            <a:pPr algn="just"/>
            <a:endParaRPr lang="en-US" dirty="0"/>
          </a:p>
        </p:txBody>
      </p:sp>
      <p:sp>
        <p:nvSpPr>
          <p:cNvPr id="5" name="Title 4"/>
          <p:cNvSpPr>
            <a:spLocks noGrp="1"/>
          </p:cNvSpPr>
          <p:nvPr>
            <p:ph type="title"/>
          </p:nvPr>
        </p:nvSpPr>
        <p:spPr/>
        <p:txBody>
          <a:bodyPr>
            <a:noAutofit/>
          </a:bodyPr>
          <a:lstStyle/>
          <a:p>
            <a:pPr algn="ctr"/>
            <a:r>
              <a:rPr lang="en-US" sz="3600" dirty="0" smtClean="0">
                <a:solidFill>
                  <a:srgbClr val="00B0F0"/>
                </a:solidFill>
              </a:rPr>
              <a:t>Recent Concept  </a:t>
            </a:r>
            <a:r>
              <a:rPr lang="en-US" sz="2800" dirty="0" smtClean="0">
                <a:solidFill>
                  <a:srgbClr val="00B0F0"/>
                </a:solidFill>
              </a:rPr>
              <a:t/>
            </a:r>
            <a:br>
              <a:rPr lang="en-US" sz="2800" dirty="0" smtClean="0">
                <a:solidFill>
                  <a:srgbClr val="00B0F0"/>
                </a:solidFill>
              </a:rPr>
            </a:br>
            <a:r>
              <a:rPr lang="en-US" sz="2800" dirty="0" smtClean="0">
                <a:solidFill>
                  <a:srgbClr val="00B0F0"/>
                </a:solidFill>
              </a:rPr>
              <a:t>CONSTRUCTION WITH CONSERVATION</a:t>
            </a:r>
            <a:endParaRPr lang="en-US" sz="2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70C0"/>
                </a:solidFill>
                <a:latin typeface="+mn-lt"/>
                <a:ea typeface="+mn-ea"/>
                <a:cs typeface="+mn-cs"/>
              </a:rPr>
              <a:t>Black’s classification</a:t>
            </a:r>
            <a:endParaRPr lang="en-US" b="1" dirty="0">
              <a:solidFill>
                <a:srgbClr val="0070C0"/>
              </a:solidFill>
              <a:latin typeface="+mn-lt"/>
              <a:ea typeface="+mn-ea"/>
              <a:cs typeface="+mn-cs"/>
            </a:endParaRPr>
          </a:p>
        </p:txBody>
      </p:sp>
      <p:sp>
        <p:nvSpPr>
          <p:cNvPr id="3" name="Content Placeholder 2"/>
          <p:cNvSpPr>
            <a:spLocks noGrp="1"/>
          </p:cNvSpPr>
          <p:nvPr>
            <p:ph idx="1"/>
          </p:nvPr>
        </p:nvSpPr>
        <p:spPr/>
        <p:txBody>
          <a:bodyPr/>
          <a:lstStyle/>
          <a:p>
            <a:pPr>
              <a:lnSpc>
                <a:spcPct val="90000"/>
              </a:lnSpc>
              <a:buNone/>
            </a:pPr>
            <a:r>
              <a:rPr lang="en-US" cap="all" dirty="0" smtClean="0">
                <a:solidFill>
                  <a:srgbClr val="C00000"/>
                </a:solidFill>
                <a:effectLst>
                  <a:reflection blurRad="12700" stA="48000" endA="300" endPos="55000" dir="5400000" sy="-90000" algn="bl" rotWithShape="0"/>
                </a:effectLst>
              </a:rPr>
              <a:t>Class I cavity</a:t>
            </a:r>
          </a:p>
          <a:p>
            <a:pPr>
              <a:lnSpc>
                <a:spcPct val="90000"/>
              </a:lnSpc>
            </a:pPr>
            <a:r>
              <a:rPr lang="en-US" sz="3000" dirty="0" smtClean="0"/>
              <a:t>All pit and fissure cavities</a:t>
            </a:r>
          </a:p>
          <a:p>
            <a:pPr>
              <a:lnSpc>
                <a:spcPct val="90000"/>
              </a:lnSpc>
            </a:pPr>
            <a:r>
              <a:rPr lang="en-US" sz="3000" dirty="0" smtClean="0"/>
              <a:t>Occlusal surfaces of posterior teeth </a:t>
            </a:r>
          </a:p>
          <a:p>
            <a:pPr>
              <a:lnSpc>
                <a:spcPct val="90000"/>
              </a:lnSpc>
            </a:pPr>
            <a:r>
              <a:rPr lang="en-US" sz="3000" dirty="0" smtClean="0"/>
              <a:t>Occlusal 2/3 of buccal and lingual surfaces of premolars &amp; molars</a:t>
            </a:r>
          </a:p>
          <a:p>
            <a:pPr>
              <a:lnSpc>
                <a:spcPct val="90000"/>
              </a:lnSpc>
            </a:pPr>
            <a:r>
              <a:rPr lang="en-US" sz="3000" dirty="0" smtClean="0"/>
              <a:t>Lingual surfaces of anterior teeth.</a:t>
            </a:r>
          </a:p>
          <a:p>
            <a:pPr>
              <a:buNone/>
            </a:pPr>
            <a:endParaRPr lang="en-US" dirty="0"/>
          </a:p>
        </p:txBody>
      </p:sp>
      <p:pic>
        <p:nvPicPr>
          <p:cNvPr id="1028" name="Picture 4"/>
          <p:cNvPicPr>
            <a:picLocks noChangeAspect="1" noChangeArrowheads="1"/>
          </p:cNvPicPr>
          <p:nvPr/>
        </p:nvPicPr>
        <p:blipFill>
          <a:blip r:embed="rId2" cstate="print"/>
          <a:srcRect/>
          <a:stretch>
            <a:fillRect/>
          </a:stretch>
        </p:blipFill>
        <p:spPr bwMode="auto">
          <a:xfrm>
            <a:off x="6477000" y="3962400"/>
            <a:ext cx="2209800" cy="2539661"/>
          </a:xfrm>
          <a:prstGeom prst="rect">
            <a:avLst/>
          </a:prstGeom>
          <a:noFill/>
          <a:ln w="9525">
            <a:noFill/>
            <a:miter lim="800000"/>
            <a:headEnd/>
            <a:tailEnd/>
          </a:ln>
          <a:effectLst/>
        </p:spPr>
      </p:pic>
      <p:pic>
        <p:nvPicPr>
          <p:cNvPr id="1029" name="Picture 5"/>
          <p:cNvPicPr>
            <a:picLocks noChangeAspect="1" noChangeArrowheads="1"/>
          </p:cNvPicPr>
          <p:nvPr/>
        </p:nvPicPr>
        <p:blipFill>
          <a:blip r:embed="rId3" cstate="print"/>
          <a:srcRect/>
          <a:stretch>
            <a:fillRect/>
          </a:stretch>
        </p:blipFill>
        <p:spPr bwMode="auto">
          <a:xfrm>
            <a:off x="6858000" y="1066800"/>
            <a:ext cx="1981200" cy="200986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76" y="3019162"/>
            <a:ext cx="7772400" cy="1476638"/>
          </a:xfrm>
        </p:spPr>
        <p:txBody>
          <a:bodyPr>
            <a:noAutofit/>
          </a:bodyPr>
          <a:lstStyle/>
          <a:p>
            <a:pPr algn="ctr"/>
            <a:r>
              <a:rPr lang="en-US" dirty="0" smtClean="0"/>
              <a:t>Modifications required for cavity preparation in primary &amp; young permanent teeth </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smtClean="0">
                <a:solidFill>
                  <a:srgbClr val="0070C0"/>
                </a:solidFill>
                <a:latin typeface="+mn-lt"/>
                <a:ea typeface="+mn-ea"/>
                <a:cs typeface="+mn-cs"/>
              </a:rPr>
              <a:t>REASONS FOR PRESERVATION OF PRIMARY TEETH</a:t>
            </a:r>
            <a:br>
              <a:rPr lang="en-US" sz="2800" b="1" dirty="0" smtClean="0">
                <a:solidFill>
                  <a:srgbClr val="0070C0"/>
                </a:solidFill>
                <a:latin typeface="+mn-lt"/>
                <a:ea typeface="+mn-ea"/>
                <a:cs typeface="+mn-cs"/>
              </a:rPr>
            </a:br>
            <a:endParaRPr lang="en-US" sz="2800" b="1" dirty="0" smtClean="0">
              <a:solidFill>
                <a:srgbClr val="0070C0"/>
              </a:solidFill>
              <a:latin typeface="+mn-lt"/>
              <a:ea typeface="+mn-ea"/>
              <a:cs typeface="+mn-cs"/>
            </a:endParaRPr>
          </a:p>
        </p:txBody>
      </p:sp>
      <p:sp>
        <p:nvSpPr>
          <p:cNvPr id="3" name="Content Placeholder 2"/>
          <p:cNvSpPr>
            <a:spLocks noGrp="1"/>
          </p:cNvSpPr>
          <p:nvPr>
            <p:ph idx="1"/>
          </p:nvPr>
        </p:nvSpPr>
        <p:spPr/>
        <p:txBody>
          <a:bodyPr>
            <a:normAutofit lnSpcReduction="10000"/>
          </a:bodyPr>
          <a:lstStyle/>
          <a:p>
            <a:r>
              <a:rPr lang="en-US" dirty="0" smtClean="0"/>
              <a:t>Necessary till the succedaneous teeth replace them</a:t>
            </a:r>
          </a:p>
          <a:p>
            <a:r>
              <a:rPr lang="en-US" dirty="0" smtClean="0"/>
              <a:t>Mastication of food</a:t>
            </a:r>
          </a:p>
          <a:p>
            <a:r>
              <a:rPr lang="en-US" dirty="0" smtClean="0"/>
              <a:t>Preservation and increase in arch length</a:t>
            </a:r>
          </a:p>
          <a:p>
            <a:r>
              <a:rPr lang="en-US" dirty="0" smtClean="0"/>
              <a:t>Development of speech and phonetics</a:t>
            </a:r>
          </a:p>
          <a:p>
            <a:r>
              <a:rPr lang="en-US" dirty="0" smtClean="0"/>
              <a:t>Prevention of any infection or caries to the permanent teeth</a:t>
            </a:r>
          </a:p>
          <a:p>
            <a:r>
              <a:rPr lang="en-US" dirty="0" smtClean="0"/>
              <a:t>Prevention of malocclusion of permanent teeth</a:t>
            </a:r>
          </a:p>
          <a:p>
            <a:r>
              <a:rPr lang="en-US" dirty="0" smtClean="0"/>
              <a:t>Esthetics</a:t>
            </a:r>
          </a:p>
          <a:p>
            <a:pPr>
              <a:buNone/>
            </a:pP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smtClean="0">
                <a:solidFill>
                  <a:srgbClr val="0070C0"/>
                </a:solidFill>
                <a:latin typeface="+mn-lt"/>
                <a:ea typeface="+mn-ea"/>
                <a:cs typeface="+mn-cs"/>
              </a:rPr>
              <a:t>Difference between primary &amp; permanent teeth</a:t>
            </a:r>
            <a:endParaRPr lang="en-US" sz="2400" b="1" dirty="0">
              <a:solidFill>
                <a:srgbClr val="0070C0"/>
              </a:solidFill>
              <a:latin typeface="+mn-lt"/>
              <a:ea typeface="+mn-ea"/>
              <a:cs typeface="+mn-cs"/>
            </a:endParaRPr>
          </a:p>
        </p:txBody>
      </p:sp>
      <p:sp>
        <p:nvSpPr>
          <p:cNvPr id="4" name="Content Placeholder 3"/>
          <p:cNvSpPr>
            <a:spLocks noGrp="1"/>
          </p:cNvSpPr>
          <p:nvPr>
            <p:ph sz="half" idx="1"/>
          </p:nvPr>
        </p:nvSpPr>
        <p:spPr>
          <a:xfrm>
            <a:off x="304800" y="1600200"/>
            <a:ext cx="8534400" cy="4724400"/>
          </a:xfrm>
        </p:spPr>
        <p:txBody>
          <a:bodyPr>
            <a:normAutofit/>
          </a:bodyPr>
          <a:lstStyle/>
          <a:p>
            <a:pPr>
              <a:lnSpc>
                <a:spcPct val="90000"/>
              </a:lnSpc>
            </a:pPr>
            <a:r>
              <a:rPr lang="en-US" sz="3000" dirty="0" smtClean="0"/>
              <a:t>Primary teeth have thinner enamel &amp; dentin than permanent teeth.</a:t>
            </a:r>
          </a:p>
          <a:p>
            <a:pPr>
              <a:lnSpc>
                <a:spcPct val="90000"/>
              </a:lnSpc>
            </a:pPr>
            <a:r>
              <a:rPr lang="en-US" sz="3000" dirty="0" smtClean="0"/>
              <a:t>The pulps of primary teeth are larger in relation to crown size than permanent pulps</a:t>
            </a:r>
          </a:p>
          <a:p>
            <a:pPr marL="0" indent="0">
              <a:buNone/>
            </a:pPr>
            <a:endParaRPr lang="en-US" dirty="0"/>
          </a:p>
        </p:txBody>
      </p:sp>
      <p:pic>
        <p:nvPicPr>
          <p:cNvPr id="6" name="Picture 2"/>
          <p:cNvPicPr>
            <a:picLocks noChangeAspect="1" noChangeArrowheads="1"/>
          </p:cNvPicPr>
          <p:nvPr/>
        </p:nvPicPr>
        <p:blipFill>
          <a:blip r:embed="rId2" cstate="print"/>
          <a:srcRect r="6615"/>
          <a:stretch>
            <a:fillRect/>
          </a:stretch>
        </p:blipFill>
        <p:spPr>
          <a:xfrm>
            <a:off x="4572000" y="3426178"/>
            <a:ext cx="4191000" cy="3311407"/>
          </a:xfrm>
          <a:prstGeom prst="rect">
            <a:avLst/>
          </a:prstGeom>
          <a:noFill/>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082675"/>
            <a:ext cx="8686800" cy="4784725"/>
          </a:xfrm>
        </p:spPr>
        <p:txBody>
          <a:bodyPr/>
          <a:lstStyle/>
          <a:p>
            <a:pPr>
              <a:lnSpc>
                <a:spcPct val="90000"/>
              </a:lnSpc>
            </a:pPr>
            <a:r>
              <a:rPr lang="en-US" sz="3000" dirty="0" smtClean="0"/>
              <a:t>The pulp horns of primary teeth are closer to outer surface of the tooth than permanent pulps</a:t>
            </a:r>
          </a:p>
          <a:p>
            <a:pPr>
              <a:lnSpc>
                <a:spcPct val="90000"/>
              </a:lnSpc>
            </a:pPr>
            <a:r>
              <a:rPr lang="en-US" sz="3000" dirty="0" smtClean="0"/>
              <a:t>In primary teeth, the enamel rods of the gingival third of the crown extend in an occlusal direction from dentin-enamel junction</a:t>
            </a:r>
          </a:p>
          <a:p>
            <a:pPr>
              <a:lnSpc>
                <a:spcPct val="90000"/>
              </a:lnSpc>
            </a:pPr>
            <a:r>
              <a:rPr lang="en-US" sz="3000" dirty="0" smtClean="0"/>
              <a:t>Primary teeth demonstrates greater constriction of the crown and have a more prominent cervical contour than permanent teeth</a:t>
            </a:r>
          </a:p>
          <a:p>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447800"/>
            <a:ext cx="8686800" cy="4876800"/>
          </a:xfrm>
        </p:spPr>
        <p:txBody>
          <a:bodyPr>
            <a:normAutofit/>
          </a:bodyPr>
          <a:lstStyle/>
          <a:p>
            <a:pPr>
              <a:lnSpc>
                <a:spcPct val="90000"/>
              </a:lnSpc>
            </a:pPr>
            <a:r>
              <a:rPr lang="en-US" sz="3000" dirty="0" smtClean="0"/>
              <a:t>Primary teeth have broad, flat proximal contact areas.</a:t>
            </a:r>
          </a:p>
          <a:p>
            <a:pPr>
              <a:lnSpc>
                <a:spcPct val="90000"/>
              </a:lnSpc>
            </a:pPr>
            <a:r>
              <a:rPr lang="en-US" sz="3000" dirty="0" smtClean="0"/>
              <a:t>Primary teeth are whiter than their permanent successors.</a:t>
            </a:r>
          </a:p>
          <a:p>
            <a:pPr>
              <a:lnSpc>
                <a:spcPct val="90000"/>
              </a:lnSpc>
            </a:pPr>
            <a:r>
              <a:rPr lang="en-US" sz="3000" dirty="0" smtClean="0"/>
              <a:t>Primary teeth have relatively narrow occlusal surface in comparison with their permanent successors.</a:t>
            </a:r>
            <a:endParaRPr lang="en-US" sz="30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b="1" dirty="0" smtClean="0">
                <a:solidFill>
                  <a:srgbClr val="FFFF00"/>
                </a:solidFill>
              </a:rPr>
              <a:t>Factors to be considered while restoring the primary teeth</a:t>
            </a:r>
          </a:p>
        </p:txBody>
      </p:sp>
      <p:sp>
        <p:nvSpPr>
          <p:cNvPr id="3" name="Content Placeholder 2"/>
          <p:cNvSpPr>
            <a:spLocks noGrp="1"/>
          </p:cNvSpPr>
          <p:nvPr>
            <p:ph idx="1"/>
          </p:nvPr>
        </p:nvSpPr>
        <p:spPr>
          <a:xfrm>
            <a:off x="457200" y="1874520"/>
            <a:ext cx="8229600" cy="4526280"/>
          </a:xfrm>
        </p:spPr>
        <p:txBody>
          <a:bodyPr>
            <a:normAutofit/>
          </a:bodyPr>
          <a:lstStyle/>
          <a:p>
            <a:pPr algn="just">
              <a:lnSpc>
                <a:spcPct val="80000"/>
              </a:lnSpc>
            </a:pPr>
            <a:r>
              <a:rPr lang="en-US" sz="2800" dirty="0" smtClean="0"/>
              <a:t>Smaller tooth dimension of deciduous teeth</a:t>
            </a:r>
          </a:p>
          <a:p>
            <a:pPr algn="just">
              <a:lnSpc>
                <a:spcPct val="80000"/>
              </a:lnSpc>
              <a:buNone/>
            </a:pPr>
            <a:endParaRPr lang="en-US" sz="2800" dirty="0" smtClean="0"/>
          </a:p>
          <a:p>
            <a:pPr algn="just">
              <a:lnSpc>
                <a:spcPct val="80000"/>
              </a:lnSpc>
            </a:pPr>
            <a:r>
              <a:rPr lang="en-US" sz="2800" dirty="0" smtClean="0"/>
              <a:t>Thin enamel</a:t>
            </a:r>
          </a:p>
          <a:p>
            <a:pPr algn="just">
              <a:lnSpc>
                <a:spcPct val="80000"/>
              </a:lnSpc>
              <a:buNone/>
            </a:pPr>
            <a:endParaRPr lang="en-US" sz="2800" dirty="0" smtClean="0"/>
          </a:p>
          <a:p>
            <a:pPr algn="just">
              <a:lnSpc>
                <a:spcPct val="80000"/>
              </a:lnSpc>
            </a:pPr>
            <a:r>
              <a:rPr lang="en-US" sz="2800" dirty="0" smtClean="0"/>
              <a:t>Broad contact areas </a:t>
            </a:r>
          </a:p>
          <a:p>
            <a:pPr algn="just">
              <a:lnSpc>
                <a:spcPct val="80000"/>
              </a:lnSpc>
              <a:buNone/>
            </a:pPr>
            <a:endParaRPr lang="en-US" sz="2800" dirty="0" smtClean="0"/>
          </a:p>
          <a:p>
            <a:pPr algn="just">
              <a:lnSpc>
                <a:spcPct val="80000"/>
              </a:lnSpc>
            </a:pPr>
            <a:r>
              <a:rPr lang="en-US" sz="2800" dirty="0" smtClean="0"/>
              <a:t>Proximity of pulp chamber to outer tooth surface</a:t>
            </a:r>
          </a:p>
          <a:p>
            <a:pPr algn="just">
              <a:lnSpc>
                <a:spcPct val="80000"/>
              </a:lnSpc>
              <a:buNone/>
            </a:pPr>
            <a:endParaRPr lang="en-US" sz="2800" dirty="0" smtClean="0"/>
          </a:p>
          <a:p>
            <a:pPr algn="just">
              <a:lnSpc>
                <a:spcPct val="80000"/>
              </a:lnSpc>
            </a:pPr>
            <a:r>
              <a:rPr lang="en-US" sz="2800" dirty="0" smtClean="0"/>
              <a:t>Narrow occlusal table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solidFill>
                  <a:srgbClr val="FFFF00"/>
                </a:solidFill>
              </a:rPr>
              <a:t>Class I cavities</a:t>
            </a:r>
          </a:p>
        </p:txBody>
      </p:sp>
      <p:sp>
        <p:nvSpPr>
          <p:cNvPr id="3" name="Content Placeholder 2"/>
          <p:cNvSpPr>
            <a:spLocks noGrp="1"/>
          </p:cNvSpPr>
          <p:nvPr>
            <p:ph idx="1"/>
          </p:nvPr>
        </p:nvSpPr>
        <p:spPr>
          <a:xfrm>
            <a:off x="457200" y="1798320"/>
            <a:ext cx="8229600" cy="4526280"/>
          </a:xfrm>
        </p:spPr>
        <p:txBody>
          <a:bodyPr>
            <a:normAutofit/>
          </a:bodyPr>
          <a:lstStyle/>
          <a:p>
            <a:pPr algn="just">
              <a:lnSpc>
                <a:spcPct val="80000"/>
              </a:lnSpc>
            </a:pPr>
            <a:r>
              <a:rPr lang="en-US" sz="2800" dirty="0" smtClean="0"/>
              <a:t>For small carious lesions, the isthmus should not be more than 1/3 the intercuspal distance.</a:t>
            </a:r>
          </a:p>
          <a:p>
            <a:pPr algn="just">
              <a:lnSpc>
                <a:spcPct val="80000"/>
              </a:lnSpc>
              <a:buNone/>
            </a:pPr>
            <a:endParaRPr lang="en-US" sz="2800" dirty="0" smtClean="0"/>
          </a:p>
          <a:p>
            <a:pPr algn="just">
              <a:lnSpc>
                <a:spcPct val="80000"/>
              </a:lnSpc>
            </a:pPr>
            <a:r>
              <a:rPr lang="en-US" sz="2800" dirty="0" smtClean="0"/>
              <a:t>Pulpal floor should be flat</a:t>
            </a:r>
          </a:p>
          <a:p>
            <a:pPr algn="just">
              <a:lnSpc>
                <a:spcPct val="80000"/>
              </a:lnSpc>
              <a:buNone/>
            </a:pPr>
            <a:endParaRPr lang="en-US" sz="2800" dirty="0" smtClean="0"/>
          </a:p>
          <a:p>
            <a:pPr algn="just">
              <a:lnSpc>
                <a:spcPct val="80000"/>
              </a:lnSpc>
            </a:pPr>
            <a:r>
              <a:rPr lang="en-US" sz="2800" dirty="0" smtClean="0"/>
              <a:t>Use of preventive resin restoration</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800600"/>
          </a:xfrm>
        </p:spPr>
        <p:txBody>
          <a:bodyPr>
            <a:normAutofit fontScale="92500" lnSpcReduction="20000"/>
          </a:bodyPr>
          <a:lstStyle/>
          <a:p>
            <a:pPr>
              <a:buNone/>
            </a:pPr>
            <a:r>
              <a:rPr lang="en-US" sz="2600" b="1" dirty="0" smtClean="0">
                <a:solidFill>
                  <a:srgbClr val="00B0F0"/>
                </a:solidFill>
                <a:latin typeface="Arial" charset="0"/>
              </a:rPr>
              <a:t>Proximal box of deciduous teeth-</a:t>
            </a:r>
            <a:r>
              <a:rPr lang="en-US" sz="2200" b="1" dirty="0" smtClean="0">
                <a:solidFill>
                  <a:schemeClr val="folHlink"/>
                </a:solidFill>
                <a:latin typeface="Arial" charset="0"/>
              </a:rPr>
              <a:t> </a:t>
            </a:r>
          </a:p>
          <a:p>
            <a:endParaRPr lang="en-US" sz="1800" b="1" dirty="0" smtClean="0">
              <a:solidFill>
                <a:schemeClr val="folHlink"/>
              </a:solidFill>
              <a:latin typeface="Arial" charset="0"/>
            </a:endParaRPr>
          </a:p>
          <a:p>
            <a:pPr>
              <a:buFontTx/>
              <a:buChar char="•"/>
            </a:pPr>
            <a:r>
              <a:rPr lang="en-US" sz="2000" b="1" dirty="0" smtClean="0">
                <a:latin typeface="Arial" charset="0"/>
              </a:rPr>
              <a:t>Box converges occlusally</a:t>
            </a:r>
          </a:p>
          <a:p>
            <a:pPr>
              <a:buFontTx/>
              <a:buChar char="•"/>
            </a:pPr>
            <a:endParaRPr lang="en-US" sz="2000" b="1" dirty="0" smtClean="0">
              <a:latin typeface="Arial" charset="0"/>
            </a:endParaRPr>
          </a:p>
          <a:p>
            <a:pPr>
              <a:buFontTx/>
              <a:buChar char="•"/>
            </a:pPr>
            <a:r>
              <a:rPr lang="en-US" sz="2000" b="1" dirty="0" smtClean="0">
                <a:latin typeface="Arial" charset="0"/>
              </a:rPr>
              <a:t>Minimal flare to prevent weakening of </a:t>
            </a:r>
          </a:p>
          <a:p>
            <a:pPr>
              <a:buNone/>
            </a:pPr>
            <a:r>
              <a:rPr lang="en-US" sz="2000" b="1" dirty="0" smtClean="0">
                <a:latin typeface="Arial" charset="0"/>
              </a:rPr>
              <a:t>    enamel walls</a:t>
            </a:r>
          </a:p>
          <a:p>
            <a:pPr>
              <a:buFontTx/>
              <a:buChar char="•"/>
            </a:pPr>
            <a:endParaRPr lang="en-US" sz="2000" b="1" dirty="0" smtClean="0">
              <a:latin typeface="Arial" charset="0"/>
            </a:endParaRPr>
          </a:p>
          <a:p>
            <a:pPr>
              <a:buFontTx/>
              <a:buChar char="•"/>
            </a:pPr>
            <a:r>
              <a:rPr lang="en-US" sz="2000" b="1" dirty="0" smtClean="0">
                <a:latin typeface="Arial" charset="0"/>
              </a:rPr>
              <a:t>Isthmus 1/4</a:t>
            </a:r>
            <a:r>
              <a:rPr lang="en-US" sz="2000" b="1" baseline="30000" dirty="0" smtClean="0">
                <a:latin typeface="Arial" charset="0"/>
              </a:rPr>
              <a:t>th</a:t>
            </a:r>
            <a:r>
              <a:rPr lang="en-US" sz="2000" b="1" dirty="0" smtClean="0">
                <a:latin typeface="Arial" charset="0"/>
              </a:rPr>
              <a:t> to 1/5</a:t>
            </a:r>
            <a:r>
              <a:rPr lang="en-US" sz="2000" b="1" baseline="30000" dirty="0" smtClean="0">
                <a:latin typeface="Arial" charset="0"/>
              </a:rPr>
              <a:t>th</a:t>
            </a:r>
            <a:r>
              <a:rPr lang="en-US" sz="2000" b="1" dirty="0" smtClean="0">
                <a:latin typeface="Arial" charset="0"/>
              </a:rPr>
              <a:t> of intercuspal width</a:t>
            </a:r>
          </a:p>
          <a:p>
            <a:pPr>
              <a:buFontTx/>
              <a:buChar char="•"/>
            </a:pPr>
            <a:endParaRPr lang="en-US" sz="2000" b="1" dirty="0" smtClean="0">
              <a:latin typeface="Arial" charset="0"/>
            </a:endParaRPr>
          </a:p>
          <a:p>
            <a:pPr>
              <a:buFontTx/>
              <a:buChar char="•"/>
            </a:pPr>
            <a:r>
              <a:rPr lang="en-US" sz="2000" b="1" dirty="0" smtClean="0">
                <a:latin typeface="Arial" charset="0"/>
              </a:rPr>
              <a:t>Rounded Axio-pulpal angle grooved to </a:t>
            </a:r>
          </a:p>
          <a:p>
            <a:pPr>
              <a:buNone/>
            </a:pPr>
            <a:r>
              <a:rPr lang="en-US" sz="2000" b="1" dirty="0" smtClean="0">
                <a:latin typeface="Arial" charset="0"/>
              </a:rPr>
              <a:t>    increase retention</a:t>
            </a:r>
          </a:p>
          <a:p>
            <a:pPr>
              <a:buFontTx/>
              <a:buChar char="•"/>
            </a:pPr>
            <a:endParaRPr lang="en-US" sz="2000" b="1" dirty="0" smtClean="0">
              <a:latin typeface="Arial" charset="0"/>
            </a:endParaRPr>
          </a:p>
          <a:p>
            <a:pPr>
              <a:buFontTx/>
              <a:buChar char="•"/>
            </a:pPr>
            <a:r>
              <a:rPr lang="en-US" sz="2000" b="1" dirty="0" smtClean="0">
                <a:latin typeface="Arial" charset="0"/>
              </a:rPr>
              <a:t>No bevel in gingival seat</a:t>
            </a:r>
          </a:p>
          <a:p>
            <a:pPr>
              <a:buFontTx/>
              <a:buChar char="•"/>
            </a:pPr>
            <a:endParaRPr lang="en-US" sz="2000" b="1" dirty="0" smtClean="0">
              <a:latin typeface="Arial" charset="0"/>
            </a:endParaRPr>
          </a:p>
          <a:p>
            <a:pPr>
              <a:buFontTx/>
              <a:buChar char="•"/>
            </a:pPr>
            <a:r>
              <a:rPr lang="en-US" sz="2000" b="1" dirty="0" smtClean="0">
                <a:latin typeface="Arial" charset="0"/>
              </a:rPr>
              <a:t>Depth minimal to prevent pulp exposure </a:t>
            </a:r>
          </a:p>
          <a:p>
            <a:pPr>
              <a:buNone/>
            </a:pPr>
            <a:r>
              <a:rPr lang="en-US" sz="2000" b="1" dirty="0" smtClean="0">
                <a:latin typeface="Arial" charset="0"/>
              </a:rPr>
              <a:t>    at cervical constriction </a:t>
            </a:r>
          </a:p>
          <a:p>
            <a:pPr>
              <a:buNone/>
            </a:pPr>
            <a:endParaRPr lang="en-US" sz="2000" b="1" dirty="0" smtClean="0">
              <a:latin typeface="Arial" charset="0"/>
            </a:endParaRPr>
          </a:p>
          <a:p>
            <a:pPr>
              <a:buFontTx/>
              <a:buChar char="•"/>
            </a:pPr>
            <a:r>
              <a:rPr lang="en-US" sz="2000" b="1" dirty="0" smtClean="0">
                <a:latin typeface="Arial" charset="0"/>
              </a:rPr>
              <a:t>Wide gingival floor</a:t>
            </a:r>
            <a:endParaRPr lang="en-US" b="1" dirty="0" smtClean="0">
              <a:latin typeface="Arial" charset="0"/>
            </a:endParaRPr>
          </a:p>
          <a:p>
            <a:endParaRPr lang="en-US" dirty="0"/>
          </a:p>
        </p:txBody>
      </p:sp>
      <p:pic>
        <p:nvPicPr>
          <p:cNvPr id="4" name="Picture 4"/>
          <p:cNvPicPr>
            <a:picLocks noChangeAspect="1" noChangeArrowheads="1"/>
          </p:cNvPicPr>
          <p:nvPr/>
        </p:nvPicPr>
        <p:blipFill>
          <a:blip r:embed="rId2" cstate="print"/>
          <a:srcRect t="16000" r="50923" b="10001"/>
          <a:stretch>
            <a:fillRect/>
          </a:stretch>
        </p:blipFill>
        <p:spPr>
          <a:xfrm>
            <a:off x="5984789" y="838200"/>
            <a:ext cx="2854411" cy="2514600"/>
          </a:xfrm>
          <a:prstGeom prst="rect">
            <a:avLst/>
          </a:prstGeom>
          <a:gradFill rotWithShape="1">
            <a:gsLst>
              <a:gs pos="0">
                <a:schemeClr val="accent1"/>
              </a:gs>
              <a:gs pos="100000">
                <a:schemeClr val="accent1">
                  <a:gamma/>
                  <a:shade val="46275"/>
                  <a:invGamma/>
                </a:schemeClr>
              </a:gs>
            </a:gsLst>
            <a:lin ang="5400000" scaled="1"/>
          </a:gradFill>
          <a:ln w="76200">
            <a:solidFill>
              <a:srgbClr val="FFCC66"/>
            </a:solidFill>
          </a:ln>
        </p:spPr>
      </p:pic>
      <p:pic>
        <p:nvPicPr>
          <p:cNvPr id="5" name="Picture 3"/>
          <p:cNvPicPr>
            <a:picLocks noChangeAspect="1" noChangeArrowheads="1"/>
          </p:cNvPicPr>
          <p:nvPr/>
        </p:nvPicPr>
        <p:blipFill>
          <a:blip r:embed="rId2" cstate="print"/>
          <a:srcRect l="50941" r="2429"/>
          <a:stretch>
            <a:fillRect/>
          </a:stretch>
        </p:blipFill>
        <p:spPr bwMode="auto">
          <a:xfrm>
            <a:off x="6019800" y="3738520"/>
            <a:ext cx="2819400" cy="2586080"/>
          </a:xfrm>
          <a:prstGeom prst="rect">
            <a:avLst/>
          </a:prstGeom>
          <a:gradFill rotWithShape="1">
            <a:gsLst>
              <a:gs pos="0">
                <a:schemeClr val="accent1"/>
              </a:gs>
              <a:gs pos="100000">
                <a:schemeClr val="accent1">
                  <a:gamma/>
                  <a:shade val="46275"/>
                  <a:invGamma/>
                </a:schemeClr>
              </a:gs>
            </a:gsLst>
            <a:lin ang="5400000" scaled="1"/>
          </a:gradFill>
          <a:ln w="76200">
            <a:solidFill>
              <a:srgbClr val="993300"/>
            </a:solidFill>
            <a:miter lim="800000"/>
            <a:headEnd/>
            <a:tailEnd/>
          </a:ln>
          <a:effectLst/>
        </p:spPr>
      </p:pic>
      <p:sp>
        <p:nvSpPr>
          <p:cNvPr id="6" name="Title 1"/>
          <p:cNvSpPr>
            <a:spLocks noGrp="1"/>
          </p:cNvSpPr>
          <p:nvPr>
            <p:ph type="title"/>
          </p:nvPr>
        </p:nvSpPr>
        <p:spPr>
          <a:xfrm>
            <a:off x="685800" y="76200"/>
            <a:ext cx="2590800" cy="381000"/>
          </a:xfrm>
        </p:spPr>
        <p:txBody>
          <a:bodyPr>
            <a:normAutofit/>
          </a:bodyPr>
          <a:lstStyle/>
          <a:p>
            <a:pPr algn="l"/>
            <a:r>
              <a:rPr lang="en-US" sz="1600" b="1" dirty="0" smtClean="0">
                <a:solidFill>
                  <a:schemeClr val="tx1"/>
                </a:solidFill>
              </a:rPr>
              <a:t> CLASS II CAVITY Cont.</a:t>
            </a:r>
            <a:endParaRPr lang="en-US" sz="1600" b="1" dirty="0">
              <a:solidFill>
                <a:schemeClr val="tx1"/>
              </a:solidFill>
            </a:endParaRPr>
          </a:p>
        </p:txBody>
      </p:sp>
      <p:sp>
        <p:nvSpPr>
          <p:cNvPr id="7" name="Title 1"/>
          <p:cNvSpPr txBox="1">
            <a:spLocks/>
          </p:cNvSpPr>
          <p:nvPr/>
        </p:nvSpPr>
        <p:spPr>
          <a:xfrm>
            <a:off x="381000" y="304800"/>
            <a:ext cx="7772400" cy="609600"/>
          </a:xfrm>
          <a:prstGeom prst="rect">
            <a:avLst/>
          </a:prstGeom>
        </p:spPr>
        <p:txBody>
          <a:bodyPr rIns="91440" anchor="b">
            <a:normAutofit/>
            <a:scene3d>
              <a:camera prst="orthographicFront"/>
              <a:lightRig rig="soft" dir="t">
                <a:rot lat="0" lon="0" rev="2400000"/>
              </a:lightRig>
            </a:scene3d>
            <a:sp3d>
              <a:bevelT w="19050" h="12700"/>
            </a:sp3d>
          </a:bodyPr>
          <a:lstStyle/>
          <a:p>
            <a:pPr marL="54864"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rgbClr val="FFFF00"/>
                </a:solidFill>
                <a:effectLst>
                  <a:outerShdw blurRad="38100" dist="25500" dir="5400000" algn="tl" rotWithShape="0">
                    <a:srgbClr val="000000">
                      <a:satMod val="180000"/>
                      <a:alpha val="75000"/>
                    </a:srgbClr>
                  </a:outerShdw>
                </a:effectLst>
                <a:uLnTx/>
                <a:uFillTx/>
                <a:latin typeface="+mj-lt"/>
                <a:ea typeface="+mj-ea"/>
                <a:cs typeface="+mj-cs"/>
              </a:rPr>
              <a:t>CLASS II CAVITY </a:t>
            </a:r>
            <a:endParaRPr kumimoji="0" lang="en-US" sz="1600" b="1" i="0" u="none" strike="noStrike" kern="1200" cap="none" spc="0" normalizeH="0" baseline="0" noProof="0" dirty="0">
              <a:ln>
                <a:noFill/>
              </a:ln>
              <a:solidFill>
                <a:srgbClr val="FFFF00"/>
              </a:solidFill>
              <a:effectLst>
                <a:outerShdw blurRad="38100" dist="25500" dir="5400000" algn="tl" rotWithShape="0">
                  <a:srgbClr val="000000">
                    <a:satMod val="180000"/>
                    <a:alpha val="75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1" y="2667000"/>
            <a:ext cx="6095999" cy="1323439"/>
          </a:xfrm>
          <a:prstGeom prst="rect">
            <a:avLst/>
          </a:prstGeom>
          <a:solidFill>
            <a:schemeClr val="tx2">
              <a:lumMod val="25000"/>
            </a:schemeClr>
          </a:solidFill>
          <a:ln>
            <a:solidFill>
              <a:srgbClr val="00B0F0"/>
            </a:solidFill>
          </a:ln>
          <a:effectLst>
            <a:glow rad="228600">
              <a:schemeClr val="accent4">
                <a:satMod val="175000"/>
                <a:alpha val="40000"/>
              </a:schemeClr>
            </a:glow>
          </a:effectLst>
        </p:spPr>
        <p:txBody>
          <a:bodyPr wrap="square" lIns="91440" tIns="45720" rIns="91440" bIns="45720">
            <a:spAutoFit/>
          </a:bodyPr>
          <a:lstStyle/>
          <a:p>
            <a:pPr algn="ctr"/>
            <a:r>
              <a:rPr lang="en-US" sz="8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THANK YOU</a:t>
            </a:r>
            <a:endParaRPr lang="en-US" sz="80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342900" indent="-342900">
              <a:spcBef>
                <a:spcPct val="20000"/>
              </a:spcBef>
              <a:buClr>
                <a:schemeClr val="accent1"/>
              </a:buClr>
              <a:buSzPct val="70000"/>
            </a:pPr>
            <a:r>
              <a:rPr lang="en-US" sz="3200" dirty="0" smtClean="0">
                <a:solidFill>
                  <a:srgbClr val="C00000"/>
                </a:solidFill>
                <a:latin typeface="+mn-lt"/>
                <a:ea typeface="+mn-ea"/>
                <a:cs typeface="+mn-cs"/>
              </a:rPr>
              <a:t>Class ii cavity</a:t>
            </a:r>
            <a:endParaRPr lang="en-US" sz="3200" dirty="0">
              <a:solidFill>
                <a:srgbClr val="C00000"/>
              </a:solidFill>
              <a:latin typeface="+mn-lt"/>
              <a:ea typeface="+mn-ea"/>
              <a:cs typeface="+mn-cs"/>
            </a:endParaRPr>
          </a:p>
        </p:txBody>
      </p:sp>
      <p:sp>
        <p:nvSpPr>
          <p:cNvPr id="5" name="Content Placeholder 4"/>
          <p:cNvSpPr>
            <a:spLocks noGrp="1"/>
          </p:cNvSpPr>
          <p:nvPr>
            <p:ph idx="1"/>
          </p:nvPr>
        </p:nvSpPr>
        <p:spPr/>
        <p:txBody>
          <a:bodyPr/>
          <a:lstStyle/>
          <a:p>
            <a:r>
              <a:rPr lang="en-US" dirty="0" smtClean="0"/>
              <a:t>All proximal surface cavities on the premolars and molars. </a:t>
            </a:r>
          </a:p>
          <a:p>
            <a:endParaRPr lang="en-US" dirty="0"/>
          </a:p>
        </p:txBody>
      </p:sp>
      <p:pic>
        <p:nvPicPr>
          <p:cNvPr id="4" name="Picture 4"/>
          <p:cNvPicPr>
            <a:picLocks noChangeAspect="1" noChangeArrowheads="1"/>
          </p:cNvPicPr>
          <p:nvPr/>
        </p:nvPicPr>
        <p:blipFill>
          <a:blip r:embed="rId2" cstate="print"/>
          <a:srcRect t="16000" r="50923" b="10001"/>
          <a:stretch>
            <a:fillRect/>
          </a:stretch>
        </p:blipFill>
        <p:spPr>
          <a:xfrm>
            <a:off x="5410200" y="3048000"/>
            <a:ext cx="3200400" cy="2819400"/>
          </a:xfrm>
          <a:prstGeom prst="rect">
            <a:avLst/>
          </a:prstGeom>
          <a:gradFill rotWithShape="1">
            <a:gsLst>
              <a:gs pos="0">
                <a:schemeClr val="accent1"/>
              </a:gs>
              <a:gs pos="100000">
                <a:schemeClr val="accent1">
                  <a:gamma/>
                  <a:shade val="46275"/>
                  <a:invGamma/>
                </a:schemeClr>
              </a:gs>
            </a:gsLst>
            <a:lin ang="5400000" scaled="1"/>
          </a:gradFill>
          <a:ln w="76200">
            <a:solidFill>
              <a:srgbClr val="FFCC66"/>
            </a:solidFill>
          </a:ln>
        </p:spPr>
      </p:pic>
      <p:pic>
        <p:nvPicPr>
          <p:cNvPr id="15363" name="Picture 3"/>
          <p:cNvPicPr>
            <a:picLocks noChangeAspect="1" noChangeArrowheads="1"/>
          </p:cNvPicPr>
          <p:nvPr/>
        </p:nvPicPr>
        <p:blipFill>
          <a:blip r:embed="rId3" cstate="print"/>
          <a:srcRect/>
          <a:stretch>
            <a:fillRect/>
          </a:stretch>
        </p:blipFill>
        <p:spPr bwMode="auto">
          <a:xfrm>
            <a:off x="1143000" y="2971800"/>
            <a:ext cx="2895599" cy="310805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C00000"/>
                </a:solidFill>
                <a:latin typeface="+mn-lt"/>
                <a:ea typeface="+mn-ea"/>
                <a:cs typeface="+mn-cs"/>
              </a:rPr>
              <a:t>Class iii cavity</a:t>
            </a:r>
            <a:endParaRPr lang="en-US" sz="3200" dirty="0">
              <a:solidFill>
                <a:srgbClr val="C00000"/>
              </a:solidFill>
              <a:latin typeface="+mn-lt"/>
              <a:ea typeface="+mn-ea"/>
              <a:cs typeface="+mn-cs"/>
            </a:endParaRPr>
          </a:p>
        </p:txBody>
      </p:sp>
      <p:sp>
        <p:nvSpPr>
          <p:cNvPr id="3" name="Content Placeholder 2"/>
          <p:cNvSpPr>
            <a:spLocks noGrp="1"/>
          </p:cNvSpPr>
          <p:nvPr>
            <p:ph idx="1"/>
          </p:nvPr>
        </p:nvSpPr>
        <p:spPr/>
        <p:txBody>
          <a:bodyPr/>
          <a:lstStyle/>
          <a:p>
            <a:r>
              <a:rPr lang="en-US" dirty="0" smtClean="0"/>
              <a:t>All proximal surface cavities on the incisors and canines which do not involve the removal and restoration of the incisal angle.</a:t>
            </a:r>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1066800" y="3657600"/>
            <a:ext cx="2819400" cy="2243334"/>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cstate="print"/>
          <a:srcRect/>
          <a:stretch>
            <a:fillRect/>
          </a:stretch>
        </p:blipFill>
        <p:spPr bwMode="auto">
          <a:xfrm>
            <a:off x="6781800" y="3276600"/>
            <a:ext cx="2059838" cy="332422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C00000"/>
                </a:solidFill>
                <a:latin typeface="+mn-lt"/>
                <a:ea typeface="+mn-ea"/>
                <a:cs typeface="+mn-cs"/>
              </a:rPr>
              <a:t>Class iv cavity</a:t>
            </a:r>
            <a:endParaRPr lang="en-US" sz="3200" dirty="0">
              <a:solidFill>
                <a:srgbClr val="C00000"/>
              </a:solidFill>
              <a:latin typeface="+mn-lt"/>
              <a:ea typeface="+mn-ea"/>
              <a:cs typeface="+mn-cs"/>
            </a:endParaRPr>
          </a:p>
        </p:txBody>
      </p:sp>
      <p:sp>
        <p:nvSpPr>
          <p:cNvPr id="3" name="Content Placeholder 2"/>
          <p:cNvSpPr>
            <a:spLocks noGrp="1"/>
          </p:cNvSpPr>
          <p:nvPr>
            <p:ph idx="1"/>
          </p:nvPr>
        </p:nvSpPr>
        <p:spPr/>
        <p:txBody>
          <a:bodyPr/>
          <a:lstStyle/>
          <a:p>
            <a:r>
              <a:rPr lang="en-US" dirty="0" smtClean="0"/>
              <a:t>All proximal surface cavities on the incisors and canine which involve the removal and restoration of the incisal angle.</a:t>
            </a:r>
            <a:endParaRPr lang="en-US" dirty="0"/>
          </a:p>
        </p:txBody>
      </p:sp>
      <p:pic>
        <p:nvPicPr>
          <p:cNvPr id="16386" name="Picture 2"/>
          <p:cNvPicPr>
            <a:picLocks noChangeAspect="1" noChangeArrowheads="1"/>
          </p:cNvPicPr>
          <p:nvPr/>
        </p:nvPicPr>
        <p:blipFill>
          <a:blip r:embed="rId2" cstate="print"/>
          <a:srcRect/>
          <a:stretch>
            <a:fillRect/>
          </a:stretch>
        </p:blipFill>
        <p:spPr bwMode="auto">
          <a:xfrm>
            <a:off x="6285653" y="2895600"/>
            <a:ext cx="2629747" cy="36575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C00000"/>
                </a:solidFill>
                <a:latin typeface="+mn-lt"/>
                <a:ea typeface="+mn-ea"/>
                <a:cs typeface="+mn-cs"/>
              </a:rPr>
              <a:t>Class v cavity</a:t>
            </a:r>
            <a:endParaRPr lang="en-US" sz="3200" dirty="0">
              <a:solidFill>
                <a:srgbClr val="C00000"/>
              </a:solidFill>
              <a:latin typeface="+mn-lt"/>
              <a:ea typeface="+mn-ea"/>
              <a:cs typeface="+mn-cs"/>
            </a:endParaRPr>
          </a:p>
        </p:txBody>
      </p:sp>
      <p:sp>
        <p:nvSpPr>
          <p:cNvPr id="3" name="Content Placeholder 2"/>
          <p:cNvSpPr>
            <a:spLocks noGrp="1"/>
          </p:cNvSpPr>
          <p:nvPr>
            <p:ph idx="1"/>
          </p:nvPr>
        </p:nvSpPr>
        <p:spPr>
          <a:xfrm>
            <a:off x="304800" y="304800"/>
            <a:ext cx="8686800" cy="5775325"/>
          </a:xfrm>
        </p:spPr>
        <p:txBody>
          <a:bodyPr/>
          <a:lstStyle/>
          <a:p>
            <a:pPr algn="just">
              <a:buNone/>
            </a:pPr>
            <a:endParaRPr lang="en-US" dirty="0" smtClean="0"/>
          </a:p>
          <a:p>
            <a:pPr algn="just"/>
            <a:endParaRPr lang="en-US" dirty="0" smtClean="0"/>
          </a:p>
          <a:p>
            <a:pPr algn="just"/>
            <a:r>
              <a:rPr lang="en-US" dirty="0" smtClean="0"/>
              <a:t>All gingival cavities located within the gingival one third of the tooth. These may be either on the facial or lingual Gingival one third of the tooth</a:t>
            </a:r>
            <a:endParaRPr lang="en-US" dirty="0"/>
          </a:p>
        </p:txBody>
      </p:sp>
      <p:pic>
        <p:nvPicPr>
          <p:cNvPr id="3075" name="Picture 3"/>
          <p:cNvPicPr>
            <a:picLocks noChangeAspect="1" noChangeArrowheads="1"/>
          </p:cNvPicPr>
          <p:nvPr/>
        </p:nvPicPr>
        <p:blipFill>
          <a:blip r:embed="rId2" cstate="print"/>
          <a:srcRect/>
          <a:stretch>
            <a:fillRect/>
          </a:stretch>
        </p:blipFill>
        <p:spPr bwMode="auto">
          <a:xfrm>
            <a:off x="6324600" y="3200400"/>
            <a:ext cx="2590800" cy="349038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C00000"/>
                </a:solidFill>
                <a:latin typeface="+mn-lt"/>
                <a:ea typeface="+mn-ea"/>
                <a:cs typeface="+mn-cs"/>
              </a:rPr>
              <a:t>Class vi cavity</a:t>
            </a:r>
            <a:endParaRPr lang="en-US" sz="3200" dirty="0">
              <a:solidFill>
                <a:srgbClr val="C00000"/>
              </a:solidFill>
              <a:latin typeface="+mn-lt"/>
              <a:ea typeface="+mn-ea"/>
              <a:cs typeface="+mn-cs"/>
            </a:endParaRPr>
          </a:p>
        </p:txBody>
      </p:sp>
      <p:sp>
        <p:nvSpPr>
          <p:cNvPr id="3" name="Content Placeholder 2"/>
          <p:cNvSpPr>
            <a:spLocks noGrp="1"/>
          </p:cNvSpPr>
          <p:nvPr>
            <p:ph idx="1"/>
          </p:nvPr>
        </p:nvSpPr>
        <p:spPr/>
        <p:txBody>
          <a:bodyPr/>
          <a:lstStyle/>
          <a:p>
            <a:r>
              <a:rPr lang="en-US" dirty="0" smtClean="0"/>
              <a:t>CAVITIES ON THE INCISAL EDGES AND CUSP TIPS OF ALL TEETH.</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304800" y="1752600"/>
            <a:ext cx="8534400" cy="333908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Lucky Tie">
      <a:dk1>
        <a:sysClr val="windowText" lastClr="000000"/>
      </a:dk1>
      <a:lt1>
        <a:sysClr val="window" lastClr="FFFFFF"/>
      </a:lt1>
      <a:dk2>
        <a:srgbClr val="C80000"/>
      </a:dk2>
      <a:lt2>
        <a:srgbClr val="FFECEC"/>
      </a:lt2>
      <a:accent1>
        <a:srgbClr val="C93131"/>
      </a:accent1>
      <a:accent2>
        <a:srgbClr val="F58C5D"/>
      </a:accent2>
      <a:accent3>
        <a:srgbClr val="EABC33"/>
      </a:accent3>
      <a:accent4>
        <a:srgbClr val="698F9B"/>
      </a:accent4>
      <a:accent5>
        <a:srgbClr val="825397"/>
      </a:accent5>
      <a:accent6>
        <a:srgbClr val="814359"/>
      </a:accent6>
      <a:hlink>
        <a:srgbClr val="03AEC5"/>
      </a:hlink>
      <a:folHlink>
        <a:srgbClr val="8D9B07"/>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601</TotalTime>
  <Words>1209</Words>
  <Application>Microsoft Office PowerPoint</Application>
  <PresentationFormat>On-screen Show (4:3)</PresentationFormat>
  <Paragraphs>182</Paragraphs>
  <Slides>38</Slides>
  <Notes>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Foundry</vt:lpstr>
      <vt:lpstr>PEDIATRIC OPERATIVE DENTISTRY   (cont.)</vt:lpstr>
      <vt:lpstr>Principles of cavity preparation </vt:lpstr>
      <vt:lpstr>Black’s classification</vt:lpstr>
      <vt:lpstr>Class ii cavity</vt:lpstr>
      <vt:lpstr>Class iii cavity</vt:lpstr>
      <vt:lpstr>Class iv cavity</vt:lpstr>
      <vt:lpstr>Class v cavity</vt:lpstr>
      <vt:lpstr>Class vi cavity</vt:lpstr>
      <vt:lpstr>Slide 9</vt:lpstr>
      <vt:lpstr>Blacks concept extension for prevention </vt:lpstr>
      <vt:lpstr>Outline form</vt:lpstr>
      <vt:lpstr>Resistance form</vt:lpstr>
      <vt:lpstr>Retention form</vt:lpstr>
      <vt:lpstr>Convenience form</vt:lpstr>
      <vt:lpstr>Removal of infected dentin</vt:lpstr>
      <vt:lpstr>                   Finishing enamel walls  </vt:lpstr>
      <vt:lpstr>Cleaning of the cavity</vt:lpstr>
      <vt:lpstr>PREPARATION OF CLASS I CAVITY </vt:lpstr>
      <vt:lpstr>PREPARATION OF CLASS I CAVITY Cont.</vt:lpstr>
      <vt:lpstr>PREPARATION OF CLASS I CAVITY Cont.</vt:lpstr>
      <vt:lpstr>PREPARATION OF CLASS I CAVITY Cont.</vt:lpstr>
      <vt:lpstr>Class  II Cavity</vt:lpstr>
      <vt:lpstr> CLASS II CAVITY Cont.</vt:lpstr>
      <vt:lpstr>.</vt:lpstr>
      <vt:lpstr> CLASS II CAVITY Cont.</vt:lpstr>
      <vt:lpstr> CLASS II CAVITY Cont.</vt:lpstr>
      <vt:lpstr> CLASS II CAVITY Cont.</vt:lpstr>
      <vt:lpstr>DIAGRAM ILLUSTRATING THE INCREASED DANGER OF PULP EXPOSURE WHEN THE GINGIVAL WALL IS CARRIED TOO DEEPLY </vt:lpstr>
      <vt:lpstr>Recent Concept   CONSTRUCTION WITH CONSERVATION</vt:lpstr>
      <vt:lpstr>Modifications required for cavity preparation in primary &amp; young permanent teeth </vt:lpstr>
      <vt:lpstr>REASONS FOR PRESERVATION OF PRIMARY TEETH </vt:lpstr>
      <vt:lpstr>Difference between primary &amp; permanent teeth</vt:lpstr>
      <vt:lpstr>Slide 33</vt:lpstr>
      <vt:lpstr>Slide 34</vt:lpstr>
      <vt:lpstr>Factors to be considered while restoring the primary teeth</vt:lpstr>
      <vt:lpstr>Class I cavities</vt:lpstr>
      <vt:lpstr> CLASS II CAVITY Cont.</vt:lpstr>
      <vt:lpstr>Slide 38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 Rajeev</dc:creator>
  <cp:lastModifiedBy>dr-rajiv</cp:lastModifiedBy>
  <cp:revision>91</cp:revision>
  <dcterms:created xsi:type="dcterms:W3CDTF">2006-08-16T00:00:00Z</dcterms:created>
  <dcterms:modified xsi:type="dcterms:W3CDTF">2013-06-16T19:41:41Z</dcterms:modified>
</cp:coreProperties>
</file>