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8"/>
  </p:notesMasterIdLst>
  <p:sldIdLst>
    <p:sldId id="256" r:id="rId2"/>
    <p:sldId id="390" r:id="rId3"/>
    <p:sldId id="391" r:id="rId4"/>
    <p:sldId id="392" r:id="rId5"/>
    <p:sldId id="393" r:id="rId6"/>
    <p:sldId id="396" r:id="rId7"/>
    <p:sldId id="394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285" r:id="rId22"/>
    <p:sldId id="286" r:id="rId23"/>
    <p:sldId id="287" r:id="rId24"/>
    <p:sldId id="291" r:id="rId25"/>
    <p:sldId id="360" r:id="rId26"/>
    <p:sldId id="288" r:id="rId27"/>
    <p:sldId id="344" r:id="rId28"/>
    <p:sldId id="343" r:id="rId29"/>
    <p:sldId id="289" r:id="rId30"/>
    <p:sldId id="362" r:id="rId31"/>
    <p:sldId id="290" r:id="rId32"/>
    <p:sldId id="279" r:id="rId33"/>
    <p:sldId id="410" r:id="rId34"/>
    <p:sldId id="259" r:id="rId35"/>
    <p:sldId id="292" r:id="rId36"/>
    <p:sldId id="260" r:id="rId37"/>
    <p:sldId id="299" r:id="rId38"/>
    <p:sldId id="294" r:id="rId39"/>
    <p:sldId id="347" r:id="rId40"/>
    <p:sldId id="348" r:id="rId41"/>
    <p:sldId id="298" r:id="rId42"/>
    <p:sldId id="296" r:id="rId43"/>
    <p:sldId id="297" r:id="rId44"/>
    <p:sldId id="345" r:id="rId45"/>
    <p:sldId id="301" r:id="rId46"/>
    <p:sldId id="302" r:id="rId47"/>
    <p:sldId id="349" r:id="rId48"/>
    <p:sldId id="364" r:id="rId49"/>
    <p:sldId id="303" r:id="rId50"/>
    <p:sldId id="358" r:id="rId51"/>
    <p:sldId id="359" r:id="rId52"/>
    <p:sldId id="363" r:id="rId53"/>
    <p:sldId id="365" r:id="rId54"/>
    <p:sldId id="264" r:id="rId55"/>
    <p:sldId id="265" r:id="rId56"/>
    <p:sldId id="266" r:id="rId57"/>
    <p:sldId id="350" r:id="rId58"/>
    <p:sldId id="319" r:id="rId59"/>
    <p:sldId id="267" r:id="rId60"/>
    <p:sldId id="340" r:id="rId61"/>
    <p:sldId id="268" r:id="rId62"/>
    <p:sldId id="320" r:id="rId63"/>
    <p:sldId id="321" r:id="rId64"/>
    <p:sldId id="322" r:id="rId65"/>
    <p:sldId id="323" r:id="rId66"/>
    <p:sldId id="325" r:id="rId67"/>
    <p:sldId id="326" r:id="rId68"/>
    <p:sldId id="327" r:id="rId69"/>
    <p:sldId id="271" r:id="rId70"/>
    <p:sldId id="356" r:id="rId71"/>
    <p:sldId id="352" r:id="rId72"/>
    <p:sldId id="272" r:id="rId73"/>
    <p:sldId id="273" r:id="rId74"/>
    <p:sldId id="328" r:id="rId75"/>
    <p:sldId id="329" r:id="rId76"/>
    <p:sldId id="370" r:id="rId77"/>
    <p:sldId id="353" r:id="rId78"/>
    <p:sldId id="330" r:id="rId79"/>
    <p:sldId id="331" r:id="rId80"/>
    <p:sldId id="335" r:id="rId81"/>
    <p:sldId id="339" r:id="rId82"/>
    <p:sldId id="332" r:id="rId83"/>
    <p:sldId id="333" r:id="rId84"/>
    <p:sldId id="334" r:id="rId85"/>
    <p:sldId id="336" r:id="rId86"/>
    <p:sldId id="35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7349E-F9DB-415B-B790-A66737CE3CA2}" type="datetimeFigureOut">
              <a:rPr lang="en-US" smtClean="0"/>
              <a:pPr/>
              <a:t>8/20/2015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5EEF5-22BE-43B6-9A3D-BA3B5F1943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2194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mobility placing finger and thumb on each side and using pressure to elicit mobility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5EEF5-22BE-43B6-9A3D-BA3B5F194336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5EEF5-22BE-43B6-9A3D-BA3B5F194336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9027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CLINICAL EXAMINATION</a:t>
            </a:r>
            <a:endParaRPr lang="en-I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MANDIBLE FRACTURE</a:t>
            </a:r>
            <a:endParaRPr lang="en-IN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AO Classification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 FLOSA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classifn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Number of fracture /fragments       ( F)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location of fracture                             ( L)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Status of occlusion                             (O)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Soft tissue involvement                      (S)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Associated injuries                               (A)</a:t>
            </a:r>
            <a:endParaRPr lang="en-US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of Fragments ( F1-F4)</a:t>
            </a:r>
            <a:endParaRPr lang="en-US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F0- Incomplete fracture</a:t>
            </a:r>
          </a:p>
          <a:p>
            <a:r>
              <a:rPr lang="en-US" sz="2400" dirty="0" smtClean="0"/>
              <a:t>F1- Single fracture</a:t>
            </a:r>
          </a:p>
          <a:p>
            <a:r>
              <a:rPr lang="en-US" sz="2400" dirty="0" smtClean="0"/>
              <a:t>F2-Multiple fracture</a:t>
            </a:r>
          </a:p>
          <a:p>
            <a:r>
              <a:rPr lang="en-US" sz="2400" dirty="0" smtClean="0"/>
              <a:t>F3-Comminuted fracture</a:t>
            </a:r>
          </a:p>
          <a:p>
            <a:r>
              <a:rPr lang="en-US" sz="2400" dirty="0" smtClean="0"/>
              <a:t>F4-Fracture with a bony defect</a:t>
            </a:r>
            <a:endParaRPr lang="en-US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F2-Multiple fracture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Category F1/F1-Bilateral fracture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819400"/>
            <a:ext cx="2486025" cy="183832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F2/F0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Unilateral segmental fracture( multiple fracture in one segment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514600"/>
            <a:ext cx="3574245" cy="35353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Multiple fracture with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F2/F1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F2/F2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RKS\Desktop\rksingh15\IMG_20150812_2226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051" name="Picture 3" descr="C:\Users\RKS\Desktop\rksingh15\IMG_20150812_2226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454122" y="2200009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F3-comminuted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F4- bony defect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81600" y="2962275"/>
            <a:ext cx="2486025" cy="183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60" y="3048000"/>
            <a:ext cx="2584342" cy="1752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Fracture by site (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L1-L8 )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3600"/>
            <a:ext cx="3200400" cy="301117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89499" y="227330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Displacement ( O0-O2)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O0-No malocclusion</a:t>
            </a:r>
          </a:p>
          <a:p>
            <a:r>
              <a:rPr lang="en-US" dirty="0" smtClean="0"/>
              <a:t>O1-Malocclusion</a:t>
            </a:r>
          </a:p>
          <a:p>
            <a:r>
              <a:rPr lang="en-US" dirty="0" smtClean="0"/>
              <a:t>O2- Non existent malocclusion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174331"/>
            <a:ext cx="2082800" cy="146446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Soft tissue involvement(S0-S4)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S0-closed</a:t>
            </a:r>
          </a:p>
          <a:p>
            <a:r>
              <a:rPr lang="en-US" dirty="0" smtClean="0"/>
              <a:t>S1-open intraorally</a:t>
            </a:r>
          </a:p>
          <a:p>
            <a:r>
              <a:rPr lang="en-US" dirty="0" smtClean="0"/>
              <a:t>S2-open extraorally</a:t>
            </a:r>
          </a:p>
          <a:p>
            <a:r>
              <a:rPr lang="en-US" dirty="0" smtClean="0"/>
              <a:t>S3-open intra and extraorally</a:t>
            </a:r>
          </a:p>
          <a:p>
            <a:r>
              <a:rPr lang="en-US" dirty="0" smtClean="0"/>
              <a:t>S4-soft tissue defect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819400"/>
            <a:ext cx="2637202" cy="1481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4634706"/>
            <a:ext cx="2057400" cy="154357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Associated fractures( A0-A6)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A0-None</a:t>
            </a:r>
          </a:p>
          <a:p>
            <a:r>
              <a:rPr lang="en-US" sz="2400" dirty="0" smtClean="0"/>
              <a:t>A1-Fracture or loss of tooth</a:t>
            </a:r>
          </a:p>
          <a:p>
            <a:r>
              <a:rPr lang="en-US" sz="2400" dirty="0" smtClean="0"/>
              <a:t>A2-Nasal bone</a:t>
            </a:r>
          </a:p>
          <a:p>
            <a:r>
              <a:rPr lang="en-US" sz="2400" dirty="0" smtClean="0"/>
              <a:t>A3-Zygoma</a:t>
            </a:r>
          </a:p>
          <a:p>
            <a:r>
              <a:rPr lang="en-US" sz="2400" dirty="0" smtClean="0"/>
              <a:t>A4-Le Fort I</a:t>
            </a:r>
          </a:p>
          <a:p>
            <a:r>
              <a:rPr lang="en-US" sz="2400" dirty="0" smtClean="0"/>
              <a:t>A5-Le Fort II</a:t>
            </a:r>
          </a:p>
          <a:p>
            <a:r>
              <a:rPr lang="en-US" sz="2400" dirty="0" smtClean="0"/>
              <a:t>A6-Le Fort III</a:t>
            </a:r>
            <a:endParaRPr lang="en-US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45719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07117"/>
            <a:ext cx="4191000" cy="38003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7467600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Classification of  Mandible fracture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CLINICAL   EXAMINATION                                              							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</a:t>
            </a:r>
            <a:r>
              <a:rPr lang="en-US" sz="20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AUG</a:t>
            </a: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E:\FAC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209800"/>
            <a:ext cx="30480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480214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b="1" dirty="0" smtClean="0">
                <a:ln w="1905">
                  <a:solidFill>
                    <a:srgbClr val="FF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Clinical Examination</a:t>
            </a:r>
            <a:endParaRPr lang="en-IN" b="1" dirty="0">
              <a:ln w="1905">
                <a:solidFill>
                  <a:srgbClr val="FF000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Three stages-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       </a:t>
            </a:r>
            <a:r>
              <a:rPr lang="en-US" sz="2400" dirty="0" smtClean="0"/>
              <a:t>Immediate assessment and treatment of  any </a:t>
            </a:r>
            <a:r>
              <a:rPr lang="en-US" sz="2400" dirty="0" err="1" smtClean="0"/>
              <a:t>condt</a:t>
            </a:r>
            <a:r>
              <a:rPr lang="en-US" sz="2400" dirty="0" smtClean="0"/>
              <a:t>   </a:t>
            </a:r>
          </a:p>
          <a:p>
            <a:pPr>
              <a:buNone/>
            </a:pPr>
            <a:r>
              <a:rPr lang="en-US" sz="2400" dirty="0" smtClean="0"/>
              <a:t>                constituting a  threat to life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           General clinical examination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           Local examination</a:t>
            </a:r>
            <a:endParaRPr lang="en-IN" sz="24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Primary survey</a:t>
            </a:r>
            <a:endParaRPr lang="en-IN" sz="40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Mf injuries may associated with body injuries may constitute threat to life than facial trauma</a:t>
            </a:r>
          </a:p>
          <a:p>
            <a:r>
              <a:rPr lang="en-US" sz="2000" dirty="0" smtClean="0"/>
              <a:t>Rapid survey &amp; Assessment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                     A-Airway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                     B-Breathing &amp; Ventilation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                     C-Circulation &amp; Hemorrhage control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                     D-Disability-Neurological assessment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                     E-exposure to external environment</a:t>
            </a:r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4" name="Picture 2" descr="F:\fracture emergency\DSCN24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781800" y="0"/>
            <a:ext cx="1676670" cy="1257224"/>
          </a:xfrm>
          <a:prstGeom prst="rect">
            <a:avLst/>
          </a:prstGeom>
          <a:noFill/>
        </p:spPr>
      </p:pic>
      <p:pic>
        <p:nvPicPr>
          <p:cNvPr id="1026" name="Picture 2" descr="F:\radilogy-clexam\The Primary Survey in Trau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114800"/>
            <a:ext cx="274320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7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77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AIRWAYS Management in Head injury   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F:\fracture emergency\DSCN2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86669"/>
            <a:ext cx="6324600" cy="4743450"/>
          </a:xfrm>
          <a:prstGeom prst="rect">
            <a:avLst/>
          </a:prstGeom>
          <a:noFill/>
        </p:spPr>
      </p:pic>
      <p:pic>
        <p:nvPicPr>
          <p:cNvPr id="3074" name="Picture 2" descr="F:\radilogy-clexam\oral airway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876800"/>
            <a:ext cx="1191578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Airway-Assisted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Oral </a:t>
            </a:r>
            <a:r>
              <a:rPr lang="en-US" dirty="0" err="1" smtClean="0"/>
              <a:t>airwys</a:t>
            </a:r>
            <a:endParaRPr lang="en-IN" dirty="0"/>
          </a:p>
        </p:txBody>
      </p:sp>
      <p:pic>
        <p:nvPicPr>
          <p:cNvPr id="4098" name="Picture 2" descr="F:\radilogy-clexam\ambo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1066800" y="2286000"/>
            <a:ext cx="2590800" cy="1762125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Nasopharyngeal </a:t>
            </a:r>
            <a:endParaRPr lang="en-IN" dirty="0"/>
          </a:p>
        </p:txBody>
      </p:sp>
      <p:sp>
        <p:nvSpPr>
          <p:cNvPr id="61442" name="AutoShape 2" descr="data:image/jpeg;base64,/9j/4AAQSkZJRgABAQAAAQABAAD/2wCEAAkGBhMQEBIPEBAQEA8QEA8QDxAPEA8PEA8QFBAVFRQQFRUXGyYgFxkkGRISHzEgIykpLCwsFR4xNjArNSYtLSkBCQoKDgwOFw8PGiwcHBwpKSkpLC0sKSwpKikpLCwsKSwpKSwpLC8pKSksLSwpLCwpLCkuLCwpLSwpKS0sKSkpKf/AABEIAL0BCwMBIgACEQEDEQH/xAAcAAEAAQUBAQAAAAAAAAAAAAAABQECAwQGBwj/xABLEAACAgECAwUDCAYFCQkBAAABAgADEQQSBSExBhNBUWEicZEHFDJSYnKBoSMzQqKxwVSCkqPRFjRDU3Oys8LwFRdEY4STlMPxCP/EABoBAQADAQEBAAAAAAAAAAAAAAABAgMEBQb/xAAuEQACAgEEAAUCBAcAAAAAAAAAAQIRAwQSITETFEFRoQVhIkJxkQYVgbHB8PH/2gAMAwEAAhEDEQA/APcYiIAiIgCIiAIiIAiIgCIiAIiIAiIgCIiAIiIAiIgCIiAIiIAiIgCIiAIiIAiIgCIiAIiIAiIgCIiAIiIAiIgCIiAIiIAiIgCIiAIiIAiIgCIiAIiIAiIgCIiAIiIAiIgCIiAIiIAiIgCIiAIiIAiIgCIiAIiIAiIgCIiAIiIAiIgCIiAIiIAiIgCIiAIiIAiIgCIiAIiIAiIgCIiAIiIAiIgCIiAIiR/GON1aVN9pOTnai83fHXA/meQgrKSirk6RIROZ0fbhLFB+b6gk4JFaq4VCAVJJIySD9FckfDM7oOIV3pvqcMuSp5EMrDqjKcFWHiCARIUk+iYvdFTXTNmIiSSIiIAiIgCIiAIiIAiIgCJw69oOJHw0A9O71TfnvH8Jee0HEQD+j0LHw56lPy9qZeLH3OnyuT2+TtYnnOo4/wAYbkF0KDzp74v+BsUj8poW2a6z9e/EH9KdXpqF/uRUfzkPNFF46Ob7pHqjMBzJwB1J5Cap4tSDg3058u9TP8Z5aOC6cnNujdm+tqK21bf2i1hm9p+B6VvZXT6b7vzepTj7pXMp5j7G3kfeXwemV2hhlSGHmpBH5S+ear2N0pORp6Ub61SClx7mrwR8Zu08K1FPPTa/VV/Yvb57UfQi7LgfddZKzr1RlLRtdM72JyNXazU0ctZpRanjqOH7nwM9W0z+2B9w2ToOE8bo1ad5p7ktTOG2HmjfVdTzRvRgDNlJPo5ZY5Q7RvRESxQREQBESN4x2hp0u0Wse8fPd1VqbLrMdSqLzwMjLHAGRkiCUm+ESUpmcJxXtJqNR7CI2lpPX2wdRYPqlkO2sfdLE+a+MJqOEo9bV7Qm8HDqoGGxyLDo49DM/EV8HXDSSkrbo6y/5Qaze1FFL6juyVaxXqRC46ohY+0QcjPIZBGTgznu0Nxv0996kLqG3qotZN1R3EJWQCRyUggDIJ5888+V4FxE5TSOgW2nU2L7OAdjVWd5XyHNQ9VbA+R909Ifh6vtYqu/aMttG7pz59ZjldmGr+nR1EIxvbT59bOX4BdtXT93aXJc0WI4G7FVBAtPiDmpMg/633TrbNJi03Uv3NxADMBurtUdEtTI3geByGHgwBIPJ6nu9Nq2ZwVsKgKdrE2rkHCAD2jkAHHPkPSdLpLi+GIK5GcHkR6H1mSbidOm0rw4ljlLdV0/t6GlxjtrqltGmNdWkZsBLSW1Jv5daBhV8+R3MPFByJv4VxPiC2PutW6oH2RfStZb2voh6wuD1GdrjlN7UanbNdeKKObdPHAJPwHM/hL+JJs38CO3olU7WBf12nvr83rX5zX/AHeX+KCSfDuMU6gE0XV24+kEYFkPky9VPocSGrZXUMpBBAII5ggjIIkbxLhCuQ+Ctq/QtQlLU+668x7s4PjLrM12Y+WjLp0dvE4XSdvW0ea+J57ofq9dXWxUjH0L60BKP9pRtPkp5HqOB9o9NrkNukvrvQHDbD7SHyZTgqfeBN1JSVo4545QdSJKIiWKCIiAIiIBzi6eXjTTMrTIGE4lFHpuTNb5tK9xNncIMnaiu9mo1ImJqRNxhMbCVcTRSZp91iVBmZxMDLM2ap2XEyJ1/A0d+/qZ9PqgMLqaCFsx9V8jFq/ZcEe6SDKZhawjrF0X23wZ+Cdr3FiaXXhEuc7aNTXldPqm8Ewf1Vv2CSD+yT0HWTz7iOnS6tq7FDo4wyt0I/l558Ju9ju0LpYOHapzY+1m0Woc+1qK1GWpsPjcg55/aX2uoadePLu4fZwajTbVuj0dpERNzhKEzgeCuNQzax+b6k94M9Voye4qHkAhU4+sznqTO14nZtotYdRVYfghM8/7L37aKR4CmkfCtROfM+jv0cb3Mn9TpAR0mk2lBGMSS+cAiYc85j0dUbRznDOzeOIW6lh7Jpr2nHI2Firn37a6viZ1yTCgEpfeFhuyHcmZbbc8hLFGAfsnP85hrvHX8Zjs1Yzd5Kin93MrLhWcety+Xx7n7kR2i1lned1VXvYVNZjdtJ5kIi8upIPM9Mesj9AHupV3VTVfWrqVsZso6hlz7KkHmJ02q0R+cV3DwV639xKsrfgVI/r+k0OE6bZoqE8kOPRWYso/BWUfhJfB3xl0jJ2Sv3V7fqMR0I5HmORJx1IwPLw6CcuSQPZwBLbqwc7CuSFK4yWIXrhiMnn1889ZP2NJMfzERxDRq6lWAIIIIM8f7SU3cD1let0LmoPkFRzrbBBap18UI548MHGMDHtVwnAfK3oQ3D2fxrsqYfi2w/78QdSNppSg0z0bsD25q4tpRfX7FqEJqKSctVZj81PUHx5+IIHSz5Q+SftaeHcSqYtjT3sNPqAT7Ox2AWw/dbDZ8tw8Z9XzuPFYiIggREQDnA8qLJQJLts8/k9fgr3kd7KbZTEm2KRf30F5jxEi2KRcTMZEGUzIJQCzHbRmZZa1uILK/Qib6CDIjjVDsn6NW7xCttFqbS9N6HNb7TjIzyOCSQSMc50ltgM12USl07OhO1TJLR9v9Maq2uNtFrVo1lTafVZrcqNyZFeDg5GR1xL2+UHR45Pe3omj1rH/AIWJCvTMD0jynT479ji8lD3Zd2k7dNbp7atNp7UNqGoW6nZWF7z2AUrDFmb2v2toHXnjBj9KdgAHQch7h0mTUVDly6HI9DjGfzmo1vOQ259nqabSxivwktTq5tpq5BJfMnziRRrLTk7875H3GQ+q4vkZz4ZmC7X7Ed/BVY+845D8TgTnrtSQmBzOAoHmegHxkpE49MrtnTUcRPchs9Rgfi2B/GZKL91Ttn9felS+qgrWT8FYyFtVsU6WvnYQOngANu4+mdx/qyWBUWLUn6rSLtz9a5lx+Sk/2hIkraj/AFPl/rVZ9Th0cOXe6X2X/L+Pcnr9XK6Q7lJ9cDxH0R/jIC/WnOBkkkAAdST0Ak3pz3VYQnLdWx03Hr/h+EtOj2Jw2Iu0+nWouQSWsbe7MRkttCjoAOigfhM7agSFt4uhx7XXmD4YLEKfccMR6KTNdONoTyJ8OeMcyQB+Z/dbyMzpmSSJ2y2ch8pdg/7N1A8xWB7++SSp4shA9oYIYj3LjJ9MZHxnI/KJxRW0zVA89ylvwXdj4skJcl+DxZhPsXsTxU6rh2j1BO5rNNSXPnYEAf8AeDT4+uWfUPyIX7uB6UeKNqU+GpsI/IidydnjZI7XR3cREkzEREAgQJdiBKziPUst2yhWZIxJoizFtlNsy7ZaVlaLbjERLGWZiJjZZRoumYw+OvL3zX1XFKEGXurX+uCfgOcw67Sg9efvnP63TKM8hLRjZ048Kn6mbW9sNKp9lrXP/l02Y+LACRV/br/VaW1vWx0rHwG6aGqdFPhMC7j9Guw+5Gx8cSfDR6uPS4655Mt/a/Wv9BKaR6KXb4scflNJ+K648zqW9wWsD4BZvJorDz7pgPMtWv8AFpgewKSDjI5HBVh081JEnYjpjhxLhJDSdqrVO3UgOh5d4qhWX1IHIj3DPvkz3gOCCCDggg5Bz0x5znrLEPI4muw9g1bga87kyxVqnHMMjDpz8PU9JK4JUFHo6oPMtSlvd5znNPx2xBhmos+04Kt+O04PwleKcTe1aVUPclrhbk0oAFY3Yy2c5A64ZgDLWjg1+ux6KCnkTpuuP9/ubXEuJi1hXWc1Ics46WOOmPNR+Z9wy0ZXfnBssU4poTm7uR9M/VUA9T6+IE369FokA3Xu+PAbax8cfzl1naGqpSulSuvPWzO9z/W//ZnvvpHgS/iF54+HocMpyfq1SX7N/LX6m2gOkViSr6+8c8fQoTy9AB8cTWOpFSbc+ZZj1ZjzZjIZ+MKuTu3MeZPUmSHANE2oYX2jFKnNan/St4N90fmfQHNl+Hl9s6fp/wBMekUtRqHuyz7ft9l/n44ROcH05A7+wYZh+jU9VU/tH1I+A95xg47xjYhUHDMNuc813+wrf2mEv41xLu6ycjccBQepLMFyPPmw/KeV9oO0BaxiHOCxIwfJwV/hn8RIXPLLZJOUjoNZx5GsCgjaTnaTgbSp2p6Dua0T/wBQ00l46MbA25sMzknbn2SCSfAlS59G1Wf2TOFfWMTnPnj8gPyRZi78joSM9ef/AF5n4zRGDS9zpuK9pWUkKxOFAU+ZyGLY8M5JI9cSD13GnsG0sdpOcZz0UKPyUSOssmFnl1GzGWVQ6K2vPpj5A3zwZB5ajUD94H+c+YyZ9P8AyD0beC0n692pb+9K/wDJNUqOGUtzs9DiIklRERAIHdLg0198r3k4bPW2mwDK5mAWS4WSbK7TLmJj3y4NFkUVKyxlmZZUpJojdRoX1ZkFxDToMkqW9/SdO9UwWaRT1UH3gH+MrVHTjy7Tz7Va3B21VDPkoLH+ygBmsnDeI3H2KLEHm616cfF/a+E9P03LkOXu5S95e7R0/wAwkuEkec09gNQ/O/UVJ6AWahvixUCb1Xyc0D9ZdqLD6Mla/ALn8517zBYZmyj1eaX5q/Q51ew+iX/Qlz9u25v+bEv/AMm9IvTS0/igf/ezJV2mvY0ox4k323+5qDhdC9NPQPdTV/hB09Y6V1/+2n+EyM813aBbZVqKz1rrPvRD/KaHEuH6dVB+a0s7utaDaKgXbzZRkAAMT1PKboaafFNObEG1troy2VtjO11OQSPEeBHiCZKLJtdMyN2VC0myrSaZtQBuVGNjo5H7ILdCR05dcTBV2kV0BWu3ewBVCoCcxyJs6Bf3vs55Tb4b2oLEUW4qu8BnKv6o3iPTkR4jz19XTWHzsau12JK79lVpJyWGVYZJJJ245nJ5mW/UzcpPt2YdfpRqE2WOik4K+G1wcqw55BBxieQdpuD26W9q7gA3IgrzVlPJXU+Rx+GCPCes8UofZnfSgUHI7ssuPHczMCff7PunBdu9cH0mk3kG4HUBWwQWo3gI2CScHauMnzPiZeJnJ8Ns4wmY2Mx97LTZN1E4pZkw7SyCZSaI45StifX3ybcKOl4ToqSMMNOljA8iHtJtYH1BsI/CfN3yZdjW4nxCukqTp6yLdU3gKlP0M+bH2R7yfAz61AklSsREAREQDkzZKd7NcvLDZPMPf2m6LZd3s0O9lpvkjYSPfS9bvX3es5yjXvqT+gOyj+kEBjb/ALFTyK/bbIPgGHOTGj0gTmMlj1ZiWc+9jz/DpJKOKRJ12TMrTWrEzpNEzmkjLLGSZFEqwl6M7Nbbgy5oeYy8r0admNxMLrMrma996oCzsFUZJZjgAAZJJ8BylTRGtcmJpWtJGvhup1HNEr09Z6PqQ7WsPrdwpXaPvOD5qJkHYixv1mtYf7DT01/8TvJPhSZHmMce2QD2TEzzpv8AIBPHV6s//DH/ANE0b+ydQtFFfED3x/0V6UWE8s4xWKznHPGehzJ8GQ83jIN7sSC492hFCEk88ch/P/oj3zoOJ9ndUqnbWLAwzXfp272onw3DG5en1WHqZ5n2j7I8Svfb82YklsbSntEdcDPPHqMjxiOJ3yWlqIVaZynGO0tlzZ3Ec88jjJHQ+HP1wDNvQ/KHral2G3vq+hrvVblI9d3P85e3yYcT/oVv7v8AjLV+TTiR5jRWkcuYKEcxkePkQfxnTsj7HnvNku0zJqPlBscf5rpVbwISxgD5hGcqPhOd1/EbL3Nlrl3PUn+HoPSTn/dvxH+iWfS2fSr+lnG36XXJHLrMWp7Ba6us2vpXFagsW3IRgAkkYPPkCeXkZKil0VllnNU2c/ERLGIkl2d7P3a/U16TTrutsOBnkqKPpOx8FA5k/wA5h4Twi7V3Jp9PU911hwqIMk+ZPgAPEnkPGfT/AMl3ybJwigl9tmtuA7+0dEHUU1/ZB6n9o8/AAAS3YbsVTwrSrp6fac4a+4jD3WY5sfJR0C+A8yST0URAEREAREQDgTZLN0xWXBQWZgqqMszEKqjzJPICR6cSsv8A82T2D/4m4MtRHnWnJrff7K+TGeYfSdEjfqFRS7sFUdWYgAfiZEGm7WttKGnRDqLQVs1X3q+q1fZbBbxGMqZPR8GAYWOzXWjpZbglfuKAFr/qgHzJk1Rp5KKSlRZpdLtAHXHnj+U3665WuuZ1WWSOWc7CpMgSVUS4TVIwbLkEqwhTLiZdGfqatqzUsMkHE0LxMpo6MbswNbNTUAWPRUw3B9VRyPQ923ffwpMXPiWcH/S8QpTwopu1LejNimvPvD6j+zIhzJI1yLbBs7iIidx4wkLd2aDXvcLWVbGrsZAlZO+vBQhyCQAwVseJHPlyk1EAgz2O0+MDv15AexqdQmAAFGAGwDtGM9cEiX/5I6baF2HaO95FiT+ltWx8nqclF6noBJmIByOp7I3U2C/Q2glazWtGptvFYB+kd43cyQp+j1Gc8zOL1ml4npSSOCmxFwB824hZahUBQAEDBiPYTkV/ZHlPYogHgdvbPXVK6NwLWqrsrWbvnuHZSSCcrjxHTHJVHRRjU1fbLW312V18F1W6xHXIr1DhS6gF9or5nKg+/wBOU+h4gmz5L4d8k3Fb/o6C5B537NOB6/pCD+U7ns9//OFrENr9Ula8ia9MDZYR5b3AVT+DT3uIIITsv2M0nDa+70lC15A32H2rbMfXc8z7ug8AJNxEAREQBERAEREA8p0vAC7CzVP84cEMqbdunqPgUqyckfWcsfLHST9WmmzTQJtJWJ51HuyyGvVp5t11S9EmUCXSOeU7KBZeBEuEtRk2IzBljGSQi/dK7prlo3xZO0y2PNG95fZZNHU2TOUjfHA09Q+TNv5OaN66jXnpqru7oPnpdPurRh95ze/ucTneP2N3YrRijai7T6XvB1rGouWo2AeJAckeuJ6ZodGlNVdNSha6kSutR0VFUKo+AE1wR7ZTWzpKHuZ4iJ1HliIiAIiIAiIgCIiAIiIAiIgCIiAIiIAiIg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1443" name="Picture 3" descr="C:\Users\RKSingh\Downloads\downloa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209800"/>
            <a:ext cx="2936761" cy="1752601"/>
          </a:xfrm>
          <a:prstGeom prst="rect">
            <a:avLst/>
          </a:prstGeom>
          <a:noFill/>
        </p:spPr>
      </p:pic>
      <p:pic>
        <p:nvPicPr>
          <p:cNvPr id="61444" name="Picture 4" descr="C:\Users\RKSingh\Downloads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495800"/>
            <a:ext cx="2857500" cy="1600200"/>
          </a:xfrm>
          <a:prstGeom prst="rect">
            <a:avLst/>
          </a:prstGeom>
          <a:noFill/>
        </p:spPr>
      </p:pic>
      <p:pic>
        <p:nvPicPr>
          <p:cNvPr id="61445" name="Picture 5" descr="C:\Users\RKSingh\Downloads\images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267200"/>
            <a:ext cx="2486025" cy="18383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n-US" b="1" dirty="0" smtClean="0">
                <a:ln>
                  <a:solidFill>
                    <a:srgbClr val="00B050"/>
                  </a:solidFill>
                </a:ln>
                <a:solidFill>
                  <a:schemeClr val="accent5">
                    <a:tint val="50000"/>
                    <a:satMod val="180000"/>
                  </a:schemeClr>
                </a:solidFill>
              </a:rPr>
              <a:t>Breathing  &amp; ventilation</a:t>
            </a:r>
            <a:endParaRPr lang="en-IN" b="1" dirty="0">
              <a:ln>
                <a:solidFill>
                  <a:srgbClr val="00B050"/>
                </a:solidFill>
              </a:ln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1026" name="Picture 2" descr="C:\Users\RKSingh\Downloads\2011-11_03-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2426309" cy="2514600"/>
          </a:xfrm>
          <a:prstGeom prst="rect">
            <a:avLst/>
          </a:prstGeom>
          <a:noFill/>
        </p:spPr>
      </p:pic>
      <p:pic>
        <p:nvPicPr>
          <p:cNvPr id="1027" name="Picture 3" descr="C:\Users\RKSingh\Downloads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343400"/>
            <a:ext cx="1981200" cy="21463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76400"/>
            <a:ext cx="1849636" cy="246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E:\chest injury\DSCN9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343401"/>
            <a:ext cx="2057399" cy="17526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rot="10800000">
            <a:off x="6400800" y="4800600"/>
            <a:ext cx="1828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Circulation &amp; Hemorrhage Control</a:t>
            </a:r>
            <a:endParaRPr lang="en-I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:\radilogy-clexam\tmpbc868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32842" y="1600200"/>
            <a:ext cx="527831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Shock-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hypovolumic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IN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Recognition </a:t>
            </a:r>
            <a:endParaRPr lang="en-US" sz="4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3600" dirty="0" smtClean="0"/>
              <a:t> </a:t>
            </a:r>
            <a:r>
              <a:rPr lang="en-US" sz="2000" dirty="0" smtClean="0"/>
              <a:t>Central pulse</a:t>
            </a:r>
            <a:r>
              <a:rPr lang="en-US" sz="2800" dirty="0" smtClean="0"/>
              <a:t> –</a:t>
            </a:r>
            <a:r>
              <a:rPr lang="en-US" sz="2000" dirty="0" smtClean="0"/>
              <a:t>Femoral /carotid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Skin </a:t>
            </a:r>
            <a:r>
              <a:rPr lang="en-US" sz="2400" dirty="0" err="1" smtClean="0"/>
              <a:t>colour</a:t>
            </a:r>
            <a:r>
              <a:rPr lang="en-US" sz="2400" dirty="0" smtClean="0"/>
              <a:t>-pink-ashen grey-white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Level of consciousness-confusion-aggression-drowsiness-coma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Pulse-      120/min ( very </a:t>
            </a:r>
            <a:r>
              <a:rPr lang="en-US" sz="2400" dirty="0" err="1" smtClean="0"/>
              <a:t>thready</a:t>
            </a:r>
            <a:r>
              <a:rPr lang="en-US" sz="2400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Respiratory rate-20/min- </a:t>
            </a:r>
            <a:r>
              <a:rPr lang="en-US" sz="2400" dirty="0" err="1" smtClean="0"/>
              <a:t>Tachypnea</a:t>
            </a:r>
            <a:endParaRPr lang="en-US" sz="2400" dirty="0" smtClean="0"/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Weakness-due to hypoxia ,acidosis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Urinary out put- &gt;30 ml/hr- 0-10 ml/hr</a:t>
            </a:r>
          </a:p>
          <a:p>
            <a:pPr>
              <a:buFont typeface="Wingdings" pitchFamily="2" charset="2"/>
              <a:buChar char="v"/>
            </a:pPr>
            <a:endParaRPr lang="en-IN" sz="4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Initial management</a:t>
            </a:r>
            <a:endParaRPr lang="en-IN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Fluid replacement- </a:t>
            </a:r>
            <a:r>
              <a:rPr lang="en-US" sz="2000" dirty="0" smtClean="0"/>
              <a:t>Crystalloids. Colloids, Blood</a:t>
            </a:r>
            <a:endParaRPr lang="en-US" sz="2800" dirty="0" smtClean="0"/>
          </a:p>
          <a:p>
            <a:r>
              <a:rPr lang="en-US" sz="2800" dirty="0" smtClean="0"/>
              <a:t>Local-( Maxillofacial aspect)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Pressure</a:t>
            </a:r>
            <a:r>
              <a:rPr lang="en-US" sz="2000" dirty="0" smtClean="0"/>
              <a:t> pack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Ligation of Vessel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Direct  dental wiring at fracture region </a:t>
            </a:r>
          </a:p>
          <a:p>
            <a:pPr>
              <a:buFont typeface="Wingdings" pitchFamily="2" charset="2"/>
              <a:buChar char="v"/>
            </a:pPr>
            <a:endParaRPr lang="en-IN" sz="2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Disability –Neurological Assessment</a:t>
            </a:r>
            <a:endParaRPr lang="en-IN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RKSingh\Downloads\GC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3366" y="1600200"/>
            <a:ext cx="7778749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A fracture is a disruption in the continuity of a bone stressed beyond its elastic modulus, with the formation of two or more fragments.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RKSingh\Desktop\photo\PT-27thsept\radilogy-clexam\Levels-of-Consciousne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00509" cy="62253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General Clinical Examination</a:t>
            </a:r>
            <a:endParaRPr lang="en-I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/>
              <a:t>Careful clinical examination and no operative intervention without rule out additional more serious injuries</a:t>
            </a:r>
          </a:p>
          <a:p>
            <a:pPr algn="just"/>
            <a:r>
              <a:rPr lang="en-US" sz="2400" dirty="0" smtClean="0"/>
              <a:t>If cerebral hemorrhage , loss of consciousness</a:t>
            </a:r>
          </a:p>
          <a:p>
            <a:pPr algn="just"/>
            <a:r>
              <a:rPr lang="en-US" sz="2400" dirty="0" smtClean="0"/>
              <a:t>Additional injuries required urgent treatment than MF injuries</a:t>
            </a:r>
          </a:p>
          <a:p>
            <a:pPr algn="just"/>
            <a:r>
              <a:rPr lang="en-US" sz="2400" dirty="0" smtClean="0"/>
              <a:t>In polytrauma pt treated concurrently</a:t>
            </a:r>
          </a:p>
          <a:p>
            <a:pPr algn="just"/>
            <a:r>
              <a:rPr lang="en-US" sz="2400" dirty="0" smtClean="0"/>
              <a:t>Major injuries- careful inspection/palpation reveal their presence –treated accordingly</a:t>
            </a:r>
            <a:endParaRPr lang="en-IN" sz="2400" dirty="0"/>
          </a:p>
        </p:txBody>
      </p:sp>
      <p:pic>
        <p:nvPicPr>
          <p:cNvPr id="1026" name="Picture 2" descr="C:\Users\RKSingh\Desktop\photo\gMwzqREK4vsL48NWn2WIPA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1"/>
            <a:ext cx="1143000" cy="13513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General clinical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examn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fracture mandible pt in shocked, very unusual,</a:t>
            </a:r>
          </a:p>
          <a:p>
            <a:r>
              <a:rPr lang="en-US" dirty="0" smtClean="0"/>
              <a:t>Some more serious condition  other than fracture mandible should be suspected and treated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first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" name="Picture 2" descr="F:\trauma fresh pics\4\DSCN63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921" y="1899841"/>
            <a:ext cx="4070879" cy="30531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6764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21</a:t>
            </a:r>
            <a:r>
              <a:rPr lang="en-US" b="1" spc="50" baseline="3000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</a:t>
            </a:r>
            <a:r>
              <a:rPr lang="en-US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AUG</a:t>
            </a:r>
            <a:br>
              <a:rPr lang="en-US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Clinical Examination</a:t>
            </a:r>
            <a:endParaRPr lang="en-US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Local Examination</a:t>
            </a:r>
            <a:endParaRPr lang="en-IN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Preparation for examination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Face-gently cleaned with warm water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Remove  road dirt etc-evaluation of soft tissue injury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Mouth-loose ,broken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teeth,or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dentures,any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congealed blood removed with swab in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nontooth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forcep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If denture-full/ pieces reassemble piece so portion should be missing-possibly displaced down into throat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Complete extra &amp; intra oral cleaning-assess full extent of injury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F:\angle 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32978"/>
            <a:ext cx="1981200" cy="25340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During cleaning cranium and cervical spine should be carefully inspected and palpated for sign of injury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RKSingh\Downloads\downloa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2" y="2505074"/>
            <a:ext cx="4590608" cy="343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Extra Oral Examination</a:t>
            </a:r>
            <a:endParaRPr lang="en-IN" b="1" cap="all" dirty="0">
              <a:ln w="9000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4800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Extravsation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blood from injured bone resulted swelling of face-more swelling increase capillary permeability and edema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Swelling+ecchymosis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-fracture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Facial deformity-fracture &amp; displaced fragment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 hang mouth-B/L condylar #</a:t>
            </a:r>
            <a:endParaRPr lang="en-I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7" name="Picture 3" descr="F:\fracture MNew Folder\IMG-20140914-WA00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4645025" y="2636432"/>
            <a:ext cx="4041775" cy="3028174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Swelling</a:t>
            </a:r>
            <a:endParaRPr lang="en-IN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4" name="Picture 2" descr="C:\Users\RKSingh\Desktop\photo\PT-27thsept\DSCN6647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General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Examn</a:t>
            </a:r>
            <a:endParaRPr lang="en-IN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Conscious pt- support his jaw with own hand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Compound fracture- blood stained saliva may dribbled out from corner of mouth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Palpation-begin from bilateral condylar region- downwards posterior along lower border of mandible.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bone tenderness-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pathognomic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fracture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Deformity /bony cerpitus present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Anesthesia/ paresthesia- injury to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IAN-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reduced or absent sensation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On one or both side of the lower lip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:\condlr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8001000" y="217488"/>
            <a:ext cx="1143000" cy="11953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TM Joint examination</a:t>
            </a:r>
            <a:endParaRPr lang="en-I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tmj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76400"/>
            <a:ext cx="3733800" cy="4104183"/>
          </a:xfrm>
          <a:prstGeom prst="rect">
            <a:avLst/>
          </a:prstGeom>
          <a:noFill/>
        </p:spPr>
      </p:pic>
      <p:pic>
        <p:nvPicPr>
          <p:cNvPr id="50177" name="Picture 1" descr="F:\clexmpic\R.K. Singh Sir\DSCN6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657600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Need</a:t>
            </a:r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Location of problem to be treated.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Diagnosis &amp; treatment plan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Documentation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Assessment of treatment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Epidemiological studies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819400"/>
            <a:ext cx="3219450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70100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rial" pitchFamily="34" charset="0"/>
              </a:rPr>
              <a:t>Neck /Sub condylar region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F:\clexmpic\R.K. Singh Sir\DSCN65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1" name="Picture 3" descr="C:\Users\RKSingh\Downloads\images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56521" y="2819400"/>
            <a:ext cx="3716312" cy="2590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Lower border palpation</a:t>
            </a:r>
            <a:endParaRPr lang="en-I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01" name="Picture 1" descr="F:\clexmpic\R.K. Singh Sir\DSCN6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9800"/>
            <a:ext cx="3398308" cy="3505200"/>
          </a:xfrm>
          <a:prstGeom prst="rect">
            <a:avLst/>
          </a:prstGeom>
          <a:noFill/>
        </p:spPr>
      </p:pic>
      <p:pic>
        <p:nvPicPr>
          <p:cNvPr id="51202" name="Picture 2" descr="F:\clexmpic\R.K. Singh Sir\DSCN6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396240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Intra Oral Examination</a:t>
            </a:r>
            <a:endParaRPr lang="en-IN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343400" cy="4114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Clean oral cavity-lukewarm mouth wash/ cleaned with moistened swab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Congealed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blood,fragments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tooth,alveolus,denture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removed with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forcep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 suction tip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Buccal &amp;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Libgual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sulci-ecchymossis,submucosal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extravastion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blood-#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0c2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49065" y="2174875"/>
            <a:ext cx="3856457" cy="3951288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9153" name="Picture 1" descr="F:\clexmpic\R.K. Singh Sir\DSCN65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209800"/>
            <a:ext cx="4041775" cy="38861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Sulci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&amp; floor of mouth </a:t>
            </a:r>
            <a:endParaRPr lang="en-IN" sz="3600" b="0" dirty="0"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lingual mucosa hematoma-#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Bec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lingual mucosa directly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overlied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periosteum of  mandible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Linear hematoma in third molar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reg-indi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fracture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F:\fomotu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076" y="3276600"/>
            <a:ext cx="4580328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occlusion</a:t>
            </a:r>
            <a:endParaRPr lang="en-I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9874" name="Picture 2" descr="F:\clexmpic\R.K. Singh Sir\DSCN6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4165600" cy="3124200"/>
          </a:xfrm>
          <a:prstGeom prst="rect">
            <a:avLst/>
          </a:prstGeom>
          <a:noFill/>
        </p:spPr>
      </p:pic>
      <p:pic>
        <p:nvPicPr>
          <p:cNvPr id="79875" name="Picture 3" descr="F:\clexmpic\R.K. Singh Sir\DSCN6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0"/>
            <a:ext cx="4165600" cy="31242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6382510" y="4285490"/>
            <a:ext cx="1981204" cy="1944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Occlusal surface</a:t>
            </a:r>
            <a:endParaRPr lang="en-I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46482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Edentoulus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alv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ridge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Step in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occlusion,laceration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 overlying mucosa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Tooth-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luxation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subluxation,crown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fracture/dentine/pulp exposed ?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loose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filling,fine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crack/split tooth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Missing-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tooth,f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illing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crown, denture, portion of tooth-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X-RAYS</a:t>
            </a:r>
            <a:endParaRPr lang="en-I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F:\fractur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48200" y="2514600"/>
            <a:ext cx="4040188" cy="2677168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 manual palpation</a:t>
            </a:r>
            <a:endParaRPr lang="en-I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Fracture site-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mobility placing finger and thumb on each side and using pressure to elicit mobility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pain in jaw movement recorded.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Flat of both hands placed over  two angles of mandible and gentle pressure exerted-if pain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If crack fracture is present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2" descr="F:\floorof mouth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646710"/>
            <a:ext cx="2929696" cy="309277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Intra Oral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Examn</a:t>
            </a:r>
            <a:endParaRPr lang="en-I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 manual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Symphyseal region</a:t>
            </a:r>
            <a:endParaRPr lang="en-IN" dirty="0"/>
          </a:p>
        </p:txBody>
      </p:sp>
      <p:pic>
        <p:nvPicPr>
          <p:cNvPr id="3074" name="Picture 2" descr="F:\clexmpic\R.K. Singh Sir\DSCN6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040188" cy="3379589"/>
          </a:xfrm>
          <a:prstGeom prst="rect">
            <a:avLst/>
          </a:prstGeom>
          <a:noFill/>
        </p:spPr>
      </p:pic>
      <p:pic>
        <p:nvPicPr>
          <p:cNvPr id="3075" name="Picture 3" descr="F:\clexmpic\R.K. Singh Sir\DSCN65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209801"/>
            <a:ext cx="4041775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Displacement of fracture</a:t>
            </a:r>
            <a:b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</a:t>
            </a:r>
            <a:endParaRPr lang="en-I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Direction  and intensity of the traumatic force.</a:t>
            </a:r>
          </a:p>
          <a:p>
            <a:r>
              <a:rPr lang="en-US" sz="2000" dirty="0" smtClean="0"/>
              <a:t>Site of fracture</a:t>
            </a:r>
          </a:p>
          <a:p>
            <a:r>
              <a:rPr lang="en-US" sz="2000" dirty="0" smtClean="0"/>
              <a:t>Direction of fracture line</a:t>
            </a:r>
          </a:p>
          <a:p>
            <a:r>
              <a:rPr lang="en-US" sz="2000" dirty="0" smtClean="0"/>
              <a:t>Muscle pull exerted on the fractured fragments</a:t>
            </a:r>
          </a:p>
          <a:p>
            <a:r>
              <a:rPr lang="en-US" sz="2000" dirty="0" smtClean="0"/>
              <a:t>Presence or absence of tooth.</a:t>
            </a:r>
          </a:p>
          <a:p>
            <a:r>
              <a:rPr lang="en-US" sz="2000" dirty="0" smtClean="0"/>
              <a:t>Extent of soft tissue wounds</a:t>
            </a:r>
            <a:endParaRPr lang="en-IN" sz="2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SIGN AND SYMPTOMS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SIGN ,SYMPTOMS  OFMANDIBULAR FRACTURE</a:t>
            </a:r>
            <a:r>
              <a:rPr lang="e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I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             </a:t>
            </a:r>
            <a:endParaRPr lang="en-IN" sz="3600" dirty="0"/>
          </a:p>
        </p:txBody>
      </p:sp>
      <p:pic>
        <p:nvPicPr>
          <p:cNvPr id="12" name="Picture 2" descr="F:\parasym f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733799"/>
            <a:ext cx="3810000" cy="2449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Approaches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Direct or indirect</a:t>
            </a:r>
          </a:p>
          <a:p>
            <a:r>
              <a:rPr lang="en-US" sz="2400" dirty="0" smtClean="0"/>
              <a:t>Complete or incomplete</a:t>
            </a:r>
          </a:p>
          <a:p>
            <a:r>
              <a:rPr lang="en-US" sz="2400" dirty="0" err="1" smtClean="0"/>
              <a:t>Mechn</a:t>
            </a:r>
            <a:r>
              <a:rPr lang="en-US" sz="2400" dirty="0" smtClean="0"/>
              <a:t>- bending, torsion, shear, </a:t>
            </a:r>
            <a:r>
              <a:rPr lang="en-US" sz="2400" dirty="0" err="1" smtClean="0"/>
              <a:t>contrecoup</a:t>
            </a:r>
            <a:r>
              <a:rPr lang="en-US" sz="2400" dirty="0" smtClean="0"/>
              <a:t>. avulsion and burst type</a:t>
            </a:r>
          </a:p>
          <a:p>
            <a:r>
              <a:rPr lang="en-US" sz="2400" dirty="0" smtClean="0"/>
              <a:t>Site</a:t>
            </a:r>
          </a:p>
          <a:p>
            <a:r>
              <a:rPr lang="en-US" sz="2400" dirty="0" smtClean="0"/>
              <a:t>Displacement</a:t>
            </a:r>
          </a:p>
          <a:p>
            <a:r>
              <a:rPr lang="en-US" sz="2400" dirty="0" smtClean="0"/>
              <a:t>Number-single ,multiple or comminuted</a:t>
            </a:r>
          </a:p>
          <a:p>
            <a:r>
              <a:rPr lang="en-US" sz="2400" dirty="0" smtClean="0"/>
              <a:t>Integument- closed or open</a:t>
            </a:r>
          </a:p>
          <a:p>
            <a:r>
              <a:rPr lang="en-US" sz="2400" dirty="0" smtClean="0"/>
              <a:t>Shape- transverse ,oblique butterfly,</a:t>
            </a:r>
          </a:p>
          <a:p>
            <a:r>
              <a:rPr lang="en-US" sz="2400" dirty="0" smtClean="0"/>
              <a:t>oblique surface fracture</a:t>
            </a:r>
            <a:endParaRPr lang="en-US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Common  Sign &amp; symptoms </a:t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I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Injury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Pain</a:t>
            </a:r>
            <a:r>
              <a:rPr lang="en-US" sz="2400" dirty="0" smtClean="0"/>
              <a:t>- pain upon movement r remote from the site of injury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Abnormal mobility</a:t>
            </a:r>
            <a:r>
              <a:rPr lang="en-US" sz="2400" dirty="0" smtClean="0"/>
              <a:t>-</a:t>
            </a:r>
            <a:r>
              <a:rPr lang="en-US" sz="2400" dirty="0" err="1" smtClean="0"/>
              <a:t>abn</a:t>
            </a:r>
            <a:r>
              <a:rPr lang="en-US" sz="2400" dirty="0" smtClean="0"/>
              <a:t> mobility in dental arches r during jaw movement.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Bleeding</a:t>
            </a:r>
            <a:r>
              <a:rPr lang="en-US" sz="2400" dirty="0" smtClean="0"/>
              <a:t>-  active bleeding / hematoma or ecchymosis may follow a fracture process.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Crepitus</a:t>
            </a:r>
            <a:r>
              <a:rPr lang="en-US" sz="2400" dirty="0" smtClean="0"/>
              <a:t>-  Cracking, grating  sound can be detected during palpation of injury site.</a:t>
            </a:r>
            <a:endParaRPr lang="en-IN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Contd</a:t>
            </a:r>
            <a:endParaRPr lang="en-I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Deformity</a:t>
            </a:r>
            <a:r>
              <a:rPr lang="en-US" sz="2400" dirty="0" smtClean="0"/>
              <a:t>-facial deformity depending upon degree and direction of impact, also direction of fracture line and muscle pull also.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Ecchymosis</a:t>
            </a:r>
            <a:r>
              <a:rPr lang="en-US" sz="2400" dirty="0" smtClean="0"/>
              <a:t>- and </a:t>
            </a:r>
            <a:r>
              <a:rPr lang="en-US" sz="2400" dirty="0" err="1" smtClean="0"/>
              <a:t>edma</a:t>
            </a:r>
            <a:r>
              <a:rPr lang="en-US" sz="2400" dirty="0" smtClean="0"/>
              <a:t>- seen extra orally and intraorally depending upon impact and site of fracture.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Loss of function or interference with function</a:t>
            </a:r>
            <a:r>
              <a:rPr lang="en-US" sz="2400" dirty="0" smtClean="0"/>
              <a:t>-Mastication problem, speech and difficulty in swallowing.</a:t>
            </a:r>
          </a:p>
        </p:txBody>
      </p:sp>
      <p:pic>
        <p:nvPicPr>
          <p:cNvPr id="4" name="Picture 2" descr="E:\clexmpic\R.K. Singh Sir\DSCN6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419600"/>
            <a:ext cx="2971800" cy="1676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IN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Contd</a:t>
            </a:r>
            <a:endParaRPr lang="en-I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Paresthesia/ hypoesthesia  of lower lip</a:t>
            </a:r>
            <a:r>
              <a:rPr lang="en-US" sz="2400" dirty="0" smtClean="0"/>
              <a:t>- fracture between mental foramen and ramus region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</a:rPr>
              <a:t>Radiographic evidence-</a:t>
            </a:r>
            <a:r>
              <a:rPr lang="en-US" sz="2400" dirty="0" smtClean="0"/>
              <a:t>all suspected cases must be radiographed. help as diagnostic aid and addition confirmation also for medico legal  documentation and as evidence</a:t>
            </a:r>
            <a:r>
              <a:rPr lang="en-US" dirty="0" smtClean="0"/>
              <a:t>.</a:t>
            </a:r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2050" name="Picture 2" descr="E:\clexmpic\trauma\5-10-14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886200"/>
            <a:ext cx="3429000" cy="2362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FACIAL  Asymmetry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Facial deformity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clexmpic\trauma\5-10-14\IMG_00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74875"/>
            <a:ext cx="3270845" cy="3951288"/>
          </a:xfrm>
          <a:prstGeom prst="rect">
            <a:avLst/>
          </a:prstGeom>
          <a:noFill/>
        </p:spPr>
      </p:pic>
      <p:pic>
        <p:nvPicPr>
          <p:cNvPr id="3075" name="Picture 3" descr="E:\clexmpic\trauma\5-10-14\IMG_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040188" cy="3612952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 rot="20530662">
            <a:off x="2785955" y="4939508"/>
            <a:ext cx="2939506" cy="2555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Fracture Site</a:t>
            </a:r>
            <a:r>
              <a:rPr lang="en-US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endParaRPr lang="en-IN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Dento</a:t>
            </a:r>
            <a:r>
              <a:rPr lang="en-US" dirty="0" smtClean="0"/>
              <a:t> alveolar</a:t>
            </a:r>
          </a:p>
          <a:p>
            <a:r>
              <a:rPr lang="en-US" dirty="0" smtClean="0"/>
              <a:t>Condylar</a:t>
            </a:r>
          </a:p>
          <a:p>
            <a:r>
              <a:rPr lang="en-US" dirty="0" smtClean="0"/>
              <a:t>Coronoid Process</a:t>
            </a:r>
          </a:p>
          <a:p>
            <a:r>
              <a:rPr lang="en-US" dirty="0" smtClean="0"/>
              <a:t>Ramus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Body</a:t>
            </a:r>
          </a:p>
          <a:p>
            <a:r>
              <a:rPr lang="en-US" dirty="0" smtClean="0"/>
              <a:t>Symphysis &amp; </a:t>
            </a:r>
            <a:r>
              <a:rPr lang="en-US" dirty="0" err="1" smtClean="0"/>
              <a:t>para</a:t>
            </a:r>
            <a:r>
              <a:rPr lang="en-US" dirty="0" smtClean="0"/>
              <a:t> symphysis</a:t>
            </a:r>
          </a:p>
          <a:p>
            <a:r>
              <a:rPr lang="en-US" dirty="0" smtClean="0"/>
              <a:t>Comminuted fracture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002060"/>
                </a:solidFill>
              </a:rPr>
              <a:t>Anatomical</a:t>
            </a:r>
            <a:endParaRPr lang="en-IN" sz="2800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H:\imagesmandibl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133600"/>
            <a:ext cx="3505200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Dent alveolar Fracture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Avulsion/</a:t>
            </a:r>
            <a:r>
              <a:rPr lang="en-US" dirty="0" err="1" smtClean="0"/>
              <a:t>subluxation</a:t>
            </a:r>
            <a:r>
              <a:rPr lang="en-US" dirty="0" smtClean="0"/>
              <a:t> or fracture of tooth in association with fracture of alveolus.</a:t>
            </a:r>
          </a:p>
          <a:p>
            <a:r>
              <a:rPr lang="en-US" dirty="0" smtClean="0"/>
              <a:t>DA fracture alone</a:t>
            </a:r>
          </a:p>
          <a:p>
            <a:r>
              <a:rPr lang="en-US" dirty="0" smtClean="0"/>
              <a:t>DA plus mandibular fracture</a:t>
            </a:r>
            <a:endParaRPr lang="en-IN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Soft tissue Injuries</a:t>
            </a:r>
            <a:endParaRPr lang="en-IN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Laceration, full thickness wound of lower lip-imp low teeth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complete loss of soft tissue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Bruising with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embeded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tooth portion/ foreign body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Alv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margin-laceration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gingiva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deformity of alveolus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Degloving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injury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clexmpic\trauma\5-10-14\IMG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191000"/>
            <a:ext cx="2844800" cy="2133600"/>
          </a:xfrm>
          <a:prstGeom prst="rect">
            <a:avLst/>
          </a:prstGeom>
          <a:noFill/>
        </p:spPr>
      </p:pic>
      <p:pic>
        <p:nvPicPr>
          <p:cNvPr id="1027" name="Picture 3" descr="E:\clexmpic\trauma\New folder\DSCN6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114800"/>
            <a:ext cx="2201333" cy="2133600"/>
          </a:xfrm>
          <a:prstGeom prst="rect">
            <a:avLst/>
          </a:prstGeom>
          <a:noFill/>
        </p:spPr>
      </p:pic>
      <p:pic>
        <p:nvPicPr>
          <p:cNvPr id="4" name="Picture 2" descr="C:\Users\RKS\Desktop\radilogy-clexam\trauma fresh pics\4\IMG-20141019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114800"/>
            <a:ext cx="3048000" cy="2209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Laceration of Lip &amp; cheek</a:t>
            </a:r>
            <a:endParaRPr lang="en-I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:\clexmpic\trauma\New folder\DSCN63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36598" y="1784400"/>
            <a:ext cx="4281389" cy="3760589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KS\Desktop\radilogy-clexam\trauma fresh pics\4\IMG-20141019-WA0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0"/>
            <a:ext cx="3962400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Degloving injury Mandible</a:t>
            </a:r>
            <a:endParaRPr lang="en-IN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Impaction of point of chin on some resilient surface-soft earth</a:t>
            </a:r>
          </a:p>
          <a:p>
            <a:pPr algn="just"/>
            <a:r>
              <a:rPr lang="en-US" sz="2400" dirty="0" smtClean="0"/>
              <a:t>Jaw does not fracture but soft tissue rotated violently over point of chin. horizontal tear at  junction of attached &amp; free </a:t>
            </a:r>
            <a:r>
              <a:rPr lang="en-US" sz="2400" dirty="0" err="1" smtClean="0"/>
              <a:t>gingiva</a:t>
            </a:r>
            <a:endParaRPr lang="en-US" sz="2400" dirty="0" smtClean="0"/>
          </a:p>
          <a:p>
            <a:pPr algn="just"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IN" sz="2000" dirty="0"/>
          </a:p>
        </p:txBody>
      </p:sp>
      <p:pic>
        <p:nvPicPr>
          <p:cNvPr id="6" name="Picture 2" descr="C:\Users\RKSingh\Desktop\imag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352800"/>
            <a:ext cx="3962400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Damage to tooth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Tooth- lost, recent </a:t>
            </a:r>
            <a:r>
              <a:rPr lang="en-US" sz="2400" dirty="0" err="1" smtClean="0"/>
              <a:t>extn</a:t>
            </a:r>
            <a:r>
              <a:rPr lang="en-US" sz="2400" dirty="0" smtClean="0"/>
              <a:t> wound-knocked out</a:t>
            </a:r>
          </a:p>
          <a:p>
            <a:r>
              <a:rPr lang="en-US" sz="2400" dirty="0" smtClean="0"/>
              <a:t>Split/ Fracture- premolar &amp; Molars- horizontal / vertical split below the gingival margin-indirect trauma from opposing dentition</a:t>
            </a:r>
          </a:p>
          <a:p>
            <a:r>
              <a:rPr lang="en-US" sz="2400" dirty="0" smtClean="0"/>
              <a:t>Crown- fracture, embedded into soft tissue, swallowed or inhaled.</a:t>
            </a:r>
          </a:p>
          <a:p>
            <a:endParaRPr lang="en-US" sz="24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3074" name="Picture 2" descr="F:\tooth frag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0349" y="3852295"/>
            <a:ext cx="3481137" cy="21336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10" y="4038600"/>
            <a:ext cx="2823077" cy="20875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Site of fracture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A –Dentoalveolar</a:t>
            </a:r>
          </a:p>
          <a:p>
            <a:pPr>
              <a:buNone/>
            </a:pPr>
            <a:r>
              <a:rPr lang="en-US" sz="2400" dirty="0" smtClean="0"/>
              <a:t>    B-Condyle</a:t>
            </a:r>
          </a:p>
          <a:p>
            <a:pPr>
              <a:buNone/>
            </a:pPr>
            <a:r>
              <a:rPr lang="en-US" sz="2400" dirty="0" smtClean="0"/>
              <a:t>    C-Coronoid                                        </a:t>
            </a:r>
          </a:p>
          <a:p>
            <a:pPr>
              <a:buNone/>
            </a:pPr>
            <a:r>
              <a:rPr lang="en-US" sz="2400" dirty="0" smtClean="0"/>
              <a:t>    D-</a:t>
            </a:r>
            <a:r>
              <a:rPr lang="en-US" sz="2400" dirty="0" err="1" smtClean="0"/>
              <a:t>Ramus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E-Angle</a:t>
            </a:r>
          </a:p>
          <a:p>
            <a:pPr>
              <a:buNone/>
            </a:pPr>
            <a:r>
              <a:rPr lang="en-US" sz="2400" dirty="0" smtClean="0"/>
              <a:t>    F-Body</a:t>
            </a:r>
          </a:p>
          <a:p>
            <a:pPr>
              <a:buNone/>
            </a:pPr>
            <a:r>
              <a:rPr lang="en-US" sz="2400" dirty="0" smtClean="0"/>
              <a:t>    G-Para </a:t>
            </a:r>
            <a:r>
              <a:rPr lang="en-US" sz="2400" dirty="0" err="1" smtClean="0"/>
              <a:t>symphysis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H-</a:t>
            </a:r>
            <a:r>
              <a:rPr lang="en-US" sz="2400" dirty="0" err="1" smtClean="0"/>
              <a:t>Symphysis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239" y="2286000"/>
            <a:ext cx="4419345" cy="228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Tooth injuries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If pulp/near pulp exp-immediate treatment</a:t>
            </a:r>
          </a:p>
          <a:p>
            <a:r>
              <a:rPr lang="en-US" sz="2400" dirty="0" smtClean="0"/>
              <a:t>Root- fracture, excessive mobile tooth, subluxated ?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IOP </a:t>
            </a:r>
            <a:r>
              <a:rPr lang="en-US" sz="2400" i="1" dirty="0" err="1" smtClean="0">
                <a:solidFill>
                  <a:srgbClr val="FF0000"/>
                </a:solidFill>
              </a:rPr>
              <a:t>Xrays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Thermal sensitivity-unreliable to test injury to pulp</a:t>
            </a:r>
          </a:p>
          <a:p>
            <a:r>
              <a:rPr lang="en-US" sz="2400" dirty="0" smtClean="0"/>
              <a:t>Trauma/ force –disturb the function of nerve endings</a:t>
            </a:r>
          </a:p>
          <a:p>
            <a:endParaRPr lang="en-IN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Alveolar Fracture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Isolated fracture</a:t>
            </a:r>
          </a:p>
          <a:p>
            <a:r>
              <a:rPr lang="en-US" sz="2400" dirty="0" smtClean="0"/>
              <a:t>With injury to tooth</a:t>
            </a:r>
          </a:p>
          <a:p>
            <a:r>
              <a:rPr lang="en-US" sz="2400" dirty="0" smtClean="0"/>
              <a:t>Gross comminution of Alveolus</a:t>
            </a:r>
          </a:p>
          <a:p>
            <a:r>
              <a:rPr lang="en-US" sz="2400" dirty="0" err="1" smtClean="0"/>
              <a:t>Alv</a:t>
            </a:r>
            <a:r>
              <a:rPr lang="en-US" sz="2400" dirty="0" smtClean="0"/>
              <a:t> fracture consists one or two fragments containing teeth</a:t>
            </a:r>
          </a:p>
          <a:p>
            <a:r>
              <a:rPr lang="en-US" sz="2400" dirty="0" smtClean="0"/>
              <a:t>Complete </a:t>
            </a:r>
            <a:r>
              <a:rPr lang="en-US" sz="2400" dirty="0" err="1" smtClean="0"/>
              <a:t>Alv</a:t>
            </a:r>
            <a:r>
              <a:rPr lang="en-US" sz="2400" dirty="0" smtClean="0"/>
              <a:t> Fr+ Teeth segment displaced into soft tissue of the floor of mouth covered by mucosa.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IN" sz="2000" dirty="0"/>
          </a:p>
        </p:txBody>
      </p:sp>
      <p:pic>
        <p:nvPicPr>
          <p:cNvPr id="2050" name="Picture 2" descr="F:\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7542" y="4190999"/>
            <a:ext cx="2841058" cy="19558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AVL Fracture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+-Difficult  to differentiate alveolar fracture from </a:t>
            </a:r>
            <a:r>
              <a:rPr lang="en-US" sz="2400" dirty="0" err="1" smtClean="0"/>
              <a:t>symphysis</a:t>
            </a:r>
            <a:r>
              <a:rPr lang="en-US" sz="2400" dirty="0" smtClean="0"/>
              <a:t> fracture-</a:t>
            </a:r>
          </a:p>
          <a:p>
            <a:r>
              <a:rPr lang="en-US" sz="2400" dirty="0" smtClean="0"/>
              <a:t>Unless palpate at lower border of mandible.</a:t>
            </a:r>
          </a:p>
          <a:p>
            <a:r>
              <a:rPr lang="en-US" sz="2400" dirty="0" smtClean="0"/>
              <a:t>During </a:t>
            </a:r>
            <a:r>
              <a:rPr lang="en-US" sz="2400" dirty="0" err="1" smtClean="0"/>
              <a:t>examn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easy </a:t>
            </a:r>
            <a:r>
              <a:rPr lang="en-US" sz="2800" dirty="0" smtClean="0">
                <a:solidFill>
                  <a:srgbClr val="00B050"/>
                </a:solidFill>
              </a:rPr>
              <a:t>to reposition the alveolar fracture fragment in position-better prognosis.</a:t>
            </a:r>
            <a:endParaRPr lang="en-US" sz="2400" dirty="0" smtClean="0">
              <a:solidFill>
                <a:srgbClr val="00B050"/>
              </a:solidFill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5122" name="Picture 2" descr="C:\Users\RKS\Downloads\Craniofacial-Surgery_clip_image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733800"/>
            <a:ext cx="4267200" cy="251589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Condylar Fracture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Most common overall fracture ( 20   % )</a:t>
            </a:r>
          </a:p>
          <a:p>
            <a:r>
              <a:rPr lang="en-US" sz="2400" dirty="0" smtClean="0"/>
              <a:t>Easily missed fracture during examination</a:t>
            </a:r>
            <a:endParaRPr lang="en-IN" sz="2400" dirty="0"/>
          </a:p>
        </p:txBody>
      </p:sp>
      <p:pic>
        <p:nvPicPr>
          <p:cNvPr id="4" name="Picture 2" descr="F:\bl cond f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743200"/>
            <a:ext cx="2762250" cy="36219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Condylar #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Unilateral  /   Bilateral</a:t>
            </a:r>
          </a:p>
          <a:p>
            <a:r>
              <a:rPr lang="en-US" sz="2400" dirty="0" smtClean="0"/>
              <a:t>Intra capsular / Extra capsular( condylar Neck).</a:t>
            </a:r>
          </a:p>
          <a:p>
            <a:r>
              <a:rPr lang="en-US" sz="2400" dirty="0" smtClean="0"/>
              <a:t>Extra capsular type-with or without dislocation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1026" name="Picture 2" descr="C:\Users\RKSingh\Desktop\photo\condylar fract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505200"/>
            <a:ext cx="3430513" cy="2514600"/>
          </a:xfrm>
          <a:prstGeom prst="rect">
            <a:avLst/>
          </a:prstGeom>
          <a:noFill/>
        </p:spPr>
      </p:pic>
      <p:pic>
        <p:nvPicPr>
          <p:cNvPr id="1027" name="Picture 3" descr="C:\Users\RKSingh\Desktop\photo\condlr f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81000"/>
            <a:ext cx="1295400" cy="1016643"/>
          </a:xfrm>
          <a:prstGeom prst="rect">
            <a:avLst/>
          </a:prstGeom>
          <a:noFill/>
        </p:spPr>
      </p:pic>
      <p:pic>
        <p:nvPicPr>
          <p:cNvPr id="4" name="Picture 2" descr="C:\Users\RKS\Downloads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200400"/>
            <a:ext cx="220980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Unilateral Condylar Fracture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Inspection-</a:t>
            </a:r>
            <a:endParaRPr lang="en-US" sz="2000" dirty="0" smtClean="0"/>
          </a:p>
          <a:p>
            <a:r>
              <a:rPr lang="en-US" sz="2400" dirty="0" smtClean="0"/>
              <a:t>Swelling over joint </a:t>
            </a:r>
            <a:r>
              <a:rPr lang="en-US" dirty="0" smtClean="0">
                <a:solidFill>
                  <a:srgbClr val="FF0000"/>
                </a:solidFill>
              </a:rPr>
              <a:t>- +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bleeding from ear( laceration of </a:t>
            </a:r>
            <a:r>
              <a:rPr lang="en-US" sz="2400" dirty="0" err="1" smtClean="0"/>
              <a:t>antr</a:t>
            </a:r>
            <a:r>
              <a:rPr lang="en-US" sz="2400" dirty="0" smtClean="0"/>
              <a:t> wall of EAM</a:t>
            </a:r>
          </a:p>
          <a:p>
            <a:r>
              <a:rPr lang="en-US" sz="2400" dirty="0" smtClean="0"/>
              <a:t>D/D-bleeding from middle ear +CSF </a:t>
            </a:r>
            <a:r>
              <a:rPr lang="en-US" sz="2400" dirty="0" err="1" smtClean="0"/>
              <a:t>otorrhoea</a:t>
            </a:r>
            <a:r>
              <a:rPr lang="en-US" sz="2400" dirty="0" smtClean="0"/>
              <a:t>- </a:t>
            </a:r>
            <a:r>
              <a:rPr lang="en-US" sz="2400" dirty="0" err="1" smtClean="0"/>
              <a:t>Petrus</a:t>
            </a:r>
            <a:r>
              <a:rPr lang="en-US" sz="2400" dirty="0" smtClean="0"/>
              <a:t> temporal bone #</a:t>
            </a:r>
          </a:p>
          <a:p>
            <a:r>
              <a:rPr lang="en-US" sz="2400" dirty="0" smtClean="0"/>
              <a:t>Ecchymosis of skin below mastoid process-when hematoma surrounding fractured condyle tracked down to EAM.</a:t>
            </a:r>
          </a:p>
          <a:p>
            <a:r>
              <a:rPr lang="en-US" sz="2400" dirty="0" smtClean="0"/>
              <a:t>D/D Battle Sign ( Base of Skull # )</a:t>
            </a:r>
          </a:p>
          <a:p>
            <a:endParaRPr lang="en-US" sz="2800" dirty="0" smtClean="0"/>
          </a:p>
          <a:p>
            <a:r>
              <a:rPr lang="en-US" sz="2400" dirty="0" smtClean="0"/>
              <a:t>If mandible locked- when condyle impacted through </a:t>
            </a:r>
            <a:r>
              <a:rPr lang="en-US" sz="2400" dirty="0" err="1" smtClean="0"/>
              <a:t>glenoid</a:t>
            </a:r>
            <a:r>
              <a:rPr lang="en-US" sz="2400" dirty="0" smtClean="0"/>
              <a:t> fossa</a:t>
            </a:r>
            <a:endParaRPr lang="en-IN" sz="2400" dirty="0"/>
          </a:p>
        </p:txBody>
      </p:sp>
      <p:pic>
        <p:nvPicPr>
          <p:cNvPr id="2050" name="Picture 2" descr="C:\Users\RKSingh\Desktop\photo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938938" y="1443062"/>
            <a:ext cx="1438324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Inspection</a:t>
            </a:r>
            <a:r>
              <a:rPr lang="en-US" sz="3200" dirty="0" smtClean="0"/>
              <a:t>      </a:t>
            </a:r>
            <a:endParaRPr lang="en-IN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condyle medially dislocated-when edema subsided hollow characteristic sign will be present</a:t>
            </a:r>
          </a:p>
          <a:p>
            <a:r>
              <a:rPr lang="en-US" sz="2400" dirty="0" smtClean="0"/>
              <a:t>Immediate post trauma-sign obscured by edema.</a:t>
            </a:r>
          </a:p>
          <a:p>
            <a:endParaRPr lang="en-US" sz="24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4" name="Picture 2" descr="F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895600"/>
            <a:ext cx="6324600" cy="2819399"/>
          </a:xfrm>
          <a:prstGeom prst="rect">
            <a:avLst/>
          </a:prstGeom>
          <a:noFill/>
        </p:spPr>
      </p:pic>
      <p:pic>
        <p:nvPicPr>
          <p:cNvPr id="5122" name="Picture 2" descr="C:\Users\RKSingh\Downloads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"/>
            <a:ext cx="1447799" cy="13245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Contd</a:t>
            </a:r>
            <a:r>
              <a:rPr lang="en-US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</a:t>
            </a:r>
            <a:endParaRPr lang="en-IN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Tenderness over condylar area</a:t>
            </a:r>
          </a:p>
          <a:p>
            <a:r>
              <a:rPr lang="en-US" sz="2000" dirty="0" smtClean="0"/>
              <a:t>EAM palpation –when condyle is dislocated from </a:t>
            </a:r>
            <a:r>
              <a:rPr lang="en-US" sz="2000" dirty="0" err="1" smtClean="0"/>
              <a:t>glenoid</a:t>
            </a:r>
            <a:r>
              <a:rPr lang="en-US" sz="2000" dirty="0" smtClean="0"/>
              <a:t> fossa.(standing in front of pt both little can be hooked into each EAM ).</a:t>
            </a:r>
          </a:p>
          <a:p>
            <a:r>
              <a:rPr lang="en-US" sz="2000" dirty="0" smtClean="0"/>
              <a:t>Rarely hemorrhage from condylar region track across the base of skull-exert pressure on </a:t>
            </a:r>
            <a:r>
              <a:rPr lang="en-US" sz="2000" dirty="0" err="1" smtClean="0"/>
              <a:t>mand</a:t>
            </a:r>
            <a:r>
              <a:rPr lang="en-US" sz="2000" dirty="0" smtClean="0"/>
              <a:t>. </a:t>
            </a:r>
            <a:r>
              <a:rPr lang="en-US" sz="2000" dirty="0" err="1" smtClean="0"/>
              <a:t>Divin</a:t>
            </a:r>
            <a:r>
              <a:rPr lang="en-US" sz="2000" dirty="0" smtClean="0"/>
              <a:t>. Of </a:t>
            </a:r>
            <a:r>
              <a:rPr lang="en-US" sz="2000" dirty="0" err="1" smtClean="0"/>
              <a:t>Vth</a:t>
            </a:r>
            <a:r>
              <a:rPr lang="en-US" sz="2000" dirty="0" smtClean="0"/>
              <a:t> N at </a:t>
            </a:r>
            <a:r>
              <a:rPr lang="en-US" sz="2000" dirty="0" err="1" smtClean="0"/>
              <a:t>F.Ovale</a:t>
            </a:r>
            <a:r>
              <a:rPr lang="en-US" sz="2000" dirty="0" smtClean="0"/>
              <a:t>-paresthesia of lower lip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D/D-Fracture of Body / Angle </a:t>
            </a:r>
            <a:r>
              <a:rPr lang="en-US" sz="2000" dirty="0" smtClean="0"/>
              <a:t>region of mandible rule out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5" name="Picture 2" descr="F:\clexmpic\R.K. Singh Sir\DSCN6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733800"/>
            <a:ext cx="2850751" cy="2438400"/>
          </a:xfrm>
          <a:prstGeom prst="rect">
            <a:avLst/>
          </a:prstGeom>
          <a:noFill/>
        </p:spPr>
      </p:pic>
      <p:pic>
        <p:nvPicPr>
          <p:cNvPr id="7" name="Picture 3" descr="F:\clexmpic\R.K. Singh Sir\DSCN6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3287712" cy="24657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INTRAORALLY-</a:t>
            </a:r>
            <a:r>
              <a:rPr lang="en-I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I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I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Condyle dislocated resulted</a:t>
            </a:r>
          </a:p>
          <a:p>
            <a:pPr>
              <a:buNone/>
            </a:pPr>
            <a:r>
              <a:rPr lang="en-US" sz="2400" dirty="0" smtClean="0"/>
              <a:t>   </a:t>
            </a:r>
          </a:p>
          <a:p>
            <a:pPr>
              <a:buNone/>
            </a:pPr>
            <a:r>
              <a:rPr lang="en-US" sz="2400" dirty="0" smtClean="0"/>
              <a:t>       ramus  height shortening-</a:t>
            </a:r>
          </a:p>
          <a:p>
            <a:pPr>
              <a:buNone/>
            </a:pPr>
            <a:r>
              <a:rPr lang="en-US" sz="2400" dirty="0" smtClean="0"/>
              <a:t>      Molar gagging     of the occlusion.</a:t>
            </a:r>
          </a:p>
          <a:p>
            <a:pPr>
              <a:buNone/>
            </a:pPr>
            <a:r>
              <a:rPr lang="en-US" sz="2400" dirty="0" smtClean="0"/>
              <a:t>Deviation  of mandible towards fracture side.</a:t>
            </a:r>
          </a:p>
          <a:p>
            <a:pPr>
              <a:buNone/>
            </a:pPr>
            <a:r>
              <a:rPr lang="en-US" sz="2400" dirty="0" smtClean="0"/>
              <a:t>Painful movements- Lateral excursion to </a:t>
            </a:r>
          </a:p>
          <a:p>
            <a:pPr>
              <a:buNone/>
            </a:pPr>
            <a:r>
              <a:rPr lang="en-US" sz="2400" dirty="0" smtClean="0"/>
              <a:t>                                    opposite  side</a:t>
            </a:r>
          </a:p>
          <a:p>
            <a:pPr>
              <a:buNone/>
            </a:pPr>
            <a:r>
              <a:rPr lang="en-US" sz="2400" dirty="0" smtClean="0"/>
              <a:t>                                    -Protrusive movement .  </a:t>
            </a:r>
            <a:r>
              <a:rPr lang="en-US" sz="2000" dirty="0" smtClean="0"/>
              <a:t>     </a:t>
            </a:r>
            <a:endParaRPr lang="en-IN" sz="2000" dirty="0" smtClean="0"/>
          </a:p>
          <a:p>
            <a:endParaRPr lang="en-IN" dirty="0"/>
          </a:p>
        </p:txBody>
      </p:sp>
      <p:pic>
        <p:nvPicPr>
          <p:cNvPr id="2050" name="Picture 2" descr="C:\Users\RKS\Downloads\631284.fig.003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447800"/>
            <a:ext cx="2438400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Bilateral 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Extra orally-</a:t>
            </a:r>
            <a:r>
              <a:rPr lang="en-US" sz="2000" dirty="0" smtClean="0"/>
              <a:t> same sign &amp; symptoms bilaterally</a:t>
            </a:r>
          </a:p>
          <a:p>
            <a:r>
              <a:rPr lang="en-US" sz="2000" dirty="0" smtClean="0"/>
              <a:t>Mandibular movement restricted.</a:t>
            </a:r>
          </a:p>
          <a:p>
            <a:r>
              <a:rPr lang="en-US" sz="2000" dirty="0" smtClean="0"/>
              <a:t>Intra orally-</a:t>
            </a:r>
          </a:p>
          <a:p>
            <a:r>
              <a:rPr lang="en-US" sz="2000" dirty="0" smtClean="0"/>
              <a:t>In intra capsular fracture bilaterally- if any </a:t>
            </a:r>
            <a:r>
              <a:rPr lang="en-US" sz="2000" dirty="0" err="1" smtClean="0"/>
              <a:t>ramal</a:t>
            </a:r>
            <a:r>
              <a:rPr lang="en-US" sz="2000" dirty="0" smtClean="0"/>
              <a:t> shortening but normal occlusion.</a:t>
            </a:r>
          </a:p>
          <a:p>
            <a:r>
              <a:rPr lang="en-US" sz="2000" dirty="0" err="1" smtClean="0"/>
              <a:t>Extracapsular</a:t>
            </a:r>
            <a:r>
              <a:rPr lang="en-US" sz="2000" dirty="0" smtClean="0"/>
              <a:t> #- </a:t>
            </a:r>
            <a:r>
              <a:rPr lang="en-US" sz="2000" dirty="0" err="1" smtClean="0"/>
              <a:t>b/L</a:t>
            </a:r>
            <a:r>
              <a:rPr lang="en-US" sz="2000" dirty="0" smtClean="0"/>
              <a:t> condylar dislocation- B/L ramus shortening /overriding of fracture fragments- </a:t>
            </a:r>
            <a:r>
              <a:rPr lang="en-US" sz="2000" u="sng" dirty="0" err="1" smtClean="0">
                <a:solidFill>
                  <a:srgbClr val="FF0000"/>
                </a:solidFill>
              </a:rPr>
              <a:t>Antr</a:t>
            </a:r>
            <a:r>
              <a:rPr lang="en-US" sz="2000" u="sng" dirty="0" smtClean="0">
                <a:solidFill>
                  <a:srgbClr val="FF0000"/>
                </a:solidFill>
              </a:rPr>
              <a:t> open bite.</a:t>
            </a:r>
          </a:p>
          <a:p>
            <a:r>
              <a:rPr lang="en-US" sz="2000" dirty="0" smtClean="0"/>
              <a:t>Painful &amp; limited opening movements.</a:t>
            </a:r>
          </a:p>
          <a:p>
            <a:r>
              <a:rPr lang="en-US" sz="2000" dirty="0" smtClean="0"/>
              <a:t>Painful &amp; restricted </a:t>
            </a:r>
            <a:r>
              <a:rPr lang="en-US" sz="2000" dirty="0" err="1" smtClean="0"/>
              <a:t>protusion</a:t>
            </a:r>
            <a:r>
              <a:rPr lang="en-US" sz="2000" dirty="0" smtClean="0"/>
              <a:t> n lateral excursions</a:t>
            </a:r>
          </a:p>
          <a:p>
            <a:endParaRPr lang="en-US" sz="2000" dirty="0" smtClean="0"/>
          </a:p>
          <a:p>
            <a:endParaRPr lang="en-IN" sz="2400" dirty="0"/>
          </a:p>
        </p:txBody>
      </p:sp>
      <p:pic>
        <p:nvPicPr>
          <p:cNvPr id="4" name="Picture 2" descr="C:\Users\RKSingh\Desktop\cond#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114800"/>
            <a:ext cx="2763309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Type of fracture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Simple</a:t>
            </a:r>
          </a:p>
          <a:p>
            <a:r>
              <a:rPr lang="en-US" sz="2800" dirty="0" smtClean="0"/>
              <a:t>Compound                                                                       </a:t>
            </a:r>
          </a:p>
          <a:p>
            <a:r>
              <a:rPr lang="en-US" sz="2800" dirty="0" smtClean="0"/>
              <a:t>Comminuted                                  </a:t>
            </a:r>
          </a:p>
          <a:p>
            <a:r>
              <a:rPr lang="en-US" sz="2800" dirty="0" smtClean="0"/>
              <a:t>Pathological</a:t>
            </a:r>
          </a:p>
          <a:p>
            <a:r>
              <a:rPr lang="en-US" sz="2800" dirty="0" smtClean="0"/>
              <a:t>Green stick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419600"/>
            <a:ext cx="1634425" cy="120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912031"/>
            <a:ext cx="2667000" cy="177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905000"/>
            <a:ext cx="2438400" cy="15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V="1">
            <a:off x="2819400" y="2438400"/>
            <a:ext cx="24384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43200" y="3505200"/>
            <a:ext cx="37338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>
            <a:off x="1981200" y="4038600"/>
            <a:ext cx="228600" cy="3810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Bilateral condylar fracture  </a:t>
            </a:r>
            <a:endParaRPr lang="en-IN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RKSingh\Desktop\condl frct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34778"/>
            <a:ext cx="4040188" cy="3031482"/>
          </a:xfrm>
          <a:prstGeom prst="rect">
            <a:avLst/>
          </a:prstGeom>
          <a:noFill/>
        </p:spPr>
      </p:pic>
      <p:pic>
        <p:nvPicPr>
          <p:cNvPr id="1027" name="Picture 3" descr="C:\Users\RKSingh\Desktop\condly frc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3305" y="2174875"/>
            <a:ext cx="2965214" cy="3951288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4876800" y="4648200"/>
            <a:ext cx="1066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7391400" y="46482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7467600" y="4648200"/>
            <a:ext cx="1219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/>
            </a:r>
            <a:br>
              <a:rPr lang="en-US" sz="2400" u="sng" dirty="0" smtClean="0">
                <a:solidFill>
                  <a:srgbClr val="FF0000"/>
                </a:solidFill>
              </a:rPr>
            </a:br>
            <a:r>
              <a:rPr lang="en-US" sz="2400" u="sng" dirty="0" smtClean="0">
                <a:solidFill>
                  <a:srgbClr val="FF0000"/>
                </a:solidFill>
              </a:rPr>
              <a:t>Guard man fracture</a:t>
            </a:r>
            <a:r>
              <a:rPr lang="en-US" sz="2400" dirty="0" smtClean="0"/>
              <a:t>- B/L condylar fracture with </a:t>
            </a:r>
            <a:r>
              <a:rPr lang="en-US" sz="2400" dirty="0" err="1" smtClean="0"/>
              <a:t>Symphy</a:t>
            </a:r>
            <a:r>
              <a:rPr lang="en-US" sz="2400" dirty="0" smtClean="0"/>
              <a:t>  or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Parasymphysis fracture</a:t>
            </a:r>
            <a:br>
              <a:rPr lang="en-US" sz="2400" dirty="0" smtClean="0"/>
            </a:br>
            <a:endParaRPr lang="en-IN" sz="2400" dirty="0"/>
          </a:p>
        </p:txBody>
      </p:sp>
      <p:pic>
        <p:nvPicPr>
          <p:cNvPr id="7170" name="Picture 2" descr="C:\Users\RKSingh\Downloads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603888"/>
            <a:ext cx="4343400" cy="47696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Coronoid process Fracture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Rare fracture</a:t>
            </a:r>
          </a:p>
          <a:p>
            <a:r>
              <a:rPr lang="en-US" sz="2400" dirty="0" smtClean="0"/>
              <a:t>Result from reflux contracture of powerful </a:t>
            </a:r>
            <a:r>
              <a:rPr lang="en-US" sz="2400" dirty="0" err="1" smtClean="0"/>
              <a:t>antr</a:t>
            </a:r>
            <a:r>
              <a:rPr lang="en-US" sz="2400" dirty="0" smtClean="0"/>
              <a:t>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of </a:t>
            </a:r>
            <a:r>
              <a:rPr lang="en-US" sz="2400" dirty="0" err="1" smtClean="0"/>
              <a:t>temporalis</a:t>
            </a:r>
            <a:r>
              <a:rPr lang="en-US" sz="2400" dirty="0" smtClean="0"/>
              <a:t> muscle.</a:t>
            </a:r>
          </a:p>
          <a:p>
            <a:r>
              <a:rPr lang="en-US" sz="2400" dirty="0" smtClean="0"/>
              <a:t>Direct trauma to ramus- # coronoid process</a:t>
            </a:r>
          </a:p>
          <a:p>
            <a:r>
              <a:rPr lang="en-US" sz="2400" dirty="0" smtClean="0"/>
              <a:t>Tip #-pulled upwards into </a:t>
            </a:r>
            <a:r>
              <a:rPr lang="en-US" sz="2400" dirty="0" err="1" smtClean="0"/>
              <a:t>infratemporal</a:t>
            </a:r>
            <a:r>
              <a:rPr lang="en-US" sz="2400" dirty="0" smtClean="0"/>
              <a:t> space ( Temp M )</a:t>
            </a:r>
          </a:p>
          <a:p>
            <a:r>
              <a:rPr lang="en-US" sz="2400" dirty="0" smtClean="0"/>
              <a:t>Sometime- surgery of cyst r large tumor of the ramus.</a:t>
            </a:r>
          </a:p>
          <a:p>
            <a:r>
              <a:rPr lang="en-US" sz="2400" dirty="0" err="1" smtClean="0"/>
              <a:t>Palp</a:t>
            </a:r>
            <a:r>
              <a:rPr lang="en-US" sz="2400" dirty="0" smtClean="0"/>
              <a:t>-tenderness over </a:t>
            </a:r>
            <a:r>
              <a:rPr lang="en-US" sz="2400" dirty="0" err="1" smtClean="0"/>
              <a:t>antr</a:t>
            </a:r>
            <a:r>
              <a:rPr lang="en-US" sz="2400" dirty="0" smtClean="0"/>
              <a:t> part of </a:t>
            </a:r>
            <a:r>
              <a:rPr lang="en-US" sz="2400" dirty="0" err="1" smtClean="0"/>
              <a:t>ramus</a:t>
            </a:r>
            <a:r>
              <a:rPr lang="en-US" sz="2400" dirty="0" smtClean="0"/>
              <a:t>, tell-</a:t>
            </a:r>
            <a:r>
              <a:rPr lang="en-US" sz="2400" dirty="0" err="1" smtClean="0"/>
              <a:t>tele</a:t>
            </a:r>
            <a:r>
              <a:rPr lang="en-US" sz="2400" dirty="0" smtClean="0"/>
              <a:t> hematoma</a:t>
            </a:r>
          </a:p>
          <a:p>
            <a:r>
              <a:rPr lang="en-US" sz="2400" dirty="0" smtClean="0"/>
              <a:t>Painful, limited protrusive movement.</a:t>
            </a:r>
            <a:endParaRPr lang="en-IN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Fracture of the Ramus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Not common- two types</a:t>
            </a:r>
          </a:p>
          <a:p>
            <a:r>
              <a:rPr lang="en-US" sz="2400" dirty="0" smtClean="0"/>
              <a:t>Single fracture- Low condylar fracture-both condyle &amp; coronoid process on upper fragment.</a:t>
            </a:r>
          </a:p>
          <a:p>
            <a:r>
              <a:rPr lang="en-US" sz="2400" dirty="0" smtClean="0"/>
              <a:t>Comminuted Fracture- direct violence from gun shot/missile injury- fragments splinted between masseter muscle and medial pterygoid muscles with little or no displacement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3074" name="Picture 2" descr="C:\Users\RKS\Downloads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4038600"/>
            <a:ext cx="2971799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49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CLINICAL FEATURES</a:t>
            </a:r>
            <a: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IN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/>
              <a:t>Swelling &amp; ecchymosis extra &amp; intraorally.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Tenderness over the ramus 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Severe trismus present ?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/>
          </a:p>
          <a:p>
            <a:pPr>
              <a:buFont typeface="Wingdings" pitchFamily="2" charset="2"/>
              <a:buChar char="v"/>
            </a:pPr>
            <a:endParaRPr lang="en-US" sz="2000" dirty="0" smtClean="0"/>
          </a:p>
          <a:p>
            <a:pPr>
              <a:buFont typeface="Wingdings" pitchFamily="2" charset="2"/>
              <a:buChar char="v"/>
            </a:pPr>
            <a:endParaRPr lang="en-IN" sz="2000" dirty="0"/>
          </a:p>
        </p:txBody>
      </p:sp>
      <p:pic>
        <p:nvPicPr>
          <p:cNvPr id="4098" name="Picture 2" descr="C:\Users\RKS\Downloads\91_D_AN34_p130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819400"/>
            <a:ext cx="3924300" cy="3276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Fracture of Angle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Inspection-</a:t>
            </a:r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Swelling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Facial deformity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I/O step deformity behind last molar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Presence of hematoma Buccal r lingual side or both adjacent  to fracture.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Anesthesia or paresthesia of the lower lip.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 Occlusion-deranged.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/>
          </a:p>
          <a:p>
            <a:pPr>
              <a:buFont typeface="Wingdings" pitchFamily="2" charset="2"/>
              <a:buChar char="v"/>
            </a:pPr>
            <a:endParaRPr lang="en-IN" sz="2800" dirty="0"/>
          </a:p>
        </p:txBody>
      </p:sp>
      <p:pic>
        <p:nvPicPr>
          <p:cNvPr id="9" name="Picture 3" descr="C:\Users\RKSingh\Desktop\IMG-20141012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447800"/>
            <a:ext cx="2438400" cy="1828800"/>
          </a:xfrm>
          <a:prstGeom prst="rect">
            <a:avLst/>
          </a:prstGeom>
          <a:noFill/>
        </p:spPr>
      </p:pic>
      <p:pic>
        <p:nvPicPr>
          <p:cNvPr id="12" name="Picture 4" descr="C:\Users\RKSingh\Desktop\IMG-20141012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14800"/>
            <a:ext cx="2209800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Swelling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 descr="C:\Users\RKS\Downloads\Mandibular fractures factors influence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6128" y="1752600"/>
            <a:ext cx="6629397" cy="44195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Angle Fracture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RKSingh\Desktop\IMG-20141012-WA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8" name="Picture 2" descr="C:\Users\RKSingh\Desktop\photo\fracture MNew Folder\IMG-20140914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438400"/>
            <a:ext cx="2895600" cy="3107473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0319567">
            <a:off x="4416218" y="5032611"/>
            <a:ext cx="1752600" cy="3116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IN" sz="40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Contd</a:t>
            </a:r>
            <a:endParaRPr lang="en-IN" sz="4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Palpation-</a:t>
            </a:r>
            <a:endParaRPr lang="en-US" sz="20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Tenderness present at angle region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Movement /crepitus at fracture site ( </a:t>
            </a:r>
            <a:r>
              <a:rPr lang="en-US" sz="2000" i="1" dirty="0" smtClean="0"/>
              <a:t>if </a:t>
            </a:r>
            <a:r>
              <a:rPr lang="en-US" sz="2000" i="1" dirty="0" err="1" smtClean="0"/>
              <a:t>ramus</a:t>
            </a:r>
            <a:r>
              <a:rPr lang="en-US" sz="2000" i="1" dirty="0" smtClean="0"/>
              <a:t> steadied</a:t>
            </a:r>
          </a:p>
          <a:p>
            <a:pPr>
              <a:buNone/>
            </a:pPr>
            <a:r>
              <a:rPr lang="en-US" sz="2000" i="1" dirty="0" smtClean="0"/>
              <a:t>  between finger and thumb and body of mandible </a:t>
            </a:r>
          </a:p>
          <a:p>
            <a:pPr>
              <a:buNone/>
            </a:pPr>
            <a:r>
              <a:rPr lang="en-US" sz="2000" i="1" dirty="0" smtClean="0"/>
              <a:t>   moved gently with the other hand) 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Step may palpated.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Painful restricted jaw movements.</a:t>
            </a:r>
          </a:p>
          <a:p>
            <a:pPr>
              <a:buFont typeface="Wingdings" pitchFamily="2" charset="2"/>
              <a:buChar char="q"/>
            </a:pPr>
            <a:endParaRPr lang="en-US" sz="1800" dirty="0" smtClean="0"/>
          </a:p>
          <a:p>
            <a:pPr>
              <a:buFont typeface="Wingdings" pitchFamily="2" charset="2"/>
              <a:buChar char="q"/>
            </a:pPr>
            <a:endParaRPr lang="en-US" sz="1800" dirty="0" smtClean="0"/>
          </a:p>
          <a:p>
            <a:pPr>
              <a:buFont typeface="Wingdings" pitchFamily="2" charset="2"/>
              <a:buChar char="q"/>
            </a:pPr>
            <a:endParaRPr lang="en-US" sz="1800" dirty="0" smtClean="0"/>
          </a:p>
          <a:p>
            <a:pPr>
              <a:buFont typeface="Wingdings" pitchFamily="2" charset="2"/>
              <a:buChar char="q"/>
            </a:pPr>
            <a:endParaRPr lang="en-US" sz="1800" dirty="0" smtClean="0"/>
          </a:p>
          <a:p>
            <a:pPr>
              <a:buFont typeface="Wingdings" pitchFamily="2" charset="2"/>
              <a:buChar char="q"/>
            </a:pPr>
            <a:endParaRPr lang="en-IN" sz="2400" dirty="0"/>
          </a:p>
        </p:txBody>
      </p:sp>
      <p:pic>
        <p:nvPicPr>
          <p:cNvPr id="5" name="Picture 2" descr="C:\Users\RKSingh\Desktop\photo\PT-27thsept\radilogy-clexam\3d 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124200"/>
            <a:ext cx="2286000" cy="23795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Fracture of the Body( Molar &amp; Premolar region</a:t>
            </a:r>
            <a:endParaRPr lang="en-IN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Swelling</a:t>
            </a:r>
          </a:p>
          <a:p>
            <a:r>
              <a:rPr lang="en-US" sz="2400" dirty="0" smtClean="0"/>
              <a:t>Tenderness</a:t>
            </a:r>
          </a:p>
          <a:p>
            <a:r>
              <a:rPr lang="en-US" sz="2000" dirty="0" smtClean="0"/>
              <a:t>Displaced fractured fragment, causes derangement of occlusion</a:t>
            </a:r>
          </a:p>
          <a:p>
            <a:r>
              <a:rPr lang="en-US" sz="2400" dirty="0" smtClean="0"/>
              <a:t>Premature contacts in distal fragment (</a:t>
            </a:r>
            <a:r>
              <a:rPr lang="en-US" sz="1800" i="1" dirty="0" smtClean="0"/>
              <a:t>displacing action of muscles attached to Ramus)</a:t>
            </a:r>
            <a:endParaRPr lang="en-US" sz="2400" i="1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Occlusion Derangement.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Gingival tear </a:t>
            </a:r>
            <a:r>
              <a:rPr lang="en-US" sz="2400" dirty="0" smtClean="0"/>
              <a:t>due to its firm attachment</a:t>
            </a:r>
            <a:r>
              <a:rPr lang="en-US" sz="1800" dirty="0" smtClean="0"/>
              <a:t> -displaced fragments</a:t>
            </a:r>
            <a:endParaRPr lang="en-US" sz="2400" dirty="0" smtClean="0"/>
          </a:p>
        </p:txBody>
      </p:sp>
      <p:pic>
        <p:nvPicPr>
          <p:cNvPr id="5" name="Picture 2" descr="C:\Users\RKSingh\Desktop\photo\PT-27thsept\DSCN6647 (1)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3276600"/>
            <a:ext cx="22098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Cause of fracture</a:t>
            </a:r>
            <a:endParaRPr lang="en-US" b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Direct violence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Indirect violence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Excessive muscular contraction</a:t>
            </a:r>
          </a:p>
          <a:p>
            <a:pPr marL="457200" indent="-457200">
              <a:buFont typeface="+mj-lt"/>
              <a:buAutoNum type="alphaLcPeriod"/>
            </a:pPr>
            <a:endParaRPr lang="en-US" sz="2400" dirty="0"/>
          </a:p>
          <a:p>
            <a:pPr marL="457200" indent="-457200">
              <a:buFont typeface="+mj-lt"/>
              <a:buAutoNum type="alphaLcPeriod"/>
            </a:pP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66" y="3733799"/>
            <a:ext cx="2856909" cy="185340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contd</a:t>
            </a:r>
            <a:endParaRPr lang="en-I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gross displacement can cause Intra oral </a:t>
            </a:r>
            <a:r>
              <a:rPr lang="en-US" dirty="0" smtClean="0">
                <a:solidFill>
                  <a:srgbClr val="FF0000"/>
                </a:solidFill>
              </a:rPr>
              <a:t>hemorrhage</a:t>
            </a:r>
            <a:r>
              <a:rPr lang="en-US" dirty="0" smtClean="0"/>
              <a:t>-IAA </a:t>
            </a:r>
            <a:r>
              <a:rPr lang="en-US" dirty="0" err="1" smtClean="0"/>
              <a:t>torned</a:t>
            </a:r>
            <a:r>
              <a:rPr lang="en-US" dirty="0" smtClean="0"/>
              <a:t> ?</a:t>
            </a:r>
          </a:p>
          <a:p>
            <a:r>
              <a:rPr lang="en-US" dirty="0" smtClean="0"/>
              <a:t>Molar &amp; Premolar </a:t>
            </a:r>
            <a:r>
              <a:rPr lang="en-US" dirty="0" smtClean="0">
                <a:solidFill>
                  <a:srgbClr val="FF0000"/>
                </a:solidFill>
              </a:rPr>
              <a:t>tooth-split longitudinally</a:t>
            </a:r>
            <a:r>
              <a:rPr lang="en-US" dirty="0" smtClean="0"/>
              <a:t> / vertically- considerable discomfort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2" descr="C:\Users\RKSingh\Desktop\photo\PT-27thsept\DSCN6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9488" y="2286000"/>
            <a:ext cx="3897312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Body Fracture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Muscle influence causing displacement</a:t>
            </a:r>
            <a:endParaRPr lang="en-IN" dirty="0"/>
          </a:p>
        </p:txBody>
      </p:sp>
      <p:pic>
        <p:nvPicPr>
          <p:cNvPr id="1027" name="Picture 3" descr="F:\fracture MNew Folder\body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990600" y="2667000"/>
            <a:ext cx="2647156" cy="2565884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 smtClean="0"/>
              <a:t>Displaced </a:t>
            </a:r>
            <a:r>
              <a:rPr lang="en-IN" dirty="0" err="1" smtClean="0"/>
              <a:t>fract</a:t>
            </a:r>
            <a:r>
              <a:rPr lang="en-IN" smtClean="0"/>
              <a:t> fragment</a:t>
            </a:r>
            <a:endParaRPr lang="en-IN"/>
          </a:p>
        </p:txBody>
      </p:sp>
      <p:pic>
        <p:nvPicPr>
          <p:cNvPr id="1026" name="Picture 2" descr="F:\body frac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876800" y="2667000"/>
            <a:ext cx="3152615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Symphysis &amp;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Parasymphysis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Commonly associated with one /both condyle.</a:t>
            </a:r>
          </a:p>
          <a:p>
            <a:r>
              <a:rPr lang="en-US" sz="2400" dirty="0" smtClean="0"/>
              <a:t>Presence of bony tenderness &amp; lingual hematoma important sign-</a:t>
            </a:r>
          </a:p>
          <a:p>
            <a:r>
              <a:rPr lang="en-US" sz="2400" dirty="0" err="1" smtClean="0"/>
              <a:t>Bec</a:t>
            </a:r>
            <a:r>
              <a:rPr lang="en-US" sz="2400" dirty="0" smtClean="0"/>
              <a:t>  </a:t>
            </a:r>
            <a:r>
              <a:rPr lang="en-US" sz="2400" dirty="0" err="1" smtClean="0"/>
              <a:t>antr</a:t>
            </a:r>
            <a:r>
              <a:rPr lang="en-US" sz="2400" dirty="0" smtClean="0"/>
              <a:t>  mandible thickness between often ensure fine cracks with little displacement.</a:t>
            </a:r>
          </a:p>
          <a:p>
            <a:r>
              <a:rPr lang="en-US" sz="2400" dirty="0" smtClean="0"/>
              <a:t>May be missed if occlusion is undisturbed locally.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                                                                       </a:t>
            </a:r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7" name="Picture 2" descr="C:\Users\RKSingh\Desktop\IMG-20141014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4038600"/>
            <a:ext cx="4038601" cy="1828800"/>
          </a:xfrm>
          <a:prstGeom prst="rect">
            <a:avLst/>
          </a:prstGeom>
          <a:noFill/>
        </p:spPr>
      </p:pic>
      <p:pic>
        <p:nvPicPr>
          <p:cNvPr id="11" name="Picture 4" descr="C:\Users\RKSingh\Desktop\IMG-20141014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038600"/>
            <a:ext cx="2971800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IN" sz="40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contd</a:t>
            </a:r>
            <a:endParaRPr lang="en-IN" sz="4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 smtClean="0"/>
              <a:t>Bony tenderness and small lingual hematoma may be only physical sign present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Severe impact( direct violence-oblique fracture-displaced fragments. Which allows over riding of the fragments with lingual inversion of the occlusion on each side.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Always associated soft tissue injury of chin and lower lip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8" name="Picture 4" descr="F:\radilogy-clexam\symphysis pal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990566"/>
            <a:ext cx="1905000" cy="2139723"/>
          </a:xfrm>
          <a:prstGeom prst="rect">
            <a:avLst/>
          </a:prstGeom>
          <a:noFill/>
        </p:spPr>
      </p:pic>
      <p:pic>
        <p:nvPicPr>
          <p:cNvPr id="5" name="Picture 2" descr="C:\Users\RKSingh\Desktop\photo\DSCN6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67401" y="4038599"/>
            <a:ext cx="1904999" cy="1905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contd</a:t>
            </a:r>
            <a:r>
              <a:rPr lang="en-US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IN" sz="4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Detachment of genioglossus M – may contribute loss of tongue </a:t>
            </a:r>
            <a:r>
              <a:rPr lang="en-US" sz="2000" dirty="0" smtClean="0"/>
              <a:t>control.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Airway obstruction.</a:t>
            </a:r>
          </a:p>
          <a:p>
            <a:r>
              <a:rPr lang="en-US" sz="2400" dirty="0" smtClean="0"/>
              <a:t>If Pt Conscious- voluntarily control of tongue</a:t>
            </a:r>
          </a:p>
          <a:p>
            <a:pPr>
              <a:buNone/>
            </a:pPr>
            <a:r>
              <a:rPr lang="en-US" sz="2400" dirty="0" smtClean="0"/>
              <a:t>     prevent obstruction.</a:t>
            </a:r>
          </a:p>
          <a:p>
            <a:r>
              <a:rPr lang="en-US" sz="2400" dirty="0" smtClean="0"/>
              <a:t>If unconscious- stay suture of tongue/airway </a:t>
            </a:r>
          </a:p>
          <a:p>
            <a:pPr>
              <a:buNone/>
            </a:pPr>
            <a:r>
              <a:rPr lang="en-US" sz="2400" dirty="0" smtClean="0"/>
              <a:t>     to prevent tongue fall.</a:t>
            </a:r>
          </a:p>
          <a:p>
            <a:r>
              <a:rPr lang="en-US" sz="2400" dirty="0" smtClean="0"/>
              <a:t>No paresthesia of skin of mental region unless </a:t>
            </a:r>
          </a:p>
          <a:p>
            <a:pPr>
              <a:buNone/>
            </a:pPr>
            <a:r>
              <a:rPr lang="en-US" sz="2400" dirty="0" smtClean="0"/>
              <a:t>mental nerve is involved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  <p:pic>
        <p:nvPicPr>
          <p:cNvPr id="7" name="Picture 3" descr="C:\Users\RKSingh\Desktop\photo\PT-27thsept\radilogy-clexam\oral 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0"/>
            <a:ext cx="2286000" cy="1600200"/>
          </a:xfrm>
          <a:prstGeom prst="rect">
            <a:avLst/>
          </a:prstGeom>
          <a:noFill/>
        </p:spPr>
      </p:pic>
      <p:pic>
        <p:nvPicPr>
          <p:cNvPr id="2050" name="Picture 2" descr="C:\Users\RKSingh\Desktop\Elephants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169868"/>
            <a:ext cx="2587210" cy="213359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Parasymphysis plus angle fracture</a:t>
            </a:r>
            <a:br>
              <a:rPr lang="en-US" sz="40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14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transverse width ,condyle dislocated cross bite,</a:t>
            </a:r>
            <a:endParaRPr lang="en-IN" sz="32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F:\cond frc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1509" y="2715452"/>
            <a:ext cx="6280982" cy="22954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21th</a:t>
            </a:r>
            <a:r>
              <a:rPr lang="en-IN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AUG 2015</a:t>
            </a:r>
            <a:endParaRPr lang="en-IN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RKSingh\Desktop\photo\582_Unbelievable_pic22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Picture 2" descr="C:\Users\RKSingh\Desktop\rksingh per\clinical pict\SIR\IMG_0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3015303"/>
            <a:ext cx="4041775" cy="227043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Direct violence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Unilateral fracture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Bilateral fracture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Multiple fracture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Comminuted fracture</a:t>
            </a:r>
          </a:p>
          <a:p>
            <a:pPr marL="457200" indent="-457200">
              <a:buFont typeface="+mj-lt"/>
              <a:buAutoNum type="alphaLcPeriod"/>
            </a:pP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endParaRPr lang="en-US" sz="2400" dirty="0"/>
          </a:p>
          <a:p>
            <a:pPr marL="457200" indent="-457200">
              <a:buFont typeface="+mj-lt"/>
              <a:buAutoNum type="alphaLcPeriod"/>
            </a:pPr>
            <a:endParaRPr lang="en-US" sz="2400" dirty="0"/>
          </a:p>
          <a:p>
            <a:pPr marL="457200" indent="-457200">
              <a:buFont typeface="+mj-lt"/>
              <a:buAutoNum type="alphaLcPeriod"/>
            </a:pP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779963"/>
            <a:ext cx="2067393" cy="1528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200400"/>
            <a:ext cx="165735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4212603"/>
            <a:ext cx="2486025" cy="183832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7235086</TotalTime>
  <Words>2019</Words>
  <Application>Microsoft Office PowerPoint</Application>
  <PresentationFormat>On-screen Show (4:3)</PresentationFormat>
  <Paragraphs>419</Paragraphs>
  <Slides>86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CLINICAL EXAMINATION</vt:lpstr>
      <vt:lpstr>Slide 2</vt:lpstr>
      <vt:lpstr>Definition</vt:lpstr>
      <vt:lpstr>Need</vt:lpstr>
      <vt:lpstr>Approaches</vt:lpstr>
      <vt:lpstr>Site of fracture</vt:lpstr>
      <vt:lpstr>Type of fracture</vt:lpstr>
      <vt:lpstr>Cause of fracture</vt:lpstr>
      <vt:lpstr>Direct violence</vt:lpstr>
      <vt:lpstr>AO Classification( FLOSA classifn)</vt:lpstr>
      <vt:lpstr>No of Fragments ( F1-F4)</vt:lpstr>
      <vt:lpstr>F2-Multiple fracture</vt:lpstr>
      <vt:lpstr>F2/F0</vt:lpstr>
      <vt:lpstr>Multiple fracture with</vt:lpstr>
      <vt:lpstr>Slide 15</vt:lpstr>
      <vt:lpstr>Fracture by site (L1-L8 )</vt:lpstr>
      <vt:lpstr>Displacement ( O0-O2)</vt:lpstr>
      <vt:lpstr>Soft tissue involvement(S0-S4)</vt:lpstr>
      <vt:lpstr>Associated fractures( A0-A6)</vt:lpstr>
      <vt:lpstr>     CLINICAL   EXAMINATION                                                     14th AUG             </vt:lpstr>
      <vt:lpstr>Clinical Examination</vt:lpstr>
      <vt:lpstr>Primary survey</vt:lpstr>
      <vt:lpstr>AIRWAYS Management in Head injury   </vt:lpstr>
      <vt:lpstr>Airway-Assisted</vt:lpstr>
      <vt:lpstr>Breathing  &amp; ventilation</vt:lpstr>
      <vt:lpstr>Circulation &amp; Hemorrhage Control</vt:lpstr>
      <vt:lpstr> Shock-hypovolumic </vt:lpstr>
      <vt:lpstr>Initial management</vt:lpstr>
      <vt:lpstr>Disability –Neurological Assessment</vt:lpstr>
      <vt:lpstr>Slide 30</vt:lpstr>
      <vt:lpstr>General Clinical Examination</vt:lpstr>
      <vt:lpstr>General clinical examn</vt:lpstr>
      <vt:lpstr>21St AUG Clinical Examination</vt:lpstr>
      <vt:lpstr>Local Examination</vt:lpstr>
      <vt:lpstr>Slide 35</vt:lpstr>
      <vt:lpstr>Extra Oral Examination</vt:lpstr>
      <vt:lpstr>Swelling</vt:lpstr>
      <vt:lpstr>General Examn</vt:lpstr>
      <vt:lpstr>TM Joint examination</vt:lpstr>
      <vt:lpstr>Neck /Sub condylar region</vt:lpstr>
      <vt:lpstr>Lower border palpation</vt:lpstr>
      <vt:lpstr>Intra Oral Examination</vt:lpstr>
      <vt:lpstr>Sulci &amp; floor of mouth </vt:lpstr>
      <vt:lpstr> occlusion</vt:lpstr>
      <vt:lpstr>Occlusal surface</vt:lpstr>
      <vt:lpstr>Bi manual palpation</vt:lpstr>
      <vt:lpstr>Intra Oral Examn</vt:lpstr>
      <vt:lpstr>Displacement of fracture                                                                      </vt:lpstr>
      <vt:lpstr>      SIGN AND SYMPTOMS    SIGN ,SYMPTOMS  OFMANDIBULAR FRACTURE </vt:lpstr>
      <vt:lpstr> Common  Sign &amp; symptoms  </vt:lpstr>
      <vt:lpstr>Contd</vt:lpstr>
      <vt:lpstr>Contd</vt:lpstr>
      <vt:lpstr>  FACIAL  Asymmetry</vt:lpstr>
      <vt:lpstr>Fracture Sites</vt:lpstr>
      <vt:lpstr>Dent alveolar Fracture</vt:lpstr>
      <vt:lpstr>Soft tissue Injuries</vt:lpstr>
      <vt:lpstr>Laceration of Lip &amp; cheek</vt:lpstr>
      <vt:lpstr>Degloving injury Mandible</vt:lpstr>
      <vt:lpstr>Damage to tooth</vt:lpstr>
      <vt:lpstr>Tooth injuries</vt:lpstr>
      <vt:lpstr>Alveolar Fracture</vt:lpstr>
      <vt:lpstr>AVL Fracture</vt:lpstr>
      <vt:lpstr>Condylar Fracture</vt:lpstr>
      <vt:lpstr>Condylar #</vt:lpstr>
      <vt:lpstr>Unilateral Condylar Fracture</vt:lpstr>
      <vt:lpstr>Inspection      </vt:lpstr>
      <vt:lpstr> Contd                           </vt:lpstr>
      <vt:lpstr> INTRAORALLY- </vt:lpstr>
      <vt:lpstr> Bilateral </vt:lpstr>
      <vt:lpstr>Bilateral condylar fracture  </vt:lpstr>
      <vt:lpstr> Guard man fracture- B/L condylar fracture with Symphy  or   Parasymphysis fracture </vt:lpstr>
      <vt:lpstr>Coronoid process Fracture</vt:lpstr>
      <vt:lpstr>Fracture of the Ramus</vt:lpstr>
      <vt:lpstr> CLINICAL FEATURES </vt:lpstr>
      <vt:lpstr>               Fracture of Angle</vt:lpstr>
      <vt:lpstr>Swelling</vt:lpstr>
      <vt:lpstr>Angle Fracture</vt:lpstr>
      <vt:lpstr>Contd</vt:lpstr>
      <vt:lpstr>Fracture of the Body( Molar &amp; Premolar region</vt:lpstr>
      <vt:lpstr>contd</vt:lpstr>
      <vt:lpstr>Body Fracture</vt:lpstr>
      <vt:lpstr>Symphysis &amp; Parasymphysis </vt:lpstr>
      <vt:lpstr>contd</vt:lpstr>
      <vt:lpstr>contd </vt:lpstr>
      <vt:lpstr>Parasymphysis plus angle fracture transverse width ,condyle dislocated cross bite,</vt:lpstr>
      <vt:lpstr>21th AUG 2015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EXAMINATION</dc:title>
  <dc:creator>RKSingh</dc:creator>
  <cp:lastModifiedBy>RKS</cp:lastModifiedBy>
  <cp:revision>483</cp:revision>
  <dcterms:created xsi:type="dcterms:W3CDTF">2006-08-16T00:00:00Z</dcterms:created>
  <dcterms:modified xsi:type="dcterms:W3CDTF">2015-08-20T16:31:27Z</dcterms:modified>
</cp:coreProperties>
</file>