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23" r:id="rId6"/>
    <p:sldId id="260" r:id="rId7"/>
    <p:sldId id="261" r:id="rId8"/>
    <p:sldId id="262" r:id="rId9"/>
    <p:sldId id="263" r:id="rId10"/>
    <p:sldId id="264" r:id="rId11"/>
    <p:sldId id="316" r:id="rId12"/>
    <p:sldId id="317" r:id="rId13"/>
    <p:sldId id="318" r:id="rId14"/>
    <p:sldId id="319" r:id="rId15"/>
    <p:sldId id="320" r:id="rId16"/>
    <p:sldId id="321" r:id="rId17"/>
    <p:sldId id="265" r:id="rId18"/>
    <p:sldId id="268" r:id="rId19"/>
    <p:sldId id="266" r:id="rId20"/>
    <p:sldId id="267" r:id="rId21"/>
    <p:sldId id="269" r:id="rId22"/>
    <p:sldId id="270" r:id="rId23"/>
    <p:sldId id="271" r:id="rId24"/>
    <p:sldId id="272" r:id="rId25"/>
    <p:sldId id="274" r:id="rId26"/>
    <p:sldId id="273" r:id="rId27"/>
    <p:sldId id="275" r:id="rId28"/>
    <p:sldId id="276" r:id="rId29"/>
    <p:sldId id="278" r:id="rId30"/>
    <p:sldId id="279" r:id="rId31"/>
    <p:sldId id="277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322" r:id="rId46"/>
    <p:sldId id="293" r:id="rId47"/>
    <p:sldId id="294" r:id="rId48"/>
    <p:sldId id="313" r:id="rId49"/>
    <p:sldId id="314" r:id="rId50"/>
    <p:sldId id="315" r:id="rId51"/>
    <p:sldId id="295" r:id="rId52"/>
    <p:sldId id="296" r:id="rId53"/>
    <p:sldId id="297" r:id="rId54"/>
    <p:sldId id="299" r:id="rId55"/>
    <p:sldId id="298" r:id="rId56"/>
    <p:sldId id="300" r:id="rId57"/>
    <p:sldId id="301" r:id="rId58"/>
    <p:sldId id="302" r:id="rId59"/>
    <p:sldId id="303" r:id="rId60"/>
    <p:sldId id="304" r:id="rId61"/>
    <p:sldId id="307" r:id="rId62"/>
    <p:sldId id="305" r:id="rId63"/>
    <p:sldId id="306" r:id="rId64"/>
    <p:sldId id="308" r:id="rId65"/>
    <p:sldId id="309" r:id="rId66"/>
    <p:sldId id="310" r:id="rId67"/>
    <p:sldId id="311" r:id="rId68"/>
    <p:sldId id="312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Pelvic Inflammatory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Sabuhi</a:t>
            </a:r>
            <a:r>
              <a:rPr lang="en-US" dirty="0" smtClean="0"/>
              <a:t> </a:t>
            </a:r>
            <a:r>
              <a:rPr lang="en-US" dirty="0" err="1" smtClean="0"/>
              <a:t>Qureshi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Pathology of Acute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Inflammed</a:t>
            </a:r>
            <a:r>
              <a:rPr lang="en-US" dirty="0" smtClean="0"/>
              <a:t>, fluid filled tubes</a:t>
            </a:r>
          </a:p>
          <a:p>
            <a:r>
              <a:rPr lang="en-US" dirty="0" err="1" smtClean="0"/>
              <a:t>Pyosalpinx</a:t>
            </a:r>
            <a:endParaRPr lang="en-US" dirty="0" smtClean="0"/>
          </a:p>
          <a:p>
            <a:r>
              <a:rPr lang="en-US" dirty="0" err="1" smtClean="0"/>
              <a:t>Tubo</a:t>
            </a:r>
            <a:r>
              <a:rPr lang="en-US" dirty="0" smtClean="0"/>
              <a:t>- Ovarian Abscess</a:t>
            </a:r>
          </a:p>
          <a:p>
            <a:r>
              <a:rPr lang="en-US" dirty="0" smtClean="0"/>
              <a:t>Pelvic abscess</a:t>
            </a:r>
          </a:p>
          <a:p>
            <a:r>
              <a:rPr lang="en-US" dirty="0" smtClean="0"/>
              <a:t>Pelvic/general peritonitis.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adhesions</a:t>
            </a:r>
            <a:endParaRPr lang="en-US" dirty="0"/>
          </a:p>
        </p:txBody>
      </p:sp>
      <p:pic>
        <p:nvPicPr>
          <p:cNvPr id="4" name="Content Placeholder 3" descr="IMG_22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Hydrosalpinx</a:t>
            </a:r>
            <a:endParaRPr lang="en-US" dirty="0"/>
          </a:p>
        </p:txBody>
      </p:sp>
      <p:pic>
        <p:nvPicPr>
          <p:cNvPr id="4" name="Content Placeholder 3" descr="IMG_22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USG showing </a:t>
            </a:r>
            <a:r>
              <a:rPr lang="en-US" dirty="0" err="1" smtClean="0"/>
              <a:t>hydrosalpinx</a:t>
            </a:r>
            <a:endParaRPr lang="en-US" dirty="0"/>
          </a:p>
        </p:txBody>
      </p:sp>
      <p:pic>
        <p:nvPicPr>
          <p:cNvPr id="4" name="Content Placeholder 3" descr="IMG_22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Pelvic abscess- </a:t>
            </a:r>
            <a:r>
              <a:rPr lang="en-US" dirty="0" err="1" smtClean="0"/>
              <a:t>usg</a:t>
            </a:r>
            <a:r>
              <a:rPr lang="en-US" dirty="0" smtClean="0"/>
              <a:t> TVS</a:t>
            </a:r>
            <a:endParaRPr lang="en-US" dirty="0"/>
          </a:p>
        </p:txBody>
      </p:sp>
      <p:pic>
        <p:nvPicPr>
          <p:cNvPr id="4" name="Content Placeholder 3" descr="IMG_22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Pyosalpinx</a:t>
            </a:r>
            <a:r>
              <a:rPr lang="en-US" dirty="0" smtClean="0"/>
              <a:t> seen in USG</a:t>
            </a:r>
            <a:endParaRPr lang="en-US" dirty="0"/>
          </a:p>
        </p:txBody>
      </p:sp>
      <p:pic>
        <p:nvPicPr>
          <p:cNvPr id="4" name="Content Placeholder 3" descr="IMG_22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Tubovarian</a:t>
            </a:r>
            <a:r>
              <a:rPr lang="en-US" dirty="0" smtClean="0"/>
              <a:t> mass in USG</a:t>
            </a:r>
            <a:endParaRPr lang="en-US" dirty="0"/>
          </a:p>
        </p:txBody>
      </p:sp>
      <p:pic>
        <p:nvPicPr>
          <p:cNvPr id="4" name="Content Placeholder 3" descr="IMG_22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Fitz Hugh Curtis Syndrome – Inflammation of the liver capsule can occur with </a:t>
            </a:r>
            <a:r>
              <a:rPr lang="en-US" dirty="0" err="1" smtClean="0"/>
              <a:t>chlamydia</a:t>
            </a:r>
            <a:r>
              <a:rPr lang="en-US" dirty="0" smtClean="0"/>
              <a:t> and </a:t>
            </a:r>
            <a:r>
              <a:rPr lang="en-US" dirty="0" err="1" smtClean="0"/>
              <a:t>gonococcal</a:t>
            </a:r>
            <a:r>
              <a:rPr lang="en-US" dirty="0" smtClean="0"/>
              <a:t> infection.</a:t>
            </a:r>
          </a:p>
          <a:p>
            <a:endParaRPr lang="en-US" dirty="0" smtClean="0"/>
          </a:p>
          <a:p>
            <a:r>
              <a:rPr lang="en-US" dirty="0" smtClean="0"/>
              <a:t>Patient has right upper quadrant pain &amp; liver tenderness.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Women  who are inadequately treated, untreated or have recurrent infections, chronic PID ensues.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PID- Pathology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Tubo</a:t>
            </a:r>
            <a:r>
              <a:rPr lang="en-US" dirty="0" smtClean="0"/>
              <a:t> ovarian mass</a:t>
            </a:r>
          </a:p>
          <a:p>
            <a:endParaRPr lang="en-US" dirty="0" smtClean="0"/>
          </a:p>
          <a:p>
            <a:r>
              <a:rPr lang="en-US" dirty="0" err="1" smtClean="0"/>
              <a:t>Pyosalpinx</a:t>
            </a:r>
            <a:r>
              <a:rPr lang="en-US" dirty="0" smtClean="0"/>
              <a:t> pus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Hydrosalpinx</a:t>
            </a:r>
            <a:endParaRPr lang="en-US" dirty="0" smtClean="0"/>
          </a:p>
          <a:p>
            <a:r>
              <a:rPr lang="en-US" dirty="0" smtClean="0"/>
              <a:t>Frozen pelvis</a:t>
            </a:r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1981200" y="4038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Pelvic inflammatory disease (PID) refers to acute infection of the upper genital tract structures in women, involving any or all of the uterus, fallopian tubes, and </a:t>
            </a:r>
            <a:r>
              <a:rPr lang="en-US" dirty="0" smtClean="0"/>
              <a:t>ovaries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 for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Young age</a:t>
            </a:r>
          </a:p>
          <a:p>
            <a:r>
              <a:rPr lang="en-US" dirty="0" smtClean="0"/>
              <a:t>Low socioeconomic status</a:t>
            </a:r>
          </a:p>
          <a:p>
            <a:r>
              <a:rPr lang="en-US" dirty="0" smtClean="0"/>
              <a:t>Multiple sex partners</a:t>
            </a:r>
          </a:p>
          <a:p>
            <a:r>
              <a:rPr lang="en-US" dirty="0" smtClean="0"/>
              <a:t>Unmarried/ widowed women</a:t>
            </a:r>
          </a:p>
          <a:p>
            <a:r>
              <a:rPr lang="en-US" dirty="0" smtClean="0"/>
              <a:t>Past h/o STI</a:t>
            </a:r>
          </a:p>
          <a:p>
            <a:r>
              <a:rPr lang="en-US" dirty="0" smtClean="0"/>
              <a:t>Vaginal douching</a:t>
            </a:r>
          </a:p>
          <a:p>
            <a:r>
              <a:rPr lang="en-US" dirty="0" smtClean="0"/>
              <a:t>IUCD for 3 weeks after insertion</a:t>
            </a:r>
          </a:p>
          <a:p>
            <a:r>
              <a:rPr lang="en-US" dirty="0" smtClean="0"/>
              <a:t>Smoking/ substance abuse.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Complications/ Sequelae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Pelvic peritonitis</a:t>
            </a:r>
          </a:p>
          <a:p>
            <a:r>
              <a:rPr lang="en-US" dirty="0" smtClean="0"/>
              <a:t>General peritonitis</a:t>
            </a:r>
          </a:p>
          <a:p>
            <a:r>
              <a:rPr lang="en-US" dirty="0" smtClean="0"/>
              <a:t>Rupture of </a:t>
            </a:r>
            <a:r>
              <a:rPr lang="en-US" dirty="0" err="1" smtClean="0"/>
              <a:t>tubo</a:t>
            </a:r>
            <a:r>
              <a:rPr lang="en-US" dirty="0" smtClean="0"/>
              <a:t>- ovarian abscess</a:t>
            </a:r>
          </a:p>
          <a:p>
            <a:r>
              <a:rPr lang="en-US" dirty="0" smtClean="0"/>
              <a:t>Sub </a:t>
            </a:r>
            <a:r>
              <a:rPr lang="en-US" dirty="0" err="1" smtClean="0"/>
              <a:t>diagphragmatic</a:t>
            </a:r>
            <a:r>
              <a:rPr lang="en-US" dirty="0" smtClean="0"/>
              <a:t>/ </a:t>
            </a:r>
            <a:r>
              <a:rPr lang="en-US" dirty="0" err="1" smtClean="0"/>
              <a:t>perinephric</a:t>
            </a:r>
            <a:r>
              <a:rPr lang="en-US" dirty="0" smtClean="0"/>
              <a:t> abscess</a:t>
            </a:r>
          </a:p>
          <a:p>
            <a:r>
              <a:rPr lang="en-US" dirty="0" smtClean="0"/>
              <a:t>Septic </a:t>
            </a:r>
            <a:r>
              <a:rPr lang="en-US" dirty="0" err="1" smtClean="0"/>
              <a:t>thrombophlebitis</a:t>
            </a:r>
            <a:endParaRPr lang="en-US" dirty="0" smtClean="0"/>
          </a:p>
          <a:p>
            <a:r>
              <a:rPr lang="en-US" dirty="0" err="1" smtClean="0"/>
              <a:t>Septiceamia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Ectopic pregnancy</a:t>
            </a:r>
          </a:p>
          <a:p>
            <a:r>
              <a:rPr lang="en-US" dirty="0" smtClean="0"/>
              <a:t>Infertility</a:t>
            </a:r>
          </a:p>
          <a:p>
            <a:r>
              <a:rPr lang="en-US" dirty="0" smtClean="0"/>
              <a:t>Chronic pelvic pain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Acute PID - Symptoms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Lower abdominal pain</a:t>
            </a:r>
          </a:p>
          <a:p>
            <a:r>
              <a:rPr lang="en-US" dirty="0" smtClean="0"/>
              <a:t>Abnormal vaginal discharge</a:t>
            </a:r>
          </a:p>
          <a:p>
            <a:r>
              <a:rPr lang="en-US" dirty="0" smtClean="0"/>
              <a:t>Fever</a:t>
            </a:r>
          </a:p>
          <a:p>
            <a:r>
              <a:rPr lang="en-US" dirty="0" smtClean="0"/>
              <a:t>AUB</a:t>
            </a:r>
          </a:p>
          <a:p>
            <a:r>
              <a:rPr lang="en-US" dirty="0" err="1" smtClean="0"/>
              <a:t>Dyspareunia</a:t>
            </a:r>
            <a:r>
              <a:rPr lang="en-US" dirty="0" smtClean="0"/>
              <a:t>- deep</a:t>
            </a:r>
          </a:p>
          <a:p>
            <a:r>
              <a:rPr lang="en-US" dirty="0" smtClean="0"/>
              <a:t>Nausea, </a:t>
            </a:r>
            <a:r>
              <a:rPr lang="en-US" dirty="0" err="1" smtClean="0"/>
              <a:t>vomiting,diarrhea</a:t>
            </a:r>
            <a:r>
              <a:rPr lang="en-US" dirty="0" smtClean="0"/>
              <a:t>, </a:t>
            </a:r>
            <a:r>
              <a:rPr lang="en-US" dirty="0" err="1" smtClean="0"/>
              <a:t>tenesmus</a:t>
            </a:r>
            <a:endParaRPr lang="en-US" dirty="0" smtClean="0"/>
          </a:p>
          <a:p>
            <a:r>
              <a:rPr lang="en-US" dirty="0" smtClean="0"/>
              <a:t>Right upper quadrant pain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PID - 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Lower abdominal tenderness</a:t>
            </a:r>
          </a:p>
          <a:p>
            <a:r>
              <a:rPr lang="en-US" dirty="0" smtClean="0"/>
              <a:t>Liver tenderness</a:t>
            </a:r>
          </a:p>
          <a:p>
            <a:r>
              <a:rPr lang="en-US" dirty="0" smtClean="0"/>
              <a:t>Signs of peritonitis</a:t>
            </a:r>
          </a:p>
          <a:p>
            <a:r>
              <a:rPr lang="en-US" dirty="0" smtClean="0"/>
              <a:t>Abnormal vaginal discharge</a:t>
            </a:r>
          </a:p>
          <a:p>
            <a:r>
              <a:rPr lang="en-US" dirty="0" err="1" smtClean="0"/>
              <a:t>Mucopus</a:t>
            </a:r>
            <a:r>
              <a:rPr lang="en-US" dirty="0" smtClean="0"/>
              <a:t> exuding from </a:t>
            </a:r>
            <a:r>
              <a:rPr lang="en-US" dirty="0" err="1" smtClean="0"/>
              <a:t>os</a:t>
            </a:r>
            <a:endParaRPr lang="en-US" dirty="0" smtClean="0"/>
          </a:p>
          <a:p>
            <a:r>
              <a:rPr lang="en-US" dirty="0" smtClean="0"/>
              <a:t>Cervical motion tenderness</a:t>
            </a:r>
          </a:p>
          <a:p>
            <a:r>
              <a:rPr lang="en-US" dirty="0" err="1" smtClean="0"/>
              <a:t>Adenexal</a:t>
            </a:r>
            <a:r>
              <a:rPr lang="en-US" dirty="0" smtClean="0"/>
              <a:t> tenderness/ mass</a:t>
            </a:r>
          </a:p>
          <a:p>
            <a:r>
              <a:rPr lang="en-US" dirty="0" smtClean="0"/>
              <a:t>Fullness in POD- pelvic abscess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– acute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Hgm</a:t>
            </a:r>
            <a:r>
              <a:rPr lang="en-US" dirty="0" smtClean="0"/>
              <a:t> including TLC &amp; DLC, ESR, CRP</a:t>
            </a:r>
          </a:p>
          <a:p>
            <a:r>
              <a:rPr lang="en-US" dirty="0" err="1" smtClean="0"/>
              <a:t>Endocervical</a:t>
            </a:r>
            <a:r>
              <a:rPr lang="en-US" dirty="0" smtClean="0"/>
              <a:t> d/s for pus cells &amp; NAAT for </a:t>
            </a:r>
            <a:r>
              <a:rPr lang="en-US" dirty="0" err="1" smtClean="0"/>
              <a:t>chlamydia</a:t>
            </a:r>
            <a:r>
              <a:rPr lang="en-US" dirty="0" smtClean="0"/>
              <a:t> &amp; </a:t>
            </a:r>
            <a:r>
              <a:rPr lang="en-US" dirty="0" err="1" smtClean="0"/>
              <a:t>gonorrhoea</a:t>
            </a:r>
            <a:endParaRPr lang="en-US" dirty="0" smtClean="0"/>
          </a:p>
          <a:p>
            <a:r>
              <a:rPr lang="en-US" dirty="0" smtClean="0"/>
              <a:t>Vaginal d/s for wet saline &amp; KOH test</a:t>
            </a:r>
          </a:p>
          <a:p>
            <a:r>
              <a:rPr lang="en-US" dirty="0" smtClean="0"/>
              <a:t>Urine </a:t>
            </a:r>
            <a:r>
              <a:rPr lang="en-US" dirty="0" err="1" smtClean="0"/>
              <a:t>c&amp;s</a:t>
            </a:r>
            <a:endParaRPr lang="en-US" dirty="0" smtClean="0"/>
          </a:p>
          <a:p>
            <a:r>
              <a:rPr lang="en-US" dirty="0" smtClean="0"/>
              <a:t>TVS- </a:t>
            </a:r>
            <a:r>
              <a:rPr lang="en-US" dirty="0" err="1" smtClean="0"/>
              <a:t>TOmass</a:t>
            </a:r>
            <a:r>
              <a:rPr lang="en-US" dirty="0" smtClean="0"/>
              <a:t>, </a:t>
            </a:r>
            <a:r>
              <a:rPr lang="en-US" dirty="0" err="1" smtClean="0"/>
              <a:t>Pyo</a:t>
            </a:r>
            <a:r>
              <a:rPr lang="en-US" dirty="0" smtClean="0"/>
              <a:t> or </a:t>
            </a:r>
            <a:r>
              <a:rPr lang="en-US" dirty="0" err="1" smtClean="0"/>
              <a:t>hydrosalpinx,Pelvic</a:t>
            </a:r>
            <a:r>
              <a:rPr lang="en-US" dirty="0" smtClean="0"/>
              <a:t> abscess, free peritoneal fluid &amp; to exclude ectopic </a:t>
            </a:r>
            <a:r>
              <a:rPr lang="en-US" dirty="0" err="1" smtClean="0"/>
              <a:t>preg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D/D of acute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Ectopic pregnancy</a:t>
            </a:r>
          </a:p>
          <a:p>
            <a:r>
              <a:rPr lang="en-US" dirty="0" smtClean="0"/>
              <a:t>Torsion/ rupture of ovarian cyst</a:t>
            </a:r>
          </a:p>
          <a:p>
            <a:r>
              <a:rPr lang="en-US" dirty="0" smtClean="0"/>
              <a:t>Endometriosis</a:t>
            </a:r>
          </a:p>
          <a:p>
            <a:r>
              <a:rPr lang="en-US" dirty="0" smtClean="0"/>
              <a:t>Acute appendicitis</a:t>
            </a:r>
          </a:p>
          <a:p>
            <a:r>
              <a:rPr lang="en-US" dirty="0" smtClean="0"/>
              <a:t>UTI</a:t>
            </a:r>
          </a:p>
          <a:p>
            <a:r>
              <a:rPr lang="en-US" dirty="0" smtClean="0"/>
              <a:t>Diverticulitis</a:t>
            </a:r>
          </a:p>
          <a:p>
            <a:r>
              <a:rPr lang="en-US" dirty="0" smtClean="0"/>
              <a:t>IBS</a:t>
            </a:r>
          </a:p>
          <a:p>
            <a:r>
              <a:rPr lang="en-US" dirty="0" smtClean="0"/>
              <a:t>IBD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Laparoscopy is considered the gold standard for diagnosis.</a:t>
            </a:r>
          </a:p>
          <a:p>
            <a:r>
              <a:rPr lang="en-US" dirty="0" smtClean="0"/>
              <a:t>But not performed as routine</a:t>
            </a:r>
          </a:p>
          <a:p>
            <a:r>
              <a:rPr lang="en-US" dirty="0" smtClean="0"/>
              <a:t>Indicated in patients who do not respond to initial therapy or diagnosis is doubtful.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Management of acute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 the need for hospitalization</a:t>
            </a:r>
          </a:p>
          <a:p>
            <a:r>
              <a:rPr lang="en-US" dirty="0" smtClean="0"/>
              <a:t>Antimicrobial therapy</a:t>
            </a:r>
          </a:p>
          <a:p>
            <a:r>
              <a:rPr lang="en-US" dirty="0" smtClean="0"/>
              <a:t>Treatment of partners</a:t>
            </a:r>
          </a:p>
          <a:p>
            <a:r>
              <a:rPr lang="en-US" dirty="0" err="1" smtClean="0"/>
              <a:t>Counselling</a:t>
            </a:r>
            <a:endParaRPr lang="en-US" dirty="0" smtClean="0"/>
          </a:p>
          <a:p>
            <a:r>
              <a:rPr lang="en-US" dirty="0" smtClean="0"/>
              <a:t>Assessment of response to therapy</a:t>
            </a:r>
          </a:p>
          <a:p>
            <a:r>
              <a:rPr lang="en-US" dirty="0" smtClean="0"/>
              <a:t>Decision regarding surgical intervention</a:t>
            </a:r>
          </a:p>
          <a:p>
            <a:r>
              <a:rPr lang="en-US" dirty="0" smtClean="0"/>
              <a:t>Follow-up for sequelae.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Indications for hospitalization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Diagnosis is in doubt</a:t>
            </a:r>
          </a:p>
          <a:p>
            <a:r>
              <a:rPr lang="en-US" dirty="0" smtClean="0"/>
              <a:t>Lack of response or tolerance to oral medications</a:t>
            </a:r>
          </a:p>
          <a:p>
            <a:r>
              <a:rPr lang="en-US" dirty="0" err="1" smtClean="0"/>
              <a:t>Nonadherence</a:t>
            </a:r>
            <a:r>
              <a:rPr lang="en-US" dirty="0" smtClean="0"/>
              <a:t> to therapy</a:t>
            </a:r>
          </a:p>
          <a:p>
            <a:r>
              <a:rPr lang="en-US" dirty="0" smtClean="0"/>
              <a:t>Inability to take oral medications due to nausea and vomiting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Early diagnosis and treatment are believed to be key elements in the prevention of long-term sequelae, such as infertility and ectopic pregnancy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clinical illness (high fever, nausea, vomiting, severe abdominal pain)</a:t>
            </a:r>
          </a:p>
          <a:p>
            <a:r>
              <a:rPr lang="en-US" dirty="0" smtClean="0"/>
              <a:t>Complicated PID with pelvic abscess (including </a:t>
            </a:r>
            <a:r>
              <a:rPr lang="en-US" dirty="0" err="1" smtClean="0"/>
              <a:t>tuboovarian</a:t>
            </a:r>
            <a:r>
              <a:rPr lang="en-US" dirty="0" smtClean="0"/>
              <a:t> abscess)</a:t>
            </a:r>
          </a:p>
          <a:p>
            <a:r>
              <a:rPr lang="en-US" dirty="0" smtClean="0"/>
              <a:t>Possible need for surgical intervention or diagnostic exploration for alternative etiology (</a:t>
            </a:r>
            <a:r>
              <a:rPr lang="en-US" dirty="0" err="1" smtClean="0"/>
              <a:t>eg</a:t>
            </a:r>
            <a:r>
              <a:rPr lang="en-US" dirty="0" smtClean="0"/>
              <a:t>, appendicitis)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CDC guideline for acute PID –inpatient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err="1" smtClean="0"/>
              <a:t>Cefoxitin</a:t>
            </a:r>
            <a:r>
              <a:rPr lang="en-US" dirty="0" smtClean="0"/>
              <a:t> (2 g intravenously every 6 hours) or </a:t>
            </a:r>
            <a:r>
              <a:rPr lang="en-US" dirty="0" err="1" smtClean="0"/>
              <a:t>cefotetan</a:t>
            </a:r>
            <a:r>
              <a:rPr lang="en-US" dirty="0" smtClean="0"/>
              <a:t> (2 g IV every 12 hours)</a:t>
            </a:r>
          </a:p>
          <a:p>
            <a:pPr>
              <a:buNone/>
            </a:pPr>
            <a:r>
              <a:rPr lang="en-US" dirty="0" smtClean="0"/>
              <a:t> plus</a:t>
            </a:r>
          </a:p>
          <a:p>
            <a:pPr>
              <a:buNone/>
            </a:pPr>
            <a:r>
              <a:rPr lang="en-US" dirty="0" err="1" smtClean="0"/>
              <a:t>Doxycycline</a:t>
            </a:r>
            <a:r>
              <a:rPr lang="en-US" dirty="0" smtClean="0"/>
              <a:t> (100 mg orally every 12 hours).</a:t>
            </a:r>
          </a:p>
          <a:p>
            <a:pPr>
              <a:buNone/>
            </a:pPr>
            <a:r>
              <a:rPr lang="en-US" dirty="0" smtClean="0"/>
              <a:t>I/V therapy is discontinued 24 hrs after patient is fever free.. </a:t>
            </a:r>
          </a:p>
          <a:p>
            <a:pPr>
              <a:buNone/>
            </a:pPr>
            <a:r>
              <a:rPr lang="en-US" dirty="0" smtClean="0"/>
              <a:t>Continue oral doxy for 14 days.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Regimen 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Clindamycin</a:t>
            </a:r>
            <a:r>
              <a:rPr lang="en-US" dirty="0" smtClean="0"/>
              <a:t> (900 mg intravenously every 8 hours) plus </a:t>
            </a:r>
            <a:r>
              <a:rPr lang="en-US" dirty="0" err="1" smtClean="0"/>
              <a:t>gentamicin</a:t>
            </a:r>
            <a:r>
              <a:rPr lang="en-US" dirty="0" smtClean="0"/>
              <a:t> loading dose (2 mg/kg of body weight) followed by a maintenance dose (1.5 mg/kg) every 8 hours. Single daily intravenous dosing of </a:t>
            </a:r>
            <a:r>
              <a:rPr lang="en-US" dirty="0" err="1" smtClean="0"/>
              <a:t>gentamicin</a:t>
            </a:r>
            <a:r>
              <a:rPr lang="en-US" dirty="0" smtClean="0"/>
              <a:t> may be substituted for three times daily dosing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Indications for surgical intervention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USG guided pus aspiration- Pelvic abscess, </a:t>
            </a:r>
            <a:r>
              <a:rPr lang="en-US" dirty="0" err="1" smtClean="0"/>
              <a:t>subhepatic</a:t>
            </a:r>
            <a:r>
              <a:rPr lang="en-US" dirty="0" smtClean="0"/>
              <a:t> abscess</a:t>
            </a:r>
          </a:p>
          <a:p>
            <a:r>
              <a:rPr lang="en-US" dirty="0" smtClean="0"/>
              <a:t>Posterior </a:t>
            </a:r>
            <a:r>
              <a:rPr lang="en-US" dirty="0" err="1" smtClean="0"/>
              <a:t>colpotomy</a:t>
            </a:r>
            <a:r>
              <a:rPr lang="en-US" dirty="0" smtClean="0"/>
              <a:t>- Pelvic abscess</a:t>
            </a:r>
          </a:p>
          <a:p>
            <a:r>
              <a:rPr lang="en-US" dirty="0" smtClean="0"/>
              <a:t>Laparoscopic aspiration of pus or drainage or </a:t>
            </a:r>
            <a:r>
              <a:rPr lang="en-US" dirty="0" err="1" smtClean="0"/>
              <a:t>adhesiolysis</a:t>
            </a:r>
            <a:endParaRPr lang="en-US" dirty="0" smtClean="0"/>
          </a:p>
          <a:p>
            <a:r>
              <a:rPr lang="en-US" dirty="0" err="1" smtClean="0"/>
              <a:t>Laparotmy</a:t>
            </a:r>
            <a:r>
              <a:rPr lang="en-US" dirty="0" smtClean="0"/>
              <a:t> for to abscess/ or rupture of same or multiple collection in abdomen</a:t>
            </a:r>
          </a:p>
          <a:p>
            <a:r>
              <a:rPr lang="en-US" dirty="0" err="1" smtClean="0"/>
              <a:t>Salpingoopherectomy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Sexual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Contact partners within 6 months of onset of disease.</a:t>
            </a:r>
          </a:p>
          <a:p>
            <a:r>
              <a:rPr lang="en-US" dirty="0" smtClean="0"/>
              <a:t>Screen for </a:t>
            </a:r>
            <a:r>
              <a:rPr lang="en-US" dirty="0" err="1" smtClean="0"/>
              <a:t>gonococcal</a:t>
            </a:r>
            <a:r>
              <a:rPr lang="en-US" dirty="0" smtClean="0"/>
              <a:t>/</a:t>
            </a:r>
            <a:r>
              <a:rPr lang="en-US" dirty="0" err="1" smtClean="0"/>
              <a:t>chlamydial</a:t>
            </a:r>
            <a:r>
              <a:rPr lang="en-US" dirty="0" smtClean="0"/>
              <a:t> infection</a:t>
            </a:r>
          </a:p>
          <a:p>
            <a:r>
              <a:rPr lang="en-US" dirty="0" smtClean="0"/>
              <a:t>If screening not possible, start empirical therapy.</a:t>
            </a:r>
          </a:p>
          <a:p>
            <a:r>
              <a:rPr lang="en-US" dirty="0" smtClean="0"/>
              <a:t>Avoid intercourse till the partner completes treatment.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Early treatment reduces the risk of sequelae but does not eliminate it.</a:t>
            </a:r>
          </a:p>
          <a:p>
            <a:r>
              <a:rPr lang="en-US" dirty="0" smtClean="0"/>
              <a:t>Barrier contraception reduces risk</a:t>
            </a:r>
          </a:p>
          <a:p>
            <a:r>
              <a:rPr lang="en-US" dirty="0" smtClean="0"/>
              <a:t>Recurrence of infection increases the risk of infertility.</a:t>
            </a:r>
          </a:p>
          <a:p>
            <a:r>
              <a:rPr lang="en-US" dirty="0" smtClean="0"/>
              <a:t>Sexual partner must be treated.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PID- symptoms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History of previous infection.</a:t>
            </a:r>
          </a:p>
          <a:p>
            <a:r>
              <a:rPr lang="en-US" dirty="0" smtClean="0"/>
              <a:t>Lower abdominal pain</a:t>
            </a:r>
          </a:p>
          <a:p>
            <a:r>
              <a:rPr lang="en-US" dirty="0" smtClean="0"/>
              <a:t>Deep </a:t>
            </a:r>
            <a:r>
              <a:rPr lang="en-US" dirty="0" err="1" smtClean="0"/>
              <a:t>dyspareunia</a:t>
            </a:r>
            <a:endParaRPr lang="en-US" dirty="0" smtClean="0"/>
          </a:p>
          <a:p>
            <a:r>
              <a:rPr lang="en-US" dirty="0" smtClean="0"/>
              <a:t>Congestive </a:t>
            </a:r>
            <a:r>
              <a:rPr lang="en-US" dirty="0" err="1" smtClean="0"/>
              <a:t>dysmenorrhoea</a:t>
            </a:r>
            <a:endParaRPr lang="en-US" dirty="0" smtClean="0"/>
          </a:p>
          <a:p>
            <a:r>
              <a:rPr lang="en-US" dirty="0" err="1" smtClean="0"/>
              <a:t>Menorrhagia</a:t>
            </a:r>
            <a:r>
              <a:rPr lang="en-US" dirty="0" smtClean="0"/>
              <a:t>, </a:t>
            </a:r>
            <a:r>
              <a:rPr lang="en-US" dirty="0" err="1" smtClean="0"/>
              <a:t>polymenorrhoea</a:t>
            </a:r>
            <a:r>
              <a:rPr lang="en-US" dirty="0" smtClean="0"/>
              <a:t>, </a:t>
            </a:r>
            <a:r>
              <a:rPr lang="en-US" dirty="0" err="1" smtClean="0"/>
              <a:t>polymenorrhagia</a:t>
            </a:r>
            <a:endParaRPr lang="en-US" dirty="0" smtClean="0"/>
          </a:p>
          <a:p>
            <a:r>
              <a:rPr lang="en-US" dirty="0" smtClean="0"/>
              <a:t>Chronic pelvic pain</a:t>
            </a:r>
          </a:p>
          <a:p>
            <a:r>
              <a:rPr lang="en-US" dirty="0" smtClean="0"/>
              <a:t>Infertility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Signs of Chronic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Abdominal examination- Tenderness, mass arising from pelvis</a:t>
            </a:r>
          </a:p>
          <a:p>
            <a:r>
              <a:rPr lang="en-US" dirty="0" smtClean="0"/>
              <a:t>Per speculum examination- Vaginal/ Cervical discharge</a:t>
            </a:r>
          </a:p>
          <a:p>
            <a:r>
              <a:rPr lang="en-US" dirty="0" smtClean="0"/>
              <a:t>Pelvic examination- Fixed r/v tender uterus, </a:t>
            </a:r>
            <a:r>
              <a:rPr lang="en-US" dirty="0" err="1" smtClean="0"/>
              <a:t>adenexal</a:t>
            </a:r>
            <a:r>
              <a:rPr lang="en-US" dirty="0" smtClean="0"/>
              <a:t> tenderness, pelvic mass, </a:t>
            </a:r>
            <a:r>
              <a:rPr lang="en-US" dirty="0" err="1" smtClean="0"/>
              <a:t>hydrosalpinx</a:t>
            </a:r>
            <a:r>
              <a:rPr lang="en-US" dirty="0" smtClean="0"/>
              <a:t>, </a:t>
            </a:r>
            <a:r>
              <a:rPr lang="en-US" dirty="0" err="1" smtClean="0"/>
              <a:t>tubo</a:t>
            </a:r>
            <a:r>
              <a:rPr lang="en-US" dirty="0" smtClean="0"/>
              <a:t>- ovarian mass.</a:t>
            </a:r>
          </a:p>
          <a:p>
            <a:r>
              <a:rPr lang="en-US" dirty="0" smtClean="0"/>
              <a:t>Frozen pelvis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Diffrential</a:t>
            </a:r>
            <a:r>
              <a:rPr lang="en-US" dirty="0" smtClean="0"/>
              <a:t>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Endometriosis</a:t>
            </a:r>
          </a:p>
          <a:p>
            <a:endParaRPr lang="en-US" dirty="0" smtClean="0"/>
          </a:p>
          <a:p>
            <a:r>
              <a:rPr lang="en-US" dirty="0" smtClean="0"/>
              <a:t>Chronic ectopic pregnancy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USG may reveal hydro/ </a:t>
            </a:r>
            <a:r>
              <a:rPr lang="en-US" dirty="0" err="1" smtClean="0"/>
              <a:t>pyosalpinx</a:t>
            </a:r>
            <a:r>
              <a:rPr lang="en-US" dirty="0" smtClean="0"/>
              <a:t>, TO mass, Ovarian </a:t>
            </a:r>
            <a:r>
              <a:rPr lang="en-US" dirty="0" err="1" smtClean="0"/>
              <a:t>endometrioma</a:t>
            </a:r>
            <a:endParaRPr lang="en-US" dirty="0" smtClean="0"/>
          </a:p>
          <a:p>
            <a:r>
              <a:rPr lang="en-US" dirty="0" smtClean="0"/>
              <a:t>Laparoscopy may be required for diagnosis &amp; therapy.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</a:p>
          <a:p>
            <a:pPr>
              <a:buNone/>
            </a:pPr>
            <a:r>
              <a:rPr lang="en-US" dirty="0" smtClean="0"/>
              <a:t>   PID is primarily a disease of sexually active women. </a:t>
            </a:r>
          </a:p>
          <a:p>
            <a:pPr>
              <a:buNone/>
            </a:pPr>
            <a:r>
              <a:rPr lang="en-US" dirty="0" smtClean="0"/>
              <a:t>   The two most important sexually transmitted organisms associated with acute PID are Chlamydia </a:t>
            </a:r>
            <a:r>
              <a:rPr lang="en-US" dirty="0" err="1" smtClean="0"/>
              <a:t>trachomatis</a:t>
            </a:r>
            <a:r>
              <a:rPr lang="en-US" dirty="0" smtClean="0"/>
              <a:t> and </a:t>
            </a:r>
            <a:r>
              <a:rPr lang="en-US" dirty="0" err="1" smtClean="0"/>
              <a:t>Neisseria</a:t>
            </a:r>
            <a:r>
              <a:rPr lang="en-US" dirty="0" smtClean="0"/>
              <a:t> </a:t>
            </a:r>
            <a:r>
              <a:rPr lang="en-US" dirty="0" err="1" smtClean="0"/>
              <a:t>gonorrhoeae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Management of Chronic PID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Laparoscopy- </a:t>
            </a:r>
            <a:r>
              <a:rPr lang="en-US" dirty="0" err="1" smtClean="0"/>
              <a:t>adhesiolysis</a:t>
            </a:r>
            <a:r>
              <a:rPr lang="en-US" dirty="0" smtClean="0"/>
              <a:t>, </a:t>
            </a:r>
            <a:r>
              <a:rPr lang="en-US" dirty="0" err="1" smtClean="0"/>
              <a:t>salpingo-opherectomy</a:t>
            </a:r>
            <a:endParaRPr lang="en-US" dirty="0" smtClean="0"/>
          </a:p>
          <a:p>
            <a:r>
              <a:rPr lang="en-US" dirty="0" err="1" smtClean="0"/>
              <a:t>Laparotomy</a:t>
            </a:r>
            <a:r>
              <a:rPr lang="en-US" dirty="0" smtClean="0"/>
              <a:t>- </a:t>
            </a:r>
            <a:r>
              <a:rPr lang="en-US" dirty="0" err="1" smtClean="0"/>
              <a:t>Adhesiolysis</a:t>
            </a:r>
            <a:r>
              <a:rPr lang="en-US" dirty="0" smtClean="0"/>
              <a:t>, </a:t>
            </a:r>
            <a:r>
              <a:rPr lang="en-US" dirty="0" err="1" smtClean="0"/>
              <a:t>Salpingo-opherectomy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Hysterctomy</a:t>
            </a:r>
            <a:r>
              <a:rPr lang="en-US" dirty="0" smtClean="0"/>
              <a:t> with bilateral </a:t>
            </a:r>
            <a:r>
              <a:rPr lang="en-US" dirty="0" err="1" smtClean="0"/>
              <a:t>salpingo-opherectomy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Cervicitis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Ectocervix</a:t>
            </a:r>
            <a:r>
              <a:rPr lang="en-US" dirty="0" smtClean="0"/>
              <a:t> is susceptible to HSV, HPV, </a:t>
            </a:r>
            <a:r>
              <a:rPr lang="en-US" dirty="0" err="1" smtClean="0"/>
              <a:t>Mycoplasma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Endocervix</a:t>
            </a:r>
            <a:r>
              <a:rPr lang="en-US" dirty="0" smtClean="0"/>
              <a:t>- is infected by Chlamydia &amp; </a:t>
            </a:r>
            <a:r>
              <a:rPr lang="en-US" dirty="0" err="1" smtClean="0"/>
              <a:t>Gonorrhoea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Infection is sexually transmitted.</a:t>
            </a:r>
          </a:p>
          <a:p>
            <a:r>
              <a:rPr lang="en-US" dirty="0" smtClean="0"/>
              <a:t>Asymptomatic infection in many.</a:t>
            </a:r>
          </a:p>
          <a:p>
            <a:r>
              <a:rPr lang="en-US" dirty="0" smtClean="0"/>
              <a:t>Symptomatic infection gives rise to </a:t>
            </a:r>
            <a:r>
              <a:rPr lang="en-US" dirty="0" err="1" smtClean="0"/>
              <a:t>muco</a:t>
            </a:r>
            <a:r>
              <a:rPr lang="en-US" dirty="0" smtClean="0"/>
              <a:t>- pus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Diagnostic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Ectopy</a:t>
            </a:r>
            <a:r>
              <a:rPr lang="en-US" dirty="0" smtClean="0"/>
              <a:t> of glandular epithelium</a:t>
            </a:r>
          </a:p>
          <a:p>
            <a:r>
              <a:rPr lang="en-US" dirty="0" smtClean="0"/>
              <a:t>Friable epithelium</a:t>
            </a:r>
          </a:p>
          <a:p>
            <a:r>
              <a:rPr lang="en-US" dirty="0" smtClean="0"/>
              <a:t>Bleeds on touch</a:t>
            </a:r>
          </a:p>
          <a:p>
            <a:r>
              <a:rPr lang="en-US" dirty="0" err="1" smtClean="0"/>
              <a:t>Mucopus</a:t>
            </a:r>
            <a:r>
              <a:rPr lang="en-US" dirty="0" smtClean="0"/>
              <a:t> seen </a:t>
            </a:r>
            <a:r>
              <a:rPr lang="en-US" dirty="0" err="1" smtClean="0"/>
              <a:t>frm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endParaRPr lang="en-US" dirty="0" smtClean="0"/>
          </a:p>
          <a:p>
            <a:r>
              <a:rPr lang="en-US" dirty="0" smtClean="0"/>
              <a:t>10 or more </a:t>
            </a:r>
            <a:r>
              <a:rPr lang="en-US" dirty="0" err="1" smtClean="0"/>
              <a:t>neutrophils</a:t>
            </a:r>
            <a:r>
              <a:rPr lang="en-US" dirty="0" smtClean="0"/>
              <a:t> on gram stained smear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Rule out Syphilis &amp; HIV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 staining intracellular </a:t>
            </a:r>
            <a:r>
              <a:rPr lang="en-US" dirty="0" err="1" smtClean="0"/>
              <a:t>diplococci</a:t>
            </a:r>
            <a:r>
              <a:rPr lang="en-US" dirty="0" smtClean="0"/>
              <a:t>, culture, NAAT, Culture &amp; sensitivity</a:t>
            </a:r>
          </a:p>
          <a:p>
            <a:endParaRPr lang="en-US" dirty="0" smtClean="0"/>
          </a:p>
          <a:p>
            <a:r>
              <a:rPr lang="en-US" dirty="0" smtClean="0"/>
              <a:t>Chlamydia- Gram staining- pus cells&gt;10 /HPF, Culture, NAAT, Direct fluorescent antigen.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Gram positive intracellular gonococci</a:t>
            </a:r>
            <a:endParaRPr lang="en-US" dirty="0"/>
          </a:p>
        </p:txBody>
      </p:sp>
      <p:pic>
        <p:nvPicPr>
          <p:cNvPr id="4" name="Content Placeholder 3" descr="IMG_227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Treatment- Gonorrhea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Ceftraixone</a:t>
            </a:r>
            <a:r>
              <a:rPr lang="en-US" dirty="0" smtClean="0"/>
              <a:t> 125mg IM single dose</a:t>
            </a:r>
          </a:p>
          <a:p>
            <a:r>
              <a:rPr lang="en-US" dirty="0" smtClean="0"/>
              <a:t>Or</a:t>
            </a:r>
          </a:p>
          <a:p>
            <a:r>
              <a:rPr lang="en-US" dirty="0" err="1" smtClean="0"/>
              <a:t>Cefixime</a:t>
            </a:r>
            <a:r>
              <a:rPr lang="en-US" dirty="0" smtClean="0"/>
              <a:t> 400 </a:t>
            </a:r>
            <a:r>
              <a:rPr lang="en-US" dirty="0" err="1" smtClean="0"/>
              <a:t>mgm</a:t>
            </a:r>
            <a:r>
              <a:rPr lang="en-US" dirty="0" smtClean="0"/>
              <a:t> stat oral dose</a:t>
            </a:r>
          </a:p>
          <a:p>
            <a:r>
              <a:rPr lang="en-US" dirty="0" smtClean="0"/>
              <a:t>Or</a:t>
            </a:r>
          </a:p>
          <a:p>
            <a:r>
              <a:rPr lang="en-US" dirty="0" err="1" smtClean="0"/>
              <a:t>Spectinomycin</a:t>
            </a:r>
            <a:r>
              <a:rPr lang="en-US" dirty="0" smtClean="0"/>
              <a:t> 2gm IM single dose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Treatment- Chlamydia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Azithromycin</a:t>
            </a:r>
            <a:r>
              <a:rPr lang="en-US" dirty="0" smtClean="0"/>
              <a:t> 1gm stat oral dose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/>
              <a:t>Doxy 100mgm BD for 7 days orally.</a:t>
            </a:r>
          </a:p>
          <a:p>
            <a:r>
              <a:rPr lang="en-US" dirty="0" smtClean="0"/>
              <a:t>Or </a:t>
            </a:r>
          </a:p>
          <a:p>
            <a:r>
              <a:rPr lang="en-US" dirty="0" err="1" smtClean="0"/>
              <a:t>Ofloxacin</a:t>
            </a:r>
            <a:r>
              <a:rPr lang="en-US" dirty="0" smtClean="0"/>
              <a:t> 300 </a:t>
            </a:r>
            <a:r>
              <a:rPr lang="en-US" dirty="0" err="1" smtClean="0"/>
              <a:t>mgm</a:t>
            </a:r>
            <a:r>
              <a:rPr lang="en-US" dirty="0" smtClean="0"/>
              <a:t> BD orally </a:t>
            </a:r>
            <a:r>
              <a:rPr lang="en-US" dirty="0" err="1" smtClean="0"/>
              <a:t>bfor</a:t>
            </a:r>
            <a:r>
              <a:rPr lang="en-US" dirty="0" smtClean="0"/>
              <a:t> 7 days.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Syndromic</a:t>
            </a:r>
            <a:r>
              <a:rPr lang="en-US" dirty="0" smtClean="0"/>
              <a:t>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Government of India </a:t>
            </a:r>
            <a:r>
              <a:rPr lang="en-US" dirty="0" err="1" smtClean="0"/>
              <a:t>programme</a:t>
            </a:r>
            <a:r>
              <a:rPr lang="en-US" dirty="0" smtClean="0"/>
              <a:t> for control of STI &amp; RTI.</a:t>
            </a:r>
          </a:p>
          <a:p>
            <a:r>
              <a:rPr lang="en-US" dirty="0" smtClean="0"/>
              <a:t>Treatment of </a:t>
            </a:r>
            <a:r>
              <a:rPr lang="en-US" dirty="0" err="1" smtClean="0"/>
              <a:t>vaginitis</a:t>
            </a:r>
            <a:r>
              <a:rPr lang="en-US" dirty="0" smtClean="0"/>
              <a:t>, </a:t>
            </a:r>
            <a:r>
              <a:rPr lang="en-US" dirty="0" err="1" smtClean="0"/>
              <a:t>cervicitis</a:t>
            </a:r>
            <a:r>
              <a:rPr lang="en-US" dirty="0" smtClean="0"/>
              <a:t> or PID on the basis of history( symptoms) &amp; examination ( signs).</a:t>
            </a:r>
          </a:p>
          <a:p>
            <a:r>
              <a:rPr lang="en-US" dirty="0" smtClean="0"/>
              <a:t>Done where investigation facilities are not available.</a:t>
            </a:r>
          </a:p>
          <a:p>
            <a:r>
              <a:rPr lang="en-US" dirty="0" smtClean="0"/>
              <a:t>Immediate starting of treatment without lab results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Syndrome of vaginal discharge</a:t>
            </a:r>
          </a:p>
          <a:p>
            <a:r>
              <a:rPr lang="en-US" dirty="0" smtClean="0"/>
              <a:t>Syndrome of lower abdominal pain</a:t>
            </a:r>
          </a:p>
          <a:p>
            <a:r>
              <a:rPr lang="en-US" dirty="0" smtClean="0"/>
              <a:t>Treatment-  fix dose drugs to be taken by patient in the clinic.</a:t>
            </a:r>
          </a:p>
          <a:p>
            <a:r>
              <a:rPr lang="en-US" dirty="0" err="1" smtClean="0"/>
              <a:t>Suraksha</a:t>
            </a:r>
            <a:r>
              <a:rPr lang="en-US" dirty="0" smtClean="0"/>
              <a:t> clinics have been </a:t>
            </a:r>
            <a:r>
              <a:rPr lang="en-US" dirty="0" err="1" smtClean="0"/>
              <a:t>satrted</a:t>
            </a:r>
            <a:r>
              <a:rPr lang="en-US" dirty="0" smtClean="0"/>
              <a:t> for RTI/STI control.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Polymicrobial</a:t>
            </a:r>
            <a:r>
              <a:rPr lang="en-US" dirty="0" smtClean="0"/>
              <a:t> infection</a:t>
            </a:r>
            <a:endParaRPr lang="en-US" dirty="0"/>
          </a:p>
        </p:txBody>
      </p:sp>
      <p:pic>
        <p:nvPicPr>
          <p:cNvPr id="4" name="Content Placeholder 3" descr="IMG_227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81748" y="1600200"/>
            <a:ext cx="3380503" cy="4525963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Kit 1- </a:t>
            </a:r>
            <a:r>
              <a:rPr lang="en-US" dirty="0" err="1" smtClean="0"/>
              <a:t>Azithromycin</a:t>
            </a:r>
            <a:r>
              <a:rPr lang="en-US" dirty="0" smtClean="0"/>
              <a:t> 1gm stat plus </a:t>
            </a:r>
            <a:r>
              <a:rPr lang="en-US" dirty="0" err="1" smtClean="0"/>
              <a:t>Cefixime</a:t>
            </a:r>
            <a:r>
              <a:rPr lang="en-US" dirty="0" smtClean="0"/>
              <a:t> 400 </a:t>
            </a:r>
            <a:r>
              <a:rPr lang="en-US" dirty="0" err="1" smtClean="0"/>
              <a:t>mgm</a:t>
            </a:r>
            <a:r>
              <a:rPr lang="en-US" dirty="0" smtClean="0"/>
              <a:t> stat.-  </a:t>
            </a:r>
            <a:r>
              <a:rPr lang="en-US" dirty="0" err="1" smtClean="0"/>
              <a:t>cervicitis</a:t>
            </a:r>
            <a:endParaRPr lang="en-US" dirty="0" smtClean="0"/>
          </a:p>
          <a:p>
            <a:r>
              <a:rPr lang="en-US" dirty="0" smtClean="0"/>
              <a:t>Kit 2- </a:t>
            </a:r>
            <a:r>
              <a:rPr lang="en-US" dirty="0" err="1" smtClean="0"/>
              <a:t>Fluconazole</a:t>
            </a:r>
            <a:r>
              <a:rPr lang="en-US" dirty="0" smtClean="0"/>
              <a:t> 150 </a:t>
            </a:r>
            <a:r>
              <a:rPr lang="en-US" dirty="0" err="1" smtClean="0"/>
              <a:t>mgm</a:t>
            </a:r>
            <a:r>
              <a:rPr lang="en-US" dirty="0" smtClean="0"/>
              <a:t> stat plus </a:t>
            </a:r>
            <a:r>
              <a:rPr lang="en-US" dirty="0" err="1" smtClean="0"/>
              <a:t>Secnidazole</a:t>
            </a:r>
            <a:r>
              <a:rPr lang="en-US" dirty="0" smtClean="0"/>
              <a:t> 2gms stat-  </a:t>
            </a:r>
            <a:r>
              <a:rPr lang="en-US" dirty="0" err="1" smtClean="0"/>
              <a:t>vaginitis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Kit 6- Doxy 100 </a:t>
            </a:r>
            <a:r>
              <a:rPr lang="en-US" dirty="0" err="1" smtClean="0"/>
              <a:t>mgm</a:t>
            </a:r>
            <a:r>
              <a:rPr lang="en-US" dirty="0" smtClean="0"/>
              <a:t> BD for 14 days plus </a:t>
            </a:r>
            <a:r>
              <a:rPr lang="en-US" dirty="0" err="1" smtClean="0"/>
              <a:t>Metrogyl</a:t>
            </a:r>
            <a:r>
              <a:rPr lang="en-US" dirty="0" smtClean="0"/>
              <a:t> 400 </a:t>
            </a:r>
            <a:r>
              <a:rPr lang="en-US" dirty="0" err="1" smtClean="0"/>
              <a:t>mgm</a:t>
            </a:r>
            <a:r>
              <a:rPr lang="en-US" dirty="0" smtClean="0"/>
              <a:t> BD for 14 days plus </a:t>
            </a:r>
            <a:r>
              <a:rPr lang="en-US" dirty="0" err="1" smtClean="0"/>
              <a:t>Cefixime</a:t>
            </a:r>
            <a:r>
              <a:rPr lang="en-US" dirty="0" smtClean="0"/>
              <a:t> 400 </a:t>
            </a:r>
            <a:r>
              <a:rPr lang="en-US" dirty="0" err="1" smtClean="0"/>
              <a:t>mgm</a:t>
            </a:r>
            <a:r>
              <a:rPr lang="en-US" dirty="0" smtClean="0"/>
              <a:t> stat.</a:t>
            </a:r>
          </a:p>
          <a:p>
            <a:r>
              <a:rPr lang="en-US" dirty="0" smtClean="0"/>
              <a:t>Kit 1 is also used for partner management.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A 27 year old </a:t>
            </a:r>
            <a:r>
              <a:rPr lang="en-US" dirty="0" err="1" smtClean="0"/>
              <a:t>nulliparous</a:t>
            </a:r>
            <a:r>
              <a:rPr lang="en-US" dirty="0" smtClean="0"/>
              <a:t> woman presents with fever, lower abdominal pain, vomiting &amp; discharge p/v. Her LMP was one month back, not on any contraception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you look for in clinical examination to make a diagnosis?</a:t>
            </a: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Temp, pulse respiration B.P to look for </a:t>
            </a:r>
            <a:r>
              <a:rPr lang="en-US" dirty="0" err="1" smtClean="0"/>
              <a:t>septicaemia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Abdominal exam, p/s exam &amp; p/v exam</a:t>
            </a: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differential diagnosis?</a:t>
            </a:r>
            <a:endParaRPr lang="en-US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findings in examination will help you to make a diagnosis of PID</a:t>
            </a:r>
            <a:endParaRPr lang="en-US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Abdominal tenderness, rigidity,</a:t>
            </a:r>
          </a:p>
          <a:p>
            <a:r>
              <a:rPr lang="en-US" dirty="0" smtClean="0"/>
              <a:t>P/S exam- </a:t>
            </a:r>
            <a:r>
              <a:rPr lang="en-US" dirty="0" err="1" smtClean="0"/>
              <a:t>Mucopus</a:t>
            </a:r>
            <a:r>
              <a:rPr lang="en-US" dirty="0" smtClean="0"/>
              <a:t> from cervix</a:t>
            </a:r>
          </a:p>
          <a:p>
            <a:r>
              <a:rPr lang="en-US" dirty="0" smtClean="0"/>
              <a:t>P/V exam- Uterine tenderness, </a:t>
            </a:r>
            <a:r>
              <a:rPr lang="en-US" dirty="0" err="1" smtClean="0"/>
              <a:t>adenexal</a:t>
            </a:r>
            <a:r>
              <a:rPr lang="en-US" dirty="0" smtClean="0"/>
              <a:t> tenderness, cervical tenderness, </a:t>
            </a:r>
            <a:r>
              <a:rPr lang="en-US" dirty="0" err="1" smtClean="0"/>
              <a:t>adenexal</a:t>
            </a:r>
            <a:r>
              <a:rPr lang="en-US" dirty="0" smtClean="0"/>
              <a:t> mass, fullness in POD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investigations you will do?</a:t>
            </a:r>
            <a:endParaRPr lang="en-US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Haemogram</a:t>
            </a:r>
            <a:r>
              <a:rPr lang="en-US" dirty="0" smtClean="0"/>
              <a:t>- TLC &amp; DLC</a:t>
            </a:r>
          </a:p>
          <a:p>
            <a:r>
              <a:rPr lang="en-US" dirty="0" smtClean="0"/>
              <a:t>Gram staining for </a:t>
            </a:r>
            <a:r>
              <a:rPr lang="en-US" dirty="0" err="1" smtClean="0"/>
              <a:t>gonorrohea</a:t>
            </a:r>
            <a:r>
              <a:rPr lang="en-US" dirty="0" smtClean="0"/>
              <a:t> &amp; pus cells</a:t>
            </a:r>
          </a:p>
          <a:p>
            <a:r>
              <a:rPr lang="en-US" dirty="0" smtClean="0"/>
              <a:t>NAAT for </a:t>
            </a:r>
            <a:r>
              <a:rPr lang="en-US" dirty="0" err="1" smtClean="0"/>
              <a:t>chalmydia</a:t>
            </a:r>
            <a:r>
              <a:rPr lang="en-US" dirty="0" smtClean="0"/>
              <a:t> &amp; gonorrhea</a:t>
            </a:r>
          </a:p>
          <a:p>
            <a:r>
              <a:rPr lang="en-US" dirty="0" smtClean="0"/>
              <a:t>Vaginal discharge for BV</a:t>
            </a:r>
          </a:p>
          <a:p>
            <a:r>
              <a:rPr lang="en-US" dirty="0" smtClean="0"/>
              <a:t>UPT, S Beta HCG estimation</a:t>
            </a:r>
          </a:p>
          <a:p>
            <a:r>
              <a:rPr lang="en-US" dirty="0" smtClean="0"/>
              <a:t>TVS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criteria for admission to hospital for acute PID?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PID is a </a:t>
            </a:r>
            <a:r>
              <a:rPr lang="en-US" dirty="0" err="1" smtClean="0"/>
              <a:t>polymicrobial</a:t>
            </a:r>
            <a:r>
              <a:rPr lang="en-US" dirty="0" smtClean="0"/>
              <a:t> infection.</a:t>
            </a:r>
          </a:p>
          <a:p>
            <a:endParaRPr lang="en-US" dirty="0" smtClean="0"/>
          </a:p>
          <a:p>
            <a:r>
              <a:rPr lang="en-US" dirty="0" smtClean="0"/>
              <a:t>Acute PID is an ascending infection caused by cervical as well as the vaginal </a:t>
            </a:r>
            <a:r>
              <a:rPr lang="en-US" dirty="0" err="1" smtClean="0"/>
              <a:t>microflora</a:t>
            </a:r>
            <a:r>
              <a:rPr lang="en-US" dirty="0" smtClean="0"/>
              <a:t>, including anaerobic organisms</a:t>
            </a:r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Diagnosis is in doubt</a:t>
            </a:r>
          </a:p>
          <a:p>
            <a:r>
              <a:rPr lang="en-US" dirty="0" smtClean="0"/>
              <a:t>Lack of response or tolerance to oral medications</a:t>
            </a:r>
          </a:p>
          <a:p>
            <a:r>
              <a:rPr lang="en-US" dirty="0" err="1" smtClean="0"/>
              <a:t>Nonadherence</a:t>
            </a:r>
            <a:r>
              <a:rPr lang="en-US" dirty="0" smtClean="0"/>
              <a:t> to therapy</a:t>
            </a:r>
          </a:p>
          <a:p>
            <a:r>
              <a:rPr lang="en-US" dirty="0" smtClean="0"/>
              <a:t>Inability to take oral medications due to nausea and vomiting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Severe clinical illness (high fever, nausea, vomiting, severe abdominal pain)</a:t>
            </a:r>
          </a:p>
          <a:p>
            <a:r>
              <a:rPr lang="en-US" dirty="0" smtClean="0"/>
              <a:t>Complicated PID with pelvic abscess (including </a:t>
            </a:r>
            <a:r>
              <a:rPr lang="en-US" dirty="0" err="1" smtClean="0"/>
              <a:t>tuboovarian</a:t>
            </a:r>
            <a:r>
              <a:rPr lang="en-US" dirty="0" smtClean="0"/>
              <a:t> abscess)</a:t>
            </a:r>
          </a:p>
          <a:p>
            <a:r>
              <a:rPr lang="en-US" dirty="0" smtClean="0"/>
              <a:t>Possible need for surgical intervention or diagnostic exploration for alternative etiology (</a:t>
            </a:r>
            <a:r>
              <a:rPr lang="en-US" dirty="0" err="1" smtClean="0"/>
              <a:t>eg</a:t>
            </a:r>
            <a:r>
              <a:rPr lang="en-US" dirty="0" smtClean="0"/>
              <a:t>, appendicitis)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Will you treat the sexual partner?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will you counsel her for?</a:t>
            </a:r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treatment</a:t>
            </a:r>
          </a:p>
          <a:p>
            <a:r>
              <a:rPr lang="en-US" dirty="0" smtClean="0"/>
              <a:t>Treatment of sexual partner</a:t>
            </a:r>
          </a:p>
          <a:p>
            <a:r>
              <a:rPr lang="en-US" dirty="0" smtClean="0"/>
              <a:t>Use of Barrier contraception</a:t>
            </a:r>
          </a:p>
          <a:p>
            <a:r>
              <a:rPr lang="en-US" dirty="0" smtClean="0"/>
              <a:t>Abstinence during treatment</a:t>
            </a:r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34 year old, </a:t>
            </a:r>
            <a:r>
              <a:rPr lang="en-US" dirty="0" err="1" smtClean="0"/>
              <a:t>para</a:t>
            </a:r>
            <a:r>
              <a:rPr lang="en-US" dirty="0" smtClean="0"/>
              <a:t> 2, live 2, </a:t>
            </a:r>
            <a:r>
              <a:rPr lang="en-US" dirty="0" err="1" smtClean="0"/>
              <a:t>presnts</a:t>
            </a:r>
            <a:r>
              <a:rPr lang="en-US" dirty="0" smtClean="0"/>
              <a:t> with lower abdominal pain of 15 days duration, off &amp; on, vaginal discharge, </a:t>
            </a:r>
            <a:r>
              <a:rPr lang="en-US" dirty="0" err="1" smtClean="0"/>
              <a:t>dyspareunia</a:t>
            </a:r>
            <a:r>
              <a:rPr lang="en-US" dirty="0" smtClean="0"/>
              <a:t>. H/O similar symptoms in past one year. </a:t>
            </a:r>
          </a:p>
          <a:p>
            <a:r>
              <a:rPr lang="en-US" dirty="0" smtClean="0"/>
              <a:t>What is the differential diagnosis?</a:t>
            </a:r>
            <a:endParaRPr lang="en-US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examination findings in chronic PID?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treatment for chronic PID?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Doxy 100 </a:t>
            </a:r>
            <a:r>
              <a:rPr lang="en-US" dirty="0" err="1" smtClean="0"/>
              <a:t>mgm</a:t>
            </a:r>
            <a:r>
              <a:rPr lang="en-US" dirty="0" smtClean="0"/>
              <a:t> BD for 14 days </a:t>
            </a:r>
          </a:p>
          <a:p>
            <a:r>
              <a:rPr lang="en-US" dirty="0" err="1" smtClean="0"/>
              <a:t>Metrogyl</a:t>
            </a:r>
            <a:r>
              <a:rPr lang="en-US" dirty="0" smtClean="0"/>
              <a:t> 400 </a:t>
            </a:r>
            <a:r>
              <a:rPr lang="en-US" dirty="0" err="1" smtClean="0"/>
              <a:t>mgm</a:t>
            </a:r>
            <a:r>
              <a:rPr lang="en-US" dirty="0" smtClean="0"/>
              <a:t> BD for 14 days</a:t>
            </a:r>
          </a:p>
          <a:p>
            <a:r>
              <a:rPr lang="en-US" smtClean="0"/>
              <a:t>Anti inflammatory, </a:t>
            </a:r>
            <a:r>
              <a:rPr lang="en-US" dirty="0" smtClean="0"/>
              <a:t>analgesics</a:t>
            </a:r>
          </a:p>
          <a:p>
            <a:r>
              <a:rPr lang="en-US" dirty="0" smtClean="0"/>
              <a:t>Ranitidine</a:t>
            </a:r>
          </a:p>
          <a:p>
            <a:r>
              <a:rPr lang="en-US" dirty="0" smtClean="0"/>
              <a:t>Sexual partner to be treated.</a:t>
            </a:r>
          </a:p>
          <a:p>
            <a:r>
              <a:rPr lang="en-US" dirty="0" smtClean="0"/>
              <a:t>Review after 2 weeks for relief.</a:t>
            </a:r>
          </a:p>
          <a:p>
            <a:r>
              <a:rPr lang="en-US" dirty="0" smtClean="0"/>
              <a:t>Counsel for Barrier contraception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Cervical microorganisms - Chlamydia </a:t>
            </a:r>
            <a:r>
              <a:rPr lang="en-US" dirty="0" err="1" smtClean="0"/>
              <a:t>trachomatis</a:t>
            </a:r>
            <a:r>
              <a:rPr lang="en-US" dirty="0" smtClean="0"/>
              <a:t> and </a:t>
            </a:r>
            <a:r>
              <a:rPr lang="en-US" dirty="0" err="1" smtClean="0"/>
              <a:t>Neisseria</a:t>
            </a:r>
            <a:r>
              <a:rPr lang="en-US" dirty="0" smtClean="0"/>
              <a:t> </a:t>
            </a:r>
            <a:r>
              <a:rPr lang="en-US" dirty="0" err="1" smtClean="0"/>
              <a:t>gonorrhoeae</a:t>
            </a:r>
            <a:r>
              <a:rPr lang="en-US" dirty="0" smtClean="0"/>
              <a:t>)</a:t>
            </a:r>
          </a:p>
          <a:p>
            <a:r>
              <a:rPr lang="en-US" dirty="0" smtClean="0"/>
              <a:t>Vaginal </a:t>
            </a:r>
            <a:r>
              <a:rPr lang="en-US" dirty="0" err="1" smtClean="0"/>
              <a:t>microflora</a:t>
            </a:r>
            <a:r>
              <a:rPr lang="en-US" dirty="0" smtClean="0"/>
              <a:t>, including anaerobic organisms, enteric gram-negative rods, streptococci, genital </a:t>
            </a:r>
            <a:r>
              <a:rPr lang="en-US" dirty="0" err="1" smtClean="0"/>
              <a:t>mycoplasmas</a:t>
            </a:r>
            <a:r>
              <a:rPr lang="en-US" dirty="0" smtClean="0"/>
              <a:t>, and </a:t>
            </a:r>
            <a:r>
              <a:rPr lang="en-US" dirty="0" err="1" smtClean="0"/>
              <a:t>Gardnerella</a:t>
            </a:r>
            <a:r>
              <a:rPr lang="en-US" dirty="0" smtClean="0"/>
              <a:t> </a:t>
            </a:r>
            <a:r>
              <a:rPr lang="en-US" dirty="0" err="1" smtClean="0"/>
              <a:t>vaginalis</a:t>
            </a:r>
            <a:r>
              <a:rPr lang="en-US" dirty="0" smtClean="0"/>
              <a:t>, which is associated bacterial </a:t>
            </a:r>
            <a:r>
              <a:rPr lang="en-US" dirty="0" err="1" smtClean="0"/>
              <a:t>vaginosis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Bacterial </a:t>
            </a:r>
            <a:r>
              <a:rPr lang="en-US" dirty="0" err="1" smtClean="0"/>
              <a:t>vaginosis</a:t>
            </a:r>
            <a:r>
              <a:rPr lang="en-US" dirty="0" smtClean="0"/>
              <a:t> results in complex alterations of the normal vaginal flora, which may alter host defense mechanisms in the </a:t>
            </a:r>
            <a:r>
              <a:rPr lang="en-US" dirty="0" err="1" smtClean="0"/>
              <a:t>cervicovaginal</a:t>
            </a:r>
            <a:r>
              <a:rPr lang="en-US" dirty="0" smtClean="0"/>
              <a:t> environment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Acute PID</a:t>
            </a:r>
          </a:p>
          <a:p>
            <a:endParaRPr lang="en-US" dirty="0" smtClean="0"/>
          </a:p>
          <a:p>
            <a:r>
              <a:rPr lang="en-US" dirty="0" smtClean="0"/>
              <a:t>Chronic PID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1470</Words>
  <Application>Microsoft Office PowerPoint</Application>
  <PresentationFormat>On-screen Show (4:3)</PresentationFormat>
  <Paragraphs>259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Pelvic Inflammatory Disease</vt:lpstr>
      <vt:lpstr>Definition</vt:lpstr>
      <vt:lpstr>Slide 3</vt:lpstr>
      <vt:lpstr>Slide 4</vt:lpstr>
      <vt:lpstr>Polymicrobial infection</vt:lpstr>
      <vt:lpstr>Slide 6</vt:lpstr>
      <vt:lpstr>Slide 7</vt:lpstr>
      <vt:lpstr>Slide 8</vt:lpstr>
      <vt:lpstr>Types</vt:lpstr>
      <vt:lpstr>Pathology of Acute PID</vt:lpstr>
      <vt:lpstr>Pelvic adhesions</vt:lpstr>
      <vt:lpstr>Hydrosalpinx</vt:lpstr>
      <vt:lpstr>USG showing hydrosalpinx</vt:lpstr>
      <vt:lpstr>Pelvic abscess- usg TVS</vt:lpstr>
      <vt:lpstr>Pyosalpinx seen in USG</vt:lpstr>
      <vt:lpstr>Tubovarian mass in USG</vt:lpstr>
      <vt:lpstr>Slide 17</vt:lpstr>
      <vt:lpstr>Chronic PID</vt:lpstr>
      <vt:lpstr>Chronic PID- Pathology</vt:lpstr>
      <vt:lpstr>Risk Factors for PID</vt:lpstr>
      <vt:lpstr>Complications/ Sequelae</vt:lpstr>
      <vt:lpstr>Sequelae</vt:lpstr>
      <vt:lpstr> Acute PID - Symptoms </vt:lpstr>
      <vt:lpstr>Acute PID - signs</vt:lpstr>
      <vt:lpstr>Investigation – acute PID</vt:lpstr>
      <vt:lpstr>D/D of acute PID</vt:lpstr>
      <vt:lpstr>Slide 27</vt:lpstr>
      <vt:lpstr>Management of acute PID</vt:lpstr>
      <vt:lpstr>Indications for hospitalization</vt:lpstr>
      <vt:lpstr>Slide 30</vt:lpstr>
      <vt:lpstr>CDC guideline for acute PID –inpatient therapy</vt:lpstr>
      <vt:lpstr>Regimen B</vt:lpstr>
      <vt:lpstr>Indications for surgical intervention</vt:lpstr>
      <vt:lpstr>Management of Sexual partners</vt:lpstr>
      <vt:lpstr>Counseling</vt:lpstr>
      <vt:lpstr>Chronic PID- symptoms</vt:lpstr>
      <vt:lpstr>Signs of Chronic PID</vt:lpstr>
      <vt:lpstr>Diffrential diagnosis</vt:lpstr>
      <vt:lpstr>Investigation</vt:lpstr>
      <vt:lpstr>Management of Chronic PID</vt:lpstr>
      <vt:lpstr>Cervicitis</vt:lpstr>
      <vt:lpstr>Diagnostic criteria</vt:lpstr>
      <vt:lpstr>Slide 43</vt:lpstr>
      <vt:lpstr>Diagnosis</vt:lpstr>
      <vt:lpstr>Gram positive intracellular gonococci</vt:lpstr>
      <vt:lpstr>Treatment- Gonorrhea</vt:lpstr>
      <vt:lpstr>Treatment- Chlamydia</vt:lpstr>
      <vt:lpstr>Syndromic Management</vt:lpstr>
      <vt:lpstr>Slide 49</vt:lpstr>
      <vt:lpstr>Slide 50</vt:lpstr>
      <vt:lpstr>Question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Pelvic Inflammatory Disease</dc:title>
  <dc:creator/>
  <cp:lastModifiedBy>Valued Acer Customer</cp:lastModifiedBy>
  <cp:revision>10</cp:revision>
  <dcterms:created xsi:type="dcterms:W3CDTF">2006-08-16T00:00:00Z</dcterms:created>
  <dcterms:modified xsi:type="dcterms:W3CDTF">2015-05-15T01:48:13Z</dcterms:modified>
</cp:coreProperties>
</file>