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57" r:id="rId4"/>
    <p:sldId id="297" r:id="rId5"/>
    <p:sldId id="258" r:id="rId6"/>
    <p:sldId id="259" r:id="rId7"/>
    <p:sldId id="293" r:id="rId8"/>
    <p:sldId id="260" r:id="rId9"/>
    <p:sldId id="292" r:id="rId10"/>
    <p:sldId id="262" r:id="rId11"/>
    <p:sldId id="263" r:id="rId12"/>
    <p:sldId id="264" r:id="rId13"/>
    <p:sldId id="265" r:id="rId14"/>
    <p:sldId id="266" r:id="rId15"/>
    <p:sldId id="278" r:id="rId16"/>
    <p:sldId id="269" r:id="rId17"/>
    <p:sldId id="270" r:id="rId18"/>
    <p:sldId id="271" r:id="rId19"/>
    <p:sldId id="272" r:id="rId20"/>
    <p:sldId id="273" r:id="rId21"/>
    <p:sldId id="274" r:id="rId22"/>
    <p:sldId id="298" r:id="rId23"/>
    <p:sldId id="275" r:id="rId24"/>
    <p:sldId id="276" r:id="rId25"/>
    <p:sldId id="277" r:id="rId26"/>
    <p:sldId id="280" r:id="rId27"/>
    <p:sldId id="281" r:id="rId28"/>
    <p:sldId id="282" r:id="rId29"/>
    <p:sldId id="289" r:id="rId30"/>
    <p:sldId id="288" r:id="rId31"/>
    <p:sldId id="290" r:id="rId32"/>
    <p:sldId id="294" r:id="rId33"/>
    <p:sldId id="295" r:id="rId34"/>
    <p:sldId id="29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D550-2AD7-40E7-9423-BF74530EA49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B12F-8E3A-42C4-916D-7724082F0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D550-2AD7-40E7-9423-BF74530EA49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B12F-8E3A-42C4-916D-7724082F0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D550-2AD7-40E7-9423-BF74530EA49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B12F-8E3A-42C4-916D-7724082F0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D550-2AD7-40E7-9423-BF74530EA49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B12F-8E3A-42C4-916D-7724082F0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D550-2AD7-40E7-9423-BF74530EA49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B12F-8E3A-42C4-916D-7724082F0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D550-2AD7-40E7-9423-BF74530EA49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B12F-8E3A-42C4-916D-7724082F0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D550-2AD7-40E7-9423-BF74530EA49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B12F-8E3A-42C4-916D-7724082F0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D550-2AD7-40E7-9423-BF74530EA49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B12F-8E3A-42C4-916D-7724082F0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D550-2AD7-40E7-9423-BF74530EA49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B12F-8E3A-42C4-916D-7724082F0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D550-2AD7-40E7-9423-BF74530EA49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B12F-8E3A-42C4-916D-7724082F0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D550-2AD7-40E7-9423-BF74530EA49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B12F-8E3A-42C4-916D-7724082F0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D550-2AD7-40E7-9423-BF74530EA49D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FB12F-8E3A-42C4-916D-7724082F0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APPROACH TO A  CASE OF DYSPNEA</a:t>
            </a:r>
          </a:p>
          <a:p>
            <a:pPr>
              <a:buNone/>
            </a:pP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                   </a:t>
            </a:r>
            <a:r>
              <a:rPr lang="en-US" dirty="0" smtClean="0">
                <a:solidFill>
                  <a:srgbClr val="FF0000"/>
                </a:solidFill>
              </a:rPr>
              <a:t>by Prof. </a:t>
            </a:r>
            <a:r>
              <a:rPr lang="en-US" dirty="0" err="1" smtClean="0">
                <a:solidFill>
                  <a:srgbClr val="FF0000"/>
                </a:solidFill>
              </a:rPr>
              <a:t>Arvind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Mishra</a:t>
            </a:r>
            <a:r>
              <a:rPr lang="en-US" dirty="0" smtClean="0">
                <a:solidFill>
                  <a:srgbClr val="FF0000"/>
                </a:solidFill>
              </a:rPr>
              <a:t> M.D.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Dept. of Medicine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CARDIOVASCULAR CAUSES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Diseases of left heart</a:t>
            </a:r>
          </a:p>
          <a:p>
            <a:r>
              <a:rPr lang="en-US" dirty="0" smtClean="0"/>
              <a:t>Diseases of pulmonary vasculature</a:t>
            </a:r>
          </a:p>
          <a:p>
            <a:r>
              <a:rPr lang="en-US" dirty="0" smtClean="0"/>
              <a:t>Diseases of pericardium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Diseases of left heart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e.g.    Coronary heart diseases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Valvular</a:t>
            </a:r>
            <a:r>
              <a:rPr lang="en-US" dirty="0" smtClean="0"/>
              <a:t> heart diseases</a:t>
            </a:r>
          </a:p>
          <a:p>
            <a:pPr>
              <a:buNone/>
            </a:pPr>
            <a:r>
              <a:rPr lang="en-US" dirty="0" smtClean="0"/>
              <a:t>            Dilated </a:t>
            </a:r>
            <a:r>
              <a:rPr lang="en-US" dirty="0" err="1" smtClean="0"/>
              <a:t>cardiomyopathy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Greater end diastolic volume and </a:t>
            </a:r>
            <a:r>
              <a:rPr lang="en-US" dirty="0" err="1" smtClean="0"/>
              <a:t>incresed</a:t>
            </a:r>
            <a:r>
              <a:rPr lang="en-US" dirty="0" smtClean="0"/>
              <a:t>  LV end diastolic and pulmonary capillary pressure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Interstitial edema and stimulation of pulmonary receptors leading to </a:t>
            </a:r>
            <a:r>
              <a:rPr lang="en-US" dirty="0" err="1" smtClean="0"/>
              <a:t>dyspnea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001294" y="2780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962400" y="4648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Diseases of pulmonary vasculature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r>
              <a:rPr lang="en-US" dirty="0" smtClean="0"/>
              <a:t>Pulmonary </a:t>
            </a:r>
            <a:r>
              <a:rPr lang="en-US" dirty="0" err="1" smtClean="0"/>
              <a:t>thromboembolic</a:t>
            </a:r>
            <a:r>
              <a:rPr lang="en-US" dirty="0" smtClean="0"/>
              <a:t> diseases</a:t>
            </a:r>
          </a:p>
          <a:p>
            <a:endParaRPr lang="en-US" dirty="0" smtClean="0"/>
          </a:p>
          <a:p>
            <a:r>
              <a:rPr lang="en-US" dirty="0" smtClean="0"/>
              <a:t>Primary pulmonary hypertension </a:t>
            </a:r>
          </a:p>
          <a:p>
            <a:endParaRPr lang="en-US" dirty="0" smtClean="0"/>
          </a:p>
          <a:p>
            <a:r>
              <a:rPr lang="en-US" dirty="0" smtClean="0"/>
              <a:t>Pulmonary </a:t>
            </a:r>
            <a:r>
              <a:rPr lang="en-US" dirty="0" err="1" smtClean="0"/>
              <a:t>vasculitis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Increased pulmonary artery pressure and stimulation of pulmonary receptors leading to </a:t>
            </a:r>
            <a:r>
              <a:rPr lang="en-US" dirty="0" err="1" smtClean="0"/>
              <a:t>dyspnea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619500" y="45339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Diseases of pericardium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Constrictive </a:t>
            </a:r>
            <a:r>
              <a:rPr lang="en-US" dirty="0" err="1" smtClean="0"/>
              <a:t>pericarditis</a:t>
            </a:r>
            <a:endParaRPr lang="en-US" dirty="0" smtClean="0"/>
          </a:p>
          <a:p>
            <a:r>
              <a:rPr lang="en-US" dirty="0" smtClean="0"/>
              <a:t>Cardiac </a:t>
            </a:r>
            <a:r>
              <a:rPr lang="en-US" dirty="0" err="1" smtClean="0"/>
              <a:t>tamponade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Dyspnea</a:t>
            </a:r>
            <a:r>
              <a:rPr lang="en-US" dirty="0" smtClean="0"/>
              <a:t> caused by</a:t>
            </a:r>
          </a:p>
          <a:p>
            <a:pPr>
              <a:buNone/>
            </a:pPr>
            <a:r>
              <a:rPr lang="en-US" dirty="0" smtClean="0"/>
              <a:t>      -</a:t>
            </a:r>
            <a:r>
              <a:rPr lang="en-US" dirty="0" err="1" smtClean="0"/>
              <a:t>incresased</a:t>
            </a:r>
            <a:r>
              <a:rPr lang="en-US" dirty="0" smtClean="0"/>
              <a:t> pulmonary vascular pressure</a:t>
            </a:r>
          </a:p>
          <a:p>
            <a:pPr>
              <a:buNone/>
            </a:pPr>
            <a:r>
              <a:rPr lang="en-US" dirty="0" smtClean="0"/>
              <a:t>      -decreased cardiac output </a:t>
            </a:r>
          </a:p>
          <a:p>
            <a:pPr>
              <a:buNone/>
            </a:pPr>
            <a:r>
              <a:rPr lang="en-US" dirty="0" smtClean="0"/>
              <a:t>    stimulation of </a:t>
            </a:r>
            <a:r>
              <a:rPr lang="en-US" dirty="0" err="1" smtClean="0"/>
              <a:t>metaboreceptors</a:t>
            </a:r>
            <a:r>
              <a:rPr lang="en-US" dirty="0" smtClean="0"/>
              <a:t> and             </a:t>
            </a:r>
            <a:r>
              <a:rPr lang="en-US" dirty="0" err="1" smtClean="0"/>
              <a:t>chemoreceptors</a:t>
            </a: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095500" y="2933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857500" y="5143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Dyspnea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with normal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cardiorespiratory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function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ANEMIA- stimulation of </a:t>
            </a:r>
            <a:r>
              <a:rPr lang="en-US" dirty="0" err="1" smtClean="0"/>
              <a:t>metaboreceptors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OBESITY-impaired </a:t>
            </a:r>
            <a:r>
              <a:rPr lang="en-US" dirty="0" err="1" smtClean="0"/>
              <a:t>ventilatory</a:t>
            </a:r>
            <a:r>
              <a:rPr lang="en-US" dirty="0" smtClean="0"/>
              <a:t> pump function and high cardiac output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324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EVALUATION OF  A PATIENT WITH DYSPNEA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A)History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B)Physical examination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C)Investigations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                 </a:t>
            </a:r>
            <a:r>
              <a:rPr lang="en-US" sz="4400" dirty="0" smtClean="0"/>
              <a:t>HISTORY</a:t>
            </a:r>
          </a:p>
          <a:p>
            <a:pPr>
              <a:buNone/>
            </a:pPr>
            <a:r>
              <a:rPr lang="en-US" sz="3600" dirty="0" smtClean="0"/>
              <a:t>1)Effect of position</a:t>
            </a:r>
          </a:p>
          <a:p>
            <a:pPr>
              <a:buNone/>
            </a:pPr>
            <a:r>
              <a:rPr lang="en-US" sz="3600" dirty="0" smtClean="0"/>
              <a:t>  a)</a:t>
            </a:r>
            <a:r>
              <a:rPr lang="en-US" sz="3600" dirty="0" err="1" smtClean="0"/>
              <a:t>Orthopnea</a:t>
            </a:r>
            <a:r>
              <a:rPr lang="en-US" sz="3600" dirty="0" smtClean="0"/>
              <a:t>-CHF, Obesity, asthma triggered                   by </a:t>
            </a:r>
            <a:r>
              <a:rPr lang="en-US" sz="3600" dirty="0" err="1" smtClean="0"/>
              <a:t>oesophageal</a:t>
            </a:r>
            <a:r>
              <a:rPr lang="en-US" sz="3600" dirty="0" smtClean="0"/>
              <a:t> reflux</a:t>
            </a:r>
          </a:p>
          <a:p>
            <a:pPr>
              <a:buNone/>
            </a:pPr>
            <a:r>
              <a:rPr lang="en-US" sz="3600" dirty="0" smtClean="0"/>
              <a:t>  b)</a:t>
            </a:r>
            <a:r>
              <a:rPr lang="en-US" sz="3600" dirty="0" err="1" smtClean="0"/>
              <a:t>Platypnea</a:t>
            </a:r>
            <a:r>
              <a:rPr lang="en-US" sz="3600" dirty="0" smtClean="0"/>
              <a:t>-left </a:t>
            </a:r>
            <a:r>
              <a:rPr lang="en-US" sz="3600" dirty="0" err="1" smtClean="0"/>
              <a:t>atrial</a:t>
            </a:r>
            <a:r>
              <a:rPr lang="en-US" sz="3600" dirty="0" smtClean="0"/>
              <a:t> </a:t>
            </a:r>
            <a:r>
              <a:rPr lang="en-US" sz="3600" dirty="0" err="1" smtClean="0"/>
              <a:t>myxoma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2)Timing</a:t>
            </a:r>
          </a:p>
          <a:p>
            <a:pPr>
              <a:buNone/>
            </a:pPr>
            <a:r>
              <a:rPr lang="en-US" sz="3600" dirty="0" smtClean="0"/>
              <a:t>    Nocturnal- CHF , Asthma</a:t>
            </a:r>
          </a:p>
          <a:p>
            <a:pPr>
              <a:buNone/>
            </a:pPr>
            <a:r>
              <a:rPr lang="en-US" sz="3600" dirty="0" smtClean="0"/>
              <a:t>3)Duration</a:t>
            </a:r>
          </a:p>
          <a:p>
            <a:pPr>
              <a:buNone/>
            </a:pPr>
            <a:r>
              <a:rPr lang="en-US" sz="3600" dirty="0" smtClean="0"/>
              <a:t>     a)Acute- Myocardial ischemia</a:t>
            </a:r>
          </a:p>
          <a:p>
            <a:pPr>
              <a:buNone/>
            </a:pPr>
            <a:r>
              <a:rPr lang="en-US" sz="3600" dirty="0" smtClean="0"/>
              <a:t>                     Pulmonary embolism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400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   b)Chronic- a)COPD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                    b)Interstitial lung disease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                    c)Chronic </a:t>
            </a:r>
            <a:r>
              <a:rPr lang="en-US" dirty="0" err="1" smtClean="0"/>
              <a:t>thromboembolic</a:t>
            </a:r>
            <a:r>
              <a:rPr lang="en-US" dirty="0" smtClean="0"/>
              <a:t> disease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4)RISK FACTORS – related to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                         a)Occupational lung disease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                         b)Coronary artery disease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</a:t>
            </a:r>
            <a:r>
              <a:rPr lang="en-US" sz="4400" dirty="0" smtClean="0"/>
              <a:t>  PHYSICAL EXAMINATION</a:t>
            </a:r>
          </a:p>
          <a:p>
            <a:pPr>
              <a:buNone/>
            </a:pPr>
            <a:r>
              <a:rPr lang="en-US" sz="3600" dirty="0" smtClean="0"/>
              <a:t>A)General appearance</a:t>
            </a:r>
          </a:p>
          <a:p>
            <a:pPr>
              <a:buNone/>
            </a:pPr>
            <a:r>
              <a:rPr lang="en-US" sz="3600" dirty="0" smtClean="0"/>
              <a:t>   - Evidence of increased work of breathing</a:t>
            </a:r>
          </a:p>
          <a:p>
            <a:pPr>
              <a:buNone/>
            </a:pPr>
            <a:r>
              <a:rPr lang="en-US" sz="3600" dirty="0" smtClean="0"/>
              <a:t>        a)</a:t>
            </a:r>
            <a:r>
              <a:rPr lang="en-US" sz="3600" dirty="0" err="1" smtClean="0"/>
              <a:t>supraclavicular</a:t>
            </a:r>
            <a:r>
              <a:rPr lang="en-US" sz="3600" dirty="0" smtClean="0"/>
              <a:t> retractions</a:t>
            </a:r>
          </a:p>
          <a:p>
            <a:pPr>
              <a:buNone/>
            </a:pPr>
            <a:r>
              <a:rPr lang="en-US" sz="3600" dirty="0" smtClean="0"/>
              <a:t>        b)use of accessory muscles</a:t>
            </a:r>
          </a:p>
          <a:p>
            <a:pPr>
              <a:buNone/>
            </a:pPr>
            <a:r>
              <a:rPr lang="en-US" sz="3600" dirty="0" smtClean="0"/>
              <a:t>        c)tripod position</a:t>
            </a:r>
          </a:p>
          <a:p>
            <a:pPr>
              <a:buNone/>
            </a:pPr>
            <a:r>
              <a:rPr lang="en-US" sz="3600" dirty="0" smtClean="0"/>
              <a:t> </a:t>
            </a:r>
          </a:p>
          <a:p>
            <a:pPr algn="just">
              <a:buNone/>
            </a:pPr>
            <a:r>
              <a:rPr lang="en-US" sz="4400" dirty="0" smtClean="0"/>
              <a:t>   </a:t>
            </a:r>
            <a:r>
              <a:rPr lang="en-US" sz="3600" dirty="0" smtClean="0"/>
              <a:t>Increased airway resistance or stiff  lungs    and chest wall                 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658394" y="46474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-Vital signs</a:t>
            </a:r>
          </a:p>
          <a:p>
            <a:pPr>
              <a:buNone/>
            </a:pPr>
            <a:r>
              <a:rPr lang="en-US" dirty="0" smtClean="0"/>
              <a:t>    a)RR</a:t>
            </a:r>
          </a:p>
          <a:p>
            <a:pPr>
              <a:buNone/>
            </a:pPr>
            <a:r>
              <a:rPr lang="en-US" dirty="0" smtClean="0"/>
              <a:t>    b)</a:t>
            </a:r>
            <a:r>
              <a:rPr lang="en-US" dirty="0" err="1" smtClean="0"/>
              <a:t>pulsus</a:t>
            </a:r>
            <a:r>
              <a:rPr lang="en-US" dirty="0" smtClean="0"/>
              <a:t> </a:t>
            </a:r>
            <a:r>
              <a:rPr lang="en-US" dirty="0" err="1" smtClean="0"/>
              <a:t>paradoxus</a:t>
            </a:r>
            <a:r>
              <a:rPr lang="en-US" dirty="0" smtClean="0"/>
              <a:t>: COPD , Asthma</a:t>
            </a:r>
          </a:p>
          <a:p>
            <a:pPr>
              <a:buNone/>
            </a:pPr>
            <a:r>
              <a:rPr lang="en-US" dirty="0" smtClean="0"/>
              <a:t>-General examination</a:t>
            </a:r>
          </a:p>
          <a:p>
            <a:pPr>
              <a:buNone/>
            </a:pPr>
            <a:r>
              <a:rPr lang="en-US" dirty="0" smtClean="0"/>
              <a:t>     a)anemia</a:t>
            </a:r>
          </a:p>
          <a:p>
            <a:pPr>
              <a:buNone/>
            </a:pPr>
            <a:r>
              <a:rPr lang="en-US" dirty="0" smtClean="0"/>
              <a:t>     b)cyanosis-central/peripheral</a:t>
            </a:r>
          </a:p>
          <a:p>
            <a:pPr>
              <a:buNone/>
            </a:pPr>
            <a:r>
              <a:rPr lang="en-US" dirty="0" smtClean="0"/>
              <a:t>     c)clubbing-cyanotic heart disease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dirty="0" err="1" smtClean="0"/>
              <a:t>Bronchiectasis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lung abscess 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dirty="0" err="1" smtClean="0"/>
              <a:t>Empyema</a:t>
            </a:r>
            <a:r>
              <a:rPr lang="en-US" dirty="0" smtClean="0"/>
              <a:t> </a:t>
            </a:r>
            <a:r>
              <a:rPr lang="en-US" dirty="0" err="1" smtClean="0"/>
              <a:t>thoracis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Interstitial pulmonary fibrosis etc.</a:t>
            </a:r>
          </a:p>
          <a:p>
            <a:pPr>
              <a:buNone/>
            </a:pPr>
            <a:r>
              <a:rPr lang="en-US" dirty="0" smtClean="0"/>
              <a:t>     d)pedal edema-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pulmonale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e)Joint swelling or deformity-Collagen Vascular 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DEFINITION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077200" cy="4038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subjective experience of breathing discomfort that consists of qualitatively distinct sensations that vary in intensity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(By American Thoracic Society)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324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900" dirty="0" smtClean="0"/>
              <a:t>                             CHEST EXAMINATION</a:t>
            </a:r>
          </a:p>
          <a:p>
            <a:pPr>
              <a:buNone/>
            </a:pPr>
            <a:r>
              <a:rPr lang="en-US" dirty="0" smtClean="0"/>
              <a:t>a)Symmetry of movements</a:t>
            </a:r>
          </a:p>
          <a:p>
            <a:pPr>
              <a:buNone/>
            </a:pPr>
            <a:r>
              <a:rPr lang="en-US" dirty="0" smtClean="0"/>
              <a:t>b)Percussion:</a:t>
            </a:r>
          </a:p>
          <a:p>
            <a:pPr>
              <a:buNone/>
            </a:pPr>
            <a:r>
              <a:rPr lang="en-US" dirty="0" smtClean="0"/>
              <a:t>              dullness-pleural effusion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hyperresonance</a:t>
            </a:r>
            <a:r>
              <a:rPr lang="en-US" dirty="0" smtClean="0"/>
              <a:t>-emphysema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tympanitic-pneumothorax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c)Auscultation:</a:t>
            </a: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Rales</a:t>
            </a:r>
            <a:r>
              <a:rPr lang="en-US" dirty="0" smtClean="0"/>
              <a:t>/ </a:t>
            </a:r>
            <a:r>
              <a:rPr lang="en-US" dirty="0" err="1" smtClean="0"/>
              <a:t>rhonchi</a:t>
            </a:r>
            <a:r>
              <a:rPr lang="en-US" dirty="0" smtClean="0"/>
              <a:t>/ diminished breath sounds/prolonged expiratory phase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Disorders of airway/ interstitial edema/fibrosis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124200" y="5257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                    CVS   EXAMINATION</a:t>
            </a:r>
          </a:p>
          <a:p>
            <a:pPr>
              <a:buNone/>
            </a:pPr>
            <a:r>
              <a:rPr lang="en-US" dirty="0" smtClean="0"/>
              <a:t>A)Elevated right heart pressure</a:t>
            </a:r>
          </a:p>
          <a:p>
            <a:pPr>
              <a:buNone/>
            </a:pPr>
            <a:r>
              <a:rPr lang="en-US" dirty="0" smtClean="0"/>
              <a:t>     -raised JVP</a:t>
            </a:r>
          </a:p>
          <a:p>
            <a:pPr>
              <a:buNone/>
            </a:pPr>
            <a:r>
              <a:rPr lang="en-US" dirty="0" smtClean="0"/>
              <a:t>     -edema</a:t>
            </a:r>
          </a:p>
          <a:p>
            <a:pPr>
              <a:buNone/>
            </a:pPr>
            <a:r>
              <a:rPr lang="en-US" dirty="0" smtClean="0"/>
              <a:t>     -</a:t>
            </a:r>
            <a:r>
              <a:rPr lang="en-US" dirty="0" err="1" smtClean="0"/>
              <a:t>ascitis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-tender </a:t>
            </a:r>
            <a:r>
              <a:rPr lang="en-US" dirty="0" err="1" smtClean="0"/>
              <a:t>hepatomegaly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B)Left ventricular dysfunction</a:t>
            </a:r>
          </a:p>
          <a:p>
            <a:pPr>
              <a:buNone/>
            </a:pPr>
            <a:r>
              <a:rPr lang="en-US" dirty="0" smtClean="0"/>
              <a:t>     -Gallop rhythm(S</a:t>
            </a:r>
            <a:r>
              <a:rPr lang="en-US" baseline="-25000" dirty="0" smtClean="0"/>
              <a:t>3 </a:t>
            </a:r>
            <a:r>
              <a:rPr lang="en-US" dirty="0" smtClean="0"/>
              <a:t>and</a:t>
            </a:r>
            <a:r>
              <a:rPr lang="en-US" baseline="-25000" dirty="0" smtClean="0"/>
              <a:t>   </a:t>
            </a:r>
            <a:r>
              <a:rPr lang="en-US" dirty="0" smtClean="0"/>
              <a:t>S</a:t>
            </a:r>
            <a:r>
              <a:rPr lang="en-US" baseline="-25000" dirty="0" smtClean="0"/>
              <a:t>4  </a:t>
            </a:r>
            <a:r>
              <a:rPr lang="en-US" dirty="0" smtClean="0"/>
              <a:t>gallop)</a:t>
            </a:r>
          </a:p>
          <a:p>
            <a:pPr>
              <a:buNone/>
            </a:pPr>
            <a:r>
              <a:rPr lang="en-US" dirty="0" smtClean="0"/>
              <a:t>C)</a:t>
            </a:r>
            <a:r>
              <a:rPr lang="en-US" dirty="0" err="1" smtClean="0"/>
              <a:t>Valvular</a:t>
            </a:r>
            <a:r>
              <a:rPr lang="en-US" dirty="0" smtClean="0"/>
              <a:t> </a:t>
            </a:r>
            <a:r>
              <a:rPr lang="en-US" dirty="0" err="1" smtClean="0"/>
              <a:t>disese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-murmurs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INVESTIGATIONS POINTING NEUROLOGICAL, MUSCULAR AND SKELETAL DISORDERS</a:t>
            </a:r>
          </a:p>
          <a:p>
            <a:r>
              <a:rPr lang="en-US" dirty="0" smtClean="0"/>
              <a:t>Neurological disease-NCV testing</a:t>
            </a:r>
          </a:p>
          <a:p>
            <a:r>
              <a:rPr lang="en-US" dirty="0" smtClean="0"/>
              <a:t>Muscular disease- </a:t>
            </a:r>
            <a:r>
              <a:rPr lang="en-US" dirty="0" err="1" smtClean="0"/>
              <a:t>Creatine</a:t>
            </a:r>
            <a:r>
              <a:rPr lang="en-US" dirty="0" smtClean="0"/>
              <a:t> </a:t>
            </a:r>
            <a:r>
              <a:rPr lang="en-US" dirty="0" err="1" smtClean="0"/>
              <a:t>phosphokinase</a:t>
            </a:r>
            <a:r>
              <a:rPr lang="en-US" dirty="0" smtClean="0"/>
              <a:t> enzyme estimation(CPK)</a:t>
            </a:r>
          </a:p>
          <a:p>
            <a:r>
              <a:rPr lang="en-US" dirty="0" smtClean="0"/>
              <a:t>Skeletal deformities-X-ray of affected area of spine(AP/Lateral view)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24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sz="4000" dirty="0" smtClean="0"/>
              <a:t>ABDOMINAL EXAMINATION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A)Paradoxical movement of abdomen-diaphragmatic weakness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B)Tender </a:t>
            </a:r>
            <a:r>
              <a:rPr lang="en-US" dirty="0" err="1" smtClean="0"/>
              <a:t>hepatomegaly</a:t>
            </a:r>
            <a:r>
              <a:rPr lang="en-US" dirty="0" smtClean="0"/>
              <a:t>-Right heart failure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C) Tense </a:t>
            </a:r>
            <a:r>
              <a:rPr lang="en-US" dirty="0" err="1" smtClean="0"/>
              <a:t>Ascitis</a:t>
            </a:r>
            <a:r>
              <a:rPr lang="en-US" dirty="0" smtClean="0"/>
              <a:t>- </a:t>
            </a:r>
            <a:r>
              <a:rPr lang="en-US" dirty="0" err="1" smtClean="0"/>
              <a:t>Chonic</a:t>
            </a:r>
            <a:r>
              <a:rPr lang="en-US" dirty="0" smtClean="0"/>
              <a:t> liver </a:t>
            </a:r>
            <a:r>
              <a:rPr lang="en-US" dirty="0" err="1" smtClean="0"/>
              <a:t>disese</a:t>
            </a:r>
            <a:r>
              <a:rPr lang="en-US" dirty="0" smtClean="0"/>
              <a:t> ,</a:t>
            </a:r>
            <a:r>
              <a:rPr lang="en-US" dirty="0" err="1" smtClean="0"/>
              <a:t>Chonic</a:t>
            </a:r>
            <a:r>
              <a:rPr lang="en-US" dirty="0" smtClean="0"/>
              <a:t> heart failure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324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diagnosis not evident yet?  What next….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en-US" sz="4400" dirty="0" smtClean="0">
                <a:solidFill>
                  <a:srgbClr val="FF0000"/>
                </a:solidFill>
              </a:rPr>
              <a:t>CXR</a:t>
            </a:r>
          </a:p>
          <a:p>
            <a:pPr>
              <a:buNone/>
            </a:pPr>
            <a:r>
              <a:rPr lang="en-US" sz="4400" dirty="0" smtClean="0"/>
              <a:t>-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assess for cardiac size </a:t>
            </a:r>
            <a:r>
              <a:rPr lang="en-US" dirty="0" smtClean="0"/>
              <a:t>, evidence of CHF</a:t>
            </a:r>
          </a:p>
          <a:p>
            <a:pPr>
              <a:buNone/>
            </a:pPr>
            <a:r>
              <a:rPr lang="en-US" dirty="0" smtClean="0"/>
              <a:t>-Assess for hyperinflation</a:t>
            </a:r>
          </a:p>
          <a:p>
            <a:pPr>
              <a:buNone/>
            </a:pPr>
            <a:r>
              <a:rPr lang="en-US" dirty="0" smtClean="0"/>
              <a:t>-Assess for pneumonia, ILD and Pleural effusion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Chest X ray</a:t>
            </a:r>
          </a:p>
          <a:p>
            <a:pPr>
              <a:buNone/>
            </a:pPr>
            <a:r>
              <a:rPr lang="en-US" dirty="0" smtClean="0"/>
              <a:t>a)Prominent pulmonary vasculature in upper zone:</a:t>
            </a:r>
          </a:p>
          <a:p>
            <a:pPr>
              <a:buNone/>
            </a:pPr>
            <a:r>
              <a:rPr lang="en-US" dirty="0" smtClean="0"/>
              <a:t>   pulmonary venous hypertension</a:t>
            </a:r>
          </a:p>
          <a:p>
            <a:pPr>
              <a:buNone/>
            </a:pPr>
            <a:r>
              <a:rPr lang="en-US" dirty="0" smtClean="0"/>
              <a:t>b)Enlarged central pulmonary arteries:</a:t>
            </a:r>
          </a:p>
          <a:p>
            <a:pPr>
              <a:buNone/>
            </a:pPr>
            <a:r>
              <a:rPr lang="en-US" dirty="0" smtClean="0"/>
              <a:t>   pulmonary artery hypertension</a:t>
            </a:r>
          </a:p>
          <a:p>
            <a:pPr>
              <a:buNone/>
            </a:pPr>
            <a:r>
              <a:rPr lang="en-US" dirty="0" smtClean="0"/>
              <a:t>c)Enlarged cardiac silhouette-Dilated </a:t>
            </a:r>
            <a:r>
              <a:rPr lang="en-US" dirty="0" err="1" smtClean="0"/>
              <a:t>cardiomyopathy</a:t>
            </a:r>
            <a:r>
              <a:rPr lang="en-US" dirty="0" smtClean="0"/>
              <a:t>, </a:t>
            </a:r>
            <a:r>
              <a:rPr lang="en-US" dirty="0" err="1" smtClean="0"/>
              <a:t>valvular</a:t>
            </a:r>
            <a:r>
              <a:rPr lang="en-US" dirty="0" smtClean="0"/>
              <a:t> disease</a:t>
            </a:r>
          </a:p>
          <a:p>
            <a:pPr>
              <a:buNone/>
            </a:pPr>
            <a:r>
              <a:rPr lang="en-US" dirty="0" smtClean="0"/>
              <a:t> d)Pleural effusion- CHF ,TB, Pneumonia, Pulmonary embolism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CT –Chest</a:t>
            </a:r>
            <a:r>
              <a:rPr lang="en-US" dirty="0" smtClean="0"/>
              <a:t>: for further evaluation</a:t>
            </a:r>
          </a:p>
          <a:p>
            <a:pPr>
              <a:buNone/>
            </a:pPr>
            <a:r>
              <a:rPr lang="en-US" dirty="0" smtClean="0"/>
              <a:t>   (in ILD ,Pulmonary embolism)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      CARDIOPULMONARY EXERCISE TEST</a:t>
            </a:r>
          </a:p>
          <a:p>
            <a:pPr>
              <a:buNone/>
            </a:pPr>
            <a:r>
              <a:rPr lang="en-US" dirty="0" smtClean="0"/>
              <a:t>-To distinguish cardiovascular from respiratory </a:t>
            </a:r>
            <a:r>
              <a:rPr lang="en-US" dirty="0" err="1" smtClean="0"/>
              <a:t>dyspnea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-If at peak exercise:</a:t>
            </a:r>
          </a:p>
          <a:p>
            <a:pPr>
              <a:buNone/>
            </a:pPr>
            <a:r>
              <a:rPr lang="en-US" dirty="0" smtClean="0"/>
              <a:t>  a) patient achieves predicted maximum ventilation, increase in dead space/hypoxemia or develops </a:t>
            </a:r>
            <a:r>
              <a:rPr lang="en-US" dirty="0" err="1" smtClean="0"/>
              <a:t>bronchospasm</a:t>
            </a:r>
            <a:r>
              <a:rPr lang="en-US" dirty="0" smtClean="0"/>
              <a:t>-  </a:t>
            </a:r>
            <a:r>
              <a:rPr lang="en-US" dirty="0" smtClean="0">
                <a:solidFill>
                  <a:srgbClr val="FF0000"/>
                </a:solidFill>
              </a:rPr>
              <a:t>Respiratory system is involved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b)HR is&gt;85% of predicted maximum, BP becomes excessive high/decrease during exercise, O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pulse falls(O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consumption/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HR,an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indicator of stroke volume)  ischemic changes on ECG-</a:t>
            </a:r>
            <a:r>
              <a:rPr lang="en-US" dirty="0" smtClean="0">
                <a:solidFill>
                  <a:srgbClr val="FF0000"/>
                </a:solidFill>
              </a:rPr>
              <a:t> Cardiovascular system is involved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TREATMENT-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A)correct the underlying problem</a:t>
            </a:r>
          </a:p>
          <a:p>
            <a:pPr>
              <a:buNone/>
            </a:pPr>
            <a:r>
              <a:rPr lang="en-US" dirty="0" smtClean="0"/>
              <a:t>    B)If  A) is not possible, try to lessen the severity of symptoms</a:t>
            </a:r>
          </a:p>
          <a:p>
            <a:pPr>
              <a:buNone/>
            </a:pPr>
            <a:r>
              <a:rPr lang="en-US" dirty="0" smtClean="0"/>
              <a:t>        -supplemental oxygen</a:t>
            </a:r>
          </a:p>
          <a:p>
            <a:pPr>
              <a:buNone/>
            </a:pPr>
            <a:r>
              <a:rPr lang="en-US" dirty="0" smtClean="0"/>
              <a:t>        -pulmonary rehabilitation programs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                  MCQs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763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632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1)A 40 year old man ,</a:t>
            </a:r>
            <a:r>
              <a:rPr lang="en-US" dirty="0" smtClean="0">
                <a:solidFill>
                  <a:srgbClr val="FF0000"/>
                </a:solidFill>
              </a:rPr>
              <a:t>chronic smoker </a:t>
            </a:r>
            <a:r>
              <a:rPr lang="en-US" dirty="0" smtClean="0"/>
              <a:t>and a known diabetic  presented with sudden onset </a:t>
            </a:r>
            <a:r>
              <a:rPr lang="en-US" dirty="0" err="1" smtClean="0"/>
              <a:t>brethlessness</a:t>
            </a:r>
            <a:r>
              <a:rPr lang="en-US" dirty="0" smtClean="0"/>
              <a:t> since 1 day.  O/E peripheral extremities are cool, B/L </a:t>
            </a:r>
            <a:r>
              <a:rPr lang="en-US" dirty="0" err="1" smtClean="0"/>
              <a:t>crepts</a:t>
            </a:r>
            <a:r>
              <a:rPr lang="en-US" dirty="0" smtClean="0"/>
              <a:t> in the chest and neck veins are </a:t>
            </a:r>
            <a:r>
              <a:rPr lang="en-US" dirty="0" err="1" smtClean="0"/>
              <a:t>engorgerd</a:t>
            </a:r>
            <a:r>
              <a:rPr lang="en-US" dirty="0" smtClean="0"/>
              <a:t> .MOST LIKELY DIAGNOSIS</a:t>
            </a:r>
          </a:p>
          <a:p>
            <a:pPr>
              <a:buNone/>
            </a:pPr>
            <a:r>
              <a:rPr lang="en-US" dirty="0" smtClean="0"/>
              <a:t>a)Spontaneous </a:t>
            </a:r>
            <a:r>
              <a:rPr lang="en-US" dirty="0" err="1" smtClean="0"/>
              <a:t>pneumothorax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b)Pulmonary embolism</a:t>
            </a:r>
          </a:p>
          <a:p>
            <a:pPr>
              <a:buNone/>
            </a:pPr>
            <a:r>
              <a:rPr lang="en-US" dirty="0" smtClean="0"/>
              <a:t>c)Cardiac </a:t>
            </a:r>
            <a:r>
              <a:rPr lang="en-US" dirty="0" err="1" smtClean="0"/>
              <a:t>tamponade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d)Myocardial infarction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2)A young patient presented with high grade fever ,left sided chest pain in  the evening hours and developed marked breathlessness by next </a:t>
            </a:r>
            <a:r>
              <a:rPr lang="en-US" dirty="0" err="1" smtClean="0"/>
              <a:t>morning.X</a:t>
            </a:r>
            <a:r>
              <a:rPr lang="en-US" dirty="0" smtClean="0"/>
              <a:t>-ray chest revealed areas of </a:t>
            </a:r>
            <a:r>
              <a:rPr lang="en-US" dirty="0" err="1" smtClean="0"/>
              <a:t>parenchymal</a:t>
            </a:r>
            <a:r>
              <a:rPr lang="en-US" dirty="0" smtClean="0"/>
              <a:t> necrosis, air filled cystic spaces and pleural effusion on left. Possibility will be</a:t>
            </a:r>
          </a:p>
          <a:p>
            <a:pPr>
              <a:buNone/>
            </a:pPr>
            <a:r>
              <a:rPr lang="en-US" dirty="0" smtClean="0"/>
              <a:t>a)Fried </a:t>
            </a:r>
            <a:r>
              <a:rPr lang="en-US" dirty="0" err="1" smtClean="0"/>
              <a:t>landers</a:t>
            </a:r>
            <a:r>
              <a:rPr lang="en-US" dirty="0" smtClean="0"/>
              <a:t> pneumonia</a:t>
            </a:r>
          </a:p>
          <a:p>
            <a:pPr>
              <a:buNone/>
            </a:pPr>
            <a:r>
              <a:rPr lang="en-US" dirty="0" smtClean="0"/>
              <a:t>b)Staphylococcal pneumonia</a:t>
            </a:r>
          </a:p>
          <a:p>
            <a:pPr>
              <a:buNone/>
            </a:pPr>
            <a:r>
              <a:rPr lang="en-US" dirty="0" smtClean="0"/>
              <a:t>c)Pneumonia by </a:t>
            </a:r>
            <a:r>
              <a:rPr lang="en-US" dirty="0" err="1" smtClean="0"/>
              <a:t>H.influenzae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d)</a:t>
            </a:r>
            <a:r>
              <a:rPr lang="en-US" dirty="0" err="1" smtClean="0"/>
              <a:t>Nosocomial</a:t>
            </a:r>
            <a:r>
              <a:rPr lang="en-US" dirty="0" smtClean="0"/>
              <a:t> </a:t>
            </a:r>
            <a:r>
              <a:rPr lang="en-US" dirty="0" err="1" smtClean="0"/>
              <a:t>pneumoniae</a:t>
            </a:r>
            <a:endParaRPr lang="en-US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3)A 40 year old women developed sudden sharp-shooting chest pain on the right side which followed immediately by marked breathlessness .Very rapidly patient developed </a:t>
            </a:r>
            <a:r>
              <a:rPr lang="en-US" dirty="0" err="1" smtClean="0"/>
              <a:t>shock,BP</a:t>
            </a:r>
            <a:r>
              <a:rPr lang="en-US" dirty="0" smtClean="0"/>
              <a:t> was not </a:t>
            </a:r>
            <a:r>
              <a:rPr lang="en-US" dirty="0" err="1" smtClean="0"/>
              <a:t>recordable.On</a:t>
            </a:r>
            <a:r>
              <a:rPr lang="en-US" dirty="0" smtClean="0"/>
              <a:t> general examination ,patient revealed </a:t>
            </a:r>
            <a:r>
              <a:rPr lang="en-US" dirty="0" err="1" smtClean="0"/>
              <a:t>cyanosis.Most</a:t>
            </a:r>
            <a:r>
              <a:rPr lang="en-US" dirty="0" smtClean="0"/>
              <a:t> likely  etiology would be </a:t>
            </a:r>
          </a:p>
          <a:p>
            <a:pPr>
              <a:buNone/>
            </a:pPr>
            <a:r>
              <a:rPr lang="en-US" dirty="0" smtClean="0"/>
              <a:t>a)Tension </a:t>
            </a:r>
            <a:r>
              <a:rPr lang="en-US" dirty="0" err="1" smtClean="0"/>
              <a:t>pneumothorax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b)Status </a:t>
            </a:r>
            <a:r>
              <a:rPr lang="en-US" dirty="0" err="1" smtClean="0"/>
              <a:t>asthmaticus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c)Cardiac </a:t>
            </a:r>
            <a:r>
              <a:rPr lang="en-US" dirty="0" err="1" smtClean="0"/>
              <a:t>tamponade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d)</a:t>
            </a:r>
            <a:r>
              <a:rPr lang="en-US" dirty="0" err="1" smtClean="0"/>
              <a:t>Cardiogenic</a:t>
            </a:r>
            <a:r>
              <a:rPr lang="en-US" dirty="0" smtClean="0"/>
              <a:t> shock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4)A 30 year old male came with H/O severe </a:t>
            </a:r>
            <a:r>
              <a:rPr lang="en-US" dirty="0" err="1" smtClean="0"/>
              <a:t>epigastric</a:t>
            </a:r>
            <a:r>
              <a:rPr lang="en-US" dirty="0" smtClean="0"/>
              <a:t>  pain with radiation to back and recurrent </a:t>
            </a:r>
            <a:r>
              <a:rPr lang="en-US" dirty="0" err="1" smtClean="0"/>
              <a:t>vomitings</a:t>
            </a:r>
            <a:r>
              <a:rPr lang="en-US" dirty="0" smtClean="0"/>
              <a:t> for past 3 days  and breathlessness for past one day. No H/O .jaundice or abdominal pain in past. O/E: BP- 104/68, RS-decreased BS in Left </a:t>
            </a:r>
            <a:r>
              <a:rPr lang="en-US" dirty="0" err="1" smtClean="0"/>
              <a:t>hemithorax</a:t>
            </a:r>
            <a:r>
              <a:rPr lang="en-US" dirty="0" smtClean="0"/>
              <a:t>, Abdomen –</a:t>
            </a:r>
            <a:r>
              <a:rPr lang="en-US" dirty="0" smtClean="0">
                <a:solidFill>
                  <a:srgbClr val="FF0000"/>
                </a:solidFill>
              </a:rPr>
              <a:t>decreased bowel sounds.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Biochemical investigation reveals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hypocalcemia,hyperglycemia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hypertriglyceridemia</a:t>
            </a:r>
            <a:r>
              <a:rPr lang="en-US" dirty="0" smtClean="0"/>
              <a:t>. Most likely diagnosis</a:t>
            </a:r>
          </a:p>
          <a:p>
            <a:pPr>
              <a:buNone/>
            </a:pPr>
            <a:r>
              <a:rPr lang="en-US" dirty="0" smtClean="0"/>
              <a:t>a)Acute pancreatitis</a:t>
            </a:r>
          </a:p>
          <a:p>
            <a:pPr>
              <a:buNone/>
            </a:pPr>
            <a:r>
              <a:rPr lang="en-US" dirty="0" smtClean="0"/>
              <a:t>b)Perforation peritonitis</a:t>
            </a:r>
          </a:p>
          <a:p>
            <a:pPr>
              <a:buNone/>
            </a:pPr>
            <a:r>
              <a:rPr lang="en-US" dirty="0" smtClean="0"/>
              <a:t>c)GERD</a:t>
            </a:r>
          </a:p>
          <a:p>
            <a:pPr>
              <a:buNone/>
            </a:pPr>
            <a:r>
              <a:rPr lang="en-US" dirty="0" smtClean="0"/>
              <a:t>d)Left side </a:t>
            </a:r>
            <a:r>
              <a:rPr lang="en-US" dirty="0" err="1" smtClean="0"/>
              <a:t>pneumonitis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5) A 28 year old man, a known </a:t>
            </a:r>
            <a:r>
              <a:rPr lang="en-US" dirty="0" smtClean="0">
                <a:solidFill>
                  <a:srgbClr val="FF0000"/>
                </a:solidFill>
              </a:rPr>
              <a:t>diabetic</a:t>
            </a:r>
            <a:r>
              <a:rPr lang="en-US" dirty="0" smtClean="0"/>
              <a:t> came with h/o gastroenteritis 1 week back –cause could not be evaluated. Patient has developed symmetrical weakness of B/L lower limb followed by trunk and B/L upper limb  without BBI for past 3 days. Since morning patient has developed breathlessness. Diagnosis</a:t>
            </a:r>
          </a:p>
          <a:p>
            <a:pPr>
              <a:buNone/>
            </a:pPr>
            <a:r>
              <a:rPr lang="en-US" dirty="0" smtClean="0"/>
              <a:t>a)Lead poisoning</a:t>
            </a:r>
          </a:p>
          <a:p>
            <a:pPr>
              <a:buNone/>
            </a:pPr>
            <a:r>
              <a:rPr lang="en-US" dirty="0" smtClean="0"/>
              <a:t>b)Myasthenia Gravis</a:t>
            </a:r>
          </a:p>
          <a:p>
            <a:pPr>
              <a:buNone/>
            </a:pPr>
            <a:r>
              <a:rPr lang="en-US" dirty="0" smtClean="0"/>
              <a:t>c)</a:t>
            </a:r>
            <a:r>
              <a:rPr lang="en-US" dirty="0" err="1" smtClean="0"/>
              <a:t>Guillain</a:t>
            </a:r>
            <a:r>
              <a:rPr lang="en-US" dirty="0" smtClean="0"/>
              <a:t> </a:t>
            </a:r>
            <a:r>
              <a:rPr lang="en-US" dirty="0" err="1" smtClean="0"/>
              <a:t>Barre</a:t>
            </a:r>
            <a:r>
              <a:rPr lang="en-US" dirty="0" smtClean="0"/>
              <a:t> Syndrome</a:t>
            </a:r>
          </a:p>
          <a:p>
            <a:pPr>
              <a:buNone/>
            </a:pPr>
            <a:r>
              <a:rPr lang="en-US" dirty="0" smtClean="0"/>
              <a:t>d)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Diabetic neuropathy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DYSPNEA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1)Respiratory causes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2)Cardiovascular causes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3)</a:t>
            </a:r>
            <a:r>
              <a:rPr lang="en-US" dirty="0" err="1" smtClean="0"/>
              <a:t>Dyspnea</a:t>
            </a:r>
            <a:r>
              <a:rPr lang="en-US" dirty="0" smtClean="0"/>
              <a:t> with normal </a:t>
            </a:r>
            <a:r>
              <a:rPr lang="en-US" dirty="0" err="1" smtClean="0"/>
              <a:t>cardiorespiratory</a:t>
            </a:r>
            <a:r>
              <a:rPr lang="en-US" dirty="0" smtClean="0"/>
              <a:t>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RESPIRATORY CAUSES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Diseases of the airway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Diseases of the  pleura and lung parenchyma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Diseases of the chest wall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1)Diseases of the airway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e.g. Asthma and COPD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Characterised</a:t>
            </a:r>
            <a:r>
              <a:rPr lang="en-US" dirty="0" smtClean="0"/>
              <a:t> by expiratory airflow obstruction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Hyperinflation of lung and chest wall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Increased resistive and elastic load on the </a:t>
            </a:r>
            <a:r>
              <a:rPr lang="en-US" dirty="0" err="1" smtClean="0"/>
              <a:t>ventilatory</a:t>
            </a:r>
            <a:r>
              <a:rPr lang="en-US" dirty="0" smtClean="0"/>
              <a:t>  muscles and increased work of breathing</a:t>
            </a:r>
          </a:p>
          <a:p>
            <a:pPr>
              <a:buNone/>
            </a:pPr>
            <a:r>
              <a:rPr lang="en-US" dirty="0" smtClean="0"/>
              <a:t>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Hypoxia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3620294" y="2323306"/>
            <a:ext cx="532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696494" y="3618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810794" y="5333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2)Diseases of the  pleura and lung parenchyma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Pleural effusion</a:t>
            </a:r>
          </a:p>
          <a:p>
            <a:r>
              <a:rPr lang="en-US" dirty="0" smtClean="0"/>
              <a:t>Infective diseases of parenchyma</a:t>
            </a:r>
          </a:p>
          <a:p>
            <a:pPr>
              <a:buNone/>
            </a:pPr>
            <a:r>
              <a:rPr lang="en-US" dirty="0" smtClean="0"/>
              <a:t>    - Pneumonia</a:t>
            </a:r>
          </a:p>
          <a:p>
            <a:pPr>
              <a:buNone/>
            </a:pPr>
            <a:r>
              <a:rPr lang="en-US" dirty="0" smtClean="0"/>
              <a:t>    -Pneumonia </a:t>
            </a:r>
            <a:r>
              <a:rPr lang="en-US" dirty="0" err="1" smtClean="0"/>
              <a:t>occuring</a:t>
            </a:r>
            <a:r>
              <a:rPr lang="en-US" dirty="0" smtClean="0"/>
              <a:t> over existing </a:t>
            </a:r>
            <a:r>
              <a:rPr lang="en-US" dirty="0" err="1" smtClean="0"/>
              <a:t>parenchymal</a:t>
            </a:r>
            <a:r>
              <a:rPr lang="en-US" dirty="0" smtClean="0"/>
              <a:t>   infective diseases-</a:t>
            </a:r>
            <a:r>
              <a:rPr lang="en-US" dirty="0" err="1" smtClean="0"/>
              <a:t>Bronchiectasis,lung</a:t>
            </a:r>
            <a:r>
              <a:rPr lang="en-US" dirty="0" smtClean="0"/>
              <a:t> abscess</a:t>
            </a:r>
          </a:p>
          <a:p>
            <a:r>
              <a:rPr lang="en-US" dirty="0" smtClean="0"/>
              <a:t>Interstitial lung disease – caused by         </a:t>
            </a:r>
          </a:p>
          <a:p>
            <a:pPr>
              <a:buNone/>
            </a:pPr>
            <a:r>
              <a:rPr lang="en-US" dirty="0" smtClean="0"/>
              <a:t>      -occupational exposures </a:t>
            </a:r>
          </a:p>
          <a:p>
            <a:pPr>
              <a:buNone/>
            </a:pPr>
            <a:r>
              <a:rPr lang="en-US" dirty="0" smtClean="0"/>
              <a:t>      - autoimmune disorders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3)Diseases of the chest wall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a)Diseases that stiffens the chest wall</a:t>
            </a:r>
          </a:p>
          <a:p>
            <a:pPr>
              <a:buNone/>
            </a:pPr>
            <a:r>
              <a:rPr lang="en-US" dirty="0" smtClean="0"/>
              <a:t>   -</a:t>
            </a:r>
            <a:r>
              <a:rPr lang="en-US" dirty="0" err="1" smtClean="0"/>
              <a:t>kyphoscoliosis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b)Diseases that weakens the chest wall</a:t>
            </a:r>
          </a:p>
          <a:p>
            <a:pPr>
              <a:buNone/>
            </a:pPr>
            <a:r>
              <a:rPr lang="en-US" dirty="0" smtClean="0"/>
              <a:t>   -myasthenia gravis and  </a:t>
            </a:r>
            <a:r>
              <a:rPr lang="en-US" dirty="0" err="1" smtClean="0"/>
              <a:t>guillain</a:t>
            </a:r>
            <a:r>
              <a:rPr lang="en-US" dirty="0" smtClean="0"/>
              <a:t> - </a:t>
            </a:r>
            <a:r>
              <a:rPr lang="en-US" dirty="0" err="1" smtClean="0"/>
              <a:t>barre</a:t>
            </a:r>
            <a:r>
              <a:rPr lang="en-US" dirty="0" smtClean="0"/>
              <a:t> syndrome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763001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1021</Words>
  <Application>Microsoft Office PowerPoint</Application>
  <PresentationFormat>On-screen Show (4:3)</PresentationFormat>
  <Paragraphs>205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DEFINITION</vt:lpstr>
      <vt:lpstr>Slide 3</vt:lpstr>
      <vt:lpstr>CAUSES OF DYSPNEA</vt:lpstr>
      <vt:lpstr> </vt:lpstr>
      <vt:lpstr>1)Diseases of the airway </vt:lpstr>
      <vt:lpstr>2)Diseases of the  pleura and lung parenchyma </vt:lpstr>
      <vt:lpstr>  3)Diseases of the chest wall  </vt:lpstr>
      <vt:lpstr>Slide 9</vt:lpstr>
      <vt:lpstr>CARDIOVASCULAR CAUSES</vt:lpstr>
      <vt:lpstr>Diseases of left heart </vt:lpstr>
      <vt:lpstr>Diseases of pulmonary vasculature </vt:lpstr>
      <vt:lpstr>Diseases of pericardium </vt:lpstr>
      <vt:lpstr> Dyspnea with normal cardiorespiratory function 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</cp:lastModifiedBy>
  <cp:revision>148</cp:revision>
  <dcterms:created xsi:type="dcterms:W3CDTF">2014-08-23T13:44:18Z</dcterms:created>
  <dcterms:modified xsi:type="dcterms:W3CDTF">2014-09-11T08:06:41Z</dcterms:modified>
</cp:coreProperties>
</file>