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97" r:id="rId21"/>
    <p:sldId id="285" r:id="rId22"/>
    <p:sldId id="284" r:id="rId23"/>
    <p:sldId id="281" r:id="rId24"/>
    <p:sldId id="280" r:id="rId25"/>
    <p:sldId id="279" r:id="rId26"/>
    <p:sldId id="278" r:id="rId27"/>
    <p:sldId id="277" r:id="rId28"/>
    <p:sldId id="296" r:id="rId29"/>
    <p:sldId id="295" r:id="rId30"/>
    <p:sldId id="293" r:id="rId31"/>
    <p:sldId id="292" r:id="rId32"/>
    <p:sldId id="289" r:id="rId33"/>
    <p:sldId id="288" r:id="rId34"/>
    <p:sldId id="287" r:id="rId35"/>
    <p:sldId id="275"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8A6BDF2-9BD6-473F-BB29-F91D0B13BD94}" type="datetimeFigureOut">
              <a:rPr lang="en-US" smtClean="0"/>
              <a:pPr/>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6FC4D-DC9A-42C6-86EA-EF829FF5113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6BDF2-9BD6-473F-BB29-F91D0B13BD94}" type="datetimeFigureOut">
              <a:rPr lang="en-US" smtClean="0"/>
              <a:pPr/>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6FC4D-DC9A-42C6-86EA-EF829FF511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6BDF2-9BD6-473F-BB29-F91D0B13BD94}" type="datetimeFigureOut">
              <a:rPr lang="en-US" smtClean="0"/>
              <a:pPr/>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6FC4D-DC9A-42C6-86EA-EF829FF511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A6BDF2-9BD6-473F-BB29-F91D0B13BD94}" type="datetimeFigureOut">
              <a:rPr lang="en-US" smtClean="0"/>
              <a:pPr/>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6FC4D-DC9A-42C6-86EA-EF829FF5113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8A6BDF2-9BD6-473F-BB29-F91D0B13BD94}" type="datetimeFigureOut">
              <a:rPr lang="en-US" smtClean="0"/>
              <a:pPr/>
              <a:t>11/26/2014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16FC4D-DC9A-42C6-86EA-EF829FF5113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8A6BDF2-9BD6-473F-BB29-F91D0B13BD94}" type="datetimeFigureOut">
              <a:rPr lang="en-US" smtClean="0"/>
              <a:pPr/>
              <a:t>11/26/2014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16FC4D-DC9A-42C6-86EA-EF829FF5113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8A6BDF2-9BD6-473F-BB29-F91D0B13BD94}" type="datetimeFigureOut">
              <a:rPr lang="en-US" smtClean="0"/>
              <a:pPr/>
              <a:t>11/26/2014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16FC4D-DC9A-42C6-86EA-EF829FF5113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8A6BDF2-9BD6-473F-BB29-F91D0B13BD94}" type="datetimeFigureOut">
              <a:rPr lang="en-US" smtClean="0"/>
              <a:pPr/>
              <a:t>11/26/2014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16FC4D-DC9A-42C6-86EA-EF829FF511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A6BDF2-9BD6-473F-BB29-F91D0B13BD94}" type="datetimeFigureOut">
              <a:rPr lang="en-US" smtClean="0"/>
              <a:pPr/>
              <a:t>11/26/2014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16FC4D-DC9A-42C6-86EA-EF829FF511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A6BDF2-9BD6-473F-BB29-F91D0B13BD94}" type="datetimeFigureOut">
              <a:rPr lang="en-US" smtClean="0"/>
              <a:pPr/>
              <a:t>11/26/2014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16FC4D-DC9A-42C6-86EA-EF829FF5113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8A6BDF2-9BD6-473F-BB29-F91D0B13BD94}" type="datetimeFigureOut">
              <a:rPr lang="en-US" smtClean="0"/>
              <a:pPr/>
              <a:t>11/26/2014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16FC4D-DC9A-42C6-86EA-EF829FF5113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A6BDF2-9BD6-473F-BB29-F91D0B13BD94}" type="datetimeFigureOut">
              <a:rPr lang="en-US" smtClean="0"/>
              <a:pPr/>
              <a:t>11/26/2014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16FC4D-DC9A-42C6-86EA-EF829FF5113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en.wikipedia.org/wiki/File:Abu-ghraib-leash.jp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en.wikipedia.org/wiki/File:Abu_Ghraib_53.jpg"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en.wikipedia.org/wiki/File:Abu_Ghraib_39.jp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r>
              <a:rPr lang="en-US" sz="16600" b="1" dirty="0" smtClean="0">
                <a:solidFill>
                  <a:srgbClr val="FF0000"/>
                </a:solidFill>
              </a:rPr>
              <a:t>Torture </a:t>
            </a:r>
            <a:br>
              <a:rPr lang="en-US" sz="16600" b="1" dirty="0" smtClean="0">
                <a:solidFill>
                  <a:srgbClr val="FF0000"/>
                </a:solidFill>
              </a:rPr>
            </a:br>
            <a:endParaRPr lang="en-US" sz="16600"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4700" b="1" dirty="0" smtClean="0">
                <a:solidFill>
                  <a:srgbClr val="FF0000"/>
                </a:solidFill>
              </a:rPr>
              <a:t>III. Psychological(mental torture) :</a:t>
            </a:r>
          </a:p>
          <a:p>
            <a:pPr>
              <a:buNone/>
            </a:pPr>
            <a:r>
              <a:rPr lang="en-US" dirty="0" smtClean="0"/>
              <a:t>    33% to 77%</a:t>
            </a:r>
          </a:p>
          <a:p>
            <a:pPr>
              <a:buNone/>
            </a:pPr>
            <a:r>
              <a:rPr lang="en-US" sz="3800" b="1" dirty="0" smtClean="0">
                <a:solidFill>
                  <a:srgbClr val="002060"/>
                </a:solidFill>
              </a:rPr>
              <a:t>   A .Deprivation technique</a:t>
            </a:r>
          </a:p>
          <a:p>
            <a:pPr>
              <a:buNone/>
            </a:pPr>
            <a:r>
              <a:rPr lang="en-US" dirty="0" smtClean="0"/>
              <a:t>       a). Social deprivation</a:t>
            </a:r>
          </a:p>
          <a:p>
            <a:pPr>
              <a:buNone/>
            </a:pPr>
            <a:r>
              <a:rPr lang="en-US" dirty="0" smtClean="0"/>
              <a:t>        b). Nutritional deprivation</a:t>
            </a:r>
          </a:p>
          <a:p>
            <a:pPr>
              <a:buNone/>
            </a:pPr>
            <a:r>
              <a:rPr lang="en-US" dirty="0" smtClean="0"/>
              <a:t>        c).  Sleep deprivation</a:t>
            </a:r>
          </a:p>
          <a:p>
            <a:pPr>
              <a:buNone/>
            </a:pPr>
            <a:r>
              <a:rPr lang="en-US" dirty="0" smtClean="0"/>
              <a:t>        d). Hygienic deprivation</a:t>
            </a:r>
          </a:p>
          <a:p>
            <a:pPr>
              <a:buNone/>
            </a:pPr>
            <a:r>
              <a:rPr lang="en-US" dirty="0" smtClean="0"/>
              <a:t>         e). Medical care</a:t>
            </a:r>
          </a:p>
          <a:p>
            <a:pPr>
              <a:buNone/>
            </a:pPr>
            <a:r>
              <a:rPr lang="en-US" dirty="0" smtClean="0"/>
              <a:t>          f). Sensory deprivation</a:t>
            </a:r>
          </a:p>
          <a:p>
            <a:pPr>
              <a:buNone/>
            </a:pPr>
            <a:r>
              <a:rPr lang="en-US" dirty="0" smtClean="0"/>
              <a:t>          g). Perceptional deprivation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991600" cy="6858000"/>
          </a:xfrm>
        </p:spPr>
        <p:txBody>
          <a:bodyPr/>
          <a:lstStyle/>
          <a:p>
            <a:r>
              <a:rPr lang="en-US" sz="4800" b="1" dirty="0" smtClean="0">
                <a:solidFill>
                  <a:srgbClr val="FF0000"/>
                </a:solidFill>
              </a:rPr>
              <a:t>B. </a:t>
            </a:r>
            <a:r>
              <a:rPr lang="en-US" sz="4800" b="1" dirty="0">
                <a:solidFill>
                  <a:srgbClr val="FF0000"/>
                </a:solidFill>
              </a:rPr>
              <a:t>C</a:t>
            </a:r>
            <a:r>
              <a:rPr lang="en-US" sz="4800" b="1" dirty="0" smtClean="0">
                <a:solidFill>
                  <a:srgbClr val="FF0000"/>
                </a:solidFill>
              </a:rPr>
              <a:t>oercion technique :</a:t>
            </a:r>
          </a:p>
          <a:p>
            <a:pPr>
              <a:buNone/>
            </a:pPr>
            <a:r>
              <a:rPr lang="en-US" sz="4000" dirty="0" smtClean="0"/>
              <a:t>           a). To witness torture on others</a:t>
            </a:r>
          </a:p>
          <a:p>
            <a:pPr>
              <a:buNone/>
            </a:pPr>
            <a:r>
              <a:rPr lang="en-US" sz="4000" dirty="0" smtClean="0"/>
              <a:t>           b). To compell to torture to others</a:t>
            </a:r>
          </a:p>
          <a:p>
            <a:pPr>
              <a:buNone/>
            </a:pPr>
            <a:r>
              <a:rPr lang="en-US" sz="4000" dirty="0"/>
              <a:t> </a:t>
            </a:r>
            <a:r>
              <a:rPr lang="en-US" sz="4000" dirty="0" smtClean="0"/>
              <a:t>          c). To compel to blind obedience to rule </a:t>
            </a:r>
          </a:p>
          <a:p>
            <a:pPr>
              <a:buNone/>
            </a:pPr>
            <a:r>
              <a:rPr lang="en-US" sz="4000" dirty="0"/>
              <a:t> </a:t>
            </a:r>
            <a:r>
              <a:rPr lang="en-US" sz="4000" dirty="0" smtClean="0"/>
              <a:t>          d). Threats and humiliation</a:t>
            </a:r>
          </a:p>
          <a:p>
            <a:pPr>
              <a:buNone/>
            </a:pPr>
            <a:r>
              <a:rPr lang="en-US" sz="4000" dirty="0" smtClean="0"/>
              <a:t>            e). To compel to sign on false statement</a:t>
            </a:r>
            <a:endParaRPr lang="en-US" sz="4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8000" b="1" dirty="0">
                <a:solidFill>
                  <a:srgbClr val="FF0000"/>
                </a:solidFill>
              </a:rPr>
              <a:t>C</a:t>
            </a:r>
            <a:r>
              <a:rPr lang="en-US" sz="8000" b="1" dirty="0" smtClean="0">
                <a:solidFill>
                  <a:srgbClr val="FF0000"/>
                </a:solidFill>
              </a:rPr>
              <a:t>onsequences</a:t>
            </a:r>
            <a:endParaRPr lang="en-US" sz="8000" b="1" dirty="0">
              <a:solidFill>
                <a:srgbClr val="FF0000"/>
              </a:solidFill>
            </a:endParaRPr>
          </a:p>
        </p:txBody>
      </p:sp>
      <p:sp>
        <p:nvSpPr>
          <p:cNvPr id="3" name="Content Placeholder 2"/>
          <p:cNvSpPr>
            <a:spLocks noGrp="1"/>
          </p:cNvSpPr>
          <p:nvPr>
            <p:ph idx="1"/>
          </p:nvPr>
        </p:nvSpPr>
        <p:spPr/>
        <p:txBody>
          <a:bodyPr>
            <a:normAutofit fontScale="92500" lnSpcReduction="10000"/>
          </a:bodyPr>
          <a:lstStyle/>
          <a:p>
            <a:r>
              <a:rPr lang="en-US" sz="4000" b="1" dirty="0" smtClean="0">
                <a:solidFill>
                  <a:srgbClr val="FF0000"/>
                </a:solidFill>
              </a:rPr>
              <a:t>1. Physical:</a:t>
            </a:r>
          </a:p>
          <a:p>
            <a:pPr>
              <a:buFont typeface="Wingdings" pitchFamily="2" charset="2"/>
              <a:buChar char="Ø"/>
            </a:pPr>
            <a:r>
              <a:rPr lang="en-US" sz="3600" b="1" dirty="0" smtClean="0">
                <a:solidFill>
                  <a:srgbClr val="002060"/>
                </a:solidFill>
              </a:rPr>
              <a:t>   Immediate:</a:t>
            </a:r>
          </a:p>
          <a:p>
            <a:pPr>
              <a:buNone/>
            </a:pPr>
            <a:r>
              <a:rPr lang="en-US" dirty="0" smtClean="0"/>
              <a:t>        Injuries ,discomfort ,swelling ,tenderness     ,</a:t>
            </a:r>
            <a:r>
              <a:rPr lang="en-US" dirty="0" err="1" smtClean="0"/>
              <a:t>haematoma</a:t>
            </a:r>
            <a:r>
              <a:rPr lang="en-US" dirty="0" smtClean="0"/>
              <a:t> ,burn ,scald ,electrolyte imbalance etc</a:t>
            </a:r>
          </a:p>
          <a:p>
            <a:pPr>
              <a:buFont typeface="Wingdings" pitchFamily="2" charset="2"/>
              <a:buChar char="Ø"/>
            </a:pPr>
            <a:r>
              <a:rPr lang="en-US" sz="3600" b="1" dirty="0" smtClean="0">
                <a:solidFill>
                  <a:srgbClr val="002060"/>
                </a:solidFill>
              </a:rPr>
              <a:t>   Delayed :</a:t>
            </a:r>
          </a:p>
          <a:p>
            <a:pPr>
              <a:buNone/>
            </a:pPr>
            <a:r>
              <a:rPr lang="en-US" dirty="0" smtClean="0"/>
              <a:t>       Infection ,scar , deformity ,disfiguration ,      impairment of hearing ,or vision ,  malunion of bone ,pregnancy ,STD etc</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r>
              <a:rPr lang="en-US" sz="4800" b="1" dirty="0" smtClean="0">
                <a:solidFill>
                  <a:srgbClr val="FF0000"/>
                </a:solidFill>
              </a:rPr>
              <a:t>2.Psychological:</a:t>
            </a:r>
          </a:p>
          <a:p>
            <a:r>
              <a:rPr lang="en-US" sz="4000" dirty="0" smtClean="0"/>
              <a:t>Anxiety ,depression ,stress disorder ,lack of self confidence ,disturbed sleep, drug abuse</a:t>
            </a:r>
          </a:p>
          <a:p>
            <a:endParaRPr lang="en-US" dirty="0" smtClean="0"/>
          </a:p>
          <a:p>
            <a:r>
              <a:rPr lang="en-US" sz="5400" b="1" dirty="0" smtClean="0">
                <a:solidFill>
                  <a:srgbClr val="FF0000"/>
                </a:solidFill>
              </a:rPr>
              <a:t>3. Social:</a:t>
            </a:r>
          </a:p>
          <a:p>
            <a:r>
              <a:rPr lang="en-US" sz="4000" dirty="0" smtClean="0"/>
              <a:t>Social stigmas , negative attitude towards social activities</a:t>
            </a:r>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300" b="1" dirty="0" smtClean="0">
                <a:solidFill>
                  <a:srgbClr val="FF0000"/>
                </a:solidFill>
              </a:rPr>
              <a:t>Medicolegal reporting in case of death by autopsy surgeon</a:t>
            </a:r>
            <a:endParaRPr lang="en-US" b="1"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r>
              <a:rPr lang="en-US" dirty="0" smtClean="0"/>
              <a:t>Whether victim was tortured or not ?</a:t>
            </a:r>
          </a:p>
          <a:p>
            <a:r>
              <a:rPr lang="en-US" dirty="0" smtClean="0"/>
              <a:t>What were the type of injuries present ?</a:t>
            </a:r>
          </a:p>
          <a:p>
            <a:r>
              <a:rPr lang="en-US" dirty="0" smtClean="0"/>
              <a:t>What was time passed since infliction </a:t>
            </a:r>
            <a:r>
              <a:rPr lang="en-US" dirty="0"/>
              <a:t>o</a:t>
            </a:r>
            <a:r>
              <a:rPr lang="en-US" dirty="0" smtClean="0"/>
              <a:t>f injuries?</a:t>
            </a:r>
          </a:p>
          <a:p>
            <a:r>
              <a:rPr lang="en-US" dirty="0" smtClean="0"/>
              <a:t>Mode of causation of injuries?</a:t>
            </a:r>
          </a:p>
          <a:p>
            <a:r>
              <a:rPr lang="en-US" dirty="0" smtClean="0"/>
              <a:t>What was the nature of such injuries?</a:t>
            </a:r>
          </a:p>
          <a:p>
            <a:r>
              <a:rPr lang="en-US" dirty="0" smtClean="0"/>
              <a:t>What types of weapon used?</a:t>
            </a:r>
          </a:p>
          <a:p>
            <a:r>
              <a:rPr lang="en-US" dirty="0" smtClean="0"/>
              <a:t>Whether the injuries were sufficient to cause death in ordinary course of nature?</a:t>
            </a:r>
          </a:p>
          <a:p>
            <a:r>
              <a:rPr lang="en-US" dirty="0" smtClean="0"/>
              <a:t>What was the cause of death ?</a:t>
            </a:r>
          </a:p>
          <a:p>
            <a:r>
              <a:rPr lang="en-US" dirty="0" smtClean="0"/>
              <a:t>Whether any contributory factors aggravated the cause of death?</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800" b="1" dirty="0" smtClean="0">
                <a:solidFill>
                  <a:srgbClr val="00B050"/>
                </a:solidFill>
              </a:rPr>
              <a:t>Medicolegal and Ethical aspect</a:t>
            </a:r>
            <a:endParaRPr lang="en-US" sz="4800" b="1" dirty="0">
              <a:solidFill>
                <a:srgbClr val="00B050"/>
              </a:solidFill>
            </a:endParaRPr>
          </a:p>
        </p:txBody>
      </p:sp>
      <p:sp>
        <p:nvSpPr>
          <p:cNvPr id="3" name="Content Placeholder 2"/>
          <p:cNvSpPr>
            <a:spLocks noGrp="1"/>
          </p:cNvSpPr>
          <p:nvPr>
            <p:ph idx="1"/>
          </p:nvPr>
        </p:nvSpPr>
        <p:spPr/>
        <p:txBody>
          <a:bodyPr>
            <a:normAutofit/>
          </a:bodyPr>
          <a:lstStyle/>
          <a:p>
            <a:r>
              <a:rPr lang="en-US" sz="5400" b="1" dirty="0" smtClean="0">
                <a:solidFill>
                  <a:srgbClr val="FF0000"/>
                </a:solidFill>
              </a:rPr>
              <a:t>1.As per the declaration of Geneva 1948: </a:t>
            </a:r>
          </a:p>
          <a:p>
            <a:r>
              <a:rPr lang="en-US" sz="4000" b="1" dirty="0" smtClean="0">
                <a:solidFill>
                  <a:schemeClr val="tx1">
                    <a:lumMod val="85000"/>
                    <a:lumOff val="15000"/>
                  </a:schemeClr>
                </a:solidFill>
              </a:rPr>
              <a:t>RMP</a:t>
            </a:r>
            <a:r>
              <a:rPr lang="en-US" sz="4000" b="1" dirty="0" smtClean="0">
                <a:solidFill>
                  <a:srgbClr val="002060"/>
                </a:solidFill>
              </a:rPr>
              <a:t> </a:t>
            </a:r>
            <a:r>
              <a:rPr lang="en-US" dirty="0" smtClean="0"/>
              <a:t>are prohibited from using their professional knowledge for the purpose of torture.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0"/>
            <a:ext cx="8534400" cy="6629400"/>
          </a:xfrm>
        </p:spPr>
        <p:txBody>
          <a:bodyPr>
            <a:normAutofit/>
          </a:bodyPr>
          <a:lstStyle/>
          <a:p>
            <a:r>
              <a:rPr lang="en-US" sz="3900" b="1" dirty="0" smtClean="0">
                <a:solidFill>
                  <a:srgbClr val="FF0000"/>
                </a:solidFill>
              </a:rPr>
              <a:t>2.As per the declaration of Tokyo 1975:</a:t>
            </a:r>
          </a:p>
          <a:p>
            <a:pPr>
              <a:buNone/>
            </a:pPr>
            <a:r>
              <a:rPr lang="en-US" b="1" dirty="0" smtClean="0">
                <a:solidFill>
                  <a:srgbClr val="002060"/>
                </a:solidFill>
              </a:rPr>
              <a:t>     Physician are prohibited to </a:t>
            </a:r>
            <a:r>
              <a:rPr lang="en-US" dirty="0" smtClean="0"/>
              <a:t>:</a:t>
            </a:r>
          </a:p>
          <a:p>
            <a:r>
              <a:rPr lang="en-US" dirty="0" smtClean="0"/>
              <a:t>1.participate or condone in practice of torture, cruelty in human and disregarding procedures</a:t>
            </a:r>
          </a:p>
          <a:p>
            <a:r>
              <a:rPr lang="en-US" dirty="0" smtClean="0"/>
              <a:t>2.  provide any promises ,instrument ,substances or knowledge ,to facilitate such practice.</a:t>
            </a:r>
          </a:p>
          <a:p>
            <a:r>
              <a:rPr lang="en-US" dirty="0" smtClean="0"/>
              <a:t>3. be present during any procedure involving cruelty in human activity</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4800" b="1" dirty="0" smtClean="0">
                <a:solidFill>
                  <a:srgbClr val="FF0000"/>
                </a:solidFill>
              </a:rPr>
              <a:t>3.As per HR Act 1993 :</a:t>
            </a:r>
          </a:p>
          <a:p>
            <a:r>
              <a:rPr lang="en-US" sz="3600" dirty="0" smtClean="0"/>
              <a:t>Freedom from torture in the right to be protected under all circumstances including in times of internal or international disturbances or war</a:t>
            </a:r>
            <a:endParaRPr lang="en-US"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5400" b="1" dirty="0" smtClean="0">
                <a:solidFill>
                  <a:srgbClr val="FF0000"/>
                </a:solidFill>
              </a:rPr>
              <a:t>4.As per medical Ethics :</a:t>
            </a:r>
          </a:p>
          <a:p>
            <a:r>
              <a:rPr lang="en-US" dirty="0" smtClean="0"/>
              <a:t>Physician are to protect the prisoners and detainers against the torture or inhuman treatment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sz="5400" b="1" dirty="0" smtClean="0">
                <a:solidFill>
                  <a:srgbClr val="FF0000"/>
                </a:solidFill>
              </a:rPr>
              <a:t>5.As duty towards state:</a:t>
            </a:r>
          </a:p>
          <a:p>
            <a:r>
              <a:rPr lang="en-US" dirty="0" smtClean="0"/>
              <a:t>Physician are to examine and treat the victim of torture carefully and thoroughly and to report the police or other investigating agencies.</a:t>
            </a:r>
          </a:p>
          <a:p>
            <a:r>
              <a:rPr lang="en-US" b="1" dirty="0" smtClean="0">
                <a:solidFill>
                  <a:srgbClr val="002060"/>
                </a:solidFill>
              </a:rPr>
              <a:t>IPC 330 and </a:t>
            </a:r>
            <a:r>
              <a:rPr lang="en-US" b="1" smtClean="0">
                <a:solidFill>
                  <a:srgbClr val="002060"/>
                </a:solidFill>
              </a:rPr>
              <a:t>IPC 331</a:t>
            </a:r>
            <a:r>
              <a:rPr lang="en-US" smtClean="0"/>
              <a:t> </a:t>
            </a:r>
            <a:r>
              <a:rPr lang="en-US" dirty="0" smtClean="0"/>
              <a:t>deals with the issue of voluntarily causing hurt or grievous hurt for the purpose of extorting confession or any other information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57200"/>
            <a:ext cx="8610600" cy="5943600"/>
          </a:xfrm>
        </p:spPr>
        <p:txBody>
          <a:bodyPr>
            <a:normAutofit/>
          </a:bodyPr>
          <a:lstStyle/>
          <a:p>
            <a:r>
              <a:rPr lang="en-US" sz="4400" b="1" dirty="0" smtClean="0">
                <a:solidFill>
                  <a:srgbClr val="002060"/>
                </a:solidFill>
              </a:rPr>
              <a:t>As per WMA declaration1975 –</a:t>
            </a:r>
          </a:p>
          <a:p>
            <a:pPr>
              <a:buNone/>
            </a:pPr>
            <a:r>
              <a:rPr lang="en-US" dirty="0" smtClean="0"/>
              <a:t>   </a:t>
            </a:r>
            <a:r>
              <a:rPr lang="en-US" sz="4000" dirty="0" smtClean="0"/>
              <a:t>Deliberate or intentional systemic or wanton infliction of physical or mental suffering by one or more persons acting alone or on the instruction of any authority to force another person to collect information or to make confession or for any other reason</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9600" b="1" i="1" dirty="0" smtClean="0">
                <a:solidFill>
                  <a:srgbClr val="FF0000"/>
                </a:solidFill>
              </a:rPr>
              <a:t>Photographs</a:t>
            </a:r>
          </a:p>
          <a:p>
            <a:endParaRPr lang="en-US" sz="9600" b="1" i="1"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9144000" cy="1311275"/>
          </a:xfrm>
          <a:prstGeom prst="rect">
            <a:avLst/>
          </a:prstGeom>
          <a:noFill/>
          <a:ln w="9525">
            <a:noFill/>
            <a:miter lim="800000"/>
            <a:headEnd/>
            <a:tailEnd/>
          </a:ln>
          <a:effectLst/>
        </p:spPr>
        <p:txBody>
          <a:bodyPr>
            <a:spAutoFit/>
          </a:bodyPr>
          <a:lstStyle/>
          <a:p>
            <a:pPr algn="ctr"/>
            <a:endParaRPr lang="en-US" sz="2800" b="1">
              <a:solidFill>
                <a:schemeClr val="bg1"/>
              </a:solidFill>
              <a:cs typeface="Times New Roman" pitchFamily="18" charset="0"/>
            </a:endParaRPr>
          </a:p>
          <a:p>
            <a:pPr algn="ctr" eaLnBrk="0" hangingPunct="0"/>
            <a:endParaRPr lang="en-US" sz="2800" b="1">
              <a:solidFill>
                <a:schemeClr val="bg1"/>
              </a:solidFill>
              <a:cs typeface="Times New Roman" pitchFamily="18" charset="0"/>
            </a:endParaRPr>
          </a:p>
          <a:p>
            <a:pPr eaLnBrk="0" hangingPunct="0"/>
            <a:endParaRPr lang="en-US"/>
          </a:p>
        </p:txBody>
      </p:sp>
      <p:pic>
        <p:nvPicPr>
          <p:cNvPr id="3075" name="Picture 3" descr="CRG2111"/>
          <p:cNvPicPr>
            <a:picLocks noChangeAspect="1" noChangeArrowheads="1"/>
          </p:cNvPicPr>
          <p:nvPr/>
        </p:nvPicPr>
        <p:blipFill>
          <a:blip r:embed="rId2"/>
          <a:srcRect/>
          <a:stretch>
            <a:fillRect/>
          </a:stretch>
        </p:blipFill>
        <p:spPr bwMode="auto">
          <a:xfrm>
            <a:off x="152400" y="115888"/>
            <a:ext cx="8839200" cy="6626225"/>
          </a:xfrm>
          <a:prstGeom prst="rect">
            <a:avLst/>
          </a:prstGeom>
          <a:noFill/>
        </p:spPr>
      </p:pic>
    </p:spTree>
  </p:cSld>
  <p:clrMapOvr>
    <a:masterClrMapping/>
  </p:clrMapOvr>
  <p:transition advTm="1500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endParaRPr lang="en-US"/>
          </a:p>
        </p:txBody>
      </p:sp>
      <p:sp>
        <p:nvSpPr>
          <p:cNvPr id="33795" name="Rectangle 3"/>
          <p:cNvSpPr>
            <a:spLocks noGrp="1" noChangeArrowheads="1"/>
          </p:cNvSpPr>
          <p:nvPr>
            <p:ph type="body" idx="1"/>
          </p:nvPr>
        </p:nvSpPr>
        <p:spPr/>
        <p:txBody>
          <a:bodyPr/>
          <a:lstStyle/>
          <a:p>
            <a:endParaRPr lang="en-US"/>
          </a:p>
        </p:txBody>
      </p:sp>
      <p:pic>
        <p:nvPicPr>
          <p:cNvPr id="33797" name="Picture 5" descr="220px-Abu-ghraib-leash">
            <a:hlinkClick r:id="rId2"/>
          </p:cNvPr>
          <p:cNvPicPr>
            <a:picLocks noChangeAspect="1" noChangeArrowheads="1"/>
          </p:cNvPicPr>
          <p:nvPr/>
        </p:nvPicPr>
        <p:blipFill>
          <a:blip r:embed="rId3"/>
          <a:srcRect/>
          <a:stretch>
            <a:fillRect/>
          </a:stretch>
        </p:blipFill>
        <p:spPr bwMode="auto">
          <a:xfrm>
            <a:off x="762000" y="609600"/>
            <a:ext cx="7467600" cy="6313488"/>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endParaRPr lang="en-US"/>
          </a:p>
        </p:txBody>
      </p:sp>
      <p:sp>
        <p:nvSpPr>
          <p:cNvPr id="34819" name="Rectangle 3"/>
          <p:cNvSpPr>
            <a:spLocks noGrp="1" noChangeArrowheads="1"/>
          </p:cNvSpPr>
          <p:nvPr>
            <p:ph type="body" idx="1"/>
          </p:nvPr>
        </p:nvSpPr>
        <p:spPr/>
        <p:txBody>
          <a:bodyPr/>
          <a:lstStyle/>
          <a:p>
            <a:endParaRPr lang="en-US"/>
          </a:p>
        </p:txBody>
      </p:sp>
      <p:pic>
        <p:nvPicPr>
          <p:cNvPr id="34821" name="Picture 5" descr="220px-Abu_Ghraib_53">
            <a:hlinkClick r:id="rId2"/>
          </p:cNvPr>
          <p:cNvPicPr>
            <a:picLocks noChangeAspect="1" noChangeArrowheads="1"/>
          </p:cNvPicPr>
          <p:nvPr/>
        </p:nvPicPr>
        <p:blipFill>
          <a:blip r:embed="rId3"/>
          <a:srcRect/>
          <a:stretch>
            <a:fillRect/>
          </a:stretch>
        </p:blipFill>
        <p:spPr bwMode="auto">
          <a:xfrm>
            <a:off x="2032000" y="0"/>
            <a:ext cx="5080000" cy="6858000"/>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endParaRPr lang="en-US"/>
          </a:p>
        </p:txBody>
      </p:sp>
      <p:sp>
        <p:nvSpPr>
          <p:cNvPr id="35843" name="Rectangle 3"/>
          <p:cNvSpPr>
            <a:spLocks noGrp="1" noChangeArrowheads="1"/>
          </p:cNvSpPr>
          <p:nvPr>
            <p:ph type="body" idx="1"/>
          </p:nvPr>
        </p:nvSpPr>
        <p:spPr/>
        <p:txBody>
          <a:bodyPr/>
          <a:lstStyle/>
          <a:p>
            <a:endParaRPr lang="en-US"/>
          </a:p>
        </p:txBody>
      </p:sp>
      <p:pic>
        <p:nvPicPr>
          <p:cNvPr id="35845" name="Picture 5" descr="170px-Abu_Ghraib_39">
            <a:hlinkClick r:id="rId2"/>
          </p:cNvPr>
          <p:cNvPicPr>
            <a:picLocks noChangeAspect="1" noChangeArrowheads="1"/>
          </p:cNvPicPr>
          <p:nvPr/>
        </p:nvPicPr>
        <p:blipFill>
          <a:blip r:embed="rId3"/>
          <a:srcRect/>
          <a:stretch>
            <a:fillRect/>
          </a:stretch>
        </p:blipFill>
        <p:spPr bwMode="auto">
          <a:xfrm>
            <a:off x="1447800" y="46038"/>
            <a:ext cx="5102225" cy="6811962"/>
          </a:xfrm>
          <a:prstGeom prst="rect">
            <a:avLst/>
          </a:prstGeom>
          <a:no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endParaRPr lang="en-US"/>
          </a:p>
        </p:txBody>
      </p:sp>
      <p:sp>
        <p:nvSpPr>
          <p:cNvPr id="36867" name="Rectangle 3"/>
          <p:cNvSpPr>
            <a:spLocks noGrp="1" noChangeArrowheads="1"/>
          </p:cNvSpPr>
          <p:nvPr>
            <p:ph type="body" idx="1"/>
          </p:nvPr>
        </p:nvSpPr>
        <p:spPr/>
        <p:txBody>
          <a:bodyPr/>
          <a:lstStyle/>
          <a:p>
            <a:endParaRPr lang="en-US"/>
          </a:p>
        </p:txBody>
      </p:sp>
      <p:pic>
        <p:nvPicPr>
          <p:cNvPr id="36869" name="Picture 5" descr="abu-ghraib"/>
          <p:cNvPicPr>
            <a:picLocks noChangeAspect="1" noChangeArrowheads="1"/>
          </p:cNvPicPr>
          <p:nvPr/>
        </p:nvPicPr>
        <p:blipFill>
          <a:blip r:embed="rId2"/>
          <a:srcRect/>
          <a:stretch>
            <a:fillRect/>
          </a:stretch>
        </p:blipFill>
        <p:spPr bwMode="auto">
          <a:xfrm>
            <a:off x="155575" y="46038"/>
            <a:ext cx="8150225" cy="6499225"/>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endParaRPr lang="en-US"/>
          </a:p>
        </p:txBody>
      </p:sp>
      <p:sp>
        <p:nvSpPr>
          <p:cNvPr id="38915" name="Rectangle 3"/>
          <p:cNvSpPr>
            <a:spLocks noGrp="1" noChangeArrowheads="1"/>
          </p:cNvSpPr>
          <p:nvPr>
            <p:ph type="body" idx="1"/>
          </p:nvPr>
        </p:nvSpPr>
        <p:spPr/>
        <p:txBody>
          <a:bodyPr/>
          <a:lstStyle/>
          <a:p>
            <a:endParaRPr lang="en-US"/>
          </a:p>
        </p:txBody>
      </p:sp>
      <p:pic>
        <p:nvPicPr>
          <p:cNvPr id="38917" name="Picture 5" descr="abu-ghraib21"/>
          <p:cNvPicPr>
            <a:picLocks noChangeAspect="1" noChangeArrowheads="1"/>
          </p:cNvPicPr>
          <p:nvPr/>
        </p:nvPicPr>
        <p:blipFill>
          <a:blip r:embed="rId2"/>
          <a:srcRect/>
          <a:stretch>
            <a:fillRect/>
          </a:stretch>
        </p:blipFill>
        <p:spPr bwMode="auto">
          <a:xfrm>
            <a:off x="304800" y="0"/>
            <a:ext cx="7772400" cy="7010400"/>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endParaRPr lang="en-US"/>
          </a:p>
        </p:txBody>
      </p:sp>
      <p:sp>
        <p:nvSpPr>
          <p:cNvPr id="37891" name="Rectangle 3"/>
          <p:cNvSpPr>
            <a:spLocks noGrp="1" noChangeArrowheads="1"/>
          </p:cNvSpPr>
          <p:nvPr>
            <p:ph type="body" idx="1"/>
          </p:nvPr>
        </p:nvSpPr>
        <p:spPr/>
        <p:txBody>
          <a:bodyPr/>
          <a:lstStyle/>
          <a:p>
            <a:endParaRPr lang="en-US"/>
          </a:p>
        </p:txBody>
      </p:sp>
      <p:pic>
        <p:nvPicPr>
          <p:cNvPr id="37893" name="Picture 5" descr="voc_war_pris_1_pic_abu_ghraib_3"/>
          <p:cNvPicPr>
            <a:picLocks noChangeAspect="1" noChangeArrowheads="1"/>
          </p:cNvPicPr>
          <p:nvPr/>
        </p:nvPicPr>
        <p:blipFill>
          <a:blip r:embed="rId2"/>
          <a:srcRect/>
          <a:stretch>
            <a:fillRect/>
          </a:stretch>
        </p:blipFill>
        <p:spPr bwMode="auto">
          <a:xfrm>
            <a:off x="155575" y="46038"/>
            <a:ext cx="8988425" cy="6492875"/>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9144000" cy="1311275"/>
          </a:xfrm>
          <a:prstGeom prst="rect">
            <a:avLst/>
          </a:prstGeom>
          <a:noFill/>
          <a:ln w="9525">
            <a:noFill/>
            <a:miter lim="800000"/>
            <a:headEnd/>
            <a:tailEnd/>
          </a:ln>
          <a:effectLst/>
        </p:spPr>
        <p:txBody>
          <a:bodyPr>
            <a:spAutoFit/>
          </a:bodyPr>
          <a:lstStyle/>
          <a:p>
            <a:pPr algn="ctr"/>
            <a:endParaRPr lang="en-US" sz="2800" b="1">
              <a:solidFill>
                <a:schemeClr val="bg1"/>
              </a:solidFill>
              <a:cs typeface="Times New Roman" pitchFamily="18" charset="0"/>
            </a:endParaRPr>
          </a:p>
          <a:p>
            <a:pPr algn="ctr" eaLnBrk="0" hangingPunct="0"/>
            <a:endParaRPr lang="en-US" sz="2800" b="1">
              <a:solidFill>
                <a:schemeClr val="bg1"/>
              </a:solidFill>
              <a:cs typeface="Times New Roman" pitchFamily="18" charset="0"/>
            </a:endParaRPr>
          </a:p>
          <a:p>
            <a:pPr eaLnBrk="0" hangingPunct="0"/>
            <a:endParaRPr lang="en-US"/>
          </a:p>
        </p:txBody>
      </p:sp>
      <p:pic>
        <p:nvPicPr>
          <p:cNvPr id="13315" name="Picture 3" descr="abuse5"/>
          <p:cNvPicPr>
            <a:picLocks noChangeAspect="1" noChangeArrowheads="1"/>
          </p:cNvPicPr>
          <p:nvPr/>
        </p:nvPicPr>
        <p:blipFill>
          <a:blip r:embed="rId2"/>
          <a:srcRect/>
          <a:stretch>
            <a:fillRect/>
          </a:stretch>
        </p:blipFill>
        <p:spPr bwMode="auto">
          <a:xfrm>
            <a:off x="0" y="304800"/>
            <a:ext cx="9144000" cy="6022975"/>
          </a:xfrm>
          <a:prstGeom prst="rect">
            <a:avLst/>
          </a:prstGeom>
          <a:noFill/>
        </p:spPr>
      </p:pic>
    </p:spTree>
  </p:cSld>
  <p:clrMapOvr>
    <a:masterClrMapping/>
  </p:clrMapOvr>
  <p:transition advTm="1500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9144000" cy="1311275"/>
          </a:xfrm>
          <a:prstGeom prst="rect">
            <a:avLst/>
          </a:prstGeom>
          <a:noFill/>
          <a:ln w="9525">
            <a:noFill/>
            <a:miter lim="800000"/>
            <a:headEnd/>
            <a:tailEnd/>
          </a:ln>
          <a:effectLst/>
        </p:spPr>
        <p:txBody>
          <a:bodyPr>
            <a:spAutoFit/>
          </a:bodyPr>
          <a:lstStyle/>
          <a:p>
            <a:pPr algn="ctr"/>
            <a:endParaRPr lang="en-US" sz="2800" b="1">
              <a:solidFill>
                <a:schemeClr val="bg1"/>
              </a:solidFill>
              <a:cs typeface="Times New Roman" pitchFamily="18" charset="0"/>
            </a:endParaRPr>
          </a:p>
          <a:p>
            <a:pPr algn="ctr" eaLnBrk="0" hangingPunct="0"/>
            <a:endParaRPr lang="en-US" sz="2800" b="1">
              <a:solidFill>
                <a:schemeClr val="bg1"/>
              </a:solidFill>
              <a:cs typeface="Times New Roman" pitchFamily="18" charset="0"/>
            </a:endParaRPr>
          </a:p>
          <a:p>
            <a:pPr eaLnBrk="0" hangingPunct="0"/>
            <a:endParaRPr lang="en-US"/>
          </a:p>
        </p:txBody>
      </p:sp>
      <p:pic>
        <p:nvPicPr>
          <p:cNvPr id="17411" name="Picture 3" descr="torture3"/>
          <p:cNvPicPr>
            <a:picLocks noChangeAspect="1" noChangeArrowheads="1"/>
          </p:cNvPicPr>
          <p:nvPr/>
        </p:nvPicPr>
        <p:blipFill>
          <a:blip r:embed="rId2"/>
          <a:srcRect/>
          <a:stretch>
            <a:fillRect/>
          </a:stretch>
        </p:blipFill>
        <p:spPr bwMode="auto">
          <a:xfrm>
            <a:off x="0" y="-26988"/>
            <a:ext cx="9144000" cy="6884988"/>
          </a:xfrm>
          <a:prstGeom prst="rect">
            <a:avLst/>
          </a:prstGeom>
          <a:noFill/>
        </p:spPr>
      </p:pic>
    </p:spTree>
  </p:cSld>
  <p:clrMapOvr>
    <a:masterClrMapping/>
  </p:clrMapOvr>
  <p:transition advTm="1500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Autofit/>
          </a:bodyPr>
          <a:lstStyle/>
          <a:p>
            <a:r>
              <a:rPr lang="en-US" sz="9600" b="1" i="1" dirty="0" smtClean="0">
                <a:solidFill>
                  <a:srgbClr val="FF0000"/>
                </a:solidFill>
              </a:rPr>
              <a:t>Motives</a:t>
            </a:r>
            <a:endParaRPr lang="en-US" sz="7200" b="1" i="1"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r>
              <a:rPr lang="en-US" sz="5200" b="1" dirty="0" smtClean="0">
                <a:solidFill>
                  <a:srgbClr val="002060"/>
                </a:solidFill>
              </a:rPr>
              <a:t>Aims or motives</a:t>
            </a:r>
          </a:p>
          <a:p>
            <a:r>
              <a:rPr lang="en-US" sz="4300" dirty="0" smtClean="0"/>
              <a:t>To gather information</a:t>
            </a:r>
          </a:p>
          <a:p>
            <a:r>
              <a:rPr lang="en-US" sz="4300" dirty="0" smtClean="0"/>
              <a:t>To get confession</a:t>
            </a:r>
          </a:p>
          <a:p>
            <a:r>
              <a:rPr lang="en-US" sz="4300" dirty="0" smtClean="0"/>
              <a:t>To obtain testimony</a:t>
            </a:r>
          </a:p>
          <a:p>
            <a:r>
              <a:rPr lang="en-US" sz="4300" dirty="0" smtClean="0"/>
              <a:t>To destroy personality</a:t>
            </a:r>
          </a:p>
          <a:p>
            <a:r>
              <a:rPr lang="en-US" sz="4300" dirty="0" smtClean="0"/>
              <a:t>To take revenge</a:t>
            </a:r>
          </a:p>
          <a:p>
            <a:r>
              <a:rPr lang="en-US" sz="4300" dirty="0" smtClean="0"/>
              <a:t>To spread terror in community</a:t>
            </a:r>
            <a:endParaRPr lang="en-US" sz="43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0" y="0"/>
            <a:ext cx="9144000" cy="1311275"/>
          </a:xfrm>
          <a:prstGeom prst="rect">
            <a:avLst/>
          </a:prstGeom>
          <a:noFill/>
          <a:ln w="9525">
            <a:noFill/>
            <a:miter lim="800000"/>
            <a:headEnd/>
            <a:tailEnd/>
          </a:ln>
          <a:effectLst/>
        </p:spPr>
        <p:txBody>
          <a:bodyPr>
            <a:spAutoFit/>
          </a:bodyPr>
          <a:lstStyle/>
          <a:p>
            <a:pPr algn="ctr"/>
            <a:endParaRPr lang="en-US" sz="2800" b="1">
              <a:solidFill>
                <a:schemeClr val="bg1"/>
              </a:solidFill>
              <a:cs typeface="Times New Roman" pitchFamily="18" charset="0"/>
            </a:endParaRPr>
          </a:p>
          <a:p>
            <a:pPr algn="ctr" eaLnBrk="0" hangingPunct="0"/>
            <a:endParaRPr lang="en-US" sz="2800" b="1">
              <a:solidFill>
                <a:schemeClr val="bg1"/>
              </a:solidFill>
              <a:cs typeface="Times New Roman" pitchFamily="18" charset="0"/>
            </a:endParaRPr>
          </a:p>
          <a:p>
            <a:pPr eaLnBrk="0" hangingPunct="0"/>
            <a:endParaRPr lang="en-US"/>
          </a:p>
        </p:txBody>
      </p:sp>
      <p:pic>
        <p:nvPicPr>
          <p:cNvPr id="21507" name="Picture 3" descr="torture5"/>
          <p:cNvPicPr>
            <a:picLocks noChangeAspect="1" noChangeArrowheads="1"/>
          </p:cNvPicPr>
          <p:nvPr/>
        </p:nvPicPr>
        <p:blipFill>
          <a:blip r:embed="rId2"/>
          <a:srcRect/>
          <a:stretch>
            <a:fillRect/>
          </a:stretch>
        </p:blipFill>
        <p:spPr bwMode="auto">
          <a:xfrm>
            <a:off x="2209800" y="0"/>
            <a:ext cx="4618038" cy="6858000"/>
          </a:xfrm>
          <a:prstGeom prst="rect">
            <a:avLst/>
          </a:prstGeom>
          <a:noFill/>
        </p:spPr>
      </p:pic>
    </p:spTree>
  </p:cSld>
  <p:clrMapOvr>
    <a:masterClrMapping/>
  </p:clrMapOvr>
  <p:transition advTm="15000"/>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0" y="0"/>
            <a:ext cx="9144000" cy="1311275"/>
          </a:xfrm>
          <a:prstGeom prst="rect">
            <a:avLst/>
          </a:prstGeom>
          <a:noFill/>
          <a:ln w="9525">
            <a:noFill/>
            <a:miter lim="800000"/>
            <a:headEnd/>
            <a:tailEnd/>
          </a:ln>
          <a:effectLst/>
        </p:spPr>
        <p:txBody>
          <a:bodyPr>
            <a:spAutoFit/>
          </a:bodyPr>
          <a:lstStyle/>
          <a:p>
            <a:pPr algn="ctr"/>
            <a:endParaRPr lang="en-US" sz="2800" b="1">
              <a:solidFill>
                <a:schemeClr val="bg1"/>
              </a:solidFill>
              <a:cs typeface="Times New Roman" pitchFamily="18" charset="0"/>
            </a:endParaRPr>
          </a:p>
          <a:p>
            <a:pPr algn="ctr" eaLnBrk="0" hangingPunct="0"/>
            <a:endParaRPr lang="en-US" sz="2800" b="1">
              <a:solidFill>
                <a:schemeClr val="bg1"/>
              </a:solidFill>
              <a:cs typeface="Times New Roman" pitchFamily="18" charset="0"/>
            </a:endParaRPr>
          </a:p>
          <a:p>
            <a:pPr eaLnBrk="0" hangingPunct="0"/>
            <a:endParaRPr lang="en-US"/>
          </a:p>
        </p:txBody>
      </p:sp>
      <p:pic>
        <p:nvPicPr>
          <p:cNvPr id="22531" name="Picture 3" descr="_40735183_11"/>
          <p:cNvPicPr>
            <a:picLocks noChangeAspect="1" noChangeArrowheads="1"/>
          </p:cNvPicPr>
          <p:nvPr/>
        </p:nvPicPr>
        <p:blipFill>
          <a:blip r:embed="rId2"/>
          <a:srcRect/>
          <a:stretch>
            <a:fillRect/>
          </a:stretch>
        </p:blipFill>
        <p:spPr bwMode="auto">
          <a:xfrm>
            <a:off x="152400" y="152400"/>
            <a:ext cx="8839200" cy="5892800"/>
          </a:xfrm>
          <a:prstGeom prst="rect">
            <a:avLst/>
          </a:prstGeom>
          <a:noFill/>
        </p:spPr>
      </p:pic>
    </p:spTree>
  </p:cSld>
  <p:clrMapOvr>
    <a:masterClrMapping/>
  </p:clrMapOvr>
  <p:transition advTm="15000"/>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0" y="0"/>
            <a:ext cx="9144000" cy="1311275"/>
          </a:xfrm>
          <a:prstGeom prst="rect">
            <a:avLst/>
          </a:prstGeom>
          <a:noFill/>
          <a:ln w="9525">
            <a:noFill/>
            <a:miter lim="800000"/>
            <a:headEnd/>
            <a:tailEnd/>
          </a:ln>
          <a:effectLst/>
        </p:spPr>
        <p:txBody>
          <a:bodyPr>
            <a:spAutoFit/>
          </a:bodyPr>
          <a:lstStyle/>
          <a:p>
            <a:pPr algn="ctr"/>
            <a:endParaRPr lang="en-US" sz="2800" b="1">
              <a:solidFill>
                <a:schemeClr val="bg1"/>
              </a:solidFill>
              <a:cs typeface="Times New Roman" pitchFamily="18" charset="0"/>
            </a:endParaRPr>
          </a:p>
          <a:p>
            <a:pPr algn="ctr" eaLnBrk="0" hangingPunct="0"/>
            <a:endParaRPr lang="en-US" sz="2800" b="1">
              <a:solidFill>
                <a:schemeClr val="bg1"/>
              </a:solidFill>
              <a:cs typeface="Times New Roman" pitchFamily="18" charset="0"/>
            </a:endParaRPr>
          </a:p>
          <a:p>
            <a:pPr eaLnBrk="0" hangingPunct="0"/>
            <a:endParaRPr lang="en-US"/>
          </a:p>
        </p:txBody>
      </p:sp>
      <p:pic>
        <p:nvPicPr>
          <p:cNvPr id="24579" name="Picture 3" descr="iraqis_tortured_wp-j"/>
          <p:cNvPicPr>
            <a:picLocks noChangeAspect="1" noChangeArrowheads="1"/>
          </p:cNvPicPr>
          <p:nvPr/>
        </p:nvPicPr>
        <p:blipFill>
          <a:blip r:embed="rId2"/>
          <a:srcRect/>
          <a:stretch>
            <a:fillRect/>
          </a:stretch>
        </p:blipFill>
        <p:spPr bwMode="auto">
          <a:xfrm>
            <a:off x="0" y="-39688"/>
            <a:ext cx="9144000" cy="6892926"/>
          </a:xfrm>
          <a:prstGeom prst="rect">
            <a:avLst/>
          </a:prstGeom>
          <a:noFill/>
        </p:spPr>
      </p:pic>
    </p:spTree>
  </p:cSld>
  <p:clrMapOvr>
    <a:masterClrMapping/>
  </p:clrMapOvr>
  <p:transition advTm="1500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ChangeArrowheads="1"/>
          </p:cNvSpPr>
          <p:nvPr/>
        </p:nvSpPr>
        <p:spPr bwMode="auto">
          <a:xfrm>
            <a:off x="0" y="0"/>
            <a:ext cx="9144000" cy="1311275"/>
          </a:xfrm>
          <a:prstGeom prst="rect">
            <a:avLst/>
          </a:prstGeom>
          <a:noFill/>
          <a:ln w="9525">
            <a:noFill/>
            <a:miter lim="800000"/>
            <a:headEnd/>
            <a:tailEnd/>
          </a:ln>
          <a:effectLst/>
        </p:spPr>
        <p:txBody>
          <a:bodyPr>
            <a:spAutoFit/>
          </a:bodyPr>
          <a:lstStyle/>
          <a:p>
            <a:pPr algn="ctr"/>
            <a:endParaRPr lang="en-US" sz="2800" b="1">
              <a:solidFill>
                <a:schemeClr val="bg1"/>
              </a:solidFill>
              <a:cs typeface="Times New Roman" pitchFamily="18" charset="0"/>
            </a:endParaRPr>
          </a:p>
          <a:p>
            <a:pPr algn="ctr" eaLnBrk="0" hangingPunct="0"/>
            <a:endParaRPr lang="en-US" sz="2800" b="1">
              <a:solidFill>
                <a:schemeClr val="bg1"/>
              </a:solidFill>
              <a:cs typeface="Times New Roman" pitchFamily="18" charset="0"/>
            </a:endParaRPr>
          </a:p>
          <a:p>
            <a:pPr eaLnBrk="0" hangingPunct="0"/>
            <a:endParaRPr lang="en-US"/>
          </a:p>
        </p:txBody>
      </p:sp>
      <p:pic>
        <p:nvPicPr>
          <p:cNvPr id="25603" name="Picture 3" descr="iraqis_tortured_newyorker-k"/>
          <p:cNvPicPr>
            <a:picLocks noChangeAspect="1" noChangeArrowheads="1"/>
          </p:cNvPicPr>
          <p:nvPr/>
        </p:nvPicPr>
        <p:blipFill>
          <a:blip r:embed="rId2"/>
          <a:srcRect/>
          <a:stretch>
            <a:fillRect/>
          </a:stretch>
        </p:blipFill>
        <p:spPr bwMode="auto">
          <a:xfrm>
            <a:off x="609600" y="0"/>
            <a:ext cx="7848600" cy="6896100"/>
          </a:xfrm>
          <a:prstGeom prst="rect">
            <a:avLst/>
          </a:prstGeom>
          <a:noFill/>
        </p:spPr>
      </p:pic>
    </p:spTree>
  </p:cSld>
  <p:clrMapOvr>
    <a:masterClrMapping/>
  </p:clrMapOvr>
  <p:transition advTm="1500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p:cNvSpPr>
          <p:nvPr/>
        </p:nvSpPr>
        <p:spPr bwMode="auto">
          <a:xfrm>
            <a:off x="0" y="0"/>
            <a:ext cx="9144000" cy="1311275"/>
          </a:xfrm>
          <a:prstGeom prst="rect">
            <a:avLst/>
          </a:prstGeom>
          <a:noFill/>
          <a:ln w="9525">
            <a:noFill/>
            <a:miter lim="800000"/>
            <a:headEnd/>
            <a:tailEnd/>
          </a:ln>
          <a:effectLst/>
        </p:spPr>
        <p:txBody>
          <a:bodyPr>
            <a:spAutoFit/>
          </a:bodyPr>
          <a:lstStyle/>
          <a:p>
            <a:pPr algn="ctr"/>
            <a:endParaRPr lang="en-US" sz="2800" b="1">
              <a:solidFill>
                <a:schemeClr val="bg1"/>
              </a:solidFill>
              <a:cs typeface="Times New Roman" pitchFamily="18" charset="0"/>
            </a:endParaRPr>
          </a:p>
          <a:p>
            <a:pPr algn="ctr" eaLnBrk="0" hangingPunct="0"/>
            <a:endParaRPr lang="en-US" sz="2800" b="1">
              <a:solidFill>
                <a:schemeClr val="bg1"/>
              </a:solidFill>
              <a:cs typeface="Times New Roman" pitchFamily="18" charset="0"/>
            </a:endParaRPr>
          </a:p>
          <a:p>
            <a:pPr eaLnBrk="0" hangingPunct="0"/>
            <a:endParaRPr lang="en-US"/>
          </a:p>
        </p:txBody>
      </p:sp>
      <p:pic>
        <p:nvPicPr>
          <p:cNvPr id="26627" name="Picture 3" descr="abughraib1"/>
          <p:cNvPicPr>
            <a:picLocks noChangeAspect="1" noChangeArrowheads="1"/>
          </p:cNvPicPr>
          <p:nvPr/>
        </p:nvPicPr>
        <p:blipFill>
          <a:blip r:embed="rId2"/>
          <a:srcRect/>
          <a:stretch>
            <a:fillRect/>
          </a:stretch>
        </p:blipFill>
        <p:spPr bwMode="auto">
          <a:xfrm>
            <a:off x="0" y="228600"/>
            <a:ext cx="9144000" cy="6413500"/>
          </a:xfrm>
          <a:prstGeom prst="rect">
            <a:avLst/>
          </a:prstGeom>
          <a:noFill/>
        </p:spPr>
      </p:pic>
    </p:spTree>
  </p:cSld>
  <p:clrMapOvr>
    <a:masterClrMapping/>
  </p:clrMapOvr>
  <p:transition advTm="15000"/>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thank-you.jp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534400" cy="6400800"/>
          </a:xfrm>
        </p:spPr>
        <p:txBody>
          <a:bodyPr/>
          <a:lstStyle/>
          <a:p>
            <a:r>
              <a:rPr lang="en-US" sz="4400" b="1" dirty="0" smtClean="0">
                <a:solidFill>
                  <a:srgbClr val="FF0000"/>
                </a:solidFill>
              </a:rPr>
              <a:t>Place generally used:</a:t>
            </a:r>
          </a:p>
          <a:p>
            <a:r>
              <a:rPr lang="en-US" dirty="0" smtClean="0"/>
              <a:t>An isolated or remote or confined place ,usually after sunset with formidable display of power.</a:t>
            </a:r>
          </a:p>
          <a:p>
            <a:endParaRPr lang="en-US" dirty="0" smtClean="0"/>
          </a:p>
          <a:p>
            <a:r>
              <a:rPr lang="en-US" sz="4400" b="1" dirty="0" smtClean="0">
                <a:solidFill>
                  <a:srgbClr val="FF0000"/>
                </a:solidFill>
              </a:rPr>
              <a:t>Methods:</a:t>
            </a:r>
          </a:p>
          <a:p>
            <a:r>
              <a:rPr lang="en-US" dirty="0" smtClean="0"/>
              <a:t>1. Physical </a:t>
            </a:r>
          </a:p>
          <a:p>
            <a:r>
              <a:rPr lang="en-US" dirty="0" smtClean="0"/>
              <a:t>2. Sexual</a:t>
            </a:r>
          </a:p>
          <a:p>
            <a:r>
              <a:rPr lang="en-US" dirty="0" smtClean="0"/>
              <a:t>3.Psychological</a:t>
            </a:r>
          </a:p>
          <a:p>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86800" cy="6858000"/>
          </a:xfrm>
        </p:spPr>
        <p:txBody>
          <a:bodyPr>
            <a:normAutofit fontScale="92500" lnSpcReduction="10000"/>
          </a:bodyPr>
          <a:lstStyle/>
          <a:p>
            <a:r>
              <a:rPr lang="en-US" sz="4300" b="1" dirty="0" smtClean="0">
                <a:solidFill>
                  <a:srgbClr val="FF0000"/>
                </a:solidFill>
              </a:rPr>
              <a:t>Physical:</a:t>
            </a:r>
          </a:p>
          <a:p>
            <a:r>
              <a:rPr lang="en-US" b="1" dirty="0" smtClean="0">
                <a:solidFill>
                  <a:srgbClr val="002060"/>
                </a:solidFill>
              </a:rPr>
              <a:t>A. By inflicting excruciating pain:</a:t>
            </a:r>
          </a:p>
          <a:p>
            <a:pPr>
              <a:buNone/>
            </a:pPr>
            <a:r>
              <a:rPr lang="en-US" dirty="0" smtClean="0"/>
              <a:t>          a) Beating</a:t>
            </a:r>
          </a:p>
          <a:p>
            <a:pPr>
              <a:buNone/>
            </a:pPr>
            <a:r>
              <a:rPr lang="en-US" dirty="0" smtClean="0"/>
              <a:t>         b) Falanga ( Falaka Bastinado)</a:t>
            </a:r>
          </a:p>
          <a:p>
            <a:pPr>
              <a:buNone/>
            </a:pPr>
            <a:r>
              <a:rPr lang="en-US" dirty="0" smtClean="0"/>
              <a:t>         </a:t>
            </a:r>
            <a:r>
              <a:rPr lang="en-US" smtClean="0"/>
              <a:t>c) Finger </a:t>
            </a:r>
            <a:r>
              <a:rPr lang="en-US" dirty="0" smtClean="0"/>
              <a:t>torture</a:t>
            </a:r>
          </a:p>
          <a:p>
            <a:pPr>
              <a:buNone/>
            </a:pPr>
            <a:r>
              <a:rPr lang="en-US" dirty="0" smtClean="0"/>
              <a:t>         d )Dental torture</a:t>
            </a:r>
          </a:p>
          <a:p>
            <a:pPr>
              <a:buNone/>
            </a:pPr>
            <a:r>
              <a:rPr lang="en-US" dirty="0" smtClean="0"/>
              <a:t>         e) Heat torture</a:t>
            </a:r>
          </a:p>
          <a:p>
            <a:pPr>
              <a:buNone/>
            </a:pPr>
            <a:r>
              <a:rPr lang="en-US" dirty="0" smtClean="0"/>
              <a:t>          f )Cold torture</a:t>
            </a:r>
          </a:p>
          <a:p>
            <a:pPr>
              <a:buNone/>
            </a:pPr>
            <a:r>
              <a:rPr lang="en-US" dirty="0" smtClean="0"/>
              <a:t>           g) </a:t>
            </a:r>
            <a:r>
              <a:rPr lang="en-US" dirty="0" err="1" smtClean="0"/>
              <a:t>Quirofano</a:t>
            </a:r>
            <a:r>
              <a:rPr lang="en-US" dirty="0" smtClean="0"/>
              <a:t> (abdomen torture)</a:t>
            </a:r>
          </a:p>
          <a:p>
            <a:pPr>
              <a:buNone/>
            </a:pPr>
            <a:r>
              <a:rPr lang="en-US" dirty="0" smtClean="0"/>
              <a:t>            h) Head torture</a:t>
            </a:r>
          </a:p>
          <a:p>
            <a:pPr>
              <a:buNone/>
            </a:pPr>
            <a:r>
              <a:rPr lang="en-US" dirty="0" smtClean="0"/>
              <a:t>             </a:t>
            </a:r>
            <a:r>
              <a:rPr lang="en-US" dirty="0" err="1" smtClean="0"/>
              <a:t>i</a:t>
            </a:r>
            <a:r>
              <a:rPr lang="en-US" dirty="0" smtClean="0"/>
              <a:t>) Pulling or twisting of nail,  hair ,tongue breast   ,nipple ,ear</a:t>
            </a:r>
          </a:p>
          <a:p>
            <a:pPr>
              <a:buNone/>
            </a:pPr>
            <a:r>
              <a:rPr lang="en-US" dirty="0" smtClean="0"/>
              <a:t>           j) Roller torture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r>
              <a:rPr lang="en-US" sz="4400" b="1" dirty="0" smtClean="0">
                <a:solidFill>
                  <a:srgbClr val="FF0000"/>
                </a:solidFill>
              </a:rPr>
              <a:t>B . Causing extreme exhaustion:</a:t>
            </a:r>
          </a:p>
          <a:p>
            <a:pPr>
              <a:buNone/>
            </a:pPr>
            <a:r>
              <a:rPr lang="en-US" dirty="0" smtClean="0"/>
              <a:t>        a). Elplanton</a:t>
            </a:r>
          </a:p>
          <a:p>
            <a:pPr>
              <a:buNone/>
            </a:pPr>
            <a:r>
              <a:rPr lang="en-US" dirty="0" smtClean="0"/>
              <a:t>        b). Forced cabour</a:t>
            </a:r>
          </a:p>
          <a:p>
            <a:pPr>
              <a:buNone/>
            </a:pPr>
            <a:r>
              <a:rPr lang="en-US" dirty="0" smtClean="0"/>
              <a:t>        C).Asphyxial torture: </a:t>
            </a:r>
          </a:p>
          <a:p>
            <a:pPr>
              <a:buNone/>
            </a:pPr>
            <a:r>
              <a:rPr lang="en-US" dirty="0"/>
              <a:t> </a:t>
            </a:r>
            <a:r>
              <a:rPr lang="en-US" dirty="0" smtClean="0"/>
              <a:t>          wet submarine , dry submarine </a:t>
            </a:r>
          </a:p>
          <a:p>
            <a:pPr>
              <a:buNone/>
            </a:pPr>
            <a:r>
              <a:rPr lang="en-US" dirty="0"/>
              <a:t> </a:t>
            </a:r>
            <a:r>
              <a:rPr lang="en-US" dirty="0" smtClean="0"/>
              <a:t>          made to suck foreign material</a:t>
            </a:r>
          </a:p>
          <a:p>
            <a:pPr>
              <a:buNone/>
            </a:pPr>
            <a:r>
              <a:rPr lang="en-US" dirty="0"/>
              <a:t> </a:t>
            </a:r>
            <a:r>
              <a:rPr lang="en-US" dirty="0" smtClean="0"/>
              <a:t>       d). Suspending from horizontal bar</a:t>
            </a:r>
          </a:p>
          <a:p>
            <a:pPr>
              <a:buNone/>
            </a:pPr>
            <a:r>
              <a:rPr lang="en-US" dirty="0"/>
              <a:t> </a:t>
            </a:r>
            <a:r>
              <a:rPr lang="en-US" dirty="0" smtClean="0"/>
              <a:t>       e). Made stand, sit or lie in abnormal position for a long time</a:t>
            </a:r>
          </a:p>
          <a:p>
            <a:pPr>
              <a:buNone/>
            </a:pPr>
            <a:r>
              <a:rPr lang="en-US" dirty="0"/>
              <a:t> </a:t>
            </a:r>
            <a:r>
              <a:rPr lang="en-US" dirty="0" smtClean="0"/>
              <a:t>       f). Dehydration</a:t>
            </a:r>
          </a:p>
          <a:p>
            <a:pPr>
              <a:buNone/>
            </a:pPr>
            <a:r>
              <a:rPr lang="en-US" dirty="0"/>
              <a:t> </a:t>
            </a:r>
            <a:r>
              <a:rPr lang="en-US" dirty="0" smtClean="0"/>
              <a:t>       g). </a:t>
            </a:r>
            <a:r>
              <a:rPr lang="en-US" dirty="0"/>
              <a:t>R</a:t>
            </a:r>
            <a:r>
              <a:rPr lang="en-US" dirty="0" smtClean="0"/>
              <a:t>ope bondage torture</a:t>
            </a:r>
          </a:p>
          <a:p>
            <a:pPr>
              <a:buNone/>
            </a:pPr>
            <a:r>
              <a:rPr lang="en-US" dirty="0"/>
              <a:t> </a:t>
            </a:r>
            <a:r>
              <a:rPr lang="en-US" dirty="0" smtClean="0"/>
              <a:t>        h). Pharmacological torture</a:t>
            </a:r>
          </a:p>
          <a:p>
            <a:pPr>
              <a:buNone/>
            </a:pPr>
            <a:r>
              <a:rPr lang="en-US" dirty="0"/>
              <a:t> </a:t>
            </a:r>
            <a:r>
              <a:rPr lang="en-US" dirty="0" smtClean="0"/>
              <a:t>         </a:t>
            </a:r>
            <a:r>
              <a:rPr lang="en-US" dirty="0" err="1" smtClean="0"/>
              <a:t>i</a:t>
            </a:r>
            <a:r>
              <a:rPr lang="en-US" dirty="0" smtClean="0"/>
              <a:t>). Suspension torture: by hand wrist- bandera</a:t>
            </a:r>
          </a:p>
          <a:p>
            <a:pPr>
              <a:buNone/>
            </a:pPr>
            <a:r>
              <a:rPr lang="en-US" dirty="0"/>
              <a:t> </a:t>
            </a:r>
            <a:r>
              <a:rPr lang="en-US" dirty="0" smtClean="0"/>
              <a:t>                                                  by ankle- murcielage </a:t>
            </a:r>
          </a:p>
          <a:p>
            <a:pPr>
              <a:buNone/>
            </a:pPr>
            <a:r>
              <a:rPr lang="en-US" dirty="0"/>
              <a:t> </a:t>
            </a:r>
            <a:r>
              <a:rPr lang="en-US" dirty="0" smtClean="0"/>
              <a:t>                                                   by neck -</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629400"/>
          </a:xfrm>
        </p:spPr>
        <p:txBody>
          <a:bodyPr/>
          <a:lstStyle/>
          <a:p>
            <a:r>
              <a:rPr lang="en-US" sz="4400" b="1" dirty="0" smtClean="0">
                <a:solidFill>
                  <a:srgbClr val="FF0000"/>
                </a:solidFill>
              </a:rPr>
              <a:t>C. by causing disfiguration :</a:t>
            </a:r>
          </a:p>
          <a:p>
            <a:pPr>
              <a:buNone/>
            </a:pPr>
            <a:r>
              <a:rPr lang="en-US" sz="3600" b="1" dirty="0" smtClean="0"/>
              <a:t>      Permanent disability</a:t>
            </a:r>
          </a:p>
          <a:p>
            <a:pPr>
              <a:buNone/>
            </a:pPr>
            <a:r>
              <a:rPr lang="en-US" sz="3600" dirty="0" smtClean="0"/>
              <a:t>           a). Mutilation torture</a:t>
            </a:r>
          </a:p>
          <a:p>
            <a:pPr>
              <a:buNone/>
            </a:pPr>
            <a:r>
              <a:rPr lang="en-US" sz="3600" dirty="0" smtClean="0"/>
              <a:t>           b). Chemical or irritant</a:t>
            </a:r>
          </a:p>
          <a:p>
            <a:pPr>
              <a:buNone/>
            </a:pPr>
            <a:r>
              <a:rPr lang="en-US" sz="3600" dirty="0"/>
              <a:t> </a:t>
            </a:r>
            <a:r>
              <a:rPr lang="en-US" sz="3600" dirty="0" smtClean="0"/>
              <a:t>         c). Telephono</a:t>
            </a:r>
          </a:p>
          <a:p>
            <a:pPr>
              <a:buNone/>
            </a:pPr>
            <a:r>
              <a:rPr lang="en-US" sz="3600" dirty="0"/>
              <a:t> </a:t>
            </a:r>
            <a:r>
              <a:rPr lang="en-US" sz="3600" dirty="0" smtClean="0"/>
              <a:t>         d). Pushing hot metal rod in to anus </a:t>
            </a:r>
            <a:r>
              <a:rPr lang="en-US" sz="3600" b="1" dirty="0" smtClean="0"/>
              <a:t>(black slave)</a:t>
            </a:r>
          </a:p>
          <a:p>
            <a:pPr>
              <a:buNone/>
            </a:pPr>
            <a:r>
              <a:rPr lang="en-US" sz="3600" b="1" dirty="0"/>
              <a:t> </a:t>
            </a:r>
            <a:r>
              <a:rPr lang="en-US" sz="3600" b="1" dirty="0" smtClean="0"/>
              <a:t>         </a:t>
            </a:r>
            <a:r>
              <a:rPr lang="en-US" sz="3600" dirty="0" smtClean="0"/>
              <a:t>e). Piercing torture –pushing nails or needle underneath nails </a:t>
            </a:r>
            <a:endParaRPr lang="en-US" sz="36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5400" b="1" dirty="0" smtClean="0">
                <a:solidFill>
                  <a:srgbClr val="FF0000"/>
                </a:solidFill>
              </a:rPr>
              <a:t>D. Causing apprehension of immediate death:</a:t>
            </a:r>
          </a:p>
          <a:p>
            <a:endParaRPr lang="en-US" sz="5400" b="1" dirty="0" smtClean="0">
              <a:solidFill>
                <a:srgbClr val="FF0000"/>
              </a:solidFill>
            </a:endParaRPr>
          </a:p>
          <a:p>
            <a:r>
              <a:rPr lang="en-US" sz="3600" dirty="0">
                <a:solidFill>
                  <a:schemeClr val="tx1">
                    <a:lumMod val="85000"/>
                    <a:lumOff val="15000"/>
                  </a:schemeClr>
                </a:solidFill>
              </a:rPr>
              <a:t>a</a:t>
            </a:r>
            <a:r>
              <a:rPr lang="en-US" sz="3600" dirty="0" smtClean="0">
                <a:solidFill>
                  <a:schemeClr val="tx1">
                    <a:lumMod val="85000"/>
                    <a:lumOff val="15000"/>
                  </a:schemeClr>
                </a:solidFill>
              </a:rPr>
              <a:t>). Electrical torture (cattle prod)</a:t>
            </a:r>
          </a:p>
          <a:p>
            <a:r>
              <a:rPr lang="en-US" sz="3600" dirty="0">
                <a:solidFill>
                  <a:schemeClr val="tx1">
                    <a:lumMod val="85000"/>
                    <a:lumOff val="15000"/>
                  </a:schemeClr>
                </a:solidFill>
              </a:rPr>
              <a:t>b</a:t>
            </a:r>
            <a:r>
              <a:rPr lang="en-US" sz="3600" dirty="0" smtClean="0">
                <a:solidFill>
                  <a:schemeClr val="tx1">
                    <a:lumMod val="85000"/>
                    <a:lumOff val="15000"/>
                  </a:schemeClr>
                </a:solidFill>
              </a:rPr>
              <a:t>). Sham torture</a:t>
            </a:r>
            <a:endParaRPr lang="en-US" sz="3600" dirty="0">
              <a:solidFill>
                <a:schemeClr val="tx1">
                  <a:lumMod val="85000"/>
                  <a:lumOff val="1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6600" b="1" dirty="0" smtClean="0">
                <a:solidFill>
                  <a:srgbClr val="FF0000"/>
                </a:solidFill>
              </a:rPr>
              <a:t>II. Sexual: </a:t>
            </a:r>
          </a:p>
          <a:p>
            <a:pPr>
              <a:buFont typeface="Wingdings" pitchFamily="2" charset="2"/>
              <a:buChar char="Ø"/>
            </a:pPr>
            <a:r>
              <a:rPr lang="en-US" dirty="0" smtClean="0"/>
              <a:t>14% to 61%</a:t>
            </a:r>
          </a:p>
          <a:p>
            <a:pPr>
              <a:buFont typeface="Wingdings" pitchFamily="2" charset="2"/>
              <a:buChar char="Ø"/>
            </a:pPr>
            <a:r>
              <a:rPr lang="en-US" dirty="0" smtClean="0"/>
              <a:t>By using instrument </a:t>
            </a:r>
          </a:p>
          <a:p>
            <a:pPr>
              <a:buFont typeface="Wingdings" pitchFamily="2" charset="2"/>
              <a:buChar char="Ø"/>
            </a:pPr>
            <a:r>
              <a:rPr lang="en-US" dirty="0" smtClean="0"/>
              <a:t>Physical sexual torture </a:t>
            </a:r>
          </a:p>
          <a:p>
            <a:pPr>
              <a:buFont typeface="Wingdings" pitchFamily="2" charset="2"/>
              <a:buChar char="Ø"/>
            </a:pPr>
            <a:r>
              <a:rPr lang="en-US" dirty="0" smtClean="0"/>
              <a:t>Mental sexual torture</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194</TotalTime>
  <Words>809</Words>
  <Application>Microsoft Office PowerPoint</Application>
  <PresentationFormat>On-screen Show (4:3)</PresentationFormat>
  <Paragraphs>121</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Torture  </vt:lpstr>
      <vt:lpstr>Slide 2</vt:lpstr>
      <vt:lpstr>Motives</vt:lpstr>
      <vt:lpstr>Slide 4</vt:lpstr>
      <vt:lpstr>Slide 5</vt:lpstr>
      <vt:lpstr>Slide 6</vt:lpstr>
      <vt:lpstr>Slide 7</vt:lpstr>
      <vt:lpstr>Slide 8</vt:lpstr>
      <vt:lpstr>Slide 9</vt:lpstr>
      <vt:lpstr>Slide 10</vt:lpstr>
      <vt:lpstr>Slide 11</vt:lpstr>
      <vt:lpstr>Consequences</vt:lpstr>
      <vt:lpstr>Slide 13</vt:lpstr>
      <vt:lpstr>Medicolegal reporting in case of death by autopsy surgeon</vt:lpstr>
      <vt:lpstr>Medicolegal and Ethical aspect</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Torture</dc:title>
  <dc:creator>Dr.Pradeep</dc:creator>
  <cp:lastModifiedBy>a</cp:lastModifiedBy>
  <cp:revision>44</cp:revision>
  <dcterms:created xsi:type="dcterms:W3CDTF">2014-11-19T17:14:59Z</dcterms:created>
  <dcterms:modified xsi:type="dcterms:W3CDTF">2014-11-26T07:02:08Z</dcterms:modified>
</cp:coreProperties>
</file>