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6" r:id="rId20"/>
    <p:sldId id="277" r:id="rId21"/>
    <p:sldId id="278" r:id="rId22"/>
    <p:sldId id="273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883"/>
    <a:srgbClr val="E7E747"/>
    <a:srgbClr val="62BFDC"/>
    <a:srgbClr val="E8F472"/>
    <a:srgbClr val="ABEE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3F6A9-1674-47A1-9780-9FE79AD6ECF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7620A-B4E6-4CC4-929C-21DFF6A70D2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Prolonged sweating with no evaporation</a:t>
          </a:r>
          <a:endParaRPr lang="en-US" dirty="0">
            <a:solidFill>
              <a:schemeClr val="tx1"/>
            </a:solidFill>
          </a:endParaRPr>
        </a:p>
      </dgm:t>
    </dgm:pt>
    <dgm:pt modelId="{BAA13F36-348C-4A17-8E06-F554F284CD26}" type="parTrans" cxnId="{6B1ACAEC-26CE-49FB-81B2-4490F3176593}">
      <dgm:prSet/>
      <dgm:spPr/>
      <dgm:t>
        <a:bodyPr/>
        <a:lstStyle/>
        <a:p>
          <a:endParaRPr lang="en-US"/>
        </a:p>
      </dgm:t>
    </dgm:pt>
    <dgm:pt modelId="{58DD0920-304B-48F3-AAA9-43146425039F}" type="sibTrans" cxnId="{6B1ACAEC-26CE-49FB-81B2-4490F3176593}">
      <dgm:prSet/>
      <dgm:spPr>
        <a:solidFill>
          <a:srgbClr val="E83883">
            <a:alpha val="89804"/>
          </a:srgbClr>
        </a:solidFill>
      </dgm:spPr>
      <dgm:t>
        <a:bodyPr/>
        <a:lstStyle/>
        <a:p>
          <a:endParaRPr lang="en-US"/>
        </a:p>
      </dgm:t>
    </dgm:pt>
    <dgm:pt modelId="{B0F408A1-DC1D-4817-BD52-957DF164FB4C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Periductal</a:t>
          </a:r>
          <a:r>
            <a:rPr lang="en-US" dirty="0" smtClean="0">
              <a:solidFill>
                <a:schemeClr val="tx1"/>
              </a:solidFill>
            </a:rPr>
            <a:t> edema d/t </a:t>
          </a:r>
          <a:r>
            <a:rPr lang="en-US" dirty="0" err="1" smtClean="0">
              <a:solidFill>
                <a:schemeClr val="tx1"/>
              </a:solidFill>
            </a:rPr>
            <a:t>NaCl</a:t>
          </a:r>
          <a:endParaRPr lang="en-US" dirty="0">
            <a:solidFill>
              <a:schemeClr val="tx1"/>
            </a:solidFill>
          </a:endParaRPr>
        </a:p>
      </dgm:t>
    </dgm:pt>
    <dgm:pt modelId="{D11E564A-CEC1-4DF8-B50C-2DB611D75716}" type="parTrans" cxnId="{A80EA1AB-1FC7-4CC3-9358-CF45E1B34141}">
      <dgm:prSet/>
      <dgm:spPr/>
      <dgm:t>
        <a:bodyPr/>
        <a:lstStyle/>
        <a:p>
          <a:endParaRPr lang="en-US"/>
        </a:p>
      </dgm:t>
    </dgm:pt>
    <dgm:pt modelId="{7A932CCA-801E-4731-BB78-75BD0E423541}" type="sibTrans" cxnId="{A80EA1AB-1FC7-4CC3-9358-CF45E1B34141}">
      <dgm:prSet/>
      <dgm:spPr>
        <a:solidFill>
          <a:srgbClr val="E83883">
            <a:alpha val="90000"/>
          </a:srgbClr>
        </a:solidFill>
      </dgm:spPr>
      <dgm:t>
        <a:bodyPr/>
        <a:lstStyle/>
        <a:p>
          <a:endParaRPr lang="en-US"/>
        </a:p>
      </dgm:t>
    </dgm:pt>
    <dgm:pt modelId="{CEE7ED22-4393-4C28-9222-27B9F2453C8C}">
      <dgm:prSet phldrT="[Text]"/>
      <dgm:spPr>
        <a:solidFill>
          <a:srgbClr val="ABEE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Inflammation of sweat gland</a:t>
          </a:r>
          <a:endParaRPr lang="en-US" dirty="0">
            <a:solidFill>
              <a:schemeClr val="tx1"/>
            </a:solidFill>
          </a:endParaRPr>
        </a:p>
      </dgm:t>
    </dgm:pt>
    <dgm:pt modelId="{1185EF1A-5522-48F6-A052-6C6E9794C584}" type="parTrans" cxnId="{EC626872-0FF3-4F96-B7DB-5E3B85B0AA2B}">
      <dgm:prSet/>
      <dgm:spPr/>
      <dgm:t>
        <a:bodyPr/>
        <a:lstStyle/>
        <a:p>
          <a:endParaRPr lang="en-US"/>
        </a:p>
      </dgm:t>
    </dgm:pt>
    <dgm:pt modelId="{E36426E3-E98A-42D0-AF30-AAB3D1DE8135}" type="sibTrans" cxnId="{EC626872-0FF3-4F96-B7DB-5E3B85B0AA2B}">
      <dgm:prSet/>
      <dgm:spPr>
        <a:solidFill>
          <a:srgbClr val="E83883">
            <a:alpha val="90000"/>
          </a:srgbClr>
        </a:solidFill>
      </dgm:spPr>
      <dgm:t>
        <a:bodyPr/>
        <a:lstStyle/>
        <a:p>
          <a:endParaRPr lang="en-US"/>
        </a:p>
      </dgm:t>
    </dgm:pt>
    <dgm:pt modelId="{93844DD4-70AC-4B7B-8B47-47EEC5099089}">
      <dgm:prSet phldrT="[Text]"/>
      <dgm:spPr>
        <a:solidFill>
          <a:srgbClr val="E8F472"/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Rash</a:t>
          </a:r>
          <a:endParaRPr lang="en-US" b="0" dirty="0">
            <a:solidFill>
              <a:schemeClr val="tx1"/>
            </a:solidFill>
          </a:endParaRPr>
        </a:p>
      </dgm:t>
    </dgm:pt>
    <dgm:pt modelId="{0EFB7F9E-FC0A-40BD-B6D6-43D137FC998D}" type="parTrans" cxnId="{AC838514-D3CD-4FAE-9884-ADB79E889DE7}">
      <dgm:prSet/>
      <dgm:spPr/>
      <dgm:t>
        <a:bodyPr/>
        <a:lstStyle/>
        <a:p>
          <a:endParaRPr lang="en-US"/>
        </a:p>
      </dgm:t>
    </dgm:pt>
    <dgm:pt modelId="{1C067420-FD6E-4E18-B183-3014A74945F9}" type="sibTrans" cxnId="{AC838514-D3CD-4FAE-9884-ADB79E889DE7}">
      <dgm:prSet/>
      <dgm:spPr/>
      <dgm:t>
        <a:bodyPr/>
        <a:lstStyle/>
        <a:p>
          <a:endParaRPr lang="en-US"/>
        </a:p>
      </dgm:t>
    </dgm:pt>
    <dgm:pt modelId="{86B16ED5-9069-4C5C-9B90-E3445124B391}" type="pres">
      <dgm:prSet presAssocID="{8BF3F6A9-1674-47A1-9780-9FE79AD6ECF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B5A2F-4A68-43DC-8FBB-4F2FF12D1A0F}" type="pres">
      <dgm:prSet presAssocID="{8BF3F6A9-1674-47A1-9780-9FE79AD6ECF0}" presName="dummyMaxCanvas" presStyleCnt="0">
        <dgm:presLayoutVars/>
      </dgm:prSet>
      <dgm:spPr/>
    </dgm:pt>
    <dgm:pt modelId="{DFE7B3FC-3E05-4DAF-9CCC-85D1EFE8C048}" type="pres">
      <dgm:prSet presAssocID="{8BF3F6A9-1674-47A1-9780-9FE79AD6ECF0}" presName="FourNodes_1" presStyleLbl="node1" presStyleIdx="0" presStyleCnt="4" custScaleX="118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E3E06-FE46-433A-88C7-06E7B95B47F5}" type="pres">
      <dgm:prSet presAssocID="{8BF3F6A9-1674-47A1-9780-9FE79AD6ECF0}" presName="FourNodes_2" presStyleLbl="node1" presStyleIdx="1" presStyleCnt="4" custScaleX="107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FDAE4-06CD-4BD6-9AC1-900DD1C32D0C}" type="pres">
      <dgm:prSet presAssocID="{8BF3F6A9-1674-47A1-9780-9FE79AD6ECF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EACD8-D849-4068-9AE3-560DDD3D8637}" type="pres">
      <dgm:prSet presAssocID="{8BF3F6A9-1674-47A1-9780-9FE79AD6ECF0}" presName="FourNodes_4" presStyleLbl="node1" presStyleIdx="3" presStyleCnt="4" custLinFactNeighborY="-5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69978-E1D9-4C86-8FFD-792D43BD9D43}" type="pres">
      <dgm:prSet presAssocID="{8BF3F6A9-1674-47A1-9780-9FE79AD6ECF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741CB-11F1-40EE-BF60-ED3B272E2C16}" type="pres">
      <dgm:prSet presAssocID="{8BF3F6A9-1674-47A1-9780-9FE79AD6ECF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5CC6E-7D6A-418C-BFE2-273674EF4ABB}" type="pres">
      <dgm:prSet presAssocID="{8BF3F6A9-1674-47A1-9780-9FE79AD6ECF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29C3A-6C13-4D07-A737-17282C64E9A1}" type="pres">
      <dgm:prSet presAssocID="{8BF3F6A9-1674-47A1-9780-9FE79AD6ECF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84E7B-06CA-4495-9A18-3F77BF8854A4}" type="pres">
      <dgm:prSet presAssocID="{8BF3F6A9-1674-47A1-9780-9FE79AD6ECF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84A3C-868C-4C89-8DA6-56181AAF887F}" type="pres">
      <dgm:prSet presAssocID="{8BF3F6A9-1674-47A1-9780-9FE79AD6ECF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742A6-77CC-406F-9E06-70839B3F86AE}" type="pres">
      <dgm:prSet presAssocID="{8BF3F6A9-1674-47A1-9780-9FE79AD6ECF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ED1173-0AD6-44AF-B590-D5216E5C1B28}" type="presOf" srcId="{7A932CCA-801E-4731-BB78-75BD0E423541}" destId="{EF4741CB-11F1-40EE-BF60-ED3B272E2C16}" srcOrd="0" destOrd="0" presId="urn:microsoft.com/office/officeart/2005/8/layout/vProcess5"/>
    <dgm:cxn modelId="{A80EA1AB-1FC7-4CC3-9358-CF45E1B34141}" srcId="{8BF3F6A9-1674-47A1-9780-9FE79AD6ECF0}" destId="{B0F408A1-DC1D-4817-BD52-957DF164FB4C}" srcOrd="1" destOrd="0" parTransId="{D11E564A-CEC1-4DF8-B50C-2DB611D75716}" sibTransId="{7A932CCA-801E-4731-BB78-75BD0E423541}"/>
    <dgm:cxn modelId="{6B1ACAEC-26CE-49FB-81B2-4490F3176593}" srcId="{8BF3F6A9-1674-47A1-9780-9FE79AD6ECF0}" destId="{3077620A-B4E6-4CC4-929C-21DFF6A70D22}" srcOrd="0" destOrd="0" parTransId="{BAA13F36-348C-4A17-8E06-F554F284CD26}" sibTransId="{58DD0920-304B-48F3-AAA9-43146425039F}"/>
    <dgm:cxn modelId="{ED94F0AD-B986-4EA3-93AE-7C8C082D3986}" type="presOf" srcId="{3077620A-B4E6-4CC4-929C-21DFF6A70D22}" destId="{DFE7B3FC-3E05-4DAF-9CCC-85D1EFE8C048}" srcOrd="0" destOrd="0" presId="urn:microsoft.com/office/officeart/2005/8/layout/vProcess5"/>
    <dgm:cxn modelId="{EC626872-0FF3-4F96-B7DB-5E3B85B0AA2B}" srcId="{8BF3F6A9-1674-47A1-9780-9FE79AD6ECF0}" destId="{CEE7ED22-4393-4C28-9222-27B9F2453C8C}" srcOrd="2" destOrd="0" parTransId="{1185EF1A-5522-48F6-A052-6C6E9794C584}" sibTransId="{E36426E3-E98A-42D0-AF30-AAB3D1DE8135}"/>
    <dgm:cxn modelId="{EEFFACE4-AC30-42DE-9390-BC8EA8AEDC75}" type="presOf" srcId="{B0F408A1-DC1D-4817-BD52-957DF164FB4C}" destId="{98DE3E06-FE46-433A-88C7-06E7B95B47F5}" srcOrd="0" destOrd="0" presId="urn:microsoft.com/office/officeart/2005/8/layout/vProcess5"/>
    <dgm:cxn modelId="{9D8EAB04-AE22-41D3-ADBC-F800710FC916}" type="presOf" srcId="{93844DD4-70AC-4B7B-8B47-47EEC5099089}" destId="{22DEACD8-D849-4068-9AE3-560DDD3D8637}" srcOrd="0" destOrd="0" presId="urn:microsoft.com/office/officeart/2005/8/layout/vProcess5"/>
    <dgm:cxn modelId="{B3F9F5BC-494F-4C4F-9EE6-E08520B20B08}" type="presOf" srcId="{8BF3F6A9-1674-47A1-9780-9FE79AD6ECF0}" destId="{86B16ED5-9069-4C5C-9B90-E3445124B391}" srcOrd="0" destOrd="0" presId="urn:microsoft.com/office/officeart/2005/8/layout/vProcess5"/>
    <dgm:cxn modelId="{55337CEB-98EB-4925-84F5-B8E079C00661}" type="presOf" srcId="{E36426E3-E98A-42D0-AF30-AAB3D1DE8135}" destId="{F1E5CC6E-7D6A-418C-BFE2-273674EF4ABB}" srcOrd="0" destOrd="0" presId="urn:microsoft.com/office/officeart/2005/8/layout/vProcess5"/>
    <dgm:cxn modelId="{AC838514-D3CD-4FAE-9884-ADB79E889DE7}" srcId="{8BF3F6A9-1674-47A1-9780-9FE79AD6ECF0}" destId="{93844DD4-70AC-4B7B-8B47-47EEC5099089}" srcOrd="3" destOrd="0" parTransId="{0EFB7F9E-FC0A-40BD-B6D6-43D137FC998D}" sibTransId="{1C067420-FD6E-4E18-B183-3014A74945F9}"/>
    <dgm:cxn modelId="{536EB387-E34C-4AE7-8489-F51F1DADDDA6}" type="presOf" srcId="{3077620A-B4E6-4CC4-929C-21DFF6A70D22}" destId="{3D029C3A-6C13-4D07-A737-17282C64E9A1}" srcOrd="1" destOrd="0" presId="urn:microsoft.com/office/officeart/2005/8/layout/vProcess5"/>
    <dgm:cxn modelId="{3D2B0694-75A4-465D-9CB8-F7C5F487B654}" type="presOf" srcId="{CEE7ED22-4393-4C28-9222-27B9F2453C8C}" destId="{613FDAE4-06CD-4BD6-9AC1-900DD1C32D0C}" srcOrd="0" destOrd="0" presId="urn:microsoft.com/office/officeart/2005/8/layout/vProcess5"/>
    <dgm:cxn modelId="{BC26949A-B15B-4C0A-AF05-24702727CA68}" type="presOf" srcId="{58DD0920-304B-48F3-AAA9-43146425039F}" destId="{21D69978-E1D9-4C86-8FFD-792D43BD9D43}" srcOrd="0" destOrd="0" presId="urn:microsoft.com/office/officeart/2005/8/layout/vProcess5"/>
    <dgm:cxn modelId="{1E180F2A-2AFF-4590-B53D-EDB2DA0BD71E}" type="presOf" srcId="{CEE7ED22-4393-4C28-9222-27B9F2453C8C}" destId="{8FE84A3C-868C-4C89-8DA6-56181AAF887F}" srcOrd="1" destOrd="0" presId="urn:microsoft.com/office/officeart/2005/8/layout/vProcess5"/>
    <dgm:cxn modelId="{DCBC2F2C-3670-47D4-8813-C29083BFDF1A}" type="presOf" srcId="{B0F408A1-DC1D-4817-BD52-957DF164FB4C}" destId="{BE184E7B-06CA-4495-9A18-3F77BF8854A4}" srcOrd="1" destOrd="0" presId="urn:microsoft.com/office/officeart/2005/8/layout/vProcess5"/>
    <dgm:cxn modelId="{02702B3E-AA34-4A99-99DF-F1A63620664C}" type="presOf" srcId="{93844DD4-70AC-4B7B-8B47-47EEC5099089}" destId="{E18742A6-77CC-406F-9E06-70839B3F86AE}" srcOrd="1" destOrd="0" presId="urn:microsoft.com/office/officeart/2005/8/layout/vProcess5"/>
    <dgm:cxn modelId="{43F117F4-67BC-4C55-947E-2730B8FE13F0}" type="presParOf" srcId="{86B16ED5-9069-4C5C-9B90-E3445124B391}" destId="{BF3B5A2F-4A68-43DC-8FBB-4F2FF12D1A0F}" srcOrd="0" destOrd="0" presId="urn:microsoft.com/office/officeart/2005/8/layout/vProcess5"/>
    <dgm:cxn modelId="{FDF18481-0C14-4FE1-827B-67BAEC7A895B}" type="presParOf" srcId="{86B16ED5-9069-4C5C-9B90-E3445124B391}" destId="{DFE7B3FC-3E05-4DAF-9CCC-85D1EFE8C048}" srcOrd="1" destOrd="0" presId="urn:microsoft.com/office/officeart/2005/8/layout/vProcess5"/>
    <dgm:cxn modelId="{00514B46-D44F-487E-817B-1F1850185871}" type="presParOf" srcId="{86B16ED5-9069-4C5C-9B90-E3445124B391}" destId="{98DE3E06-FE46-433A-88C7-06E7B95B47F5}" srcOrd="2" destOrd="0" presId="urn:microsoft.com/office/officeart/2005/8/layout/vProcess5"/>
    <dgm:cxn modelId="{E54FFFBD-E3E9-4F00-BD25-060D8055F525}" type="presParOf" srcId="{86B16ED5-9069-4C5C-9B90-E3445124B391}" destId="{613FDAE4-06CD-4BD6-9AC1-900DD1C32D0C}" srcOrd="3" destOrd="0" presId="urn:microsoft.com/office/officeart/2005/8/layout/vProcess5"/>
    <dgm:cxn modelId="{D45371E7-0786-443F-A4CB-61138BAE56A7}" type="presParOf" srcId="{86B16ED5-9069-4C5C-9B90-E3445124B391}" destId="{22DEACD8-D849-4068-9AE3-560DDD3D8637}" srcOrd="4" destOrd="0" presId="urn:microsoft.com/office/officeart/2005/8/layout/vProcess5"/>
    <dgm:cxn modelId="{2CF7AEB6-A336-4700-95CE-CE96C29E4E03}" type="presParOf" srcId="{86B16ED5-9069-4C5C-9B90-E3445124B391}" destId="{21D69978-E1D9-4C86-8FFD-792D43BD9D43}" srcOrd="5" destOrd="0" presId="urn:microsoft.com/office/officeart/2005/8/layout/vProcess5"/>
    <dgm:cxn modelId="{A2E4CA11-6568-4ABA-9D6C-F2D58CB44A28}" type="presParOf" srcId="{86B16ED5-9069-4C5C-9B90-E3445124B391}" destId="{EF4741CB-11F1-40EE-BF60-ED3B272E2C16}" srcOrd="6" destOrd="0" presId="urn:microsoft.com/office/officeart/2005/8/layout/vProcess5"/>
    <dgm:cxn modelId="{296303C2-8603-4F56-B73C-3B38CB1AA98D}" type="presParOf" srcId="{86B16ED5-9069-4C5C-9B90-E3445124B391}" destId="{F1E5CC6E-7D6A-418C-BFE2-273674EF4ABB}" srcOrd="7" destOrd="0" presId="urn:microsoft.com/office/officeart/2005/8/layout/vProcess5"/>
    <dgm:cxn modelId="{EA5092DF-C2E0-4924-B89E-07B597A21B83}" type="presParOf" srcId="{86B16ED5-9069-4C5C-9B90-E3445124B391}" destId="{3D029C3A-6C13-4D07-A737-17282C64E9A1}" srcOrd="8" destOrd="0" presId="urn:microsoft.com/office/officeart/2005/8/layout/vProcess5"/>
    <dgm:cxn modelId="{5B079F77-A137-4796-BCBE-4A06FEF49368}" type="presParOf" srcId="{86B16ED5-9069-4C5C-9B90-E3445124B391}" destId="{BE184E7B-06CA-4495-9A18-3F77BF8854A4}" srcOrd="9" destOrd="0" presId="urn:microsoft.com/office/officeart/2005/8/layout/vProcess5"/>
    <dgm:cxn modelId="{44095DD3-3A5C-4D95-8DD4-1B7FB6326EDF}" type="presParOf" srcId="{86B16ED5-9069-4C5C-9B90-E3445124B391}" destId="{8FE84A3C-868C-4C89-8DA6-56181AAF887F}" srcOrd="10" destOrd="0" presId="urn:microsoft.com/office/officeart/2005/8/layout/vProcess5"/>
    <dgm:cxn modelId="{14DA751E-7985-4342-B1DE-686BD425BB91}" type="presParOf" srcId="{86B16ED5-9069-4C5C-9B90-E3445124B391}" destId="{E18742A6-77CC-406F-9E06-70839B3F86AE}" srcOrd="1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5FE18F-9A6A-46A2-8459-E21A7494456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DDB795-5F4F-4CB6-817D-16B0ED3D3738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u="none" dirty="0" smtClean="0"/>
            <a:t>Precipitating factors </a:t>
          </a:r>
        </a:p>
      </dgm:t>
    </dgm:pt>
    <dgm:pt modelId="{ED588427-DB2F-4653-9444-8B1A496C73B2}" type="parTrans" cxnId="{18348046-F057-4059-9B1F-CF15F8CB97AB}">
      <dgm:prSet/>
      <dgm:spPr/>
      <dgm:t>
        <a:bodyPr/>
        <a:lstStyle/>
        <a:p>
          <a:endParaRPr lang="en-US"/>
        </a:p>
      </dgm:t>
    </dgm:pt>
    <dgm:pt modelId="{98DC961F-B820-4861-8465-77F46A335EA5}" type="sibTrans" cxnId="{18348046-F057-4059-9B1F-CF15F8CB97AB}">
      <dgm:prSet/>
      <dgm:spPr/>
      <dgm:t>
        <a:bodyPr/>
        <a:lstStyle/>
        <a:p>
          <a:endParaRPr lang="en-US"/>
        </a:p>
      </dgm:t>
    </dgm:pt>
    <dgm:pt modelId="{1A90BA94-4C74-400E-84A7-3EC40D99D33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mtClean="0"/>
            <a:t>Symptoms</a:t>
          </a:r>
          <a:endParaRPr lang="en-US"/>
        </a:p>
      </dgm:t>
    </dgm:pt>
    <dgm:pt modelId="{62B207FF-9246-477F-9269-0681AAD0D013}" type="parTrans" cxnId="{9EF078BD-660D-4D84-8E1F-5922759835DF}">
      <dgm:prSet/>
      <dgm:spPr/>
      <dgm:t>
        <a:bodyPr/>
        <a:lstStyle/>
        <a:p>
          <a:endParaRPr lang="en-US"/>
        </a:p>
      </dgm:t>
    </dgm:pt>
    <dgm:pt modelId="{8931DCB9-2445-44DC-9577-161C429118E1}" type="sibTrans" cxnId="{9EF078BD-660D-4D84-8E1F-5922759835DF}">
      <dgm:prSet/>
      <dgm:spPr/>
      <dgm:t>
        <a:bodyPr/>
        <a:lstStyle/>
        <a:p>
          <a:endParaRPr lang="en-US"/>
        </a:p>
      </dgm:t>
    </dgm:pt>
    <dgm:pt modelId="{4A7BE222-8787-436C-81CB-F372F0709620}">
      <dgm:prSet/>
      <dgm:spPr>
        <a:solidFill>
          <a:srgbClr val="62BFDC">
            <a:alpha val="89804"/>
          </a:srgbClr>
        </a:solidFill>
      </dgm:spPr>
      <dgm:t>
        <a:bodyPr/>
        <a:lstStyle/>
        <a:p>
          <a:r>
            <a:rPr lang="en-US" dirty="0" smtClean="0"/>
            <a:t>Sudden change – most imp.</a:t>
          </a:r>
          <a:endParaRPr lang="en-US" dirty="0"/>
        </a:p>
      </dgm:t>
    </dgm:pt>
    <dgm:pt modelId="{832896F6-806B-433A-B4E2-5125ABC203A7}" type="parTrans" cxnId="{F61E3BEA-2506-46BA-B5F2-73CE4CCDA6E7}">
      <dgm:prSet/>
      <dgm:spPr/>
      <dgm:t>
        <a:bodyPr/>
        <a:lstStyle/>
        <a:p>
          <a:endParaRPr lang="en-US"/>
        </a:p>
      </dgm:t>
    </dgm:pt>
    <dgm:pt modelId="{4F4FD3EA-A5B2-4A8D-AD3E-10C3FB11AF89}" type="sibTrans" cxnId="{F61E3BEA-2506-46BA-B5F2-73CE4CCDA6E7}">
      <dgm:prSet/>
      <dgm:spPr/>
      <dgm:t>
        <a:bodyPr/>
        <a:lstStyle/>
        <a:p>
          <a:endParaRPr lang="en-US"/>
        </a:p>
      </dgm:t>
    </dgm:pt>
    <dgm:pt modelId="{524B6448-6C26-478C-9861-5FDEDF8D33DE}">
      <dgm:prSet/>
      <dgm:spPr>
        <a:solidFill>
          <a:srgbClr val="62BFDC">
            <a:alpha val="89804"/>
          </a:srgbClr>
        </a:solidFill>
      </dgm:spPr>
      <dgm:t>
        <a:bodyPr/>
        <a:lstStyle/>
        <a:p>
          <a:r>
            <a:rPr lang="en-US" dirty="0" smtClean="0"/>
            <a:t>Prolonged standing</a:t>
          </a:r>
          <a:endParaRPr lang="en-US" dirty="0"/>
        </a:p>
      </dgm:t>
    </dgm:pt>
    <dgm:pt modelId="{985F08CB-922E-4009-ADAF-B1C1D8714C1B}" type="parTrans" cxnId="{5699EA2E-A867-4D41-91B5-20E56A2297FF}">
      <dgm:prSet/>
      <dgm:spPr/>
      <dgm:t>
        <a:bodyPr/>
        <a:lstStyle/>
        <a:p>
          <a:endParaRPr lang="en-US"/>
        </a:p>
      </dgm:t>
    </dgm:pt>
    <dgm:pt modelId="{BFAFAA9D-2C21-423A-BEC0-34147370BDE6}" type="sibTrans" cxnId="{5699EA2E-A867-4D41-91B5-20E56A2297FF}">
      <dgm:prSet/>
      <dgm:spPr/>
      <dgm:t>
        <a:bodyPr/>
        <a:lstStyle/>
        <a:p>
          <a:endParaRPr lang="en-US"/>
        </a:p>
      </dgm:t>
    </dgm:pt>
    <dgm:pt modelId="{6DAF6F0C-22EE-423C-B1AF-4FDD3C545CC5}">
      <dgm:prSet/>
      <dgm:spPr>
        <a:solidFill>
          <a:srgbClr val="E7E747">
            <a:alpha val="89804"/>
          </a:srgbClr>
        </a:solidFill>
      </dgm:spPr>
      <dgm:t>
        <a:bodyPr/>
        <a:lstStyle/>
        <a:p>
          <a:r>
            <a:rPr lang="en-US" dirty="0" smtClean="0"/>
            <a:t>Fainting &amp; giddiness</a:t>
          </a:r>
          <a:endParaRPr lang="en-US" dirty="0"/>
        </a:p>
      </dgm:t>
    </dgm:pt>
    <dgm:pt modelId="{8F32EF91-5B34-47F1-A5DD-68E11A2B84DA}" type="parTrans" cxnId="{6A012848-F565-4751-BCB4-4176F5F31D29}">
      <dgm:prSet/>
      <dgm:spPr/>
    </dgm:pt>
    <dgm:pt modelId="{12156367-2EF8-4A2E-BB49-E823A1F6B119}" type="sibTrans" cxnId="{6A012848-F565-4751-BCB4-4176F5F31D29}">
      <dgm:prSet/>
      <dgm:spPr/>
    </dgm:pt>
    <dgm:pt modelId="{DFFC6B5B-A1BC-49F7-AF6D-FC4BE5FCAA01}">
      <dgm:prSet/>
      <dgm:spPr>
        <a:solidFill>
          <a:srgbClr val="E7E747">
            <a:alpha val="89804"/>
          </a:srgbClr>
        </a:solidFill>
      </dgm:spPr>
      <dgm:t>
        <a:bodyPr/>
        <a:lstStyle/>
        <a:p>
          <a:r>
            <a:rPr lang="en-US" dirty="0" smtClean="0"/>
            <a:t>Blurring of vision</a:t>
          </a:r>
          <a:endParaRPr lang="en-US" dirty="0"/>
        </a:p>
      </dgm:t>
    </dgm:pt>
    <dgm:pt modelId="{1333CE33-9A1D-46F2-8D76-86B613DD92E1}" type="parTrans" cxnId="{D54C6399-5A82-4A1E-96A8-400ABED609F2}">
      <dgm:prSet/>
      <dgm:spPr/>
    </dgm:pt>
    <dgm:pt modelId="{1E00E2AA-D3FB-44E9-B742-9E61653B8BB1}" type="sibTrans" cxnId="{D54C6399-5A82-4A1E-96A8-400ABED609F2}">
      <dgm:prSet/>
      <dgm:spPr/>
    </dgm:pt>
    <dgm:pt modelId="{715D7682-28D3-44D3-8DEB-1D9CC4D12688}">
      <dgm:prSet/>
      <dgm:spPr>
        <a:solidFill>
          <a:srgbClr val="E7E747">
            <a:alpha val="89804"/>
          </a:srgbClr>
        </a:solidFill>
      </dgm:spPr>
      <dgm:t>
        <a:bodyPr/>
        <a:lstStyle/>
        <a:p>
          <a:r>
            <a:rPr lang="en-US" dirty="0" err="1" smtClean="0"/>
            <a:t>Epigastric</a:t>
          </a:r>
          <a:r>
            <a:rPr lang="en-US" dirty="0" smtClean="0"/>
            <a:t> distress</a:t>
          </a:r>
          <a:endParaRPr lang="en-US" dirty="0"/>
        </a:p>
      </dgm:t>
    </dgm:pt>
    <dgm:pt modelId="{0634E077-580D-41F6-A6E5-2E4BCEF0CF3B}" type="parTrans" cxnId="{4E13627D-B7EC-4F3C-B631-919BB07C5406}">
      <dgm:prSet/>
      <dgm:spPr/>
    </dgm:pt>
    <dgm:pt modelId="{57807149-18B1-41A1-A953-74C4179CDEEA}" type="sibTrans" cxnId="{4E13627D-B7EC-4F3C-B631-919BB07C5406}">
      <dgm:prSet/>
      <dgm:spPr/>
    </dgm:pt>
    <dgm:pt modelId="{807CF4EC-FC57-4BC2-966B-09557A49ABF3}">
      <dgm:prSet/>
      <dgm:spPr>
        <a:solidFill>
          <a:srgbClr val="E7E747">
            <a:alpha val="89804"/>
          </a:srgbClr>
        </a:solidFill>
      </dgm:spPr>
      <dgm:t>
        <a:bodyPr/>
        <a:lstStyle/>
        <a:p>
          <a:r>
            <a:rPr lang="en-US" dirty="0" smtClean="0"/>
            <a:t>Nausea </a:t>
          </a:r>
          <a:endParaRPr lang="en-US" dirty="0"/>
        </a:p>
      </dgm:t>
    </dgm:pt>
    <dgm:pt modelId="{0AF7C20A-9CD7-4351-93B0-4E981709A75C}" type="parTrans" cxnId="{F5E70470-D040-4AB7-928A-96C5204F41ED}">
      <dgm:prSet/>
      <dgm:spPr/>
    </dgm:pt>
    <dgm:pt modelId="{DB5F55EA-1102-4AE9-9EBD-613BBDABBD14}" type="sibTrans" cxnId="{F5E70470-D040-4AB7-928A-96C5204F41ED}">
      <dgm:prSet/>
      <dgm:spPr/>
    </dgm:pt>
    <dgm:pt modelId="{15F8F7AE-F171-4E57-B256-93BC94669BA5}" type="pres">
      <dgm:prSet presAssocID="{115FE18F-9A6A-46A2-8459-E21A749445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544C35-96EC-41C0-8538-09900550B73A}" type="pres">
      <dgm:prSet presAssocID="{9DDDB795-5F4F-4CB6-817D-16B0ED3D3738}" presName="linNode" presStyleCnt="0"/>
      <dgm:spPr/>
    </dgm:pt>
    <dgm:pt modelId="{87B92A63-52BB-4B69-AE29-EF1DFAEAC6C0}" type="pres">
      <dgm:prSet presAssocID="{9DDDB795-5F4F-4CB6-817D-16B0ED3D3738}" presName="parentShp" presStyleLbl="node1" presStyleIdx="0" presStyleCnt="2" custScaleY="70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92F85-070F-4B4C-BB08-6864B9C0BA33}" type="pres">
      <dgm:prSet presAssocID="{9DDDB795-5F4F-4CB6-817D-16B0ED3D3738}" presName="childShp" presStyleLbl="bgAccFollowNode1" presStyleIdx="0" presStyleCnt="2" custScaleY="61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4C30F-EF68-47B9-961D-980C4ED02475}" type="pres">
      <dgm:prSet presAssocID="{98DC961F-B820-4861-8465-77F46A335EA5}" presName="spacing" presStyleCnt="0"/>
      <dgm:spPr/>
    </dgm:pt>
    <dgm:pt modelId="{8FF24F62-BC4F-46D2-8F70-665F5DD6C799}" type="pres">
      <dgm:prSet presAssocID="{1A90BA94-4C74-400E-84A7-3EC40D99D33A}" presName="linNode" presStyleCnt="0"/>
      <dgm:spPr/>
    </dgm:pt>
    <dgm:pt modelId="{19F5FB97-F32C-40C3-8215-52BF80CD6665}" type="pres">
      <dgm:prSet presAssocID="{1A90BA94-4C74-400E-84A7-3EC40D99D33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13232-1290-4EFC-8BD3-11E64FA3830E}" type="pres">
      <dgm:prSet presAssocID="{1A90BA94-4C74-400E-84A7-3EC40D99D33A}" presName="childShp" presStyleLbl="bgAccFollowNode1" presStyleIdx="1" presStyleCnt="2" custScaleY="12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0011BE-9614-4C82-B627-0A3B16156FEA}" type="presOf" srcId="{715D7682-28D3-44D3-8DEB-1D9CC4D12688}" destId="{91013232-1290-4EFC-8BD3-11E64FA3830E}" srcOrd="0" destOrd="2" presId="urn:microsoft.com/office/officeart/2005/8/layout/vList6"/>
    <dgm:cxn modelId="{5265F929-8212-4949-A113-4AA94AF567D5}" type="presOf" srcId="{DFFC6B5B-A1BC-49F7-AF6D-FC4BE5FCAA01}" destId="{91013232-1290-4EFC-8BD3-11E64FA3830E}" srcOrd="0" destOrd="1" presId="urn:microsoft.com/office/officeart/2005/8/layout/vList6"/>
    <dgm:cxn modelId="{C6F6C2A3-02C4-4641-A00D-5A34EA7A5639}" type="presOf" srcId="{1A90BA94-4C74-400E-84A7-3EC40D99D33A}" destId="{19F5FB97-F32C-40C3-8215-52BF80CD6665}" srcOrd="0" destOrd="0" presId="urn:microsoft.com/office/officeart/2005/8/layout/vList6"/>
    <dgm:cxn modelId="{FEDC02AF-4F58-4662-A363-9CFAAFDA6516}" type="presOf" srcId="{115FE18F-9A6A-46A2-8459-E21A7494456E}" destId="{15F8F7AE-F171-4E57-B256-93BC94669BA5}" srcOrd="0" destOrd="0" presId="urn:microsoft.com/office/officeart/2005/8/layout/vList6"/>
    <dgm:cxn modelId="{6A012848-F565-4751-BCB4-4176F5F31D29}" srcId="{1A90BA94-4C74-400E-84A7-3EC40D99D33A}" destId="{6DAF6F0C-22EE-423C-B1AF-4FDD3C545CC5}" srcOrd="0" destOrd="0" parTransId="{8F32EF91-5B34-47F1-A5DD-68E11A2B84DA}" sibTransId="{12156367-2EF8-4A2E-BB49-E823A1F6B119}"/>
    <dgm:cxn modelId="{4E13627D-B7EC-4F3C-B631-919BB07C5406}" srcId="{1A90BA94-4C74-400E-84A7-3EC40D99D33A}" destId="{715D7682-28D3-44D3-8DEB-1D9CC4D12688}" srcOrd="2" destOrd="0" parTransId="{0634E077-580D-41F6-A6E5-2E4BCEF0CF3B}" sibTransId="{57807149-18B1-41A1-A953-74C4179CDEEA}"/>
    <dgm:cxn modelId="{9EF078BD-660D-4D84-8E1F-5922759835DF}" srcId="{115FE18F-9A6A-46A2-8459-E21A7494456E}" destId="{1A90BA94-4C74-400E-84A7-3EC40D99D33A}" srcOrd="1" destOrd="0" parTransId="{62B207FF-9246-477F-9269-0681AAD0D013}" sibTransId="{8931DCB9-2445-44DC-9577-161C429118E1}"/>
    <dgm:cxn modelId="{18348046-F057-4059-9B1F-CF15F8CB97AB}" srcId="{115FE18F-9A6A-46A2-8459-E21A7494456E}" destId="{9DDDB795-5F4F-4CB6-817D-16B0ED3D3738}" srcOrd="0" destOrd="0" parTransId="{ED588427-DB2F-4653-9444-8B1A496C73B2}" sibTransId="{98DC961F-B820-4861-8465-77F46A335EA5}"/>
    <dgm:cxn modelId="{7F7B6753-0683-43F3-847A-EB77F9D1C1C5}" type="presOf" srcId="{6DAF6F0C-22EE-423C-B1AF-4FDD3C545CC5}" destId="{91013232-1290-4EFC-8BD3-11E64FA3830E}" srcOrd="0" destOrd="0" presId="urn:microsoft.com/office/officeart/2005/8/layout/vList6"/>
    <dgm:cxn modelId="{5699EA2E-A867-4D41-91B5-20E56A2297FF}" srcId="{9DDDB795-5F4F-4CB6-817D-16B0ED3D3738}" destId="{524B6448-6C26-478C-9861-5FDEDF8D33DE}" srcOrd="1" destOrd="0" parTransId="{985F08CB-922E-4009-ADAF-B1C1D8714C1B}" sibTransId="{BFAFAA9D-2C21-423A-BEC0-34147370BDE6}"/>
    <dgm:cxn modelId="{D54C6399-5A82-4A1E-96A8-400ABED609F2}" srcId="{1A90BA94-4C74-400E-84A7-3EC40D99D33A}" destId="{DFFC6B5B-A1BC-49F7-AF6D-FC4BE5FCAA01}" srcOrd="1" destOrd="0" parTransId="{1333CE33-9A1D-46F2-8D76-86B613DD92E1}" sibTransId="{1E00E2AA-D3FB-44E9-B742-9E61653B8BB1}"/>
    <dgm:cxn modelId="{F5E70470-D040-4AB7-928A-96C5204F41ED}" srcId="{1A90BA94-4C74-400E-84A7-3EC40D99D33A}" destId="{807CF4EC-FC57-4BC2-966B-09557A49ABF3}" srcOrd="3" destOrd="0" parTransId="{0AF7C20A-9CD7-4351-93B0-4E981709A75C}" sibTransId="{DB5F55EA-1102-4AE9-9EBD-613BBDABBD14}"/>
    <dgm:cxn modelId="{F61E3BEA-2506-46BA-B5F2-73CE4CCDA6E7}" srcId="{9DDDB795-5F4F-4CB6-817D-16B0ED3D3738}" destId="{4A7BE222-8787-436C-81CB-F372F0709620}" srcOrd="0" destOrd="0" parTransId="{832896F6-806B-433A-B4E2-5125ABC203A7}" sibTransId="{4F4FD3EA-A5B2-4A8D-AD3E-10C3FB11AF89}"/>
    <dgm:cxn modelId="{EC6AD982-AA47-4EA3-B88F-524DBB0878FC}" type="presOf" srcId="{4A7BE222-8787-436C-81CB-F372F0709620}" destId="{5D192F85-070F-4B4C-BB08-6864B9C0BA33}" srcOrd="0" destOrd="0" presId="urn:microsoft.com/office/officeart/2005/8/layout/vList6"/>
    <dgm:cxn modelId="{7CF911D6-36C4-4BF3-88E9-44F2E76A9B92}" type="presOf" srcId="{524B6448-6C26-478C-9861-5FDEDF8D33DE}" destId="{5D192F85-070F-4B4C-BB08-6864B9C0BA33}" srcOrd="0" destOrd="1" presId="urn:microsoft.com/office/officeart/2005/8/layout/vList6"/>
    <dgm:cxn modelId="{73D3F0E1-086C-4D36-9C79-F87ABF342EE2}" type="presOf" srcId="{9DDDB795-5F4F-4CB6-817D-16B0ED3D3738}" destId="{87B92A63-52BB-4B69-AE29-EF1DFAEAC6C0}" srcOrd="0" destOrd="0" presId="urn:microsoft.com/office/officeart/2005/8/layout/vList6"/>
    <dgm:cxn modelId="{C9CD5327-3FCF-4D91-B5A8-5A594125FCEF}" type="presOf" srcId="{807CF4EC-FC57-4BC2-966B-09557A49ABF3}" destId="{91013232-1290-4EFC-8BD3-11E64FA3830E}" srcOrd="0" destOrd="3" presId="urn:microsoft.com/office/officeart/2005/8/layout/vList6"/>
    <dgm:cxn modelId="{065785CF-F241-4905-8A7D-FCD1F5E058FF}" type="presParOf" srcId="{15F8F7AE-F171-4E57-B256-93BC94669BA5}" destId="{2C544C35-96EC-41C0-8538-09900550B73A}" srcOrd="0" destOrd="0" presId="urn:microsoft.com/office/officeart/2005/8/layout/vList6"/>
    <dgm:cxn modelId="{C73FD19E-7959-40B6-81BC-0B88C22895E9}" type="presParOf" srcId="{2C544C35-96EC-41C0-8538-09900550B73A}" destId="{87B92A63-52BB-4B69-AE29-EF1DFAEAC6C0}" srcOrd="0" destOrd="0" presId="urn:microsoft.com/office/officeart/2005/8/layout/vList6"/>
    <dgm:cxn modelId="{E812E3A7-7E19-409D-885E-3F2EC6CEA59A}" type="presParOf" srcId="{2C544C35-96EC-41C0-8538-09900550B73A}" destId="{5D192F85-070F-4B4C-BB08-6864B9C0BA33}" srcOrd="1" destOrd="0" presId="urn:microsoft.com/office/officeart/2005/8/layout/vList6"/>
    <dgm:cxn modelId="{56417BA6-04D6-4E6F-8D2E-411AD51C82FB}" type="presParOf" srcId="{15F8F7AE-F171-4E57-B256-93BC94669BA5}" destId="{D654C30F-EF68-47B9-961D-980C4ED02475}" srcOrd="1" destOrd="0" presId="urn:microsoft.com/office/officeart/2005/8/layout/vList6"/>
    <dgm:cxn modelId="{564C5358-7889-4E1B-8042-91A926A46A3C}" type="presParOf" srcId="{15F8F7AE-F171-4E57-B256-93BC94669BA5}" destId="{8FF24F62-BC4F-46D2-8F70-665F5DD6C799}" srcOrd="2" destOrd="0" presId="urn:microsoft.com/office/officeart/2005/8/layout/vList6"/>
    <dgm:cxn modelId="{0FD4E760-F623-4AED-80AD-0187F8CD9392}" type="presParOf" srcId="{8FF24F62-BC4F-46D2-8F70-665F5DD6C799}" destId="{19F5FB97-F32C-40C3-8215-52BF80CD6665}" srcOrd="0" destOrd="0" presId="urn:microsoft.com/office/officeart/2005/8/layout/vList6"/>
    <dgm:cxn modelId="{E4BE2853-EE70-407F-AD65-16FDB8312BC9}" type="presParOf" srcId="{8FF24F62-BC4F-46D2-8F70-665F5DD6C799}" destId="{91013232-1290-4EFC-8BD3-11E64FA3830E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BA94A-B4B3-4D2A-A816-8D3886213619}" type="datetimeFigureOut">
              <a:rPr lang="en-US" smtClean="0"/>
              <a:pPr/>
              <a:t>31-Aug-15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Dr. Shiuli, Deptt of Forensic Medicine &amp; Toxicology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1A3CD-2E36-45F2-B3B6-51BBE0ED1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5B95F-07F2-4114-BFBF-C6AD79BFCF58}" type="datetimeFigureOut">
              <a:rPr lang="en-US" smtClean="0"/>
              <a:pPr/>
              <a:t>31-Aug-15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Dr. Shiuli, Deptt of Forensic Medicine &amp; Toxicology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B5B84-0F1C-471F-8163-D38DA56AC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5B84-0F1C-471F-8163-D38DA56ACF5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Deptt of Forensic Medicine &amp; Toxicology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75C7A7-9A2B-4352-9E80-93FF0DF6A213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B8BB-A92F-4534-8A18-4758A37C5FC3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B053BB-C58D-4C84-9040-BF8947715088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697A-CE94-4A42-B74D-3DE1DF74E0D7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C9AB-4570-4E2A-AF09-B4481360EDD5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7780F0-1ACA-4BF3-A62F-E7F76714246B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AA6D43-84E0-4EE0-9C2F-99D143E0845B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50C6-9E41-43A7-A471-F46BB11FB665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4969-C713-401E-9C18-8AA199F414E8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233D-7FFA-4663-8662-E7B103DE6D55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A5C83C-CE11-4997-BB80-1A7AC2263A1D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2D6189-4179-42D7-8789-82BBA6326D8B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Shiuli, Forensic Medicine &amp; Toxicology, KGMU.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895D1D-C68D-4225-A3E5-8D00DCE59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Electrical injuries, Atmospheric lightening,</a:t>
            </a:r>
            <a:br>
              <a:rPr lang="en-US" dirty="0" smtClean="0"/>
            </a:br>
            <a:r>
              <a:rPr lang="en-US" dirty="0" smtClean="0"/>
              <a:t>heat &amp; cold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Electrical discharge is between a negatively charged cloud and a positively charged object on earth 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negative lightening</a:t>
            </a:r>
          </a:p>
          <a:p>
            <a:r>
              <a:rPr lang="en-US" dirty="0" smtClean="0"/>
              <a:t>5% of lightening flashes are from positively charged clouds 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positive lightening</a:t>
            </a:r>
          </a:p>
          <a:p>
            <a:r>
              <a:rPr lang="en-US" dirty="0" smtClean="0"/>
              <a:t>Temperature – about 50,000*C</a:t>
            </a:r>
          </a:p>
          <a:p>
            <a:r>
              <a:rPr lang="en-US" dirty="0" smtClean="0"/>
              <a:t>Amperage – 12,000 to 200,000 amperes</a:t>
            </a:r>
          </a:p>
          <a:p>
            <a:r>
              <a:rPr lang="en-US" dirty="0" smtClean="0"/>
              <a:t>Voltage – equivalent to 1 million volts DC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lightening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Electrical injury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Direct strike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Splash injuries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Contact injury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Ground current</a:t>
            </a:r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Mechanical effects</a:t>
            </a:r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Burns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Clothes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Torn, burnt, may be stripped off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Melting belt knuckles and zippers</a:t>
            </a:r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External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Endogenous burns </a:t>
            </a:r>
            <a:r>
              <a:rPr lang="en-US" dirty="0" smtClean="0"/>
              <a:t>– due to heat generated within the body. 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Tip toe sign </a:t>
            </a:r>
            <a:r>
              <a:rPr lang="en-US" dirty="0" smtClean="0"/>
              <a:t>– small, circular, full thickness burns involving the sides of the soles of the feet and the tips of toes.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i="1" dirty="0" err="1" smtClean="0"/>
              <a:t>Arborescent</a:t>
            </a:r>
            <a:r>
              <a:rPr lang="en-US" i="1" dirty="0" smtClean="0"/>
              <a:t> burns </a:t>
            </a:r>
            <a:r>
              <a:rPr lang="en-US" dirty="0" smtClean="0"/>
              <a:t>– irregular, superficial, thin, tortuous markings on skin resembling the pattern of a fern or tree</a:t>
            </a:r>
          </a:p>
          <a:p>
            <a:pPr>
              <a:buFontTx/>
              <a:buChar char="-"/>
            </a:pPr>
            <a:r>
              <a:rPr lang="en-US" dirty="0" smtClean="0"/>
              <a:t>Seen in 20% to 33% cases</a:t>
            </a:r>
          </a:p>
          <a:p>
            <a:pPr>
              <a:buFontTx/>
              <a:buChar char="-"/>
            </a:pPr>
            <a:r>
              <a:rPr lang="en-US" dirty="0" smtClean="0"/>
              <a:t>Not associated with burning</a:t>
            </a:r>
          </a:p>
          <a:p>
            <a:pPr>
              <a:buFontTx/>
              <a:buChar char="-"/>
            </a:pPr>
            <a:r>
              <a:rPr lang="en-US" dirty="0" smtClean="0"/>
              <a:t>No pathological changes</a:t>
            </a:r>
          </a:p>
          <a:p>
            <a:pPr>
              <a:buFontTx/>
              <a:buChar char="-"/>
            </a:pPr>
            <a:r>
              <a:rPr lang="en-US" dirty="0" smtClean="0"/>
              <a:t>Disappear in 1-2 days in survivors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Exogenous burns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Mechanical lesions</a:t>
            </a:r>
            <a:endParaRPr lang="en-US" u="sng" dirty="0" smtClean="0"/>
          </a:p>
          <a:p>
            <a:r>
              <a:rPr lang="en-US" u="sng" dirty="0" smtClean="0"/>
              <a:t>Internal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Brain – congestion, edema, hemorrhages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Lungs – congested, patchy hemorrhages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Muscles – necrosis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Spinal cord – damage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Eyes &amp; Ears – cataracts, corneal edema, tympanic membrane perforation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Deaths due </a:t>
            </a:r>
            <a:r>
              <a:rPr lang="en-US" smtClean="0"/>
              <a:t>to cold and heat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Predisposing factors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Hot and humid conditions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Clothing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Drugs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Diseases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Obesity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Alcohol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Heat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en-US" dirty="0" smtClean="0"/>
              <a:t>Mild form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Dependant soft tissue swelling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Peripheral vasodilatation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Pooling of interstitial fluid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343400" y="3810000"/>
            <a:ext cx="484632" cy="381000"/>
          </a:xfrm>
          <a:prstGeom prst="downArrow">
            <a:avLst>
              <a:gd name="adj1" fmla="val 15167"/>
              <a:gd name="adj2" fmla="val 35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2. Heat rash (prickly heat)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514350" indent="-514350">
              <a:buFontTx/>
              <a:buChar char="-"/>
            </a:pPr>
            <a:r>
              <a:rPr lang="en-US" dirty="0" smtClean="0"/>
              <a:t>rash on anterior surface of elbows, posterior surface of knees, sternum , clavicle, waist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828800" y="2819400"/>
          <a:ext cx="6477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Heat cramps (miner’s cramps)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in manual laborers, miners, athletes, tennis players, runners</a:t>
            </a:r>
          </a:p>
          <a:p>
            <a:r>
              <a:rPr lang="en-US" dirty="0" smtClean="0"/>
              <a:t>Drinking large quantities of water only after sweating lowers the effective salt concentration</a:t>
            </a:r>
          </a:p>
          <a:p>
            <a:r>
              <a:rPr lang="en-US" dirty="0" smtClean="0"/>
              <a:t>Sudden onset, flushed face, dizziness, headache, vomiting, paroxysmal cramps in muscles of hands, calves, feet, thighs and abdomen.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Injuries produced by </a:t>
            </a:r>
            <a:r>
              <a:rPr lang="en-US" i="1" dirty="0" smtClean="0"/>
              <a:t>electricity</a:t>
            </a:r>
          </a:p>
          <a:p>
            <a:r>
              <a:rPr lang="en-US" dirty="0" smtClean="0"/>
              <a:t>Depends on: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Nature of current 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In India, the domestic supply is 220-240 volts AC at 50 Hz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Amperage </a:t>
            </a:r>
            <a:r>
              <a:rPr lang="en-US" u="sng" dirty="0" err="1" smtClean="0"/>
              <a:t>vs</a:t>
            </a:r>
            <a:r>
              <a:rPr lang="en-US" u="sng" dirty="0" smtClean="0"/>
              <a:t> voltage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Amount of current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    A = V/R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Shiuli</a:t>
            </a:r>
            <a:r>
              <a:rPr lang="en-US" dirty="0" smtClean="0"/>
              <a:t>, Forensic Medicine &amp; Toxicology, KGMU.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4. Heat syncope (heat collapse)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8848" cy="5181600"/>
          </a:xfrm>
        </p:spPr>
        <p:txBody>
          <a:bodyPr/>
          <a:lstStyle/>
          <a:p>
            <a:r>
              <a:rPr lang="en-US" dirty="0" smtClean="0"/>
              <a:t>Intense peripheral vasodilatation leading to peripheral pooling and hypotension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2667000"/>
          <a:ext cx="79248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5. Heat exhaustion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Severe dehydration after a huge amount of sweat loss</a:t>
            </a:r>
          </a:p>
          <a:p>
            <a:r>
              <a:rPr lang="en-US" dirty="0" smtClean="0"/>
              <a:t>Most commonly encountered clinically </a:t>
            </a:r>
          </a:p>
          <a:p>
            <a:r>
              <a:rPr lang="en-US" dirty="0" smtClean="0"/>
              <a:t>Both water and salt depleted       circulatory deficiency</a:t>
            </a:r>
          </a:p>
          <a:p>
            <a:r>
              <a:rPr lang="en-US" dirty="0" smtClean="0"/>
              <a:t>Thermoregulation is maintained</a:t>
            </a:r>
          </a:p>
          <a:p>
            <a:r>
              <a:rPr lang="en-US" u="sng" dirty="0" smtClean="0"/>
              <a:t>Symptoms- </a:t>
            </a:r>
            <a:r>
              <a:rPr lang="en-US" dirty="0" smtClean="0"/>
              <a:t>fever, nausea, fatigue, muscle aches</a:t>
            </a:r>
          </a:p>
          <a:p>
            <a:r>
              <a:rPr lang="en-US" dirty="0" smtClean="0"/>
              <a:t>If left untreated may progress to heat stroke</a:t>
            </a:r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5410200" y="3200400"/>
            <a:ext cx="521208" cy="381000"/>
          </a:xfrm>
          <a:prstGeom prst="notchedRightArrow">
            <a:avLst>
              <a:gd name="adj1" fmla="val 13077"/>
              <a:gd name="adj2" fmla="val 31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6. Heat stroke (heat hyperpyrexia)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Complete breakdown of thermoregulatory mechanism, complete loss of sweating and temperature &gt;41*C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sudden onset with sudden collapse and loss of consciousness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Cramps, dizziness, excessive thirst, headache, weakness, nausea &amp; vomiting, staggering gait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Skin dry and flushed, cessation of all sweating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Temp&gt;42*C, BP</a:t>
            </a:r>
            <a:r>
              <a:rPr lang="en-US" dirty="0" smtClean="0">
                <a:latin typeface="Times New Roman"/>
                <a:cs typeface="Times New Roman"/>
              </a:rPr>
              <a:t>↓, </a:t>
            </a:r>
            <a:r>
              <a:rPr lang="en-US" dirty="0" smtClean="0">
                <a:latin typeface="+mj-lt"/>
                <a:cs typeface="Times New Roman"/>
              </a:rPr>
              <a:t>tachycardia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Cerebellar</a:t>
            </a:r>
            <a:r>
              <a:rPr lang="en-US" dirty="0" smtClean="0"/>
              <a:t> dysfunction, clouding of senses</a:t>
            </a:r>
          </a:p>
          <a:p>
            <a:r>
              <a:rPr lang="en-US" dirty="0" smtClean="0"/>
              <a:t> convulsions</a:t>
            </a:r>
          </a:p>
          <a:p>
            <a:r>
              <a:rPr lang="en-US" dirty="0" smtClean="0"/>
              <a:t>Delirium</a:t>
            </a:r>
          </a:p>
          <a:p>
            <a:r>
              <a:rPr lang="en-US" dirty="0" smtClean="0"/>
              <a:t>Speech difficulties</a:t>
            </a:r>
          </a:p>
          <a:p>
            <a:r>
              <a:rPr lang="en-US" dirty="0" smtClean="0"/>
              <a:t>Coma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Hypothermia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core temp falls below 35*C 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First stage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Core tem 35-32*C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Second stage</a:t>
            </a:r>
          </a:p>
          <a:p>
            <a:pPr>
              <a:buFontTx/>
              <a:buChar char="-"/>
            </a:pPr>
            <a:r>
              <a:rPr lang="en-US" dirty="0" smtClean="0"/>
              <a:t>Core temp 32-26*C</a:t>
            </a:r>
          </a:p>
          <a:p>
            <a:pPr>
              <a:buFontTx/>
              <a:buChar char="-"/>
            </a:pPr>
            <a:r>
              <a:rPr lang="en-US" dirty="0" smtClean="0"/>
              <a:t>Temp regulation lost below 30*C</a:t>
            </a:r>
          </a:p>
          <a:p>
            <a:pPr>
              <a:buFontTx/>
              <a:buChar char="-"/>
            </a:pPr>
            <a:r>
              <a:rPr lang="en-US" dirty="0" smtClean="0"/>
              <a:t>Patient depressed, lethargic, drowsy</a:t>
            </a:r>
          </a:p>
          <a:p>
            <a:pPr>
              <a:buFontTx/>
              <a:buChar char="-"/>
            </a:pPr>
            <a:r>
              <a:rPr lang="en-US" dirty="0" smtClean="0"/>
              <a:t>Muscles stiff, red patches on skin, edema of face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u="sng" dirty="0" smtClean="0"/>
              <a:t>Third stage</a:t>
            </a:r>
          </a:p>
          <a:p>
            <a:pPr>
              <a:buNone/>
            </a:pPr>
            <a:r>
              <a:rPr lang="en-US" dirty="0" smtClean="0"/>
              <a:t>- Core temp &lt; 26*C</a:t>
            </a:r>
          </a:p>
          <a:p>
            <a:pPr>
              <a:buNone/>
            </a:pPr>
            <a:r>
              <a:rPr lang="en-US" dirty="0" smtClean="0"/>
              <a:t>- Death ensues if this temp maintained for 24 hrs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</a:rPr>
              <a:t>Cause of death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failure of vital centers – d/t anoxia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Cessation of heart function – d/t </a:t>
            </a:r>
            <a:r>
              <a:rPr lang="en-US" dirty="0" err="1" smtClean="0"/>
              <a:t>atrial</a:t>
            </a:r>
            <a:r>
              <a:rPr lang="en-US" dirty="0" smtClean="0"/>
              <a:t> and ventricular fibrillation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Local effects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Frost bite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Characterized by freezing of tissues</a:t>
            </a:r>
          </a:p>
          <a:p>
            <a:pPr>
              <a:buFontTx/>
              <a:buChar char="-"/>
            </a:pPr>
            <a:r>
              <a:rPr lang="en-US" dirty="0" smtClean="0"/>
              <a:t>Temp below 0*C</a:t>
            </a:r>
          </a:p>
          <a:p>
            <a:pPr>
              <a:buFontTx/>
              <a:buChar char="-"/>
            </a:pPr>
            <a:r>
              <a:rPr lang="en-US" dirty="0" smtClean="0"/>
              <a:t>Bluish black discoloration of fingers, toes or nose, ears &amp; face</a:t>
            </a:r>
          </a:p>
          <a:p>
            <a:pPr>
              <a:buFontTx/>
              <a:buChar char="-"/>
            </a:pPr>
            <a:r>
              <a:rPr lang="en-US" i="1" dirty="0" smtClean="0"/>
              <a:t>Microscopically,</a:t>
            </a:r>
            <a:r>
              <a:rPr lang="en-US" dirty="0" smtClean="0"/>
              <a:t> damage of endothelial cells, leakage of serum into tissues.</a:t>
            </a:r>
            <a:endParaRPr lang="en-US" i="1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Trench foot (immersion foot)</a:t>
            </a:r>
          </a:p>
          <a:p>
            <a:pPr>
              <a:buFontTx/>
              <a:buChar char="-"/>
            </a:pPr>
            <a:r>
              <a:rPr lang="en-US" dirty="0" smtClean="0"/>
              <a:t>Caused by prolonged exposure</a:t>
            </a:r>
          </a:p>
          <a:p>
            <a:pPr>
              <a:buFontTx/>
              <a:buChar char="-"/>
            </a:pPr>
            <a:r>
              <a:rPr lang="en-US" dirty="0" smtClean="0"/>
              <a:t>Affected part becomes numb, blue/red and may swell</a:t>
            </a:r>
          </a:p>
          <a:p>
            <a:pPr>
              <a:buFontTx/>
              <a:buChar char="-"/>
            </a:pPr>
            <a:r>
              <a:rPr lang="en-US" dirty="0" smtClean="0"/>
              <a:t>Advanced conditions – blisters or open sores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Chillbains</a:t>
            </a:r>
            <a:r>
              <a:rPr lang="en-US" dirty="0" smtClean="0">
                <a:solidFill>
                  <a:srgbClr val="00B050"/>
                </a:solidFill>
              </a:rPr>
              <a:t> (</a:t>
            </a:r>
            <a:r>
              <a:rPr lang="en-US" dirty="0" err="1" smtClean="0">
                <a:solidFill>
                  <a:srgbClr val="00B050"/>
                </a:solidFill>
              </a:rPr>
              <a:t>pernio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Redness and inflammation of skin</a:t>
            </a:r>
          </a:p>
          <a:p>
            <a:pPr>
              <a:buFontTx/>
              <a:buChar char="-"/>
            </a:pPr>
            <a:r>
              <a:rPr lang="en-US" dirty="0" err="1" smtClean="0"/>
              <a:t>Acral</a:t>
            </a:r>
            <a:r>
              <a:rPr lang="en-US" dirty="0" smtClean="0"/>
              <a:t> ulcers</a:t>
            </a:r>
          </a:p>
          <a:p>
            <a:pPr>
              <a:buFontTx/>
              <a:buChar char="-"/>
            </a:pPr>
            <a:r>
              <a:rPr lang="en-US" dirty="0" smtClean="0"/>
              <a:t>Due to constriction of capillary beds in skin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/>
              <a:t>Path of current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Duration of current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Q = I</a:t>
            </a:r>
            <a:r>
              <a:rPr lang="en-US" sz="3200" baseline="30000" dirty="0" smtClean="0">
                <a:solidFill>
                  <a:srgbClr val="00B0F0"/>
                </a:solidFill>
              </a:rPr>
              <a:t>2</a:t>
            </a:r>
            <a:r>
              <a:rPr lang="en-US" dirty="0" smtClean="0">
                <a:solidFill>
                  <a:srgbClr val="00B0F0"/>
                </a:solidFill>
              </a:rPr>
              <a:t> X R X t</a:t>
            </a:r>
            <a:endParaRPr lang="en-US" u="sng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Shiuli</a:t>
            </a:r>
            <a:r>
              <a:rPr lang="en-US" dirty="0" smtClean="0"/>
              <a:t>, Forensic Medicine &amp; Toxicology, KGMU.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Low voltage (household) current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Ventricular fibrillation</a:t>
            </a:r>
          </a:p>
          <a:p>
            <a:r>
              <a:rPr lang="en-US" u="sng" dirty="0" smtClean="0"/>
              <a:t>High voltage (industrial) current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paralysis of respiratory center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Electro thermal injury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External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Electric entry mark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Joule burn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produced in low voltage currents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Appearance:</a:t>
            </a:r>
          </a:p>
          <a:p>
            <a:pPr marL="514350" indent="-514350">
              <a:buFontTx/>
              <a:buChar char="-"/>
            </a:pPr>
            <a:r>
              <a:rPr lang="en-US" i="1" dirty="0" smtClean="0">
                <a:solidFill>
                  <a:srgbClr val="E83883"/>
                </a:solidFill>
              </a:rPr>
              <a:t>Crater</a:t>
            </a:r>
            <a:r>
              <a:rPr lang="en-US" dirty="0" smtClean="0"/>
              <a:t>, 1-3 cm in diameter with a ridge around circumference</a:t>
            </a:r>
          </a:p>
          <a:p>
            <a:pPr marL="514350" indent="-514350">
              <a:buFontTx/>
              <a:buChar char="-"/>
            </a:pPr>
            <a:r>
              <a:rPr lang="en-US" i="1" dirty="0" smtClean="0">
                <a:solidFill>
                  <a:srgbClr val="E83883"/>
                </a:solidFill>
              </a:rPr>
              <a:t>Charring</a:t>
            </a:r>
            <a:r>
              <a:rPr lang="en-US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en-US" i="1" dirty="0" smtClean="0">
                <a:solidFill>
                  <a:srgbClr val="E83883"/>
                </a:solidFill>
              </a:rPr>
              <a:t>Metallization 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 marL="514350" indent="-51435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Histology: </a:t>
            </a:r>
          </a:p>
          <a:p>
            <a:pPr>
              <a:buFontTx/>
              <a:buChar char="-"/>
            </a:pPr>
            <a:r>
              <a:rPr lang="en-US" i="1" dirty="0" smtClean="0"/>
              <a:t>Micro blisters </a:t>
            </a:r>
          </a:p>
          <a:p>
            <a:pPr>
              <a:buFontTx/>
              <a:buChar char="-"/>
            </a:pPr>
            <a:r>
              <a:rPr lang="en-US" i="1" dirty="0" smtClean="0"/>
              <a:t>Electric channels </a:t>
            </a:r>
            <a:r>
              <a:rPr lang="en-US" dirty="0" smtClean="0"/>
              <a:t>– cells separated in the form of sharp slits</a:t>
            </a:r>
          </a:p>
          <a:p>
            <a:pPr>
              <a:buFontTx/>
              <a:buChar char="-"/>
            </a:pPr>
            <a:r>
              <a:rPr lang="en-US" i="1" dirty="0" err="1" smtClean="0"/>
              <a:t>Palisading</a:t>
            </a:r>
            <a:r>
              <a:rPr lang="en-US" i="1" dirty="0" smtClean="0"/>
              <a:t> and streaming of nuclei</a:t>
            </a:r>
          </a:p>
          <a:p>
            <a:pPr>
              <a:buFontTx/>
              <a:buChar char="-"/>
            </a:pPr>
            <a:r>
              <a:rPr lang="en-US" i="1" dirty="0" smtClean="0"/>
              <a:t>Collagen </a:t>
            </a:r>
            <a:r>
              <a:rPr lang="en-US" dirty="0" smtClean="0"/>
              <a:t>stains blue in ordinary H&amp;E stain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 startAt="2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Flash/spark burn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Produced in high voltage currents, when sparking occurs between conductor and victim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Crocodile skin – high temperatures causes keratin of skin to melt over multiple areas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Arc eye – superficial and painful </a:t>
            </a:r>
            <a:r>
              <a:rPr lang="en-US" dirty="0" err="1" smtClean="0"/>
              <a:t>keratitis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Electric splits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Point of entry shows laceration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Exit mark</a:t>
            </a:r>
          </a:p>
          <a:p>
            <a:pPr>
              <a:buFontTx/>
              <a:buChar char="-"/>
            </a:pPr>
            <a:r>
              <a:rPr lang="en-US" dirty="0" smtClean="0"/>
              <a:t>Where the body was earthed</a:t>
            </a:r>
          </a:p>
          <a:p>
            <a:pPr>
              <a:buFontTx/>
              <a:buChar char="-"/>
            </a:pPr>
            <a:r>
              <a:rPr lang="en-US" dirty="0" smtClean="0"/>
              <a:t>More damage than entry</a:t>
            </a:r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Internal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Congestion of all organs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Petechial</a:t>
            </a:r>
            <a:r>
              <a:rPr lang="en-US" dirty="0" smtClean="0"/>
              <a:t> hemorrhages along the line of passage of current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Brain – irregular tears and fissures</a:t>
            </a:r>
          </a:p>
          <a:p>
            <a:pPr>
              <a:buFont typeface="Arial" pitchFamily="34" charset="0"/>
              <a:buChar char="•"/>
            </a:pPr>
            <a:r>
              <a:rPr lang="en-US" i="1" dirty="0" err="1" smtClean="0"/>
              <a:t>Zenker’s</a:t>
            </a:r>
            <a:r>
              <a:rPr lang="en-US" i="1" dirty="0" smtClean="0"/>
              <a:t> degeneration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Bone pearls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Atmospheric discharge of electricity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Lightening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732</TotalTime>
  <Words>1190</Words>
  <Application>Microsoft Office PowerPoint</Application>
  <PresentationFormat>On-screen Show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Electrical injuries, Atmospheric lightening, heat &amp; cold disorders</vt:lpstr>
      <vt:lpstr>Slide 2</vt:lpstr>
      <vt:lpstr>Slide 3</vt:lpstr>
      <vt:lpstr>Cause of death</vt:lpstr>
      <vt:lpstr>Post Mortem findings</vt:lpstr>
      <vt:lpstr>Slide 6</vt:lpstr>
      <vt:lpstr>Slide 7</vt:lpstr>
      <vt:lpstr>Slide 8</vt:lpstr>
      <vt:lpstr>Lightening</vt:lpstr>
      <vt:lpstr>Slide 10</vt:lpstr>
      <vt:lpstr>Mechanism of lightening injuries</vt:lpstr>
      <vt:lpstr>Post Mortem appearance</vt:lpstr>
      <vt:lpstr>Slide 13</vt:lpstr>
      <vt:lpstr>Slide 14</vt:lpstr>
      <vt:lpstr>Deaths due to cold and heat</vt:lpstr>
      <vt:lpstr>Heat disorders </vt:lpstr>
      <vt:lpstr>1. Heat edema</vt:lpstr>
      <vt:lpstr>2. Heat rash (prickly heat)</vt:lpstr>
      <vt:lpstr>3. Heat cramps (miner’s cramps)</vt:lpstr>
      <vt:lpstr>4. Heat syncope (heat collapse)</vt:lpstr>
      <vt:lpstr>5. Heat exhaustion</vt:lpstr>
      <vt:lpstr>6. Heat stroke (heat hyperpyrexia)</vt:lpstr>
      <vt:lpstr>Slide 23</vt:lpstr>
      <vt:lpstr>Cold injuries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injuries, Atmospheric lightening</dc:title>
  <dc:creator>DELL</dc:creator>
  <cp:lastModifiedBy>GLOBAL</cp:lastModifiedBy>
  <cp:revision>80</cp:revision>
  <dcterms:created xsi:type="dcterms:W3CDTF">2015-06-22T05:10:37Z</dcterms:created>
  <dcterms:modified xsi:type="dcterms:W3CDTF">2015-08-31T15:29:06Z</dcterms:modified>
</cp:coreProperties>
</file>