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82" r:id="rId3"/>
    <p:sldId id="287" r:id="rId4"/>
    <p:sldId id="288" r:id="rId5"/>
    <p:sldId id="259" r:id="rId6"/>
    <p:sldId id="260" r:id="rId7"/>
    <p:sldId id="261" r:id="rId8"/>
    <p:sldId id="281" r:id="rId9"/>
    <p:sldId id="275" r:id="rId10"/>
    <p:sldId id="276" r:id="rId11"/>
    <p:sldId id="278" r:id="rId12"/>
    <p:sldId id="279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83" r:id="rId24"/>
    <p:sldId id="284" r:id="rId25"/>
    <p:sldId id="285" r:id="rId26"/>
    <p:sldId id="273" r:id="rId27"/>
    <p:sldId id="290" r:id="rId28"/>
    <p:sldId id="294" r:id="rId29"/>
    <p:sldId id="292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A723-1050-4865-A6A4-31F82C13C122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DAAA-263F-434F-A6D0-93F404A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052A4-5B6F-42E3-9AB0-5FF7C61054E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3D42-8D42-4AA1-9303-F27648F7BA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5D434-6DB4-4F24-8D3D-877B1D590D3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089E1-B973-4E10-BD66-948907BFFC8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9AF8C-9DB1-4495-BBE3-E1E481544B0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9AF8C-9DB1-4495-BBE3-E1E481544B0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79E4A-5DD9-413A-82AC-9FCB74A1315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D0051-A530-4B8F-99B1-ABE58C84B47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A959E-8B6D-4DA5-8FFA-704D49D18F9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09254-0953-4861-A723-8932C2F6736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8BDAE-9A6A-4FF1-B609-27908940C3B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7B59C-D376-4A20-B7BD-AD66B97F2DB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72FC-98F8-4762-A8ED-FF42B7DF0D4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16C6B-9BE7-4539-9FA6-1FB048A77A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2DE308-ACB9-45BB-B1FA-D74B83FC3A4D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E9799-FE3F-4BCC-B670-8BB6DE532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Essay Type Questions and Their Improvement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Prof.(Dr.) S. </a:t>
            </a:r>
            <a:r>
              <a:rPr lang="en-US" b="1" dirty="0" err="1" smtClean="0"/>
              <a:t>Riaz</a:t>
            </a:r>
            <a:r>
              <a:rPr lang="en-US" b="1" dirty="0" smtClean="0"/>
              <a:t> </a:t>
            </a:r>
            <a:r>
              <a:rPr lang="en-US" b="1" dirty="0" err="1" smtClean="0"/>
              <a:t>Mehdi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Department of Pathology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encrypted-tbn2.gstatic.com/images?q=tbn:ANd9GcSnccBOzKXmAwuQyY30K-S688JBsHsFJLnCY8Y5GGD45W3YIo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239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ips.uark.edu/wp-content/uploads/2013/09/Blooms_Taxonomy_pyramid_cake-style-use-with-permi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ages.slideplayer.us/2/761537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 to use Essay type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</a:rPr>
              <a:t>To assess students’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understanding of subject-matter content.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</a:rPr>
              <a:t>To assess students’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abilities to reason </a:t>
            </a:r>
            <a:r>
              <a:rPr lang="en-US" sz="2800" b="1" dirty="0">
                <a:latin typeface="Times New Roman" pitchFamily="18" charset="0"/>
              </a:rPr>
              <a:t>with their knowledge of a subject.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should these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 constructed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Questions should be clear &amp; specific &amp; exact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should be set</a:t>
            </a:r>
          </a:p>
          <a:p>
            <a:pPr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Avoid: - 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you think?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 your opinion?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Discuss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Instead use: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Enlist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Enumerate 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Define,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-  Compare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-  State your reasons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-  Describe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acceptable)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Match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question to specific learning objective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Communicate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clearly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students what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expected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18110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/>
              <a:t>.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simple, clear and straight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forward language</a:t>
            </a:r>
          </a:p>
          <a:p>
            <a:pPr marL="514350" indent="-514350">
              <a:lnSpc>
                <a:spcPct val="150000"/>
              </a:lnSpc>
              <a:buFontTx/>
              <a:buAutoNum type="arabicPeriod" startAt="5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options-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comparison,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options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should be from same  topic and should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match the difficulty level. </a:t>
            </a:r>
          </a:p>
          <a:p>
            <a:pPr marL="514350" indent="-514350">
              <a:lnSpc>
                <a:spcPct val="150000"/>
              </a:lnSpc>
              <a:buFontTx/>
              <a:buAutoNum type="arabicPeriod" startAt="5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"Write briefly..." type of questions qualify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briefly into number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words or lines of standard paragraphs.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Scoring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Split the total marks allotted to each part of the question topic. May be indicated in the paper (e.g.1+1+3+5).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should these  Question be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constructed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657225"/>
            <a:ext cx="8839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Traditional (unstructured)Essay type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Pathology of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Thalassemias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33CC"/>
              </a:solidFill>
            </a:endParaRPr>
          </a:p>
          <a:p>
            <a:pPr algn="ctr"/>
            <a:endParaRPr lang="en-US" sz="3600" b="1" dirty="0">
              <a:solidFill>
                <a:srgbClr val="FF33CC"/>
              </a:solidFill>
            </a:endParaRPr>
          </a:p>
          <a:p>
            <a:pPr algn="ctr"/>
            <a:endParaRPr lang="en-US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Structured Essay type Questions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2319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</a:rPr>
              <a:t>Differ from unstructured essay questions in the freedom regarding scope and nature of answer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Framed </a:t>
            </a:r>
            <a:r>
              <a:rPr lang="en-US" sz="2800" dirty="0">
                <a:latin typeface="Times New Roman" pitchFamily="18" charset="0"/>
              </a:rPr>
              <a:t>in such a way that the student is provided considerable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guidance regarding </a:t>
            </a:r>
            <a:r>
              <a:rPr lang="en-US" sz="2800" dirty="0">
                <a:latin typeface="Times New Roman" pitchFamily="18" charset="0"/>
              </a:rPr>
              <a:t>points to be included in the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answer.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Traditional Unstructured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Essay type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5900" y="896938"/>
            <a:ext cx="8775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Discuss Pathology of </a:t>
            </a:r>
            <a:r>
              <a:rPr lang="en-US" sz="3200" b="1" dirty="0" err="1" smtClean="0">
                <a:latin typeface="Times New Roman" pitchFamily="18" charset="0"/>
              </a:rPr>
              <a:t>Thalassemias</a:t>
            </a:r>
            <a:r>
              <a:rPr lang="en-US" sz="3200" b="1" dirty="0" smtClean="0">
                <a:latin typeface="Times New Roman" pitchFamily="18" charset="0"/>
              </a:rPr>
              <a:t>.  (</a:t>
            </a:r>
            <a:r>
              <a:rPr lang="en-US" sz="3200" b="1" dirty="0">
                <a:latin typeface="Times New Roman" pitchFamily="18" charset="0"/>
              </a:rPr>
              <a:t>10 marks)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8288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Structured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Essay type Questions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2590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</a:rPr>
              <a:t>Write </a:t>
            </a:r>
            <a:r>
              <a:rPr lang="en-US" sz="2800" dirty="0">
                <a:latin typeface="Times New Roman" pitchFamily="18" charset="0"/>
              </a:rPr>
              <a:t>an essay on </a:t>
            </a:r>
            <a:r>
              <a:rPr lang="en-US" sz="2800" dirty="0" err="1" smtClean="0">
                <a:latin typeface="Times New Roman" pitchFamily="18" charset="0"/>
              </a:rPr>
              <a:t>Thalassemias</a:t>
            </a:r>
            <a:r>
              <a:rPr lang="en-US" sz="2800" dirty="0" smtClean="0">
                <a:latin typeface="Times New Roman" pitchFamily="18" charset="0"/>
              </a:rPr>
              <a:t> , </a:t>
            </a:r>
            <a:r>
              <a:rPr lang="en-US" sz="2800" dirty="0">
                <a:latin typeface="Times New Roman" pitchFamily="18" charset="0"/>
              </a:rPr>
              <a:t>focusing on its classification, </a:t>
            </a:r>
            <a:r>
              <a:rPr lang="en-US" sz="2800" dirty="0" smtClean="0">
                <a:latin typeface="Times New Roman" pitchFamily="18" charset="0"/>
              </a:rPr>
              <a:t>molecular basis, </a:t>
            </a:r>
            <a:r>
              <a:rPr lang="en-US" sz="2800" dirty="0">
                <a:latin typeface="Times New Roman" pitchFamily="18" charset="0"/>
              </a:rPr>
              <a:t>clinical manifestations and laboratory diagnosis. 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(10)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latin typeface="Times New Roman" pitchFamily="18" charset="0"/>
              </a:rPr>
              <a:t>Write an essay on </a:t>
            </a:r>
            <a:r>
              <a:rPr lang="en-US" sz="2800" dirty="0" err="1" smtClean="0">
                <a:latin typeface="Times New Roman" pitchFamily="18" charset="0"/>
              </a:rPr>
              <a:t>Thalassemias</a:t>
            </a:r>
            <a:r>
              <a:rPr lang="en-US" sz="2800" dirty="0" smtClean="0">
                <a:latin typeface="Times New Roman" pitchFamily="18" charset="0"/>
              </a:rPr>
              <a:t> , focusing on its classification, molecular basis, clinical manifestations and laboratory diagnosis.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.              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</a:rPr>
              <a:t>2+3+2+3 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Essay type Questions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6477000" cy="40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Free and effective expression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 Tests their knowledge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 Test reasoning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Test ability to recognize ideas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 No guess work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 Easy to frame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5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 :</a:t>
            </a: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Assessment is a process of  determining whether predetermined  educational objective  has been achieved.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Assessment is directly related to the course learning objective.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Assessment of student learning is the measurement of how a student’s knowledge, attitudes or values and skills have changed as a result of academic experience a teacher provides him  or her. 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Assessment can be “Summative”  or  “Formative”  for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purpose of feedback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Disadvantages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Essay type Questions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5900" y="762000"/>
            <a:ext cx="87757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Students may interpret it differently from the examiner.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Lack objectivity.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Limited curriculum is tested.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Grading is inconsistent, difficult &amp; time consuming.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 Scoring pattern shows a “Halo effect”. - Good or bad student’s previous level of performance.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Advantage-those with better expression power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</a:rPr>
              <a:t>Evaluation by different examiners may vary with difference of objectivity 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Modified Essay Question (MEQ)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5900" y="838200"/>
            <a:ext cx="87757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Problem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solving </a:t>
            </a:r>
            <a:r>
              <a:rPr lang="en-US" sz="2800" dirty="0">
                <a:latin typeface="Times New Roman" pitchFamily="18" charset="0"/>
              </a:rPr>
              <a:t>type of essay question.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A short history is given to the student, based on which questions are asked.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Requires the student 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apply</a:t>
            </a:r>
            <a:r>
              <a:rPr lang="en-US" sz="2400" dirty="0">
                <a:latin typeface="Times New Roman" pitchFamily="18" charset="0"/>
              </a:rPr>
              <a:t> what he has learnt, in the context of a given situation.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The format has questions closely resembling a series of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short answer </a:t>
            </a:r>
            <a:r>
              <a:rPr lang="en-US" sz="2400" dirty="0">
                <a:latin typeface="Times New Roman" pitchFamily="18" charset="0"/>
              </a:rPr>
              <a:t>questions than an essay question.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Modified Essay Question (MEQ)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5900" y="1066800"/>
            <a:ext cx="87757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</a:rPr>
              <a:t>4 year </a:t>
            </a:r>
            <a:r>
              <a:rPr lang="en-US" sz="2000" b="1" dirty="0">
                <a:latin typeface="Times New Roman" pitchFamily="18" charset="0"/>
              </a:rPr>
              <a:t>old </a:t>
            </a:r>
            <a:r>
              <a:rPr lang="en-US" sz="2000" b="1" dirty="0" smtClean="0">
                <a:latin typeface="Times New Roman" pitchFamily="18" charset="0"/>
              </a:rPr>
              <a:t>child </a:t>
            </a:r>
            <a:r>
              <a:rPr lang="en-US" sz="2000" b="1" dirty="0">
                <a:latin typeface="Times New Roman" pitchFamily="18" charset="0"/>
              </a:rPr>
              <a:t>presents with H/o </a:t>
            </a:r>
            <a:r>
              <a:rPr lang="en-US" sz="2000" b="1" dirty="0" smtClean="0">
                <a:latin typeface="Times New Roman" pitchFamily="18" charset="0"/>
              </a:rPr>
              <a:t>lethargy, lack of play for 2 months , bouts of fever for last 15 days. On physical examination , his </a:t>
            </a:r>
            <a:r>
              <a:rPr lang="en-US" sz="2000" b="1" dirty="0" err="1" smtClean="0">
                <a:latin typeface="Times New Roman" pitchFamily="18" charset="0"/>
              </a:rPr>
              <a:t>axillary</a:t>
            </a:r>
            <a:r>
              <a:rPr lang="en-US" sz="2000" b="1" dirty="0" smtClean="0">
                <a:latin typeface="Times New Roman" pitchFamily="18" charset="0"/>
              </a:rPr>
              <a:t> and inguinal lymph nodes were found enlarged. He had mild </a:t>
            </a:r>
            <a:r>
              <a:rPr lang="en-US" sz="2000" b="1" dirty="0" err="1" smtClean="0">
                <a:latin typeface="Times New Roman" pitchFamily="18" charset="0"/>
              </a:rPr>
              <a:t>hepatosplenomegaly</a:t>
            </a:r>
            <a:r>
              <a:rPr lang="en-US" sz="2000" b="1" dirty="0" smtClean="0"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Q1. What are possible causes of this type of </a:t>
            </a:r>
            <a:r>
              <a:rPr lang="en-US" sz="2000" b="1" dirty="0" smtClean="0">
                <a:latin typeface="Times New Roman" pitchFamily="18" charset="0"/>
              </a:rPr>
              <a:t> presentation</a:t>
            </a:r>
            <a:r>
              <a:rPr lang="en-US" sz="2000" b="1" dirty="0">
                <a:latin typeface="Times New Roman" pitchFamily="18" charset="0"/>
              </a:rPr>
              <a:t>? 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Q2. Which investigation would you advise first and why?</a:t>
            </a:r>
            <a:endParaRPr lang="en-US" sz="2000" b="1" dirty="0">
              <a:latin typeface="Times New Roman" pitchFamily="18" charset="0"/>
            </a:endParaRPr>
          </a:p>
          <a:p>
            <a:endParaRPr lang="en-US" sz="2000" b="1" dirty="0">
              <a:latin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Q3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</a:rPr>
              <a:t>What investigations will you order to arrive  at the diagnosis ?</a:t>
            </a:r>
            <a:endParaRPr lang="en-US" sz="2000" b="1" dirty="0">
              <a:latin typeface="Times New Roman" pitchFamily="18" charset="0"/>
            </a:endParaRPr>
          </a:p>
          <a:p>
            <a:endParaRPr lang="en-US" sz="2000" b="1" dirty="0">
              <a:latin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Q4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</a:rPr>
              <a:t>If the diagnosis is confirmed what shall be the management options ?                       </a:t>
            </a:r>
          </a:p>
          <a:p>
            <a:endParaRPr lang="en-US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            (2+2+2+2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Checklist for Writing Effective Essay Questions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prepared essay questions that elicited the type of learning outcome I wanted to measure ( Application, Analysis, Evaluation or Creativity)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phrased each essay question so that the student’s task was clearly and specifically indicated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indicated for each essay question a point value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asked questions that elicited responses for which experts could agree that one answer is better than another.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administered several short answer essay questions rather than one or two extended response essay questions. </a:t>
            </a:r>
          </a:p>
          <a:p>
            <a:pPr>
              <a:buClr>
                <a:srgbClr val="FF0000"/>
              </a:buClr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RUBRIC  for grading Essay Questions</a:t>
            </a: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Rubric is your ideal answer for what an Essay or paper should be like;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Rubric makes your expectations clear to the students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Helps students evaluate the quality of their own work.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Improves the consistency and speed of grading</a:t>
            </a:r>
          </a:p>
          <a:p>
            <a:pPr>
              <a:buFontTx/>
              <a:buChar char="-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Rubric can be of three types;</a:t>
            </a:r>
          </a:p>
          <a:p>
            <a:pPr>
              <a:buFontTx/>
              <a:buChar char="-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checklist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Yes or No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Rating Scales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When simple yes and no is not adequate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Low,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Intermediate and High for each performance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Holistic Scoring: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overall score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RUBRIC Examples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response is inaccurate , confused or irrelevant, or the student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has failed to respond to the task.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The response indicates that the student has a partial understanding of </a:t>
            </a:r>
          </a:p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the reading concept embodied in the task. The student has provided a response that includes information that is essentially correct and text based , however, the information is too general. Some of the examples and requirements of the task may be incomplete.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The response indicates that the student has a complete  understanding of the reading concept embodied in the task. The student has provided a response that is accurate, complete, and fills all the requirements of the task. The examples are included  and the information is text based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81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</a:rPr>
              <a:t>Use to assess students’ understanding of subject-matter content and abilities to reason.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Types: </a:t>
            </a:r>
            <a:r>
              <a:rPr lang="en-US" sz="2800" b="1" dirty="0">
                <a:latin typeface="Times New Roman" pitchFamily="18" charset="0"/>
              </a:rPr>
              <a:t>Traditional, Structured &amp; Modified </a:t>
            </a:r>
            <a:r>
              <a:rPr lang="en-US" sz="2800" b="1" dirty="0" smtClean="0">
                <a:latin typeface="Times New Roman" pitchFamily="18" charset="0"/>
              </a:rPr>
              <a:t>Essay Questions.(MEQ)</a:t>
            </a:r>
            <a:endParaRPr lang="en-US" sz="2800" b="1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Recommended Action Words: </a:t>
            </a:r>
            <a:r>
              <a:rPr lang="en-US" sz="2800" b="1" dirty="0">
                <a:latin typeface="Times New Roman" pitchFamily="18" charset="0"/>
              </a:rPr>
              <a:t>Write, List, Define, Explain, Describe, Compare and Contrast, Enumerate, Classify.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Criteria: </a:t>
            </a:r>
            <a:r>
              <a:rPr lang="en-US" sz="2800" b="1" dirty="0">
                <a:latin typeface="Times New Roman" pitchFamily="18" charset="0"/>
              </a:rPr>
              <a:t>Relevance, Validity, Reliability, Objectivity.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4000" dirty="0" smtClean="0"/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4000" dirty="0" smtClean="0"/>
          </a:p>
          <a:p>
            <a:pPr marL="355600" indent="-355600" algn="just">
              <a:lnSpc>
                <a:spcPct val="200000"/>
              </a:lnSpc>
              <a:buClr>
                <a:srgbClr val="FF0000"/>
              </a:buClr>
            </a:pPr>
            <a:r>
              <a:rPr lang="en-US" sz="4000" b="1" dirty="0" smtClean="0">
                <a:solidFill>
                  <a:srgbClr val="C00000"/>
                </a:solidFill>
              </a:rPr>
              <a:t>   Competence is not an achievement but rather a habit of lifelong learning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static.com/images?q=tbn:ANd9GcSgfkdDsBbXsNx_g3A4GssUQ9lswE0KNLZi69lIGudLN1Mqk8z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ELMC Auditorium</a:t>
            </a:r>
            <a:endParaRPr lang="en-US" sz="3200" dirty="0"/>
          </a:p>
        </p:txBody>
      </p:sp>
      <p:pic>
        <p:nvPicPr>
          <p:cNvPr id="2050" name="Picture 2" descr="D:\document data 14.12.13\Sovenir\MD7_8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95400"/>
            <a:ext cx="838200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1981200"/>
            <a:ext cx="385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Thank You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 methods of assessment have strengths and intrinsic flaws</a:t>
            </a: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Vleuten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describes five criteria for  determining the usefulness of a method  of assessment.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Reliability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The degree to which the measurement is accurate and reproducible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Validity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Whether the assessment measures  what it claims to measure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Impact on Future Learning and Practice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Acceptability to students and faculty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 To the individual trainee and the institution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305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 for Workshops</a:t>
            </a: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Revised Bloom’s Taxonomy</a:t>
            </a:r>
          </a:p>
          <a:p>
            <a:pPr marL="342900" indent="-342900" algn="just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Using the levels of Bloom’s Taxonomy, create corresponding Essay questions for each level that represents the type of learning embodied in each.  Select any course you are teaching .</a:t>
            </a:r>
          </a:p>
          <a:p>
            <a:pPr marL="342900" indent="-342900" algn="just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Select one class that you teach and write five “Modified Essay Questions”  utilizing the tips and guidelines given to you.</a:t>
            </a:r>
          </a:p>
          <a:p>
            <a:pPr marL="342900" indent="-342900" algn="just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Prepare a structured question allotting marks for each segment of question, which could be assessed on point rating scale of Rubric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ssessment can have both intended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unintended consequences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Students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study more thoughtfully when they anticipate certain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examination formats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The unintended effects of assessment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include the tendency for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students to cram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examinations and to substitute superficial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 for reflective learning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Characteristics: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Relevance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it appropriate in the context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 needs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Validity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test what is intended to test ?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Reliability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Does it consistently test what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test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Objectivity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scores obtained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candidate be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same 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examined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independent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expert examiners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81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Objective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What is an essay / structured essay / modified essay type question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When should these question be used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How should these question be constructed?</a:t>
            </a: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Advantages </a:t>
            </a:r>
            <a:r>
              <a:rPr lang="en-US" sz="2400" b="1" dirty="0">
                <a:latin typeface="Times New Roman" pitchFamily="18" charset="0"/>
              </a:rPr>
              <a:t>and limitations of these questions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</a:rPr>
              <a:t>Construct Essay Question as per the guidelines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</a:p>
          <a:p>
            <a:pPr marL="355600" indent="-3556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To assess students higher cognitive skills and measure it on Modified Bloom’s Taxonomy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just">
              <a:buClr>
                <a:srgbClr val="FF0000"/>
              </a:buClr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What is an essay / structured essay / modified essay type question?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800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Essay question is a type of evaluation system which permits the examinee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write in his own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free and extended response to the problem presented and thus reveals information regarding the student’s mental process</a:t>
            </a:r>
          </a:p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>
              <a:buClr>
                <a:srgbClr val="FF0000"/>
              </a:buClr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Modified Bloom’s Taxonomy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Times New Roman" pitchFamily="18" charset="0"/>
            </a:endParaRPr>
          </a:p>
          <a:p>
            <a:pPr algn="just">
              <a:lnSpc>
                <a:spcPct val="20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Named after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Benjamin Bloom, who formulated this taxonomy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refers to the classification of different objectives that educators set for student learning, in Cognitive, Affective and Psychomotor  domain.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the purpose is to move from the level of comprehension to the level of evaluation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r Riyaz Mehdi\Documents\fx_Bloom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086599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Six Levels of Thinking Skills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610</TotalTime>
  <Words>1410</Words>
  <Application>Microsoft Office PowerPoint</Application>
  <PresentationFormat>On-screen Show (4:3)</PresentationFormat>
  <Paragraphs>225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Essay Type Questions and Their Improvement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ELMC Auditorium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Type Questions and Their Improvement</dc:title>
  <dc:creator>Dr Riyaz Mehdi</dc:creator>
  <cp:lastModifiedBy>a</cp:lastModifiedBy>
  <cp:revision>60</cp:revision>
  <dcterms:created xsi:type="dcterms:W3CDTF">2014-11-22T04:07:48Z</dcterms:created>
  <dcterms:modified xsi:type="dcterms:W3CDTF">2014-12-09T11:28:08Z</dcterms:modified>
</cp:coreProperties>
</file>