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1.xml" ContentType="application/vnd.openxmlformats-officedocument.drawingml.diagramLayout+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Override PartName="/ppt/diagrams/quickStyle1.xml" ContentType="application/vnd.openxmlformats-officedocument.drawingml.diagramStyle+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8.xml" ContentType="application/vnd.openxmlformats-officedocument.presentationml.slide+xml"/>
  <Override PartName="/ppt/slides/slide49.xml" ContentType="application/vnd.openxmlformats-officedocument.presentationml.slide+xml"/>
  <Override PartName="/ppt/diagrams/data1.xml" ContentType="application/vnd.openxmlformats-officedocument.drawingml.diagramData+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0"/>
  </p:notesMasterIdLst>
  <p:sldIdLst>
    <p:sldId id="256" r:id="rId2"/>
    <p:sldId id="355" r:id="rId3"/>
    <p:sldId id="264" r:id="rId4"/>
    <p:sldId id="262" r:id="rId5"/>
    <p:sldId id="263" r:id="rId6"/>
    <p:sldId id="359" r:id="rId7"/>
    <p:sldId id="265" r:id="rId8"/>
    <p:sldId id="268" r:id="rId9"/>
    <p:sldId id="260" r:id="rId10"/>
    <p:sldId id="361" r:id="rId11"/>
    <p:sldId id="360" r:id="rId12"/>
    <p:sldId id="269" r:id="rId13"/>
    <p:sldId id="271" r:id="rId14"/>
    <p:sldId id="358" r:id="rId15"/>
    <p:sldId id="273" r:id="rId16"/>
    <p:sldId id="272" r:id="rId17"/>
    <p:sldId id="275" r:id="rId18"/>
    <p:sldId id="277" r:id="rId19"/>
    <p:sldId id="278" r:id="rId20"/>
    <p:sldId id="279" r:id="rId21"/>
    <p:sldId id="280" r:id="rId22"/>
    <p:sldId id="281" r:id="rId23"/>
    <p:sldId id="282" r:id="rId24"/>
    <p:sldId id="288" r:id="rId25"/>
    <p:sldId id="291" r:id="rId26"/>
    <p:sldId id="290" r:id="rId27"/>
    <p:sldId id="292" r:id="rId28"/>
    <p:sldId id="293" r:id="rId29"/>
    <p:sldId id="326" r:id="rId30"/>
    <p:sldId id="327" r:id="rId31"/>
    <p:sldId id="328" r:id="rId32"/>
    <p:sldId id="294" r:id="rId33"/>
    <p:sldId id="298" r:id="rId34"/>
    <p:sldId id="333" r:id="rId35"/>
    <p:sldId id="302" r:id="rId36"/>
    <p:sldId id="301" r:id="rId37"/>
    <p:sldId id="329" r:id="rId38"/>
    <p:sldId id="308" r:id="rId39"/>
    <p:sldId id="318" r:id="rId40"/>
    <p:sldId id="319" r:id="rId41"/>
    <p:sldId id="341" r:id="rId42"/>
    <p:sldId id="344" r:id="rId43"/>
    <p:sldId id="345" r:id="rId44"/>
    <p:sldId id="346" r:id="rId45"/>
    <p:sldId id="347" r:id="rId46"/>
    <p:sldId id="365" r:id="rId47"/>
    <p:sldId id="370" r:id="rId48"/>
    <p:sldId id="371" r:id="rId49"/>
    <p:sldId id="372" r:id="rId50"/>
    <p:sldId id="367" r:id="rId51"/>
    <p:sldId id="368" r:id="rId52"/>
    <p:sldId id="373" r:id="rId53"/>
    <p:sldId id="362" r:id="rId54"/>
    <p:sldId id="363" r:id="rId55"/>
    <p:sldId id="364" r:id="rId56"/>
    <p:sldId id="369" r:id="rId57"/>
    <p:sldId id="356" r:id="rId58"/>
    <p:sldId id="324" r:id="rId5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p:scale>
          <a:sx n="71" d="100"/>
          <a:sy n="71" d="100"/>
        </p:scale>
        <p:origin x="-1344" y="-3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9E76B90-B044-47A7-BA87-5B577EFAAAED}"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en-IN"/>
        </a:p>
      </dgm:t>
    </dgm:pt>
    <dgm:pt modelId="{8C48F953-858F-4224-AD05-C50677FE1700}">
      <dgm:prSet custT="1"/>
      <dgm:spPr/>
      <dgm:t>
        <a:bodyPr/>
        <a:lstStyle/>
        <a:p>
          <a:pPr rtl="0"/>
          <a:r>
            <a:rPr lang="en-US" sz="2000" b="1" dirty="0" smtClean="0"/>
            <a:t>Skin barrier function</a:t>
          </a:r>
          <a:endParaRPr lang="en-IN" sz="2000" b="1" dirty="0"/>
        </a:p>
      </dgm:t>
    </dgm:pt>
    <dgm:pt modelId="{C5B07BFC-D009-4A86-AD17-6EC2CF37515C}" type="parTrans" cxnId="{51902BB2-F5E7-4BDA-A54D-B304AF410903}">
      <dgm:prSet/>
      <dgm:spPr/>
      <dgm:t>
        <a:bodyPr/>
        <a:lstStyle/>
        <a:p>
          <a:endParaRPr lang="en-IN"/>
        </a:p>
      </dgm:t>
    </dgm:pt>
    <dgm:pt modelId="{77DD524D-D1D5-40D1-A18F-94FE9DCBE6D3}" type="sibTrans" cxnId="{51902BB2-F5E7-4BDA-A54D-B304AF410903}">
      <dgm:prSet custT="1"/>
      <dgm:spPr/>
      <dgm:t>
        <a:bodyPr/>
        <a:lstStyle/>
        <a:p>
          <a:endParaRPr lang="en-IN" sz="2000"/>
        </a:p>
      </dgm:t>
    </dgm:pt>
    <dgm:pt modelId="{AEEDF704-B151-4BB6-AB2C-16C1BCA60FB5}">
      <dgm:prSet custT="1"/>
      <dgm:spPr/>
      <dgm:t>
        <a:bodyPr/>
        <a:lstStyle/>
        <a:p>
          <a:pPr rtl="0"/>
          <a:r>
            <a:rPr lang="en-US" sz="2000" b="1" dirty="0" err="1" smtClean="0"/>
            <a:t>Humectant</a:t>
          </a:r>
          <a:r>
            <a:rPr lang="en-US" sz="2000" b="1" dirty="0" smtClean="0"/>
            <a:t> activity</a:t>
          </a:r>
          <a:endParaRPr lang="en-IN" sz="2000" b="1" dirty="0"/>
        </a:p>
      </dgm:t>
    </dgm:pt>
    <dgm:pt modelId="{D8B7D265-ACA5-445B-A59A-6C7DA9948419}" type="parTrans" cxnId="{CAB694E9-D6CA-40D5-BAD1-554D86C40B3D}">
      <dgm:prSet/>
      <dgm:spPr/>
      <dgm:t>
        <a:bodyPr/>
        <a:lstStyle/>
        <a:p>
          <a:endParaRPr lang="en-IN"/>
        </a:p>
      </dgm:t>
    </dgm:pt>
    <dgm:pt modelId="{D39DEA6A-FE6B-42D9-8F41-019749170356}" type="sibTrans" cxnId="{CAB694E9-D6CA-40D5-BAD1-554D86C40B3D}">
      <dgm:prSet custT="1"/>
      <dgm:spPr/>
      <dgm:t>
        <a:bodyPr/>
        <a:lstStyle/>
        <a:p>
          <a:endParaRPr lang="en-IN" sz="2000"/>
        </a:p>
      </dgm:t>
    </dgm:pt>
    <dgm:pt modelId="{1E26E5AC-E87B-42DC-B006-F6BB8341BADF}">
      <dgm:prSet custT="1"/>
      <dgm:spPr/>
      <dgm:t>
        <a:bodyPr/>
        <a:lstStyle/>
        <a:p>
          <a:pPr rtl="0"/>
          <a:r>
            <a:rPr lang="en-US" sz="2000" b="1" dirty="0" smtClean="0"/>
            <a:t>Anti-bacterial  activity</a:t>
          </a:r>
          <a:endParaRPr lang="en-IN" sz="2000" b="1" dirty="0"/>
        </a:p>
      </dgm:t>
    </dgm:pt>
    <dgm:pt modelId="{55F6A210-0220-40E6-A25A-274B5E8D3553}" type="parTrans" cxnId="{04AC6285-AC41-4E33-A936-502E9332C5B6}">
      <dgm:prSet/>
      <dgm:spPr/>
      <dgm:t>
        <a:bodyPr/>
        <a:lstStyle/>
        <a:p>
          <a:endParaRPr lang="en-IN"/>
        </a:p>
      </dgm:t>
    </dgm:pt>
    <dgm:pt modelId="{F50D1DC8-1E60-408F-9C1A-E94E356943B2}" type="sibTrans" cxnId="{04AC6285-AC41-4E33-A936-502E9332C5B6}">
      <dgm:prSet custT="1"/>
      <dgm:spPr/>
      <dgm:t>
        <a:bodyPr/>
        <a:lstStyle/>
        <a:p>
          <a:endParaRPr lang="en-IN" sz="2000"/>
        </a:p>
      </dgm:t>
    </dgm:pt>
    <dgm:pt modelId="{C8DA55AB-7F73-4B49-94CE-2D7DDF13E8A0}">
      <dgm:prSet custT="1"/>
      <dgm:spPr/>
      <dgm:t>
        <a:bodyPr/>
        <a:lstStyle/>
        <a:p>
          <a:pPr rtl="0"/>
          <a:r>
            <a:rPr lang="en-US" sz="2000" b="1" dirty="0" err="1" smtClean="0"/>
            <a:t>Photoprotector</a:t>
          </a:r>
          <a:endParaRPr lang="en-US" sz="2000" b="1" dirty="0"/>
        </a:p>
      </dgm:t>
    </dgm:pt>
    <dgm:pt modelId="{96586E15-1732-44C6-B537-364DD8EC6A67}" type="parTrans" cxnId="{F08E029E-C4A9-47AD-86C6-CF7124D564FB}">
      <dgm:prSet/>
      <dgm:spPr/>
      <dgm:t>
        <a:bodyPr/>
        <a:lstStyle/>
        <a:p>
          <a:endParaRPr lang="en-IN"/>
        </a:p>
      </dgm:t>
    </dgm:pt>
    <dgm:pt modelId="{FDF7F5BB-0C34-430B-8645-2A6BEA344BD0}" type="sibTrans" cxnId="{F08E029E-C4A9-47AD-86C6-CF7124D564FB}">
      <dgm:prSet custT="1"/>
      <dgm:spPr/>
      <dgm:t>
        <a:bodyPr/>
        <a:lstStyle/>
        <a:p>
          <a:endParaRPr lang="en-IN" sz="2000"/>
        </a:p>
      </dgm:t>
    </dgm:pt>
    <dgm:pt modelId="{32ABE7B8-E035-411D-843F-0B44F3CF30BE}">
      <dgm:prSet custT="1"/>
      <dgm:spPr/>
      <dgm:t>
        <a:bodyPr/>
        <a:lstStyle/>
        <a:p>
          <a:pPr rtl="0"/>
          <a:r>
            <a:rPr lang="en-US" sz="2000" b="1" dirty="0" smtClean="0"/>
            <a:t>Calcium signaling</a:t>
          </a:r>
          <a:endParaRPr lang="en-IN" sz="2000" b="1" dirty="0"/>
        </a:p>
      </dgm:t>
    </dgm:pt>
    <dgm:pt modelId="{4F2C4476-1134-4977-A935-34D0FCCB9615}" type="parTrans" cxnId="{6533C40E-D310-45C9-8279-D6337188E40E}">
      <dgm:prSet/>
      <dgm:spPr/>
      <dgm:t>
        <a:bodyPr/>
        <a:lstStyle/>
        <a:p>
          <a:endParaRPr lang="en-IN"/>
        </a:p>
      </dgm:t>
    </dgm:pt>
    <dgm:pt modelId="{F9D43E70-2B03-4BB9-8079-BF5CBE942F08}" type="sibTrans" cxnId="{6533C40E-D310-45C9-8279-D6337188E40E}">
      <dgm:prSet custT="1"/>
      <dgm:spPr/>
      <dgm:t>
        <a:bodyPr/>
        <a:lstStyle/>
        <a:p>
          <a:endParaRPr lang="en-IN" sz="2000"/>
        </a:p>
      </dgm:t>
    </dgm:pt>
    <dgm:pt modelId="{5B991E18-85CC-4F3F-9639-48DCEB0CFECB}" type="pres">
      <dgm:prSet presAssocID="{19E76B90-B044-47A7-BA87-5B577EFAAAED}" presName="cycle" presStyleCnt="0">
        <dgm:presLayoutVars>
          <dgm:dir/>
          <dgm:resizeHandles val="exact"/>
        </dgm:presLayoutVars>
      </dgm:prSet>
      <dgm:spPr/>
      <dgm:t>
        <a:bodyPr/>
        <a:lstStyle/>
        <a:p>
          <a:endParaRPr lang="en-IN"/>
        </a:p>
      </dgm:t>
    </dgm:pt>
    <dgm:pt modelId="{45F18179-93A1-467E-A89F-AC56D8308075}" type="pres">
      <dgm:prSet presAssocID="{8C48F953-858F-4224-AD05-C50677FE1700}" presName="node" presStyleLbl="node1" presStyleIdx="0" presStyleCnt="5" custScaleX="141886">
        <dgm:presLayoutVars>
          <dgm:bulletEnabled val="1"/>
        </dgm:presLayoutVars>
      </dgm:prSet>
      <dgm:spPr/>
      <dgm:t>
        <a:bodyPr/>
        <a:lstStyle/>
        <a:p>
          <a:endParaRPr lang="en-IN"/>
        </a:p>
      </dgm:t>
    </dgm:pt>
    <dgm:pt modelId="{32D37357-3AAB-49F4-A198-9B6A5B4BB2B6}" type="pres">
      <dgm:prSet presAssocID="{77DD524D-D1D5-40D1-A18F-94FE9DCBE6D3}" presName="sibTrans" presStyleLbl="sibTrans2D1" presStyleIdx="0" presStyleCnt="5"/>
      <dgm:spPr/>
      <dgm:t>
        <a:bodyPr/>
        <a:lstStyle/>
        <a:p>
          <a:endParaRPr lang="en-IN"/>
        </a:p>
      </dgm:t>
    </dgm:pt>
    <dgm:pt modelId="{3D81C481-CCFE-4801-8F00-E4964ED3E91D}" type="pres">
      <dgm:prSet presAssocID="{77DD524D-D1D5-40D1-A18F-94FE9DCBE6D3}" presName="connectorText" presStyleLbl="sibTrans2D1" presStyleIdx="0" presStyleCnt="5"/>
      <dgm:spPr/>
      <dgm:t>
        <a:bodyPr/>
        <a:lstStyle/>
        <a:p>
          <a:endParaRPr lang="en-IN"/>
        </a:p>
      </dgm:t>
    </dgm:pt>
    <dgm:pt modelId="{72ADFE2D-324A-41AD-AB49-57ABA6296B70}" type="pres">
      <dgm:prSet presAssocID="{AEEDF704-B151-4BB6-AB2C-16C1BCA60FB5}" presName="node" presStyleLbl="node1" presStyleIdx="1" presStyleCnt="5" custScaleX="174825">
        <dgm:presLayoutVars>
          <dgm:bulletEnabled val="1"/>
        </dgm:presLayoutVars>
      </dgm:prSet>
      <dgm:spPr/>
      <dgm:t>
        <a:bodyPr/>
        <a:lstStyle/>
        <a:p>
          <a:endParaRPr lang="en-IN"/>
        </a:p>
      </dgm:t>
    </dgm:pt>
    <dgm:pt modelId="{1EE3E547-6C2F-4E3C-BE8C-9633DBA75E01}" type="pres">
      <dgm:prSet presAssocID="{D39DEA6A-FE6B-42D9-8F41-019749170356}" presName="sibTrans" presStyleLbl="sibTrans2D1" presStyleIdx="1" presStyleCnt="5"/>
      <dgm:spPr/>
      <dgm:t>
        <a:bodyPr/>
        <a:lstStyle/>
        <a:p>
          <a:endParaRPr lang="en-IN"/>
        </a:p>
      </dgm:t>
    </dgm:pt>
    <dgm:pt modelId="{E80D7FC9-D8E1-44B3-8805-9E76618C5F58}" type="pres">
      <dgm:prSet presAssocID="{D39DEA6A-FE6B-42D9-8F41-019749170356}" presName="connectorText" presStyleLbl="sibTrans2D1" presStyleIdx="1" presStyleCnt="5"/>
      <dgm:spPr/>
      <dgm:t>
        <a:bodyPr/>
        <a:lstStyle/>
        <a:p>
          <a:endParaRPr lang="en-IN"/>
        </a:p>
      </dgm:t>
    </dgm:pt>
    <dgm:pt modelId="{54CB6893-BB22-4023-9F5F-83FA6549535A}" type="pres">
      <dgm:prSet presAssocID="{1E26E5AC-E87B-42DC-B006-F6BB8341BADF}" presName="node" presStyleLbl="node1" presStyleIdx="2" presStyleCnt="5" custScaleX="159750" custRadScaleRad="129376" custRadScaleInc="-42362">
        <dgm:presLayoutVars>
          <dgm:bulletEnabled val="1"/>
        </dgm:presLayoutVars>
      </dgm:prSet>
      <dgm:spPr/>
      <dgm:t>
        <a:bodyPr/>
        <a:lstStyle/>
        <a:p>
          <a:endParaRPr lang="en-IN"/>
        </a:p>
      </dgm:t>
    </dgm:pt>
    <dgm:pt modelId="{394564C2-F3CF-4B9B-8F6B-70F894410CC1}" type="pres">
      <dgm:prSet presAssocID="{F50D1DC8-1E60-408F-9C1A-E94E356943B2}" presName="sibTrans" presStyleLbl="sibTrans2D1" presStyleIdx="2" presStyleCnt="5"/>
      <dgm:spPr/>
      <dgm:t>
        <a:bodyPr/>
        <a:lstStyle/>
        <a:p>
          <a:endParaRPr lang="en-IN"/>
        </a:p>
      </dgm:t>
    </dgm:pt>
    <dgm:pt modelId="{08C42B33-D316-4651-9686-7D8DC2BF3146}" type="pres">
      <dgm:prSet presAssocID="{F50D1DC8-1E60-408F-9C1A-E94E356943B2}" presName="connectorText" presStyleLbl="sibTrans2D1" presStyleIdx="2" presStyleCnt="5"/>
      <dgm:spPr/>
      <dgm:t>
        <a:bodyPr/>
        <a:lstStyle/>
        <a:p>
          <a:endParaRPr lang="en-IN"/>
        </a:p>
      </dgm:t>
    </dgm:pt>
    <dgm:pt modelId="{3D262813-15CA-4850-A303-48CA9A686757}" type="pres">
      <dgm:prSet presAssocID="{C8DA55AB-7F73-4B49-94CE-2D7DDF13E8A0}" presName="node" presStyleLbl="node1" presStyleIdx="3" presStyleCnt="5" custScaleX="191427" custRadScaleRad="119961" custRadScaleInc="32062">
        <dgm:presLayoutVars>
          <dgm:bulletEnabled val="1"/>
        </dgm:presLayoutVars>
      </dgm:prSet>
      <dgm:spPr/>
      <dgm:t>
        <a:bodyPr/>
        <a:lstStyle/>
        <a:p>
          <a:endParaRPr lang="en-IN"/>
        </a:p>
      </dgm:t>
    </dgm:pt>
    <dgm:pt modelId="{2D714518-6D98-4D31-9BE2-A2B82DA17386}" type="pres">
      <dgm:prSet presAssocID="{FDF7F5BB-0C34-430B-8645-2A6BEA344BD0}" presName="sibTrans" presStyleLbl="sibTrans2D1" presStyleIdx="3" presStyleCnt="5"/>
      <dgm:spPr/>
      <dgm:t>
        <a:bodyPr/>
        <a:lstStyle/>
        <a:p>
          <a:endParaRPr lang="en-IN"/>
        </a:p>
      </dgm:t>
    </dgm:pt>
    <dgm:pt modelId="{3A4EA5CE-95EE-420E-87C7-DC23D9D537FF}" type="pres">
      <dgm:prSet presAssocID="{FDF7F5BB-0C34-430B-8645-2A6BEA344BD0}" presName="connectorText" presStyleLbl="sibTrans2D1" presStyleIdx="3" presStyleCnt="5"/>
      <dgm:spPr/>
      <dgm:t>
        <a:bodyPr/>
        <a:lstStyle/>
        <a:p>
          <a:endParaRPr lang="en-IN"/>
        </a:p>
      </dgm:t>
    </dgm:pt>
    <dgm:pt modelId="{F48DC216-4172-4D4F-865C-666CABC9EF21}" type="pres">
      <dgm:prSet presAssocID="{32ABE7B8-E035-411D-843F-0B44F3CF30BE}" presName="node" presStyleLbl="node1" presStyleIdx="4" presStyleCnt="5" custScaleX="174494">
        <dgm:presLayoutVars>
          <dgm:bulletEnabled val="1"/>
        </dgm:presLayoutVars>
      </dgm:prSet>
      <dgm:spPr/>
      <dgm:t>
        <a:bodyPr/>
        <a:lstStyle/>
        <a:p>
          <a:endParaRPr lang="en-IN"/>
        </a:p>
      </dgm:t>
    </dgm:pt>
    <dgm:pt modelId="{058BF356-91C9-4927-B7C6-FFC8D4606ED7}" type="pres">
      <dgm:prSet presAssocID="{F9D43E70-2B03-4BB9-8079-BF5CBE942F08}" presName="sibTrans" presStyleLbl="sibTrans2D1" presStyleIdx="4" presStyleCnt="5"/>
      <dgm:spPr/>
      <dgm:t>
        <a:bodyPr/>
        <a:lstStyle/>
        <a:p>
          <a:endParaRPr lang="en-IN"/>
        </a:p>
      </dgm:t>
    </dgm:pt>
    <dgm:pt modelId="{5FB6E42B-1B74-47AB-92B2-459965F4B48A}" type="pres">
      <dgm:prSet presAssocID="{F9D43E70-2B03-4BB9-8079-BF5CBE942F08}" presName="connectorText" presStyleLbl="sibTrans2D1" presStyleIdx="4" presStyleCnt="5"/>
      <dgm:spPr/>
      <dgm:t>
        <a:bodyPr/>
        <a:lstStyle/>
        <a:p>
          <a:endParaRPr lang="en-IN"/>
        </a:p>
      </dgm:t>
    </dgm:pt>
  </dgm:ptLst>
  <dgm:cxnLst>
    <dgm:cxn modelId="{C4274D43-6DD3-48AA-8185-420BFCB7FD08}" type="presOf" srcId="{F9D43E70-2B03-4BB9-8079-BF5CBE942F08}" destId="{058BF356-91C9-4927-B7C6-FFC8D4606ED7}" srcOrd="0" destOrd="0" presId="urn:microsoft.com/office/officeart/2005/8/layout/cycle2"/>
    <dgm:cxn modelId="{6B82FD3E-92CB-454B-9300-CF029232AB8C}" type="presOf" srcId="{77DD524D-D1D5-40D1-A18F-94FE9DCBE6D3}" destId="{32D37357-3AAB-49F4-A198-9B6A5B4BB2B6}" srcOrd="0" destOrd="0" presId="urn:microsoft.com/office/officeart/2005/8/layout/cycle2"/>
    <dgm:cxn modelId="{33ACF9CA-AE7C-4E98-9C7E-3C863810E278}" type="presOf" srcId="{F50D1DC8-1E60-408F-9C1A-E94E356943B2}" destId="{394564C2-F3CF-4B9B-8F6B-70F894410CC1}" srcOrd="0" destOrd="0" presId="urn:microsoft.com/office/officeart/2005/8/layout/cycle2"/>
    <dgm:cxn modelId="{938EDB2A-5C57-4C2A-9A8E-4574BFA9C476}" type="presOf" srcId="{32ABE7B8-E035-411D-843F-0B44F3CF30BE}" destId="{F48DC216-4172-4D4F-865C-666CABC9EF21}" srcOrd="0" destOrd="0" presId="urn:microsoft.com/office/officeart/2005/8/layout/cycle2"/>
    <dgm:cxn modelId="{04AC6285-AC41-4E33-A936-502E9332C5B6}" srcId="{19E76B90-B044-47A7-BA87-5B577EFAAAED}" destId="{1E26E5AC-E87B-42DC-B006-F6BB8341BADF}" srcOrd="2" destOrd="0" parTransId="{55F6A210-0220-40E6-A25A-274B5E8D3553}" sibTransId="{F50D1DC8-1E60-408F-9C1A-E94E356943B2}"/>
    <dgm:cxn modelId="{F08E029E-C4A9-47AD-86C6-CF7124D564FB}" srcId="{19E76B90-B044-47A7-BA87-5B577EFAAAED}" destId="{C8DA55AB-7F73-4B49-94CE-2D7DDF13E8A0}" srcOrd="3" destOrd="0" parTransId="{96586E15-1732-44C6-B537-364DD8EC6A67}" sibTransId="{FDF7F5BB-0C34-430B-8645-2A6BEA344BD0}"/>
    <dgm:cxn modelId="{A2F60C5C-CFFF-48BE-BFAC-65E70AB01E63}" type="presOf" srcId="{F50D1DC8-1E60-408F-9C1A-E94E356943B2}" destId="{08C42B33-D316-4651-9686-7D8DC2BF3146}" srcOrd="1" destOrd="0" presId="urn:microsoft.com/office/officeart/2005/8/layout/cycle2"/>
    <dgm:cxn modelId="{CAB694E9-D6CA-40D5-BAD1-554D86C40B3D}" srcId="{19E76B90-B044-47A7-BA87-5B577EFAAAED}" destId="{AEEDF704-B151-4BB6-AB2C-16C1BCA60FB5}" srcOrd="1" destOrd="0" parTransId="{D8B7D265-ACA5-445B-A59A-6C7DA9948419}" sibTransId="{D39DEA6A-FE6B-42D9-8F41-019749170356}"/>
    <dgm:cxn modelId="{35444180-994A-40CE-95D2-9334CCDC07EF}" type="presOf" srcId="{8C48F953-858F-4224-AD05-C50677FE1700}" destId="{45F18179-93A1-467E-A89F-AC56D8308075}" srcOrd="0" destOrd="0" presId="urn:microsoft.com/office/officeart/2005/8/layout/cycle2"/>
    <dgm:cxn modelId="{B6E00F69-4677-403B-89C4-3B01984DA601}" type="presOf" srcId="{FDF7F5BB-0C34-430B-8645-2A6BEA344BD0}" destId="{2D714518-6D98-4D31-9BE2-A2B82DA17386}" srcOrd="0" destOrd="0" presId="urn:microsoft.com/office/officeart/2005/8/layout/cycle2"/>
    <dgm:cxn modelId="{51902BB2-F5E7-4BDA-A54D-B304AF410903}" srcId="{19E76B90-B044-47A7-BA87-5B577EFAAAED}" destId="{8C48F953-858F-4224-AD05-C50677FE1700}" srcOrd="0" destOrd="0" parTransId="{C5B07BFC-D009-4A86-AD17-6EC2CF37515C}" sibTransId="{77DD524D-D1D5-40D1-A18F-94FE9DCBE6D3}"/>
    <dgm:cxn modelId="{448191D6-6026-4E73-AA38-6347273F9613}" type="presOf" srcId="{D39DEA6A-FE6B-42D9-8F41-019749170356}" destId="{1EE3E547-6C2F-4E3C-BE8C-9633DBA75E01}" srcOrd="0" destOrd="0" presId="urn:microsoft.com/office/officeart/2005/8/layout/cycle2"/>
    <dgm:cxn modelId="{624455A1-179B-4D6A-8B69-38E7B5486C7C}" type="presOf" srcId="{D39DEA6A-FE6B-42D9-8F41-019749170356}" destId="{E80D7FC9-D8E1-44B3-8805-9E76618C5F58}" srcOrd="1" destOrd="0" presId="urn:microsoft.com/office/officeart/2005/8/layout/cycle2"/>
    <dgm:cxn modelId="{FC0B8278-5E07-40C7-AEBF-71A983052F1B}" type="presOf" srcId="{1E26E5AC-E87B-42DC-B006-F6BB8341BADF}" destId="{54CB6893-BB22-4023-9F5F-83FA6549535A}" srcOrd="0" destOrd="0" presId="urn:microsoft.com/office/officeart/2005/8/layout/cycle2"/>
    <dgm:cxn modelId="{63775107-9E97-4EF2-B13A-B6CB52939BF9}" type="presOf" srcId="{FDF7F5BB-0C34-430B-8645-2A6BEA344BD0}" destId="{3A4EA5CE-95EE-420E-87C7-DC23D9D537FF}" srcOrd="1" destOrd="0" presId="urn:microsoft.com/office/officeart/2005/8/layout/cycle2"/>
    <dgm:cxn modelId="{2748B0D1-C9B6-4442-975A-85EC264B27CA}" type="presOf" srcId="{C8DA55AB-7F73-4B49-94CE-2D7DDF13E8A0}" destId="{3D262813-15CA-4850-A303-48CA9A686757}" srcOrd="0" destOrd="0" presId="urn:microsoft.com/office/officeart/2005/8/layout/cycle2"/>
    <dgm:cxn modelId="{A9CA7A14-C36C-41C6-BC60-E303E7BF1F41}" type="presOf" srcId="{F9D43E70-2B03-4BB9-8079-BF5CBE942F08}" destId="{5FB6E42B-1B74-47AB-92B2-459965F4B48A}" srcOrd="1" destOrd="0" presId="urn:microsoft.com/office/officeart/2005/8/layout/cycle2"/>
    <dgm:cxn modelId="{7ECFA44C-DDDE-4F8B-9AB5-3E90D3C7A2E0}" type="presOf" srcId="{AEEDF704-B151-4BB6-AB2C-16C1BCA60FB5}" destId="{72ADFE2D-324A-41AD-AB49-57ABA6296B70}" srcOrd="0" destOrd="0" presId="urn:microsoft.com/office/officeart/2005/8/layout/cycle2"/>
    <dgm:cxn modelId="{6533C40E-D310-45C9-8279-D6337188E40E}" srcId="{19E76B90-B044-47A7-BA87-5B577EFAAAED}" destId="{32ABE7B8-E035-411D-843F-0B44F3CF30BE}" srcOrd="4" destOrd="0" parTransId="{4F2C4476-1134-4977-A935-34D0FCCB9615}" sibTransId="{F9D43E70-2B03-4BB9-8079-BF5CBE942F08}"/>
    <dgm:cxn modelId="{8446EF3B-E584-4DDC-8986-E3F05A15E400}" type="presOf" srcId="{19E76B90-B044-47A7-BA87-5B577EFAAAED}" destId="{5B991E18-85CC-4F3F-9639-48DCEB0CFECB}" srcOrd="0" destOrd="0" presId="urn:microsoft.com/office/officeart/2005/8/layout/cycle2"/>
    <dgm:cxn modelId="{9678862C-7845-468D-8884-B2C5407E552C}" type="presOf" srcId="{77DD524D-D1D5-40D1-A18F-94FE9DCBE6D3}" destId="{3D81C481-CCFE-4801-8F00-E4964ED3E91D}" srcOrd="1" destOrd="0" presId="urn:microsoft.com/office/officeart/2005/8/layout/cycle2"/>
    <dgm:cxn modelId="{55D6CA0B-2312-43AE-B83C-5BCB546B970C}" type="presParOf" srcId="{5B991E18-85CC-4F3F-9639-48DCEB0CFECB}" destId="{45F18179-93A1-467E-A89F-AC56D8308075}" srcOrd="0" destOrd="0" presId="urn:microsoft.com/office/officeart/2005/8/layout/cycle2"/>
    <dgm:cxn modelId="{01F45D45-E868-4D7C-B7EF-6570566F6863}" type="presParOf" srcId="{5B991E18-85CC-4F3F-9639-48DCEB0CFECB}" destId="{32D37357-3AAB-49F4-A198-9B6A5B4BB2B6}" srcOrd="1" destOrd="0" presId="urn:microsoft.com/office/officeart/2005/8/layout/cycle2"/>
    <dgm:cxn modelId="{7BC4E27D-D247-4E4A-81DD-1AA4361C70C5}" type="presParOf" srcId="{32D37357-3AAB-49F4-A198-9B6A5B4BB2B6}" destId="{3D81C481-CCFE-4801-8F00-E4964ED3E91D}" srcOrd="0" destOrd="0" presId="urn:microsoft.com/office/officeart/2005/8/layout/cycle2"/>
    <dgm:cxn modelId="{57159E3B-61D7-4C4C-A05B-9362B3F370EC}" type="presParOf" srcId="{5B991E18-85CC-4F3F-9639-48DCEB0CFECB}" destId="{72ADFE2D-324A-41AD-AB49-57ABA6296B70}" srcOrd="2" destOrd="0" presId="urn:microsoft.com/office/officeart/2005/8/layout/cycle2"/>
    <dgm:cxn modelId="{50B9B567-443A-419D-925C-0747AAC84071}" type="presParOf" srcId="{5B991E18-85CC-4F3F-9639-48DCEB0CFECB}" destId="{1EE3E547-6C2F-4E3C-BE8C-9633DBA75E01}" srcOrd="3" destOrd="0" presId="urn:microsoft.com/office/officeart/2005/8/layout/cycle2"/>
    <dgm:cxn modelId="{1503BBEA-DFAA-4D95-9D0F-B0DAFD06113E}" type="presParOf" srcId="{1EE3E547-6C2F-4E3C-BE8C-9633DBA75E01}" destId="{E80D7FC9-D8E1-44B3-8805-9E76618C5F58}" srcOrd="0" destOrd="0" presId="urn:microsoft.com/office/officeart/2005/8/layout/cycle2"/>
    <dgm:cxn modelId="{DC82C8F8-684B-48F6-AFF0-8E182E529E2E}" type="presParOf" srcId="{5B991E18-85CC-4F3F-9639-48DCEB0CFECB}" destId="{54CB6893-BB22-4023-9F5F-83FA6549535A}" srcOrd="4" destOrd="0" presId="urn:microsoft.com/office/officeart/2005/8/layout/cycle2"/>
    <dgm:cxn modelId="{1852324C-EA82-48DB-B98C-AF008721B47D}" type="presParOf" srcId="{5B991E18-85CC-4F3F-9639-48DCEB0CFECB}" destId="{394564C2-F3CF-4B9B-8F6B-70F894410CC1}" srcOrd="5" destOrd="0" presId="urn:microsoft.com/office/officeart/2005/8/layout/cycle2"/>
    <dgm:cxn modelId="{56E19DB2-B2CD-4408-AD73-67F17E633796}" type="presParOf" srcId="{394564C2-F3CF-4B9B-8F6B-70F894410CC1}" destId="{08C42B33-D316-4651-9686-7D8DC2BF3146}" srcOrd="0" destOrd="0" presId="urn:microsoft.com/office/officeart/2005/8/layout/cycle2"/>
    <dgm:cxn modelId="{9E77F77D-926E-452D-8E43-C0CAD46EE4B9}" type="presParOf" srcId="{5B991E18-85CC-4F3F-9639-48DCEB0CFECB}" destId="{3D262813-15CA-4850-A303-48CA9A686757}" srcOrd="6" destOrd="0" presId="urn:microsoft.com/office/officeart/2005/8/layout/cycle2"/>
    <dgm:cxn modelId="{0A07086E-6478-423B-A094-4871BBB52EC4}" type="presParOf" srcId="{5B991E18-85CC-4F3F-9639-48DCEB0CFECB}" destId="{2D714518-6D98-4D31-9BE2-A2B82DA17386}" srcOrd="7" destOrd="0" presId="urn:microsoft.com/office/officeart/2005/8/layout/cycle2"/>
    <dgm:cxn modelId="{6E4269AF-2749-40F4-8DB7-4196C9DE118B}" type="presParOf" srcId="{2D714518-6D98-4D31-9BE2-A2B82DA17386}" destId="{3A4EA5CE-95EE-420E-87C7-DC23D9D537FF}" srcOrd="0" destOrd="0" presId="urn:microsoft.com/office/officeart/2005/8/layout/cycle2"/>
    <dgm:cxn modelId="{649BB514-35A0-4CF4-A23B-A09DCBDDA511}" type="presParOf" srcId="{5B991E18-85CC-4F3F-9639-48DCEB0CFECB}" destId="{F48DC216-4172-4D4F-865C-666CABC9EF21}" srcOrd="8" destOrd="0" presId="urn:microsoft.com/office/officeart/2005/8/layout/cycle2"/>
    <dgm:cxn modelId="{21A77D08-31C1-473F-852A-E6625B0CA88C}" type="presParOf" srcId="{5B991E18-85CC-4F3F-9639-48DCEB0CFECB}" destId="{058BF356-91C9-4927-B7C6-FFC8D4606ED7}" srcOrd="9" destOrd="0" presId="urn:microsoft.com/office/officeart/2005/8/layout/cycle2"/>
    <dgm:cxn modelId="{7D4F33DB-6D2E-438D-AEE7-FE617B240F65}" type="presParOf" srcId="{058BF356-91C9-4927-B7C6-FFC8D4606ED7}" destId="{5FB6E42B-1B74-47AB-92B2-459965F4B48A}" srcOrd="0" destOrd="0" presId="urn:microsoft.com/office/officeart/2005/8/layout/cycle2"/>
  </dgm:cxnLst>
  <dgm:bg/>
  <dgm:whole/>
</dgm:dataModel>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1B57CAD-3A04-4167-A57D-85A9052A86BE}" type="datetimeFigureOut">
              <a:rPr lang="en-US" smtClean="0"/>
              <a:pPr/>
              <a:t>8/25/2015</a:t>
            </a:fld>
            <a:endParaRPr lang="en-IN"/>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FCD445D-C623-4D73-9744-69D74E451141}" type="slidenum">
              <a:rPr lang="en-IN" smtClean="0"/>
              <a:pPr/>
              <a:t>‹#›</a:t>
            </a:fld>
            <a:endParaRPr lang="en-IN"/>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N" sz="1200" b="0" i="0" kern="1200" dirty="0" smtClean="0">
                <a:solidFill>
                  <a:schemeClr val="tx1"/>
                </a:solidFill>
                <a:latin typeface="+mn-lt"/>
                <a:ea typeface="+mn-ea"/>
                <a:cs typeface="+mn-cs"/>
              </a:rPr>
              <a:t>Whole wheat bread, multi grain breads, cauliflower, spinach, canned vegetables, cabbage, corn, mushrooms, onions, carrots, pears, bananas, canned fruits, tomatoes, Tea, chocolate milk, beer, red wine, Chocolate and cocoa powder</a:t>
            </a:r>
            <a:r>
              <a:rPr lang="en-IN" sz="1200" b="0" i="0" kern="1200" baseline="0" dirty="0" smtClean="0">
                <a:solidFill>
                  <a:schemeClr val="tx1"/>
                </a:solidFill>
                <a:latin typeface="+mn-lt"/>
                <a:ea typeface="+mn-ea"/>
                <a:cs typeface="+mn-cs"/>
              </a:rPr>
              <a:t> </a:t>
            </a:r>
            <a:r>
              <a:rPr lang="en-IN" sz="1200" b="0" i="0" kern="1200" dirty="0" smtClean="0">
                <a:solidFill>
                  <a:schemeClr val="tx1"/>
                </a:solidFill>
                <a:latin typeface="+mn-lt"/>
                <a:ea typeface="+mn-ea"/>
                <a:cs typeface="+mn-cs"/>
              </a:rPr>
              <a:t>(especially dark chocolate)</a:t>
            </a:r>
            <a:endParaRPr lang="en-IN" dirty="0"/>
          </a:p>
        </p:txBody>
      </p:sp>
      <p:sp>
        <p:nvSpPr>
          <p:cNvPr id="4" name="Slide Number Placeholder 3"/>
          <p:cNvSpPr>
            <a:spLocks noGrp="1"/>
          </p:cNvSpPr>
          <p:nvPr>
            <p:ph type="sldNum" sz="quarter" idx="10"/>
          </p:nvPr>
        </p:nvSpPr>
        <p:spPr/>
        <p:txBody>
          <a:bodyPr/>
          <a:lstStyle/>
          <a:p>
            <a:fld id="{5155C239-A264-41F5-B138-EFC95B0CF640}" type="slidenum">
              <a:rPr lang="en-IN" smtClean="0"/>
              <a:pPr/>
              <a:t>55</a:t>
            </a:fld>
            <a:endParaRPr lang="en-IN"/>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8/25/2015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8/25/2015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8/25/2015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5"/>
            <a:ext cx="8229600" cy="1139825"/>
          </a:xfrm>
        </p:spPr>
        <p:txBody>
          <a:bodyPr/>
          <a:lstStyle/>
          <a:p>
            <a:r>
              <a:rPr lang="en-US" smtClean="0"/>
              <a:t>Click to edit Master title style</a:t>
            </a:r>
            <a:endParaRPr lang="en-IN"/>
          </a:p>
        </p:txBody>
      </p:sp>
      <p:sp>
        <p:nvSpPr>
          <p:cNvPr id="3" name="Text Placeholder 2"/>
          <p:cNvSpPr>
            <a:spLocks noGrp="1"/>
          </p:cNvSpPr>
          <p:nvPr>
            <p:ph type="body" sz="half" idx="1"/>
          </p:nvPr>
        </p:nvSpPr>
        <p:spPr>
          <a:xfrm>
            <a:off x="457200" y="1600202"/>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4648200" y="1600202"/>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6E8EF9A1-D8ED-482D-B28A-E1B2D94D6FD8}" type="slidenum">
              <a:rPr lang="en-US"/>
              <a:pPr/>
              <a:t>‹#›</a:t>
            </a:fld>
            <a:endParaRPr lang="en-US"/>
          </a:p>
        </p:txBody>
      </p:sp>
    </p:spTree>
  </p:cSld>
  <p:clrMapOvr>
    <a:masterClrMapping/>
  </p:clrMapOvr>
  <p:transition spd="med">
    <p:fade thruBlk="1"/>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IN"/>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Date Placeholder 5"/>
          <p:cNvSpPr>
            <a:spLocks noGrp="1"/>
          </p:cNvSpPr>
          <p:nvPr>
            <p:ph type="dt" sz="half" idx="10"/>
          </p:nvPr>
        </p:nvSpPr>
        <p:spPr>
          <a:xfrm>
            <a:off x="457200" y="6245225"/>
            <a:ext cx="2133600" cy="476250"/>
          </a:xfrm>
        </p:spPr>
        <p:txBody>
          <a:bodyPr/>
          <a:lstStyle>
            <a:lvl1pPr>
              <a:defRPr/>
            </a:lvl1pPr>
          </a:lstStyle>
          <a:p>
            <a:endParaRPr lang="en-US"/>
          </a:p>
        </p:txBody>
      </p:sp>
      <p:sp>
        <p:nvSpPr>
          <p:cNvPr id="7" name="Footer Placeholder 6"/>
          <p:cNvSpPr>
            <a:spLocks noGrp="1"/>
          </p:cNvSpPr>
          <p:nvPr>
            <p:ph type="ftr" sz="quarter" idx="11"/>
          </p:nvPr>
        </p:nvSpPr>
        <p:spPr>
          <a:xfrm>
            <a:off x="3124200" y="6245225"/>
            <a:ext cx="2895600" cy="476250"/>
          </a:xfrm>
        </p:spPr>
        <p:txBody>
          <a:bodyPr/>
          <a:lstStyle>
            <a:lvl1pPr>
              <a:defRPr/>
            </a:lvl1pPr>
          </a:lstStyle>
          <a:p>
            <a:endParaRPr lang="en-US"/>
          </a:p>
        </p:txBody>
      </p:sp>
      <p:sp>
        <p:nvSpPr>
          <p:cNvPr id="8" name="Slide Number Placeholder 7"/>
          <p:cNvSpPr>
            <a:spLocks noGrp="1"/>
          </p:cNvSpPr>
          <p:nvPr>
            <p:ph type="sldNum" sz="quarter" idx="12"/>
          </p:nvPr>
        </p:nvSpPr>
        <p:spPr>
          <a:xfrm>
            <a:off x="6553200" y="6245225"/>
            <a:ext cx="2133600" cy="476250"/>
          </a:xfrm>
        </p:spPr>
        <p:txBody>
          <a:bodyPr/>
          <a:lstStyle>
            <a:lvl1pPr>
              <a:defRPr/>
            </a:lvl1pPr>
          </a:lstStyle>
          <a:p>
            <a:fld id="{57E099DC-56EA-4F99-ACBE-D178787497E4}"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8/25/2015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8/25/2015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8/25/2015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8/25/2015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8/25/2015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8/25/2015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8/25/2015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8/25/2015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8/25/2015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6.gif"/><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CONTACT DERMATITIS:    JOURNAL CLUB </a:t>
            </a:r>
            <a:endParaRPr lang="en-IN" dirty="0"/>
          </a:p>
        </p:txBody>
      </p:sp>
      <p:sp>
        <p:nvSpPr>
          <p:cNvPr id="3" name="Subtitle 2"/>
          <p:cNvSpPr>
            <a:spLocks noGrp="1"/>
          </p:cNvSpPr>
          <p:nvPr>
            <p:ph type="subTitle" idx="1"/>
          </p:nvPr>
        </p:nvSpPr>
        <p:spPr>
          <a:xfrm>
            <a:off x="5257800" y="4953000"/>
            <a:ext cx="2971800" cy="990600"/>
          </a:xfrm>
        </p:spPr>
        <p:txBody>
          <a:bodyPr>
            <a:normAutofit/>
          </a:bodyPr>
          <a:lstStyle/>
          <a:p>
            <a:endParaRPr lang="en-US" dirty="0" smtClean="0">
              <a:solidFill>
                <a:schemeClr val="tx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87" name="Rectangle 11"/>
          <p:cNvSpPr>
            <a:spLocks noGrp="1" noChangeArrowheads="1"/>
          </p:cNvSpPr>
          <p:nvPr>
            <p:ph type="title"/>
          </p:nvPr>
        </p:nvSpPr>
        <p:spPr/>
        <p:txBody>
          <a:bodyPr/>
          <a:lstStyle/>
          <a:p>
            <a:endParaRPr lang="en-US"/>
          </a:p>
        </p:txBody>
      </p:sp>
      <p:sp>
        <p:nvSpPr>
          <p:cNvPr id="126988" name="Rectangle 12"/>
          <p:cNvSpPr>
            <a:spLocks noGrp="1" noChangeArrowheads="1"/>
          </p:cNvSpPr>
          <p:nvPr>
            <p:ph type="body" idx="1"/>
          </p:nvPr>
        </p:nvSpPr>
        <p:spPr/>
        <p:txBody>
          <a:bodyPr/>
          <a:lstStyle/>
          <a:p>
            <a:endParaRPr lang="en-US"/>
          </a:p>
        </p:txBody>
      </p:sp>
      <p:pic>
        <p:nvPicPr>
          <p:cNvPr id="126980" name="Picture 4" descr="5FF10"/>
          <p:cNvPicPr>
            <a:picLocks noGrp="1" noChangeAspect="1" noChangeArrowheads="1"/>
          </p:cNvPicPr>
          <p:nvPr>
            <p:ph idx="4294967295"/>
          </p:nvPr>
        </p:nvPicPr>
        <p:blipFill>
          <a:blip r:embed="rId2"/>
          <a:srcRect/>
          <a:stretch>
            <a:fillRect/>
          </a:stretch>
        </p:blipFill>
        <p:spPr>
          <a:xfrm>
            <a:off x="2057400" y="0"/>
            <a:ext cx="4953000" cy="4711700"/>
          </a:xfrm>
          <a:noFill/>
          <a:ln/>
        </p:spPr>
      </p:pic>
      <p:sp>
        <p:nvSpPr>
          <p:cNvPr id="126983" name="Rectangle 7"/>
          <p:cNvSpPr>
            <a:spLocks noChangeArrowheads="1"/>
          </p:cNvSpPr>
          <p:nvPr/>
        </p:nvSpPr>
        <p:spPr bwMode="auto">
          <a:xfrm>
            <a:off x="152400" y="4648200"/>
            <a:ext cx="8991600" cy="1569660"/>
          </a:xfrm>
          <a:prstGeom prst="rect">
            <a:avLst/>
          </a:prstGeom>
          <a:noFill/>
          <a:ln w="9525">
            <a:noFill/>
            <a:miter lim="800000"/>
            <a:headEnd/>
            <a:tailEnd/>
          </a:ln>
          <a:effectLst/>
        </p:spPr>
        <p:txBody>
          <a:bodyPr anchor="ctr">
            <a:spAutoFit/>
          </a:bodyPr>
          <a:lstStyle/>
          <a:p>
            <a:pPr marL="342900" indent="-342900">
              <a:spcBef>
                <a:spcPct val="20000"/>
              </a:spcBef>
              <a:buClr>
                <a:schemeClr val="hlink"/>
              </a:buClr>
              <a:buSzPct val="80000"/>
              <a:buFont typeface="Wingdings" pitchFamily="2" charset="2"/>
              <a:buChar char="Ø"/>
            </a:pPr>
            <a:r>
              <a:rPr lang="en-US" sz="1200" b="1" dirty="0"/>
              <a:t>Induction of contact hypersensitivity</a:t>
            </a:r>
            <a:r>
              <a:rPr lang="en-US" sz="1200" dirty="0"/>
              <a:t>. Application of contact allergens (Ag) induces the release of cytokines by </a:t>
            </a:r>
            <a:r>
              <a:rPr lang="en-US" sz="1200" dirty="0" err="1">
                <a:solidFill>
                  <a:srgbClr val="FFFF00"/>
                </a:solidFill>
              </a:rPr>
              <a:t>keratinocytes</a:t>
            </a:r>
            <a:r>
              <a:rPr lang="en-US" sz="1200" dirty="0"/>
              <a:t>, </a:t>
            </a:r>
            <a:r>
              <a:rPr lang="en-US" sz="1200" dirty="0" err="1"/>
              <a:t>Langerhans</a:t>
            </a:r>
            <a:r>
              <a:rPr lang="en-US" sz="1200" dirty="0"/>
              <a:t> cells and other cells within the skin. These cytokines in turn </a:t>
            </a:r>
            <a:r>
              <a:rPr lang="en-US" sz="1200" b="1" dirty="0">
                <a:solidFill>
                  <a:srgbClr val="FFFF00"/>
                </a:solidFill>
              </a:rPr>
              <a:t>activate </a:t>
            </a:r>
            <a:r>
              <a:rPr lang="en-US" sz="1200" b="1" dirty="0" err="1">
                <a:solidFill>
                  <a:srgbClr val="FFFF00"/>
                </a:solidFill>
              </a:rPr>
              <a:t>Langerhans</a:t>
            </a:r>
            <a:r>
              <a:rPr lang="en-US" sz="1200" b="1" dirty="0">
                <a:solidFill>
                  <a:srgbClr val="FFFF00"/>
                </a:solidFill>
              </a:rPr>
              <a:t> cells </a:t>
            </a:r>
            <a:r>
              <a:rPr lang="en-US" sz="1200" dirty="0"/>
              <a:t>which uptake the antigen and emigrate into the regional lymph nodes. During this process, the </a:t>
            </a:r>
            <a:r>
              <a:rPr lang="en-US" sz="1200" dirty="0" err="1"/>
              <a:t>Langerhans</a:t>
            </a:r>
            <a:r>
              <a:rPr lang="en-US" sz="1200" dirty="0"/>
              <a:t> cells mature into </a:t>
            </a:r>
            <a:r>
              <a:rPr lang="en-US" sz="1200" dirty="0" err="1"/>
              <a:t>dendritic</a:t>
            </a:r>
            <a:r>
              <a:rPr lang="en-US" sz="1200" dirty="0"/>
              <a:t> cells. In addition, the antigen is processed, re-expressed on the surface and finally presented to naïve T cells in the regional lymph node. Upon appropriate antigen presentation, T cells bearing the appropriate T cell receptor clonally expand and become </a:t>
            </a:r>
            <a:r>
              <a:rPr lang="en-US" sz="1200" dirty="0" err="1"/>
              <a:t>effector</a:t>
            </a:r>
            <a:r>
              <a:rPr lang="en-US" sz="1200" dirty="0"/>
              <a:t> T cells. These alter their migratory behavior due to the expression of specific surface molecules like CLA. </a:t>
            </a:r>
            <a:r>
              <a:rPr lang="en-US" sz="1200" dirty="0" err="1"/>
              <a:t>Effector</a:t>
            </a:r>
            <a:r>
              <a:rPr lang="en-US" sz="1200" dirty="0"/>
              <a:t> T cells </a:t>
            </a:r>
            <a:r>
              <a:rPr lang="en-US" sz="1200" dirty="0" err="1"/>
              <a:t>recirculate</a:t>
            </a:r>
            <a:r>
              <a:rPr lang="en-US" sz="1200" dirty="0"/>
              <a:t> into the periphery where they may later meet the antigen again. Ag, antigen; KC, </a:t>
            </a:r>
            <a:r>
              <a:rPr lang="en-US" sz="1200" dirty="0" err="1"/>
              <a:t>keratinocyte</a:t>
            </a:r>
            <a:r>
              <a:rPr lang="en-US" sz="1200" dirty="0"/>
              <a:t>.</a:t>
            </a:r>
            <a:r>
              <a:rPr lang="en-US" sz="1200" dirty="0">
                <a:effectLst>
                  <a:outerShdw blurRad="38100" dist="38100" dir="2700000" algn="tl">
                    <a:srgbClr val="000000"/>
                  </a:outerShdw>
                </a:effectLst>
              </a:rPr>
              <a:t/>
            </a:r>
            <a:br>
              <a:rPr lang="en-US" sz="1200" dirty="0">
                <a:effectLst>
                  <a:outerShdw blurRad="38100" dist="38100" dir="2700000" algn="tl">
                    <a:srgbClr val="000000"/>
                  </a:outerShdw>
                </a:effectLst>
              </a:rPr>
            </a:br>
            <a:endParaRPr lang="en-US" sz="1200" dirty="0">
              <a:effectLst>
                <a:outerShdw blurRad="38100" dist="38100" dir="2700000" algn="tl">
                  <a:srgbClr val="000000"/>
                </a:outerShdw>
              </a:effectLst>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9" name="Rectangle 11"/>
          <p:cNvSpPr>
            <a:spLocks noGrp="1" noChangeArrowheads="1"/>
          </p:cNvSpPr>
          <p:nvPr>
            <p:ph type="title"/>
          </p:nvPr>
        </p:nvSpPr>
        <p:spPr/>
        <p:txBody>
          <a:bodyPr/>
          <a:lstStyle/>
          <a:p>
            <a:endParaRPr lang="en-US"/>
          </a:p>
        </p:txBody>
      </p:sp>
      <p:sp>
        <p:nvSpPr>
          <p:cNvPr id="130058" name="Rectangle 10"/>
          <p:cNvSpPr>
            <a:spLocks noGrp="1" noChangeArrowheads="1"/>
          </p:cNvSpPr>
          <p:nvPr>
            <p:ph type="body" idx="1"/>
          </p:nvPr>
        </p:nvSpPr>
        <p:spPr>
          <a:xfrm>
            <a:off x="457200" y="4038600"/>
            <a:ext cx="7696200" cy="3581400"/>
          </a:xfrm>
        </p:spPr>
        <p:txBody>
          <a:bodyPr/>
          <a:lstStyle/>
          <a:p>
            <a:r>
              <a:rPr lang="en-US" sz="1200" b="1" dirty="0"/>
              <a:t>Elicitation of contact hypersensitivity</a:t>
            </a:r>
            <a:r>
              <a:rPr lang="en-US" sz="1200" dirty="0"/>
              <a:t>. Application of contact allergens (Ag) into a sensitized individual causes the release of cytokines by </a:t>
            </a:r>
            <a:r>
              <a:rPr lang="en-US" sz="1200" dirty="0" err="1"/>
              <a:t>keratinocytes</a:t>
            </a:r>
            <a:r>
              <a:rPr lang="en-US" sz="1200" dirty="0"/>
              <a:t> and </a:t>
            </a:r>
            <a:r>
              <a:rPr lang="en-US" sz="1200" dirty="0" err="1"/>
              <a:t>Langerhans</a:t>
            </a:r>
            <a:r>
              <a:rPr lang="en-US" sz="1200" dirty="0"/>
              <a:t> cells. These cytokines induce the expression of adhesion molecules and activation of endothelial cells which ultimately attracts leukocytes to the site of antigen application. Among these cells, T </a:t>
            </a:r>
            <a:r>
              <a:rPr lang="en-US" sz="1200" dirty="0" err="1"/>
              <a:t>effector</a:t>
            </a:r>
            <a:r>
              <a:rPr lang="en-US" sz="1200" dirty="0"/>
              <a:t> cells are present which are now activated upon antigen presentation either by resident cells or by infiltrating </a:t>
            </a:r>
            <a:r>
              <a:rPr lang="en-US" sz="1200" dirty="0" err="1"/>
              <a:t>Langerhans</a:t>
            </a:r>
            <a:r>
              <a:rPr lang="en-US" sz="1200" dirty="0"/>
              <a:t> cells. </a:t>
            </a:r>
            <a:r>
              <a:rPr lang="en-US" sz="1200" dirty="0">
                <a:solidFill>
                  <a:srgbClr val="FFFF00"/>
                </a:solidFill>
              </a:rPr>
              <a:t>Antigen-specific T cell activation </a:t>
            </a:r>
            <a:r>
              <a:rPr lang="en-US" sz="1200" dirty="0"/>
              <a:t>again induces the release of cytokines by T cells. This causes the attraction of other inflammatory cells including granulocytes and macrophages which ultimately cause the clinical manifestation of contact dermatitis. Ag, antigen; DDC, dermal </a:t>
            </a:r>
            <a:r>
              <a:rPr lang="en-US" sz="1200" dirty="0" err="1"/>
              <a:t>dendritic</a:t>
            </a:r>
            <a:r>
              <a:rPr lang="en-US" sz="1200" dirty="0"/>
              <a:t> cell; KC, </a:t>
            </a:r>
            <a:r>
              <a:rPr lang="en-US" sz="1200" dirty="0" err="1"/>
              <a:t>keratinocyte</a:t>
            </a:r>
            <a:r>
              <a:rPr lang="en-US" sz="1200" dirty="0"/>
              <a:t>; CLA, </a:t>
            </a:r>
            <a:r>
              <a:rPr lang="en-US" sz="1200" dirty="0" err="1"/>
              <a:t>cutaneous</a:t>
            </a:r>
            <a:r>
              <a:rPr lang="en-US" sz="1200" dirty="0"/>
              <a:t> lymphocyte antigen.</a:t>
            </a:r>
            <a:br>
              <a:rPr lang="en-US" sz="1200" dirty="0"/>
            </a:br>
            <a:endParaRPr lang="en-US" sz="1200" dirty="0"/>
          </a:p>
        </p:txBody>
      </p:sp>
      <p:pic>
        <p:nvPicPr>
          <p:cNvPr id="130055" name="Picture 7" descr="5FF11"/>
          <p:cNvPicPr>
            <a:picLocks noGrp="1" noChangeAspect="1" noChangeArrowheads="1"/>
          </p:cNvPicPr>
          <p:nvPr>
            <p:ph sz="half" idx="4294967295"/>
          </p:nvPr>
        </p:nvPicPr>
        <p:blipFill>
          <a:blip r:embed="rId2"/>
          <a:srcRect/>
          <a:stretch>
            <a:fillRect/>
          </a:stretch>
        </p:blipFill>
        <p:spPr>
          <a:xfrm>
            <a:off x="1981200" y="152400"/>
            <a:ext cx="4876800" cy="3924300"/>
          </a:xfrm>
          <a:noFill/>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Clinical feature of ACD</a:t>
            </a:r>
            <a:endParaRPr lang="en-US" dirty="0"/>
          </a:p>
        </p:txBody>
      </p:sp>
      <p:sp>
        <p:nvSpPr>
          <p:cNvPr id="3" name="Content Placeholder 2"/>
          <p:cNvSpPr>
            <a:spLocks noGrp="1"/>
          </p:cNvSpPr>
          <p:nvPr>
            <p:ph idx="1"/>
          </p:nvPr>
        </p:nvSpPr>
        <p:spPr/>
        <p:txBody>
          <a:bodyPr>
            <a:normAutofit fontScale="77500" lnSpcReduction="20000"/>
          </a:bodyPr>
          <a:lstStyle/>
          <a:p>
            <a:r>
              <a:rPr lang="en-US" b="1" dirty="0" smtClean="0"/>
              <a:t>Acute </a:t>
            </a:r>
          </a:p>
          <a:p>
            <a:pPr lvl="1"/>
            <a:r>
              <a:rPr lang="en-US" dirty="0" smtClean="0"/>
              <a:t>Bright red edematous skin </a:t>
            </a:r>
          </a:p>
          <a:p>
            <a:pPr lvl="1"/>
            <a:r>
              <a:rPr lang="en-US" dirty="0" smtClean="0"/>
              <a:t>May have clear fluid-filled vesicles or </a:t>
            </a:r>
            <a:r>
              <a:rPr lang="en-US" dirty="0" err="1" smtClean="0"/>
              <a:t>bullae</a:t>
            </a:r>
            <a:r>
              <a:rPr lang="en-US" dirty="0" smtClean="0"/>
              <a:t> </a:t>
            </a:r>
          </a:p>
          <a:p>
            <a:pPr lvl="1"/>
            <a:r>
              <a:rPr lang="en-US" dirty="0" smtClean="0"/>
              <a:t>As lesions break, skin becomes </a:t>
            </a:r>
            <a:r>
              <a:rPr lang="en-US" dirty="0" err="1" smtClean="0"/>
              <a:t>exudative</a:t>
            </a:r>
            <a:r>
              <a:rPr lang="en-US" dirty="0" smtClean="0"/>
              <a:t> and weeps clear fluid </a:t>
            </a:r>
          </a:p>
          <a:p>
            <a:r>
              <a:rPr lang="en-US" dirty="0" smtClean="0"/>
              <a:t> </a:t>
            </a:r>
            <a:r>
              <a:rPr lang="en-US" dirty="0" err="1" smtClean="0"/>
              <a:t>Subacute</a:t>
            </a:r>
            <a:r>
              <a:rPr lang="en-US" dirty="0" smtClean="0"/>
              <a:t> </a:t>
            </a:r>
          </a:p>
          <a:p>
            <a:pPr lvl="1"/>
            <a:r>
              <a:rPr lang="en-US" dirty="0" smtClean="0"/>
              <a:t>Characterized by the formation of papules instead of vesicles </a:t>
            </a:r>
          </a:p>
          <a:p>
            <a:pPr lvl="1"/>
            <a:r>
              <a:rPr lang="en-US" dirty="0" smtClean="0"/>
              <a:t>Additionally, less edema is seen in </a:t>
            </a:r>
            <a:r>
              <a:rPr lang="en-US" dirty="0" err="1" smtClean="0"/>
              <a:t>subacute</a:t>
            </a:r>
            <a:r>
              <a:rPr lang="en-US" dirty="0" smtClean="0"/>
              <a:t> phase</a:t>
            </a:r>
          </a:p>
          <a:p>
            <a:pPr lvl="1"/>
            <a:r>
              <a:rPr lang="en-US" dirty="0" smtClean="0"/>
              <a:t>Dry scales are sometimes seen in </a:t>
            </a:r>
            <a:r>
              <a:rPr lang="en-US" dirty="0" err="1" smtClean="0"/>
              <a:t>subacute</a:t>
            </a:r>
            <a:r>
              <a:rPr lang="en-US" dirty="0" smtClean="0"/>
              <a:t> contact dermatitis</a:t>
            </a:r>
          </a:p>
          <a:p>
            <a:r>
              <a:rPr lang="en-US" b="1" dirty="0" smtClean="0"/>
              <a:t>Chronic </a:t>
            </a:r>
          </a:p>
          <a:p>
            <a:pPr lvl="1"/>
            <a:r>
              <a:rPr lang="en-US" dirty="0" smtClean="0"/>
              <a:t>Scaling, skin fissuring, and </a:t>
            </a:r>
            <a:r>
              <a:rPr lang="en-US" dirty="0" err="1" smtClean="0"/>
              <a:t>lichenification</a:t>
            </a:r>
            <a:r>
              <a:rPr lang="en-US" dirty="0" smtClean="0"/>
              <a:t> but only minimal edema</a:t>
            </a:r>
          </a:p>
          <a:p>
            <a:pPr lvl="1"/>
            <a:r>
              <a:rPr lang="en-US" dirty="0" smtClean="0"/>
              <a:t>Excoriations can also be observed in chronic contact dermatitis</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dirty="0" smtClean="0"/>
              <a:t>Other common presentations of allergic contact dermatitis</a:t>
            </a:r>
            <a:endParaRPr lang="en-IN" dirty="0"/>
          </a:p>
        </p:txBody>
      </p:sp>
      <p:sp>
        <p:nvSpPr>
          <p:cNvPr id="3" name="Text Placeholder 2"/>
          <p:cNvSpPr>
            <a:spLocks noGrp="1"/>
          </p:cNvSpPr>
          <p:nvPr>
            <p:ph type="body" idx="1"/>
          </p:nvPr>
        </p:nvSpPr>
        <p:spPr/>
        <p:txBody>
          <a:bodyPr>
            <a:normAutofit fontScale="77500" lnSpcReduction="20000"/>
          </a:bodyPr>
          <a:lstStyle/>
          <a:p>
            <a:r>
              <a:rPr lang="en-IN" u="sng" dirty="0" smtClean="0"/>
              <a:t>Based primarily upon type of</a:t>
            </a:r>
          </a:p>
          <a:p>
            <a:r>
              <a:rPr lang="en-IN" u="sng" dirty="0" smtClean="0"/>
              <a:t>primary lesion</a:t>
            </a:r>
            <a:endParaRPr lang="en-IN" u="sng" dirty="0"/>
          </a:p>
        </p:txBody>
      </p:sp>
      <p:sp>
        <p:nvSpPr>
          <p:cNvPr id="4" name="Content Placeholder 3"/>
          <p:cNvSpPr>
            <a:spLocks noGrp="1"/>
          </p:cNvSpPr>
          <p:nvPr>
            <p:ph sz="half" idx="2"/>
          </p:nvPr>
        </p:nvSpPr>
        <p:spPr/>
        <p:txBody>
          <a:bodyPr>
            <a:noAutofit/>
          </a:bodyPr>
          <a:lstStyle/>
          <a:p>
            <a:pPr marL="457200" indent="-457200">
              <a:buNone/>
            </a:pPr>
            <a:r>
              <a:rPr lang="en-IN" sz="2000" dirty="0" smtClean="0"/>
              <a:t>1</a:t>
            </a:r>
            <a:r>
              <a:rPr lang="en-IN" sz="2000" b="1" dirty="0" smtClean="0"/>
              <a:t>. Pigmented </a:t>
            </a:r>
            <a:r>
              <a:rPr lang="en-IN" sz="2000" dirty="0" smtClean="0"/>
              <a:t>(e.g. fragrances,</a:t>
            </a:r>
          </a:p>
          <a:p>
            <a:pPr marL="457200" indent="-457200">
              <a:buNone/>
            </a:pPr>
            <a:r>
              <a:rPr lang="en-IN" sz="2000" dirty="0" smtClean="0"/>
              <a:t>	bactericides; often facial)</a:t>
            </a:r>
          </a:p>
          <a:p>
            <a:pPr marL="457200" indent="-457200">
              <a:buNone/>
            </a:pPr>
            <a:r>
              <a:rPr lang="en-IN" sz="2000" dirty="0" smtClean="0"/>
              <a:t>2. </a:t>
            </a:r>
            <a:r>
              <a:rPr lang="en-IN" sz="2000" b="1" dirty="0" err="1" smtClean="0"/>
              <a:t>Lichenoid</a:t>
            </a:r>
            <a:r>
              <a:rPr lang="en-IN" sz="2000" dirty="0" smtClean="0"/>
              <a:t> (e.g. </a:t>
            </a:r>
            <a:r>
              <a:rPr lang="en-IN" sz="2000" dirty="0" err="1" smtClean="0"/>
              <a:t>color</a:t>
            </a:r>
            <a:r>
              <a:rPr lang="en-IN" sz="2000" dirty="0" smtClean="0"/>
              <a:t> film developers)</a:t>
            </a:r>
          </a:p>
          <a:p>
            <a:pPr marL="457200" indent="-457200">
              <a:buNone/>
            </a:pPr>
            <a:r>
              <a:rPr lang="en-IN" sz="2000" dirty="0" smtClean="0"/>
              <a:t>3. </a:t>
            </a:r>
            <a:r>
              <a:rPr lang="en-IN" sz="2000" b="1" dirty="0" err="1" smtClean="0"/>
              <a:t>Erythema</a:t>
            </a:r>
            <a:r>
              <a:rPr lang="en-IN" sz="2000" b="1" dirty="0" smtClean="0"/>
              <a:t> </a:t>
            </a:r>
            <a:r>
              <a:rPr lang="en-IN" sz="2000" b="1" dirty="0" err="1" smtClean="0"/>
              <a:t>multiforme</a:t>
            </a:r>
            <a:r>
              <a:rPr lang="en-IN" sz="2000" b="1" dirty="0" smtClean="0"/>
              <a:t>                </a:t>
            </a:r>
            <a:r>
              <a:rPr lang="en-IN" sz="2000" dirty="0" smtClean="0"/>
              <a:t>(e.g. tropical woods, poison ivy)</a:t>
            </a:r>
          </a:p>
          <a:p>
            <a:pPr marL="457200" indent="-457200">
              <a:buNone/>
            </a:pPr>
            <a:r>
              <a:rPr lang="en-IN" sz="2000" dirty="0" smtClean="0"/>
              <a:t>4. </a:t>
            </a:r>
            <a:r>
              <a:rPr lang="en-IN" sz="2000" b="1" dirty="0" err="1" smtClean="0"/>
              <a:t>Purpuric</a:t>
            </a:r>
            <a:r>
              <a:rPr lang="en-IN" sz="2000" dirty="0" smtClean="0"/>
              <a:t> (e.g. rubber diving suits)</a:t>
            </a:r>
          </a:p>
          <a:p>
            <a:pPr marL="457200" indent="-457200">
              <a:buNone/>
            </a:pPr>
            <a:r>
              <a:rPr lang="en-IN" sz="2000" dirty="0" smtClean="0"/>
              <a:t>5. </a:t>
            </a:r>
            <a:r>
              <a:rPr lang="en-IN" sz="2000" b="1" dirty="0" err="1" smtClean="0"/>
              <a:t>Granulomatous</a:t>
            </a:r>
            <a:r>
              <a:rPr lang="en-IN" sz="2000" dirty="0" smtClean="0"/>
              <a:t> (e.g. zirconium)</a:t>
            </a:r>
          </a:p>
          <a:p>
            <a:pPr marL="457200" indent="-457200">
              <a:buNone/>
            </a:pPr>
            <a:r>
              <a:rPr lang="en-IN" sz="2000" dirty="0" smtClean="0"/>
              <a:t>5. </a:t>
            </a:r>
            <a:r>
              <a:rPr lang="en-IN" sz="2000" b="1" dirty="0" err="1" smtClean="0"/>
              <a:t>Pseudolymphomatous</a:t>
            </a:r>
            <a:r>
              <a:rPr lang="en-IN" sz="2000" dirty="0" smtClean="0"/>
              <a:t>               (</a:t>
            </a:r>
            <a:r>
              <a:rPr lang="en-IN" sz="2000" dirty="0" err="1" smtClean="0"/>
              <a:t>e.g.compositae</a:t>
            </a:r>
            <a:r>
              <a:rPr lang="en-IN" sz="2000" dirty="0" smtClean="0"/>
              <a:t>)</a:t>
            </a:r>
            <a:endParaRPr lang="en-IN" sz="2000" dirty="0"/>
          </a:p>
        </p:txBody>
      </p:sp>
      <p:sp>
        <p:nvSpPr>
          <p:cNvPr id="5" name="Text Placeholder 4"/>
          <p:cNvSpPr>
            <a:spLocks noGrp="1"/>
          </p:cNvSpPr>
          <p:nvPr>
            <p:ph type="body" sz="quarter" idx="3"/>
          </p:nvPr>
        </p:nvSpPr>
        <p:spPr/>
        <p:txBody>
          <a:bodyPr>
            <a:normAutofit fontScale="77500" lnSpcReduction="20000"/>
          </a:bodyPr>
          <a:lstStyle/>
          <a:p>
            <a:r>
              <a:rPr lang="en-IN" u="sng" dirty="0" smtClean="0"/>
              <a:t>Based primarily upon distribution</a:t>
            </a:r>
          </a:p>
          <a:p>
            <a:r>
              <a:rPr lang="en-IN" u="sng" dirty="0" smtClean="0"/>
              <a:t>and/or pathogenesis</a:t>
            </a:r>
            <a:endParaRPr lang="en-IN" u="sng" dirty="0"/>
          </a:p>
        </p:txBody>
      </p:sp>
      <p:sp>
        <p:nvSpPr>
          <p:cNvPr id="6" name="Content Placeholder 5"/>
          <p:cNvSpPr>
            <a:spLocks noGrp="1"/>
          </p:cNvSpPr>
          <p:nvPr>
            <p:ph sz="quarter" idx="4"/>
          </p:nvPr>
        </p:nvSpPr>
        <p:spPr/>
        <p:txBody>
          <a:bodyPr>
            <a:normAutofit/>
          </a:bodyPr>
          <a:lstStyle/>
          <a:p>
            <a:pPr>
              <a:buNone/>
            </a:pPr>
            <a:r>
              <a:rPr lang="en-IN" sz="2000" dirty="0" smtClean="0"/>
              <a:t>1. </a:t>
            </a:r>
            <a:r>
              <a:rPr lang="en-IN" sz="2000" b="1" dirty="0" err="1" smtClean="0"/>
              <a:t>Photoinduced</a:t>
            </a:r>
            <a:r>
              <a:rPr lang="en-IN" sz="2000" dirty="0" smtClean="0"/>
              <a:t> (</a:t>
            </a:r>
            <a:r>
              <a:rPr lang="en-IN" sz="2000" dirty="0" err="1" smtClean="0"/>
              <a:t>photoallergic</a:t>
            </a:r>
            <a:r>
              <a:rPr lang="en-IN" sz="2000" dirty="0" smtClean="0"/>
              <a:t> contact dermatitis)</a:t>
            </a:r>
          </a:p>
          <a:p>
            <a:pPr>
              <a:buNone/>
            </a:pPr>
            <a:r>
              <a:rPr lang="en-IN" sz="2000" dirty="0" smtClean="0"/>
              <a:t>2. </a:t>
            </a:r>
            <a:r>
              <a:rPr lang="en-IN" sz="2000" b="1" dirty="0" smtClean="0"/>
              <a:t>Airborne contact dermatitis</a:t>
            </a:r>
          </a:p>
          <a:p>
            <a:pPr>
              <a:buNone/>
            </a:pPr>
            <a:r>
              <a:rPr lang="en-IN" sz="2000" dirty="0" smtClean="0"/>
              <a:t>3. </a:t>
            </a:r>
            <a:r>
              <a:rPr lang="en-IN" sz="2000" b="1" dirty="0" smtClean="0"/>
              <a:t>Systemic contact dermatitis </a:t>
            </a:r>
          </a:p>
          <a:p>
            <a:pPr>
              <a:buNone/>
            </a:pPr>
            <a:r>
              <a:rPr lang="en-IN" sz="2000" dirty="0" smtClean="0"/>
              <a:t>4. </a:t>
            </a:r>
            <a:r>
              <a:rPr lang="en-IN" sz="2000" b="1" dirty="0" smtClean="0">
                <a:solidFill>
                  <a:srgbClr val="FFFF00"/>
                </a:solidFill>
              </a:rPr>
              <a:t>Baboon syndrome </a:t>
            </a:r>
            <a:r>
              <a:rPr lang="en-IN" sz="2000" dirty="0" smtClean="0"/>
              <a:t>– symmetric </a:t>
            </a:r>
            <a:r>
              <a:rPr lang="en-IN" sz="2000" dirty="0" err="1" smtClean="0"/>
              <a:t>erythema</a:t>
            </a:r>
            <a:r>
              <a:rPr lang="en-IN" sz="2000" dirty="0" smtClean="0"/>
              <a:t> of the </a:t>
            </a:r>
            <a:r>
              <a:rPr lang="en-IN" sz="2000" dirty="0" err="1" smtClean="0"/>
              <a:t>gluteal</a:t>
            </a:r>
            <a:r>
              <a:rPr lang="en-IN" sz="2000" dirty="0" smtClean="0"/>
              <a:t> and inguinal area in addition to other flexural sites</a:t>
            </a:r>
            <a:endParaRPr lang="en-IN" sz="2000" dirty="0"/>
          </a:p>
        </p:txBody>
      </p:sp>
      <p:sp>
        <p:nvSpPr>
          <p:cNvPr id="7" name="Down Arrow 6"/>
          <p:cNvSpPr/>
          <p:nvPr/>
        </p:nvSpPr>
        <p:spPr>
          <a:xfrm>
            <a:off x="6172200" y="4876800"/>
            <a:ext cx="228600" cy="8382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TextBox 7"/>
          <p:cNvSpPr txBox="1"/>
          <p:nvPr/>
        </p:nvSpPr>
        <p:spPr>
          <a:xfrm>
            <a:off x="2900368" y="5791200"/>
            <a:ext cx="6243632" cy="646331"/>
          </a:xfrm>
          <a:prstGeom prst="rect">
            <a:avLst/>
          </a:prstGeom>
          <a:noFill/>
        </p:spPr>
        <p:txBody>
          <a:bodyPr wrap="none" rtlCol="0">
            <a:spAutoFit/>
          </a:bodyPr>
          <a:lstStyle/>
          <a:p>
            <a:r>
              <a:rPr lang="en-US" b="1" dirty="0" smtClean="0">
                <a:solidFill>
                  <a:srgbClr val="FFFF00"/>
                </a:solidFill>
              </a:rPr>
              <a:t>Symmetrical drug related </a:t>
            </a:r>
            <a:r>
              <a:rPr lang="en-US" b="1" dirty="0" err="1" smtClean="0">
                <a:solidFill>
                  <a:srgbClr val="FFFF00"/>
                </a:solidFill>
              </a:rPr>
              <a:t>intertriginous</a:t>
            </a:r>
            <a:r>
              <a:rPr lang="en-US" b="1" dirty="0" smtClean="0">
                <a:solidFill>
                  <a:srgbClr val="FFFF00"/>
                </a:solidFill>
              </a:rPr>
              <a:t> and flexural exanthema </a:t>
            </a:r>
          </a:p>
          <a:p>
            <a:r>
              <a:rPr lang="en-US" b="1" dirty="0" smtClean="0">
                <a:solidFill>
                  <a:srgbClr val="FFFF00"/>
                </a:solidFill>
              </a:rPr>
              <a:t>(SDRIFE)</a:t>
            </a:r>
            <a:endParaRPr lang="en-IN" b="1" dirty="0">
              <a:solidFill>
                <a:srgbClr val="FFFF00"/>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IN" sz="4000" dirty="0" smtClean="0"/>
              <a:t>Baboon syndrome</a:t>
            </a:r>
            <a:endParaRPr lang="en-IN" sz="4000" dirty="0"/>
          </a:p>
        </p:txBody>
      </p:sp>
      <p:sp>
        <p:nvSpPr>
          <p:cNvPr id="3" name="Content Placeholder 2"/>
          <p:cNvSpPr>
            <a:spLocks noGrp="1"/>
          </p:cNvSpPr>
          <p:nvPr>
            <p:ph idx="1"/>
          </p:nvPr>
        </p:nvSpPr>
        <p:spPr>
          <a:xfrm>
            <a:off x="152400" y="990600"/>
            <a:ext cx="4343400" cy="5715000"/>
          </a:xfrm>
        </p:spPr>
        <p:txBody>
          <a:bodyPr>
            <a:normAutofit fontScale="62500" lnSpcReduction="20000"/>
          </a:bodyPr>
          <a:lstStyle/>
          <a:p>
            <a:r>
              <a:rPr lang="en-IN" dirty="0" smtClean="0"/>
              <a:t>It is also called symmetrical drug related </a:t>
            </a:r>
            <a:r>
              <a:rPr lang="en-IN" dirty="0" err="1" smtClean="0"/>
              <a:t>intertriginous</a:t>
            </a:r>
            <a:r>
              <a:rPr lang="en-IN" dirty="0" smtClean="0"/>
              <a:t> and flexural exanthema (</a:t>
            </a:r>
            <a:r>
              <a:rPr lang="en-IN" b="1" dirty="0" smtClean="0"/>
              <a:t>SDRIFE</a:t>
            </a:r>
            <a:r>
              <a:rPr lang="en-IN" dirty="0" smtClean="0"/>
              <a:t>)</a:t>
            </a:r>
          </a:p>
          <a:p>
            <a:r>
              <a:rPr lang="en-IN" dirty="0" smtClean="0"/>
              <a:t>In classical baboon syndrome, the initial sensitization is by skin contact with the causative agent then a rash with the particular appearance of the baboon syndrome is brought out by taking the agent by mouth systemic contact dermatitis</a:t>
            </a:r>
          </a:p>
          <a:p>
            <a:r>
              <a:rPr lang="en-IN" dirty="0" smtClean="0"/>
              <a:t>It is not fully understood why the rash should occur in these particular areas</a:t>
            </a:r>
          </a:p>
          <a:p>
            <a:r>
              <a:rPr lang="en-IN" dirty="0" smtClean="0"/>
              <a:t>Classical baboon syndrome was observed with </a:t>
            </a:r>
            <a:r>
              <a:rPr lang="en-IN" b="1" dirty="0" smtClean="0">
                <a:solidFill>
                  <a:srgbClr val="FFFF00"/>
                </a:solidFill>
              </a:rPr>
              <a:t>mercury, nickel, iodinated </a:t>
            </a:r>
            <a:r>
              <a:rPr lang="en-IN" b="1" dirty="0" err="1" smtClean="0">
                <a:solidFill>
                  <a:srgbClr val="FFFF00"/>
                </a:solidFill>
              </a:rPr>
              <a:t>radiocontrast</a:t>
            </a:r>
            <a:r>
              <a:rPr lang="en-IN" b="1" dirty="0" smtClean="0">
                <a:solidFill>
                  <a:srgbClr val="FFFF00"/>
                </a:solidFill>
              </a:rPr>
              <a:t> dyes and </a:t>
            </a:r>
            <a:r>
              <a:rPr lang="en-IN" b="1" dirty="0" err="1" smtClean="0">
                <a:solidFill>
                  <a:srgbClr val="FFFF00"/>
                </a:solidFill>
              </a:rPr>
              <a:t>ampicillin</a:t>
            </a:r>
            <a:endParaRPr lang="en-IN" b="1" dirty="0" smtClean="0">
              <a:solidFill>
                <a:srgbClr val="FFFF00"/>
              </a:solidFill>
            </a:endParaRPr>
          </a:p>
          <a:p>
            <a:r>
              <a:rPr lang="en-IN" dirty="0" err="1" smtClean="0"/>
              <a:t>Pathomechanism</a:t>
            </a:r>
            <a:r>
              <a:rPr lang="en-IN" dirty="0" smtClean="0"/>
              <a:t> of SDRIFE is likely a </a:t>
            </a:r>
            <a:r>
              <a:rPr lang="en-IN" b="1" dirty="0" smtClean="0"/>
              <a:t>cell-mediated type IV allergy</a:t>
            </a:r>
          </a:p>
          <a:p>
            <a:endParaRPr lang="en-IN" dirty="0"/>
          </a:p>
        </p:txBody>
      </p:sp>
      <p:sp>
        <p:nvSpPr>
          <p:cNvPr id="5" name="TextBox 4"/>
          <p:cNvSpPr txBox="1"/>
          <p:nvPr/>
        </p:nvSpPr>
        <p:spPr>
          <a:xfrm>
            <a:off x="5410200" y="6248400"/>
            <a:ext cx="3294172" cy="369332"/>
          </a:xfrm>
          <a:prstGeom prst="rect">
            <a:avLst/>
          </a:prstGeom>
          <a:noFill/>
        </p:spPr>
        <p:txBody>
          <a:bodyPr wrap="none" rtlCol="0">
            <a:spAutoFit/>
          </a:bodyPr>
          <a:lstStyle/>
          <a:p>
            <a:r>
              <a:rPr lang="en-IN" dirty="0" smtClean="0"/>
              <a:t>Dermatology. 2007;214(1):89-93.</a:t>
            </a:r>
            <a:endParaRPr lang="en-IN" dirty="0"/>
          </a:p>
        </p:txBody>
      </p:sp>
      <p:pic>
        <p:nvPicPr>
          <p:cNvPr id="2050" name="Picture 2"/>
          <p:cNvPicPr>
            <a:picLocks noChangeAspect="1" noChangeArrowheads="1"/>
          </p:cNvPicPr>
          <p:nvPr/>
        </p:nvPicPr>
        <p:blipFill>
          <a:blip r:embed="rId2"/>
          <a:srcRect/>
          <a:stretch>
            <a:fillRect/>
          </a:stretch>
        </p:blipFill>
        <p:spPr bwMode="auto">
          <a:xfrm>
            <a:off x="4873925" y="1828800"/>
            <a:ext cx="4270075" cy="37719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944562"/>
          </a:xfrm>
        </p:spPr>
        <p:txBody>
          <a:bodyPr/>
          <a:lstStyle/>
          <a:p>
            <a:r>
              <a:rPr lang="en-US" dirty="0" smtClean="0"/>
              <a:t>ACD: Causes</a:t>
            </a:r>
            <a:endParaRPr lang="en-US" dirty="0"/>
          </a:p>
        </p:txBody>
      </p:sp>
      <p:sp>
        <p:nvSpPr>
          <p:cNvPr id="3" name="Content Placeholder 2"/>
          <p:cNvSpPr>
            <a:spLocks noGrp="1"/>
          </p:cNvSpPr>
          <p:nvPr>
            <p:ph idx="1"/>
          </p:nvPr>
        </p:nvSpPr>
        <p:spPr>
          <a:xfrm>
            <a:off x="304800" y="1143000"/>
            <a:ext cx="8534400" cy="5486400"/>
          </a:xfrm>
        </p:spPr>
        <p:txBody>
          <a:bodyPr>
            <a:normAutofit fontScale="70000" lnSpcReduction="20000"/>
          </a:bodyPr>
          <a:lstStyle/>
          <a:p>
            <a:r>
              <a:rPr lang="en-US" dirty="0" smtClean="0"/>
              <a:t>M/C agents are plants of </a:t>
            </a:r>
            <a:r>
              <a:rPr lang="en-US" dirty="0" err="1" smtClean="0"/>
              <a:t>Toxicodendron</a:t>
            </a:r>
            <a:r>
              <a:rPr lang="en-US" dirty="0" smtClean="0"/>
              <a:t> genus </a:t>
            </a:r>
          </a:p>
          <a:p>
            <a:pPr lvl="1"/>
            <a:r>
              <a:rPr lang="en-US" dirty="0" err="1" smtClean="0"/>
              <a:t>eg</a:t>
            </a:r>
            <a:r>
              <a:rPr lang="en-US" dirty="0" smtClean="0"/>
              <a:t> : poison ivy, poison oak, poison sumac</a:t>
            </a:r>
          </a:p>
          <a:p>
            <a:r>
              <a:rPr lang="en-US" dirty="0" smtClean="0"/>
              <a:t>Other common agents </a:t>
            </a:r>
          </a:p>
          <a:p>
            <a:pPr lvl="1"/>
            <a:r>
              <a:rPr lang="en-US" dirty="0" smtClean="0"/>
              <a:t>Nickel sulfate (various metal alloys) </a:t>
            </a:r>
          </a:p>
          <a:p>
            <a:pPr lvl="1"/>
            <a:r>
              <a:rPr lang="en-US" b="1" dirty="0" smtClean="0">
                <a:solidFill>
                  <a:srgbClr val="FFFF00"/>
                </a:solidFill>
              </a:rPr>
              <a:t>Sunscreens </a:t>
            </a:r>
          </a:p>
          <a:p>
            <a:pPr lvl="1"/>
            <a:r>
              <a:rPr lang="en-US" dirty="0" smtClean="0"/>
              <a:t>Potassium dichromate (cements, household cleaners),</a:t>
            </a:r>
          </a:p>
          <a:p>
            <a:pPr lvl="1"/>
            <a:r>
              <a:rPr lang="en-US" b="1" dirty="0" smtClean="0">
                <a:solidFill>
                  <a:srgbClr val="FFFF00"/>
                </a:solidFill>
              </a:rPr>
              <a:t>Chromate</a:t>
            </a:r>
            <a:r>
              <a:rPr lang="en-US" dirty="0" smtClean="0">
                <a:solidFill>
                  <a:srgbClr val="FFFF00"/>
                </a:solidFill>
              </a:rPr>
              <a:t> (</a:t>
            </a:r>
            <a:r>
              <a:rPr lang="en-US" b="1" dirty="0" smtClean="0">
                <a:solidFill>
                  <a:srgbClr val="FFFF00"/>
                </a:solidFill>
              </a:rPr>
              <a:t>leather products -  car seat dermatitis</a:t>
            </a:r>
            <a:r>
              <a:rPr lang="en-US" dirty="0" smtClean="0">
                <a:solidFill>
                  <a:srgbClr val="FFFF00"/>
                </a:solidFill>
              </a:rPr>
              <a:t>)</a:t>
            </a:r>
          </a:p>
          <a:p>
            <a:pPr lvl="1"/>
            <a:r>
              <a:rPr lang="en-US" dirty="0" smtClean="0"/>
              <a:t>Lanolin (emollients) </a:t>
            </a:r>
          </a:p>
          <a:p>
            <a:pPr lvl="1"/>
            <a:r>
              <a:rPr lang="en-US" b="1" dirty="0" smtClean="0">
                <a:solidFill>
                  <a:srgbClr val="FFFF00"/>
                </a:solidFill>
              </a:rPr>
              <a:t>Formaldehyde ( Textile dermatitis )</a:t>
            </a:r>
          </a:p>
          <a:p>
            <a:pPr lvl="1"/>
            <a:r>
              <a:rPr lang="en-US" dirty="0" err="1" smtClean="0"/>
              <a:t>Ethylenediamine</a:t>
            </a:r>
            <a:r>
              <a:rPr lang="en-US" dirty="0" smtClean="0"/>
              <a:t> (dyes, medications) </a:t>
            </a:r>
          </a:p>
          <a:p>
            <a:pPr lvl="1"/>
            <a:r>
              <a:rPr lang="en-US" dirty="0" err="1" smtClean="0"/>
              <a:t>Mercaptobenzothiazole</a:t>
            </a:r>
            <a:r>
              <a:rPr lang="en-US" dirty="0" smtClean="0"/>
              <a:t> (rubbers) </a:t>
            </a:r>
          </a:p>
          <a:p>
            <a:pPr lvl="1"/>
            <a:r>
              <a:rPr lang="en-US" dirty="0" err="1" smtClean="0"/>
              <a:t>Thiram</a:t>
            </a:r>
            <a:r>
              <a:rPr lang="en-US" dirty="0" smtClean="0"/>
              <a:t> (fungicides) </a:t>
            </a:r>
          </a:p>
          <a:p>
            <a:pPr lvl="1"/>
            <a:r>
              <a:rPr lang="en-US" dirty="0" err="1" smtClean="0"/>
              <a:t>Paraphenylenediamine</a:t>
            </a:r>
            <a:r>
              <a:rPr lang="en-US" dirty="0" smtClean="0"/>
              <a:t> (Hair dyes, Henna, photographic chemicals)</a:t>
            </a:r>
          </a:p>
          <a:p>
            <a:pPr lvl="1"/>
            <a:r>
              <a:rPr lang="en-US" dirty="0" smtClean="0"/>
              <a:t>Balsam of </a:t>
            </a:r>
            <a:r>
              <a:rPr lang="en-US" dirty="0" err="1" smtClean="0"/>
              <a:t>peru</a:t>
            </a:r>
            <a:r>
              <a:rPr lang="en-US" dirty="0" smtClean="0"/>
              <a:t> (fragrance)</a:t>
            </a:r>
          </a:p>
          <a:p>
            <a:pPr lvl="1"/>
            <a:r>
              <a:rPr lang="en-US" dirty="0" smtClean="0"/>
              <a:t>CAPB (COCOAMIDOPROPYL BETAINE) (shampoos, bath products, and eye and facial cleaners)</a:t>
            </a:r>
          </a:p>
          <a:p>
            <a:pPr lvl="1"/>
            <a:r>
              <a:rPr lang="en-US" b="1" dirty="0" smtClean="0">
                <a:solidFill>
                  <a:srgbClr val="FFFF00"/>
                </a:solidFill>
              </a:rPr>
              <a:t>Corticosteroids </a:t>
            </a:r>
          </a:p>
          <a:p>
            <a:pPr lvl="1"/>
            <a:endParaRPr lang="en-US" dirty="0" smtClean="0"/>
          </a:p>
          <a:p>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th-TH" dirty="0"/>
          </a:p>
        </p:txBody>
      </p:sp>
      <p:pic>
        <p:nvPicPr>
          <p:cNvPr id="1026" name="Picture 2"/>
          <p:cNvPicPr>
            <a:picLocks noGrp="1" noChangeAspect="1" noChangeArrowheads="1"/>
          </p:cNvPicPr>
          <p:nvPr>
            <p:ph sz="quarter" idx="1"/>
          </p:nvPr>
        </p:nvPicPr>
        <p:blipFill>
          <a:blip r:embed="rId2" cstate="print"/>
          <a:srcRect l="14923" t="28723" r="18112" b="13454"/>
          <a:stretch>
            <a:fillRect/>
          </a:stretch>
        </p:blipFill>
        <p:spPr bwMode="auto">
          <a:xfrm>
            <a:off x="0" y="203225"/>
            <a:ext cx="9144000" cy="6095974"/>
          </a:xfrm>
          <a:prstGeom prst="rect">
            <a:avLst/>
          </a:prstGeom>
          <a:noFill/>
          <a:ln w="9525">
            <a:noFill/>
            <a:miter lim="800000"/>
            <a:headEnd/>
            <a:tailEnd/>
          </a:ln>
          <a:effectLst/>
        </p:spPr>
      </p:pic>
      <p:sp>
        <p:nvSpPr>
          <p:cNvPr id="5" name="TextBox 4"/>
          <p:cNvSpPr txBox="1"/>
          <p:nvPr/>
        </p:nvSpPr>
        <p:spPr>
          <a:xfrm>
            <a:off x="5867400" y="6248400"/>
            <a:ext cx="2990370" cy="400110"/>
          </a:xfrm>
          <a:prstGeom prst="rect">
            <a:avLst/>
          </a:prstGeom>
          <a:noFill/>
        </p:spPr>
        <p:txBody>
          <a:bodyPr wrap="none" rtlCol="0">
            <a:spAutoFit/>
          </a:bodyPr>
          <a:lstStyle/>
          <a:p>
            <a:r>
              <a:rPr lang="en-US" sz="2000" dirty="0" smtClean="0"/>
              <a:t>ACD group 2009,20;149-60</a:t>
            </a:r>
            <a:endParaRPr lang="th-TH" sz="2000" dirty="0"/>
          </a:p>
        </p:txBody>
      </p:sp>
      <p:sp>
        <p:nvSpPr>
          <p:cNvPr id="7" name="Rectangle 6"/>
          <p:cNvSpPr/>
          <p:nvPr/>
        </p:nvSpPr>
        <p:spPr>
          <a:xfrm>
            <a:off x="1981200" y="403276"/>
            <a:ext cx="685800" cy="2286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8686800" cy="1189038"/>
          </a:xfrm>
        </p:spPr>
        <p:txBody>
          <a:bodyPr>
            <a:noAutofit/>
          </a:bodyPr>
          <a:lstStyle/>
          <a:p>
            <a:r>
              <a:rPr lang="en-IN" sz="3600" dirty="0" smtClean="0"/>
              <a:t>Allergic contact dermatitis in the modern era</a:t>
            </a:r>
            <a:endParaRPr lang="en-IN" sz="3600" dirty="0"/>
          </a:p>
        </p:txBody>
      </p:sp>
      <p:graphicFrame>
        <p:nvGraphicFramePr>
          <p:cNvPr id="4" name="Content Placeholder 3"/>
          <p:cNvGraphicFramePr>
            <a:graphicFrameLocks noGrp="1"/>
          </p:cNvGraphicFramePr>
          <p:nvPr>
            <p:ph idx="1"/>
          </p:nvPr>
        </p:nvGraphicFramePr>
        <p:xfrm>
          <a:off x="381000" y="1219200"/>
          <a:ext cx="8229600" cy="5252720"/>
        </p:xfrm>
        <a:graphic>
          <a:graphicData uri="http://schemas.openxmlformats.org/drawingml/2006/table">
            <a:tbl>
              <a:tblPr firstRow="1" bandRow="1">
                <a:tableStyleId>{5C22544A-7EE6-4342-B048-85BDC9FD1C3A}</a:tableStyleId>
              </a:tblPr>
              <a:tblGrid>
                <a:gridCol w="2743200"/>
                <a:gridCol w="2743200"/>
                <a:gridCol w="2743200"/>
              </a:tblGrid>
              <a:tr h="370840">
                <a:tc>
                  <a:txBody>
                    <a:bodyPr/>
                    <a:lstStyle/>
                    <a:p>
                      <a:r>
                        <a:rPr lang="en-IN" sz="1800" b="1" kern="1200" baseline="0" dirty="0" smtClean="0">
                          <a:solidFill>
                            <a:schemeClr val="lt1"/>
                          </a:solidFill>
                          <a:latin typeface="+mn-lt"/>
                          <a:ea typeface="+mn-ea"/>
                          <a:cs typeface="+mn-cs"/>
                        </a:rPr>
                        <a:t>Product</a:t>
                      </a:r>
                      <a:endParaRPr lang="en-IN" dirty="0"/>
                    </a:p>
                  </a:txBody>
                  <a:tcPr/>
                </a:tc>
                <a:tc>
                  <a:txBody>
                    <a:bodyPr/>
                    <a:lstStyle/>
                    <a:p>
                      <a:r>
                        <a:rPr lang="en-IN" sz="1800" b="1" kern="1200" baseline="0" dirty="0" smtClean="0">
                          <a:solidFill>
                            <a:schemeClr val="lt1"/>
                          </a:solidFill>
                          <a:latin typeface="+mn-lt"/>
                          <a:ea typeface="+mn-ea"/>
                          <a:cs typeface="+mn-cs"/>
                        </a:rPr>
                        <a:t>Allergen</a:t>
                      </a:r>
                      <a:endParaRPr lang="en-IN" dirty="0"/>
                    </a:p>
                  </a:txBody>
                  <a:tcPr/>
                </a:tc>
                <a:tc>
                  <a:txBody>
                    <a:bodyPr/>
                    <a:lstStyle/>
                    <a:p>
                      <a:r>
                        <a:rPr lang="en-IN" sz="1800" b="1" kern="1200" baseline="0" dirty="0" smtClean="0">
                          <a:solidFill>
                            <a:schemeClr val="lt1"/>
                          </a:solidFill>
                          <a:latin typeface="+mn-lt"/>
                          <a:ea typeface="+mn-ea"/>
                          <a:cs typeface="+mn-cs"/>
                        </a:rPr>
                        <a:t>Clinical presentation</a:t>
                      </a:r>
                      <a:endParaRPr lang="en-IN" dirty="0"/>
                    </a:p>
                  </a:txBody>
                  <a:tcPr/>
                </a:tc>
              </a:tr>
              <a:tr h="370840">
                <a:tc>
                  <a:txBody>
                    <a:bodyPr/>
                    <a:lstStyle/>
                    <a:p>
                      <a:r>
                        <a:rPr lang="en-IN" sz="1600" kern="1200" baseline="0" dirty="0" smtClean="0">
                          <a:solidFill>
                            <a:schemeClr val="dk1"/>
                          </a:solidFill>
                          <a:latin typeface="+mn-lt"/>
                          <a:ea typeface="+mn-ea"/>
                          <a:cs typeface="+mn-cs"/>
                        </a:rPr>
                        <a:t>Mobile (cellular) phones</a:t>
                      </a:r>
                      <a:endParaRPr lang="en-IN" sz="1600" dirty="0"/>
                    </a:p>
                  </a:txBody>
                  <a:tcPr/>
                </a:tc>
                <a:tc>
                  <a:txBody>
                    <a:bodyPr/>
                    <a:lstStyle/>
                    <a:p>
                      <a:r>
                        <a:rPr lang="en-IN" sz="1600" kern="1200" baseline="0" dirty="0" smtClean="0">
                          <a:solidFill>
                            <a:schemeClr val="dk1"/>
                          </a:solidFill>
                          <a:latin typeface="+mn-lt"/>
                          <a:ea typeface="+mn-ea"/>
                          <a:cs typeface="+mn-cs"/>
                        </a:rPr>
                        <a:t>Nickel</a:t>
                      </a:r>
                      <a:endParaRPr lang="en-IN" sz="1600" dirty="0"/>
                    </a:p>
                  </a:txBody>
                  <a:tcPr/>
                </a:tc>
                <a:tc>
                  <a:txBody>
                    <a:bodyPr/>
                    <a:lstStyle/>
                    <a:p>
                      <a:r>
                        <a:rPr lang="en-IN" sz="1600" kern="1200" baseline="0" dirty="0" smtClean="0">
                          <a:solidFill>
                            <a:schemeClr val="dk1"/>
                          </a:solidFill>
                          <a:latin typeface="+mn-lt"/>
                          <a:ea typeface="+mn-ea"/>
                          <a:cs typeface="+mn-cs"/>
                        </a:rPr>
                        <a:t>Facial dermatitis</a:t>
                      </a:r>
                      <a:endParaRPr lang="en-IN" sz="1600" dirty="0"/>
                    </a:p>
                  </a:txBody>
                  <a:tcPr/>
                </a:tc>
              </a:tr>
              <a:tr h="370840">
                <a:tc>
                  <a:txBody>
                    <a:bodyPr/>
                    <a:lstStyle/>
                    <a:p>
                      <a:r>
                        <a:rPr lang="en-IN" sz="1600" kern="1200" baseline="0" dirty="0" smtClean="0">
                          <a:solidFill>
                            <a:schemeClr val="dk1"/>
                          </a:solidFill>
                          <a:latin typeface="+mn-lt"/>
                          <a:ea typeface="+mn-ea"/>
                          <a:cs typeface="+mn-cs"/>
                        </a:rPr>
                        <a:t>Sanitary (baby or wet) wipes</a:t>
                      </a:r>
                      <a:endParaRPr lang="en-IN" sz="1600" dirty="0"/>
                    </a:p>
                  </a:txBody>
                  <a:tcPr/>
                </a:tc>
                <a:tc>
                  <a:txBody>
                    <a:bodyPr/>
                    <a:lstStyle/>
                    <a:p>
                      <a:r>
                        <a:rPr lang="en-IN" sz="1600" kern="1200" baseline="0" dirty="0" err="1" smtClean="0">
                          <a:solidFill>
                            <a:schemeClr val="dk1"/>
                          </a:solidFill>
                          <a:latin typeface="+mn-lt"/>
                          <a:ea typeface="+mn-ea"/>
                          <a:cs typeface="+mn-cs"/>
                        </a:rPr>
                        <a:t>Methylchloroisothiazolinone</a:t>
                      </a:r>
                      <a:endParaRPr lang="en-IN" sz="1600" dirty="0"/>
                    </a:p>
                  </a:txBody>
                  <a:tcPr/>
                </a:tc>
                <a:tc>
                  <a:txBody>
                    <a:bodyPr/>
                    <a:lstStyle/>
                    <a:p>
                      <a:r>
                        <a:rPr lang="en-IN" sz="1600" kern="1200" baseline="0" dirty="0" smtClean="0">
                          <a:solidFill>
                            <a:schemeClr val="dk1"/>
                          </a:solidFill>
                          <a:latin typeface="+mn-lt"/>
                          <a:ea typeface="+mn-ea"/>
                          <a:cs typeface="+mn-cs"/>
                        </a:rPr>
                        <a:t>Direct contact – </a:t>
                      </a:r>
                      <a:r>
                        <a:rPr lang="en-IN" sz="1600" kern="1200" baseline="0" dirty="0" err="1" smtClean="0">
                          <a:solidFill>
                            <a:schemeClr val="dk1"/>
                          </a:solidFill>
                          <a:latin typeface="+mn-lt"/>
                          <a:ea typeface="+mn-ea"/>
                          <a:cs typeface="+mn-cs"/>
                        </a:rPr>
                        <a:t>anogenital</a:t>
                      </a:r>
                      <a:r>
                        <a:rPr lang="en-IN" sz="1600" kern="1200" baseline="0" dirty="0" smtClean="0">
                          <a:solidFill>
                            <a:schemeClr val="dk1"/>
                          </a:solidFill>
                          <a:latin typeface="+mn-lt"/>
                          <a:ea typeface="+mn-ea"/>
                          <a:cs typeface="+mn-cs"/>
                        </a:rPr>
                        <a:t> dermatitis (all ages)</a:t>
                      </a:r>
                    </a:p>
                    <a:p>
                      <a:r>
                        <a:rPr lang="en-IN" sz="1600" kern="1200" baseline="0" dirty="0" smtClean="0">
                          <a:solidFill>
                            <a:schemeClr val="dk1"/>
                          </a:solidFill>
                          <a:latin typeface="+mn-lt"/>
                          <a:ea typeface="+mn-ea"/>
                          <a:cs typeface="+mn-cs"/>
                        </a:rPr>
                        <a:t>Indirect contact – posterior thighs (commode seat)</a:t>
                      </a:r>
                      <a:endParaRPr lang="en-IN" sz="1600" dirty="0"/>
                    </a:p>
                  </a:txBody>
                  <a:tcPr/>
                </a:tc>
              </a:tr>
              <a:tr h="370840">
                <a:tc>
                  <a:txBody>
                    <a:bodyPr/>
                    <a:lstStyle/>
                    <a:p>
                      <a:r>
                        <a:rPr lang="en-IN" sz="1600" kern="1200" baseline="0" dirty="0" smtClean="0">
                          <a:solidFill>
                            <a:schemeClr val="dk1"/>
                          </a:solidFill>
                          <a:latin typeface="+mn-lt"/>
                          <a:ea typeface="+mn-ea"/>
                          <a:cs typeface="+mn-cs"/>
                        </a:rPr>
                        <a:t>Anti-</a:t>
                      </a:r>
                      <a:r>
                        <a:rPr lang="en-IN" sz="1600" kern="1200" baseline="0" dirty="0" err="1" smtClean="0">
                          <a:solidFill>
                            <a:schemeClr val="dk1"/>
                          </a:solidFill>
                          <a:latin typeface="+mn-lt"/>
                          <a:ea typeface="+mn-ea"/>
                          <a:cs typeface="+mn-cs"/>
                        </a:rPr>
                        <a:t>mold</a:t>
                      </a:r>
                      <a:r>
                        <a:rPr lang="en-IN" sz="1600" kern="1200" baseline="0" dirty="0" smtClean="0">
                          <a:solidFill>
                            <a:schemeClr val="dk1"/>
                          </a:solidFill>
                          <a:latin typeface="+mn-lt"/>
                          <a:ea typeface="+mn-ea"/>
                          <a:cs typeface="+mn-cs"/>
                        </a:rPr>
                        <a:t> sachets inside leather products to prevent </a:t>
                      </a:r>
                      <a:r>
                        <a:rPr lang="en-IN" sz="1600" kern="1200" baseline="0" dirty="0" err="1" smtClean="0">
                          <a:solidFill>
                            <a:schemeClr val="dk1"/>
                          </a:solidFill>
                          <a:latin typeface="+mn-lt"/>
                          <a:ea typeface="+mn-ea"/>
                          <a:cs typeface="+mn-cs"/>
                        </a:rPr>
                        <a:t>mold</a:t>
                      </a:r>
                      <a:endParaRPr lang="en-IN" sz="1600" kern="1200" baseline="0" dirty="0" smtClean="0">
                        <a:solidFill>
                          <a:schemeClr val="dk1"/>
                        </a:solidFill>
                        <a:latin typeface="+mn-lt"/>
                        <a:ea typeface="+mn-ea"/>
                        <a:cs typeface="+mn-cs"/>
                      </a:endParaRPr>
                    </a:p>
                    <a:p>
                      <a:r>
                        <a:rPr lang="en-IN" sz="1600" kern="1200" baseline="0" dirty="0" smtClean="0">
                          <a:solidFill>
                            <a:schemeClr val="dk1"/>
                          </a:solidFill>
                          <a:latin typeface="+mn-lt"/>
                          <a:ea typeface="+mn-ea"/>
                          <a:cs typeface="+mn-cs"/>
                        </a:rPr>
                        <a:t>formation during shipping (e.g. couches, chairs, shoes</a:t>
                      </a:r>
                      <a:endParaRPr lang="en-IN" sz="1600" dirty="0"/>
                    </a:p>
                  </a:txBody>
                  <a:tcPr/>
                </a:tc>
                <a:tc>
                  <a:txBody>
                    <a:bodyPr/>
                    <a:lstStyle/>
                    <a:p>
                      <a:r>
                        <a:rPr lang="en-IN" sz="1600" kern="1200" baseline="0" dirty="0" err="1" smtClean="0">
                          <a:solidFill>
                            <a:schemeClr val="dk1"/>
                          </a:solidFill>
                          <a:latin typeface="+mn-lt"/>
                          <a:ea typeface="+mn-ea"/>
                          <a:cs typeface="+mn-cs"/>
                        </a:rPr>
                        <a:t>Dimethylfumarate</a:t>
                      </a:r>
                      <a:endParaRPr lang="en-IN" sz="1600" dirty="0"/>
                    </a:p>
                  </a:txBody>
                  <a:tcPr/>
                </a:tc>
                <a:tc>
                  <a:txBody>
                    <a:bodyPr/>
                    <a:lstStyle/>
                    <a:p>
                      <a:r>
                        <a:rPr lang="en-IN" sz="1600" kern="1200" baseline="0" dirty="0" smtClean="0">
                          <a:solidFill>
                            <a:schemeClr val="dk1"/>
                          </a:solidFill>
                          <a:latin typeface="+mn-lt"/>
                          <a:ea typeface="+mn-ea"/>
                          <a:cs typeface="+mn-cs"/>
                        </a:rPr>
                        <a:t>When heated, fumes are created which penetrate through leather and</a:t>
                      </a:r>
                    </a:p>
                    <a:p>
                      <a:r>
                        <a:rPr lang="en-IN" sz="1600" kern="1200" baseline="0" dirty="0" smtClean="0">
                          <a:solidFill>
                            <a:schemeClr val="dk1"/>
                          </a:solidFill>
                          <a:latin typeface="+mn-lt"/>
                          <a:ea typeface="+mn-ea"/>
                          <a:cs typeface="+mn-cs"/>
                        </a:rPr>
                        <a:t>clothing, leading to dermatitis of the back, buttocks and </a:t>
                      </a:r>
                      <a:r>
                        <a:rPr lang="en-IN" sz="1600" kern="1200" baseline="0" dirty="0" err="1" smtClean="0">
                          <a:solidFill>
                            <a:schemeClr val="dk1"/>
                          </a:solidFill>
                          <a:latin typeface="+mn-lt"/>
                          <a:ea typeface="+mn-ea"/>
                          <a:cs typeface="+mn-cs"/>
                        </a:rPr>
                        <a:t>posterolateral</a:t>
                      </a:r>
                      <a:endParaRPr lang="en-IN" sz="1600" kern="1200" baseline="0" dirty="0" smtClean="0">
                        <a:solidFill>
                          <a:schemeClr val="dk1"/>
                        </a:solidFill>
                        <a:latin typeface="+mn-lt"/>
                        <a:ea typeface="+mn-ea"/>
                        <a:cs typeface="+mn-cs"/>
                      </a:endParaRPr>
                    </a:p>
                    <a:p>
                      <a:r>
                        <a:rPr lang="en-IN" sz="1600" kern="1200" baseline="0" dirty="0" smtClean="0">
                          <a:solidFill>
                            <a:schemeClr val="dk1"/>
                          </a:solidFill>
                          <a:latin typeface="+mn-lt"/>
                          <a:ea typeface="+mn-ea"/>
                          <a:cs typeface="+mn-cs"/>
                        </a:rPr>
                        <a:t>thighs if in furniture</a:t>
                      </a:r>
                      <a:endParaRPr lang="en-IN" sz="1600" dirty="0"/>
                    </a:p>
                  </a:txBody>
                  <a:tcPr/>
                </a:tc>
              </a:tr>
              <a:tr h="370840">
                <a:tc>
                  <a:txBody>
                    <a:bodyPr/>
                    <a:lstStyle/>
                    <a:p>
                      <a:r>
                        <a:rPr lang="en-IN" sz="1600" kern="1200" baseline="0" dirty="0" smtClean="0">
                          <a:solidFill>
                            <a:schemeClr val="dk1"/>
                          </a:solidFill>
                          <a:latin typeface="+mn-lt"/>
                          <a:ea typeface="+mn-ea"/>
                          <a:cs typeface="+mn-cs"/>
                        </a:rPr>
                        <a:t>“Natural” botanical products resurgence plus grooming</a:t>
                      </a:r>
                    </a:p>
                    <a:p>
                      <a:r>
                        <a:rPr lang="en-IN" sz="1600" kern="1200" baseline="0" dirty="0" smtClean="0">
                          <a:solidFill>
                            <a:schemeClr val="dk1"/>
                          </a:solidFill>
                          <a:latin typeface="+mn-lt"/>
                          <a:ea typeface="+mn-ea"/>
                          <a:cs typeface="+mn-cs"/>
                        </a:rPr>
                        <a:t>practices, e.g. beeswax-containing lip balm</a:t>
                      </a:r>
                      <a:endParaRPr lang="en-IN" sz="1600" dirty="0"/>
                    </a:p>
                  </a:txBody>
                  <a:tcPr/>
                </a:tc>
                <a:tc>
                  <a:txBody>
                    <a:bodyPr/>
                    <a:lstStyle/>
                    <a:p>
                      <a:r>
                        <a:rPr lang="en-IN" sz="1600" kern="1200" baseline="0" dirty="0" err="1" smtClean="0">
                          <a:solidFill>
                            <a:schemeClr val="dk1"/>
                          </a:solidFill>
                          <a:latin typeface="+mn-lt"/>
                          <a:ea typeface="+mn-ea"/>
                          <a:cs typeface="+mn-cs"/>
                        </a:rPr>
                        <a:t>Propolis</a:t>
                      </a:r>
                      <a:endParaRPr lang="en-IN" sz="1600" dirty="0"/>
                    </a:p>
                  </a:txBody>
                  <a:tcPr/>
                </a:tc>
                <a:tc>
                  <a:txBody>
                    <a:bodyPr/>
                    <a:lstStyle/>
                    <a:p>
                      <a:r>
                        <a:rPr lang="en-IN" sz="1600" kern="1200" baseline="0" dirty="0" err="1" smtClean="0">
                          <a:solidFill>
                            <a:schemeClr val="dk1"/>
                          </a:solidFill>
                          <a:latin typeface="+mn-lt"/>
                          <a:ea typeface="+mn-ea"/>
                          <a:cs typeface="+mn-cs"/>
                        </a:rPr>
                        <a:t>Cheilitis</a:t>
                      </a:r>
                      <a:r>
                        <a:rPr lang="en-IN" sz="1600" kern="1200" baseline="0" dirty="0" smtClean="0">
                          <a:solidFill>
                            <a:schemeClr val="dk1"/>
                          </a:solidFill>
                          <a:latin typeface="+mn-lt"/>
                          <a:ea typeface="+mn-ea"/>
                          <a:cs typeface="+mn-cs"/>
                        </a:rPr>
                        <a:t> of both the upper and lower lip</a:t>
                      </a:r>
                      <a:endParaRPr lang="en-IN" sz="1600" dirty="0"/>
                    </a:p>
                  </a:txBody>
                  <a:tcPr/>
                </a:tc>
              </a:tr>
              <a:tr h="370840">
                <a:tc>
                  <a:txBody>
                    <a:bodyPr/>
                    <a:lstStyle/>
                    <a:p>
                      <a:r>
                        <a:rPr lang="en-IN" sz="1600" kern="1200" baseline="0" dirty="0" smtClean="0">
                          <a:solidFill>
                            <a:schemeClr val="dk1"/>
                          </a:solidFill>
                          <a:latin typeface="+mn-lt"/>
                          <a:ea typeface="+mn-ea"/>
                          <a:cs typeface="+mn-cs"/>
                        </a:rPr>
                        <a:t>Increase in temporary tattoos</a:t>
                      </a:r>
                      <a:endParaRPr lang="en-IN" sz="1600" dirty="0"/>
                    </a:p>
                  </a:txBody>
                  <a:tcPr/>
                </a:tc>
                <a:tc>
                  <a:txBody>
                    <a:bodyPr/>
                    <a:lstStyle/>
                    <a:p>
                      <a:r>
                        <a:rPr lang="en-IN" sz="1600" kern="1200" baseline="0" dirty="0" err="1" smtClean="0">
                          <a:solidFill>
                            <a:schemeClr val="dk1"/>
                          </a:solidFill>
                          <a:latin typeface="+mn-lt"/>
                          <a:ea typeface="+mn-ea"/>
                          <a:cs typeface="+mn-cs"/>
                        </a:rPr>
                        <a:t>Paraphenylenediamine</a:t>
                      </a:r>
                      <a:endParaRPr lang="en-IN" sz="1600" dirty="0"/>
                    </a:p>
                  </a:txBody>
                  <a:tcPr/>
                </a:tc>
                <a:tc>
                  <a:txBody>
                    <a:bodyPr/>
                    <a:lstStyle/>
                    <a:p>
                      <a:r>
                        <a:rPr lang="en-IN" sz="1600" kern="1200" baseline="0" dirty="0" smtClean="0">
                          <a:solidFill>
                            <a:schemeClr val="dk1"/>
                          </a:solidFill>
                          <a:latin typeface="+mn-lt"/>
                          <a:ea typeface="+mn-ea"/>
                          <a:cs typeface="+mn-cs"/>
                        </a:rPr>
                        <a:t>Allergic reaction at site of temporary tattoo</a:t>
                      </a:r>
                      <a:endParaRPr lang="en-IN" sz="1600" dirty="0"/>
                    </a:p>
                  </a:txBody>
                  <a:tcPr/>
                </a:tc>
              </a:tr>
            </a:tbl>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p:spPr>
        <p:txBody>
          <a:bodyPr>
            <a:normAutofit/>
          </a:bodyPr>
          <a:lstStyle/>
          <a:p>
            <a:r>
              <a:rPr lang="en-IN" sz="3600" dirty="0" smtClean="0"/>
              <a:t>Contact dermatitis to hair dye</a:t>
            </a:r>
            <a:endParaRPr lang="en-IN" sz="3600" dirty="0"/>
          </a:p>
        </p:txBody>
      </p:sp>
      <p:graphicFrame>
        <p:nvGraphicFramePr>
          <p:cNvPr id="4" name="Content Placeholder 3"/>
          <p:cNvGraphicFramePr>
            <a:graphicFrameLocks noGrp="1"/>
          </p:cNvGraphicFramePr>
          <p:nvPr>
            <p:ph idx="1"/>
          </p:nvPr>
        </p:nvGraphicFramePr>
        <p:xfrm>
          <a:off x="457200" y="838200"/>
          <a:ext cx="8229600" cy="5217160"/>
        </p:xfrm>
        <a:graphic>
          <a:graphicData uri="http://schemas.openxmlformats.org/drawingml/2006/table">
            <a:tbl>
              <a:tblPr firstRow="1" bandRow="1">
                <a:tableStyleId>{5C22544A-7EE6-4342-B048-85BDC9FD1C3A}</a:tableStyleId>
              </a:tblPr>
              <a:tblGrid>
                <a:gridCol w="2743200"/>
                <a:gridCol w="2743200"/>
                <a:gridCol w="2743200"/>
              </a:tblGrid>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800" b="1" u="none" dirty="0" smtClean="0"/>
                        <a:t>Classification of hair dyes</a:t>
                      </a:r>
                    </a:p>
                    <a:p>
                      <a:endParaRPr lang="en-IN" dirty="0"/>
                    </a:p>
                  </a:txBody>
                  <a:tcPr/>
                </a:tc>
                <a:tc>
                  <a:txBody>
                    <a:bodyPr/>
                    <a:lstStyle/>
                    <a:p>
                      <a:r>
                        <a:rPr lang="en-US" dirty="0" smtClean="0"/>
                        <a:t>Source </a:t>
                      </a:r>
                      <a:endParaRPr lang="en-IN" dirty="0"/>
                    </a:p>
                  </a:txBody>
                  <a:tcPr/>
                </a:tc>
                <a:tc>
                  <a:txBody>
                    <a:bodyPr/>
                    <a:lstStyle/>
                    <a:p>
                      <a:r>
                        <a:rPr lang="en-US" dirty="0" smtClean="0"/>
                        <a:t>Active principle</a:t>
                      </a:r>
                      <a:endParaRPr lang="en-IN" dirty="0"/>
                    </a:p>
                  </a:txBody>
                  <a:tcPr/>
                </a:tc>
              </a:tr>
              <a:tr h="1874520">
                <a:tc>
                  <a:txBody>
                    <a:bodyPr/>
                    <a:lstStyle/>
                    <a:p>
                      <a:r>
                        <a:rPr lang="en-IN" sz="1800" dirty="0" smtClean="0"/>
                        <a:t>1. Vegetable hair dyes</a:t>
                      </a:r>
                      <a:endParaRPr lang="en-IN" dirty="0"/>
                    </a:p>
                  </a:txBody>
                  <a:tcPr/>
                </a:tc>
                <a:tc>
                  <a:txBody>
                    <a:bodyPr/>
                    <a:lstStyle/>
                    <a:p>
                      <a:r>
                        <a:rPr lang="en-IN" sz="1400" b="0" dirty="0" smtClean="0"/>
                        <a:t>Natural</a:t>
                      </a:r>
                      <a:r>
                        <a:rPr lang="en-IN" sz="1400" b="0" baseline="0" dirty="0" smtClean="0"/>
                        <a:t> </a:t>
                      </a:r>
                      <a:r>
                        <a:rPr lang="en-IN" sz="1400" b="0" dirty="0" smtClean="0"/>
                        <a:t>Henna is obtained from the dried </a:t>
                      </a:r>
                    </a:p>
                    <a:p>
                      <a:r>
                        <a:rPr lang="en-IN" sz="1400" b="0" dirty="0" smtClean="0"/>
                        <a:t>leaves and stem of </a:t>
                      </a:r>
                      <a:r>
                        <a:rPr lang="en-IN" sz="1400" b="0" dirty="0" err="1" smtClean="0"/>
                        <a:t>Lawsonia</a:t>
                      </a:r>
                      <a:r>
                        <a:rPr lang="en-IN" sz="1400" b="0" dirty="0" smtClean="0"/>
                        <a:t> </a:t>
                      </a:r>
                      <a:r>
                        <a:rPr lang="en-IN" sz="1400" b="0" dirty="0" err="1" smtClean="0"/>
                        <a:t>intermis</a:t>
                      </a:r>
                      <a:r>
                        <a:rPr lang="en-IN" sz="1400" b="0" dirty="0" smtClean="0"/>
                        <a:t> </a:t>
                      </a:r>
                    </a:p>
                    <a:p>
                      <a:endParaRPr lang="en-IN" sz="1400" b="0" dirty="0" smtClean="0"/>
                    </a:p>
                    <a:p>
                      <a:r>
                        <a:rPr lang="en-IN" sz="1400" b="0" dirty="0" smtClean="0"/>
                        <a:t>Black henna</a:t>
                      </a:r>
                      <a:endParaRPr lang="en-IN" sz="1400" b="0" dirty="0"/>
                    </a:p>
                  </a:txBody>
                  <a:tcPr/>
                </a:tc>
                <a:tc>
                  <a:txBody>
                    <a:bodyPr/>
                    <a:lstStyle/>
                    <a:p>
                      <a:r>
                        <a:rPr lang="en-IN" sz="1400" b="0" dirty="0" err="1" smtClean="0"/>
                        <a:t>Lawsone</a:t>
                      </a:r>
                      <a:r>
                        <a:rPr lang="en-IN" sz="1400" b="0" dirty="0" smtClean="0"/>
                        <a:t> (2-hydroxy-1,4-</a:t>
                      </a:r>
                    </a:p>
                    <a:p>
                      <a:r>
                        <a:rPr lang="en-IN" sz="1400" b="0" dirty="0" err="1" smtClean="0"/>
                        <a:t>Naphthoquinone</a:t>
                      </a:r>
                      <a:r>
                        <a:rPr lang="en-IN" sz="1400" b="0" dirty="0" smtClean="0"/>
                        <a:t>)</a:t>
                      </a:r>
                    </a:p>
                    <a:p>
                      <a:endParaRPr lang="en-US" sz="1400" b="0" dirty="0" smtClean="0"/>
                    </a:p>
                    <a:p>
                      <a:endParaRPr lang="en-IN" sz="1400" b="0" dirty="0" smtClean="0"/>
                    </a:p>
                    <a:p>
                      <a:r>
                        <a:rPr lang="en-IN" sz="1400" b="1" dirty="0" smtClean="0">
                          <a:solidFill>
                            <a:srgbClr val="C00000"/>
                          </a:solidFill>
                        </a:rPr>
                        <a:t>PPD</a:t>
                      </a:r>
                      <a:r>
                        <a:rPr lang="en-IN" sz="1400" b="0" dirty="0" smtClean="0"/>
                        <a:t> is added </a:t>
                      </a:r>
                    </a:p>
                    <a:p>
                      <a:r>
                        <a:rPr lang="en-IN" sz="1400" b="0" dirty="0" smtClean="0"/>
                        <a:t>in order to decrease application time and intensify </a:t>
                      </a:r>
                    </a:p>
                    <a:p>
                      <a:r>
                        <a:rPr lang="en-IN" sz="1400" b="0" dirty="0" smtClean="0"/>
                        <a:t>the </a:t>
                      </a:r>
                      <a:r>
                        <a:rPr lang="en-IN" sz="1400" b="0" dirty="0" err="1" smtClean="0"/>
                        <a:t>color</a:t>
                      </a:r>
                      <a:endParaRPr lang="en-IN" sz="1400" b="0" dirty="0" smtClean="0"/>
                    </a:p>
                    <a:p>
                      <a:endParaRPr lang="en-IN" sz="1400" b="0" dirty="0"/>
                    </a:p>
                  </a:txBody>
                  <a:tcPr/>
                </a:tc>
              </a:tr>
              <a:tr h="370840">
                <a:tc>
                  <a:txBody>
                    <a:bodyPr/>
                    <a:lstStyle/>
                    <a:p>
                      <a:r>
                        <a:rPr lang="en-IN" sz="1800" dirty="0" smtClean="0"/>
                        <a:t>2. Metallic hair dyes</a:t>
                      </a:r>
                      <a:endParaRPr lang="en-IN" dirty="0"/>
                    </a:p>
                  </a:txBody>
                  <a:tcPr/>
                </a:tc>
                <a:tc>
                  <a:txBody>
                    <a:bodyPr/>
                    <a:lstStyle/>
                    <a:p>
                      <a:r>
                        <a:rPr lang="en-IN" sz="1400" dirty="0" smtClean="0"/>
                        <a:t>lead acetate,</a:t>
                      </a:r>
                    </a:p>
                    <a:p>
                      <a:r>
                        <a:rPr lang="en-IN" sz="1400" dirty="0" smtClean="0"/>
                        <a:t>salts of bismuth, silver, copper, nickel, and </a:t>
                      </a:r>
                    </a:p>
                    <a:p>
                      <a:r>
                        <a:rPr lang="en-IN" sz="1400" dirty="0" smtClean="0"/>
                        <a:t>cobalt</a:t>
                      </a:r>
                      <a:endParaRPr lang="en-IN" sz="1400" dirty="0"/>
                    </a:p>
                  </a:txBody>
                  <a:tcPr/>
                </a:tc>
                <a:tc>
                  <a:txBody>
                    <a:bodyPr/>
                    <a:lstStyle/>
                    <a:p>
                      <a:endParaRPr lang="en-IN" dirty="0"/>
                    </a:p>
                  </a:txBody>
                  <a:tcPr/>
                </a:tc>
              </a:tr>
              <a:tr h="370840">
                <a:tc>
                  <a:txBody>
                    <a:bodyPr/>
                    <a:lstStyle/>
                    <a:p>
                      <a:r>
                        <a:rPr lang="en-IN" sz="1800" dirty="0" smtClean="0"/>
                        <a:t>3. Synthetic hair dyes</a:t>
                      </a:r>
                      <a:endParaRPr lang="en-IN" dirty="0"/>
                    </a:p>
                  </a:txBody>
                  <a:tcPr/>
                </a:tc>
                <a:tc>
                  <a:txBody>
                    <a:bodyPr/>
                    <a:lstStyle/>
                    <a:p>
                      <a:endParaRPr lang="en-IN" dirty="0"/>
                    </a:p>
                  </a:txBody>
                  <a:tcPr/>
                </a:tc>
                <a:tc>
                  <a:txBody>
                    <a:bodyPr/>
                    <a:lstStyle/>
                    <a:p>
                      <a:endParaRPr lang="en-IN"/>
                    </a:p>
                  </a:txBody>
                  <a:tcPr/>
                </a:tc>
              </a:tr>
              <a:tr h="370840">
                <a:tc>
                  <a:txBody>
                    <a:bodyPr/>
                    <a:lstStyle/>
                    <a:p>
                      <a:r>
                        <a:rPr lang="en-US" dirty="0" smtClean="0"/>
                        <a:t>     A. </a:t>
                      </a:r>
                      <a:r>
                        <a:rPr lang="en-IN" sz="1800" dirty="0" smtClean="0"/>
                        <a:t>Direct hair dyes</a:t>
                      </a:r>
                      <a:endParaRPr lang="en-IN" dirty="0"/>
                    </a:p>
                  </a:txBody>
                  <a:tcPr/>
                </a:tc>
                <a:tc>
                  <a:txBody>
                    <a:bodyPr/>
                    <a:lstStyle/>
                    <a:p>
                      <a:endParaRPr lang="en-IN" dirty="0"/>
                    </a:p>
                  </a:txBody>
                  <a:tcPr/>
                </a:tc>
                <a:tc>
                  <a:txBody>
                    <a:bodyPr/>
                    <a:lstStyle/>
                    <a:p>
                      <a:r>
                        <a:rPr lang="en-IN" sz="1400" dirty="0" err="1" smtClean="0"/>
                        <a:t>anthraquinone</a:t>
                      </a:r>
                      <a:r>
                        <a:rPr lang="en-IN" sz="1400" dirty="0" smtClean="0"/>
                        <a:t> </a:t>
                      </a:r>
                    </a:p>
                    <a:p>
                      <a:r>
                        <a:rPr lang="en-IN" sz="1400" dirty="0" err="1" smtClean="0"/>
                        <a:t>colors</a:t>
                      </a:r>
                      <a:r>
                        <a:rPr lang="en-IN" sz="1400" dirty="0" smtClean="0"/>
                        <a:t>, </a:t>
                      </a:r>
                      <a:r>
                        <a:rPr lang="en-IN" sz="1400" dirty="0" err="1" smtClean="0"/>
                        <a:t>azo</a:t>
                      </a:r>
                      <a:r>
                        <a:rPr lang="en-IN" sz="1400" dirty="0" smtClean="0"/>
                        <a:t> dyes, eosin YS dyes</a:t>
                      </a:r>
                      <a:endParaRPr lang="en-IN" sz="1400" dirty="0"/>
                    </a:p>
                  </a:txBody>
                  <a:tcPr/>
                </a:tc>
              </a:tr>
              <a:tr h="370840">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dirty="0" smtClean="0"/>
                        <a:t>     B. </a:t>
                      </a:r>
                      <a:r>
                        <a:rPr lang="en-IN" sz="1800" dirty="0" smtClean="0"/>
                        <a:t>Oxidation hair dyes</a:t>
                      </a:r>
                    </a:p>
                    <a:p>
                      <a:endParaRPr lang="en-IN" dirty="0"/>
                    </a:p>
                  </a:txBody>
                  <a:tcPr/>
                </a:tc>
                <a:tc>
                  <a:txBody>
                    <a:bodyPr/>
                    <a:lstStyle/>
                    <a:p>
                      <a:endParaRPr lang="en-IN" dirty="0"/>
                    </a:p>
                  </a:txBody>
                  <a:tcPr/>
                </a:tc>
                <a:tc>
                  <a:txBody>
                    <a:bodyPr/>
                    <a:lstStyle/>
                    <a:p>
                      <a:r>
                        <a:rPr lang="en-IN" sz="1400" dirty="0" err="1" smtClean="0"/>
                        <a:t>nitrophenylenediamines</a:t>
                      </a:r>
                      <a:r>
                        <a:rPr lang="en-IN" sz="1400" dirty="0" smtClean="0"/>
                        <a:t>, </a:t>
                      </a:r>
                      <a:r>
                        <a:rPr lang="en-IN" sz="1400" dirty="0" err="1" smtClean="0"/>
                        <a:t>nitroaminophenol</a:t>
                      </a:r>
                      <a:r>
                        <a:rPr lang="en-IN" sz="1400" dirty="0" smtClean="0"/>
                        <a:t>, </a:t>
                      </a:r>
                    </a:p>
                    <a:p>
                      <a:r>
                        <a:rPr lang="en-IN" sz="1400" dirty="0" smtClean="0"/>
                        <a:t>and </a:t>
                      </a:r>
                      <a:r>
                        <a:rPr lang="en-IN" sz="1400" dirty="0" err="1" smtClean="0"/>
                        <a:t>anthraquinones</a:t>
                      </a:r>
                      <a:endParaRPr lang="en-IN" sz="1400" dirty="0"/>
                    </a:p>
                  </a:txBody>
                  <a:tcPr/>
                </a:tc>
              </a:tr>
            </a:tbl>
          </a:graphicData>
        </a:graphic>
      </p:graphicFrame>
      <p:sp>
        <p:nvSpPr>
          <p:cNvPr id="5" name="TextBox 4"/>
          <p:cNvSpPr txBox="1"/>
          <p:nvPr/>
        </p:nvSpPr>
        <p:spPr>
          <a:xfrm>
            <a:off x="762000" y="6477000"/>
            <a:ext cx="7787004" cy="307777"/>
          </a:xfrm>
          <a:prstGeom prst="rect">
            <a:avLst/>
          </a:prstGeom>
          <a:noFill/>
        </p:spPr>
        <p:txBody>
          <a:bodyPr wrap="none" rtlCol="0">
            <a:spAutoFit/>
          </a:bodyPr>
          <a:lstStyle/>
          <a:p>
            <a:r>
              <a:rPr lang="en-IN" sz="1400" dirty="0" smtClean="0"/>
              <a:t>Indian Journal of Dermatology, </a:t>
            </a:r>
            <a:r>
              <a:rPr lang="en-IN" sz="1400" dirty="0" err="1" smtClean="0"/>
              <a:t>Venereology</a:t>
            </a:r>
            <a:r>
              <a:rPr lang="en-IN" sz="1400" dirty="0" smtClean="0"/>
              <a:t>, and </a:t>
            </a:r>
            <a:r>
              <a:rPr lang="en-IN" sz="1400" dirty="0" err="1" smtClean="0"/>
              <a:t>Leprology</a:t>
            </a:r>
            <a:r>
              <a:rPr lang="en-IN" sz="1400" dirty="0" smtClean="0"/>
              <a:t> | September-October 2012 | </a:t>
            </a:r>
            <a:r>
              <a:rPr lang="en-IN" sz="1400" dirty="0" err="1" smtClean="0"/>
              <a:t>Vol</a:t>
            </a:r>
            <a:r>
              <a:rPr lang="en-IN" sz="1400" dirty="0" smtClean="0"/>
              <a:t> 78 | Issue 5</a:t>
            </a:r>
            <a:endParaRPr lang="en-IN" sz="1400" dirty="0"/>
          </a:p>
        </p:txBody>
      </p:sp>
      <p:pic>
        <p:nvPicPr>
          <p:cNvPr id="1026" name="Picture 2" descr="C:\Users\hp\Desktop\pic acd\DSC02020.JPG"/>
          <p:cNvPicPr>
            <a:picLocks noChangeAspect="1" noChangeArrowheads="1"/>
          </p:cNvPicPr>
          <p:nvPr/>
        </p:nvPicPr>
        <p:blipFill>
          <a:blip r:embed="rId2" cstate="print"/>
          <a:srcRect b="12820"/>
          <a:stretch>
            <a:fillRect/>
          </a:stretch>
        </p:blipFill>
        <p:spPr bwMode="auto">
          <a:xfrm>
            <a:off x="0" y="914400"/>
            <a:ext cx="3958003" cy="2590800"/>
          </a:xfrm>
          <a:prstGeom prst="rect">
            <a:avLst/>
          </a:prstGeom>
          <a:noFill/>
        </p:spPr>
      </p:pic>
      <p:pic>
        <p:nvPicPr>
          <p:cNvPr id="1029" name="Picture 5" descr="C:\Users\hp\Desktop\pic acd\DSC02024.JPG"/>
          <p:cNvPicPr>
            <a:picLocks noChangeAspect="1" noChangeArrowheads="1"/>
          </p:cNvPicPr>
          <p:nvPr/>
        </p:nvPicPr>
        <p:blipFill>
          <a:blip r:embed="rId3" cstate="print"/>
          <a:srcRect/>
          <a:stretch>
            <a:fillRect/>
          </a:stretch>
        </p:blipFill>
        <p:spPr bwMode="auto">
          <a:xfrm>
            <a:off x="4648200" y="4457700"/>
            <a:ext cx="3200400" cy="2400300"/>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 presetClass="entr" presetSubtype="10" fill="hold" nodeType="clickEffect">
                                  <p:stCondLst>
                                    <p:cond delay="0"/>
                                  </p:stCondLst>
                                  <p:childTnLst>
                                    <p:set>
                                      <p:cBhvr>
                                        <p:cTn id="10" dur="1" fill="hold">
                                          <p:stCondLst>
                                            <p:cond delay="0"/>
                                          </p:stCondLst>
                                        </p:cTn>
                                        <p:tgtEl>
                                          <p:spTgt spid="1029"/>
                                        </p:tgtEl>
                                        <p:attrNameLst>
                                          <p:attrName>style.visibility</p:attrName>
                                        </p:attrNameLst>
                                      </p:cBhvr>
                                      <p:to>
                                        <p:strVal val="visible"/>
                                      </p:to>
                                    </p:set>
                                    <p:animEffect transition="in" filter="blinds(horizontal)">
                                      <p:cBhvr>
                                        <p:cTn id="11" dur="500"/>
                                        <p:tgtEl>
                                          <p:spTgt spid="10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Contact dermatitis due to </a:t>
            </a:r>
            <a:r>
              <a:rPr lang="en-IN" dirty="0" err="1" smtClean="0"/>
              <a:t>minoxidil</a:t>
            </a:r>
            <a:endParaRPr lang="en-IN" dirty="0"/>
          </a:p>
        </p:txBody>
      </p:sp>
      <p:sp>
        <p:nvSpPr>
          <p:cNvPr id="3" name="Content Placeholder 2"/>
          <p:cNvSpPr>
            <a:spLocks noGrp="1"/>
          </p:cNvSpPr>
          <p:nvPr>
            <p:ph idx="1"/>
          </p:nvPr>
        </p:nvSpPr>
        <p:spPr/>
        <p:txBody>
          <a:bodyPr>
            <a:normAutofit/>
          </a:bodyPr>
          <a:lstStyle/>
          <a:p>
            <a:r>
              <a:rPr lang="en-IN" sz="2400" dirty="0" smtClean="0"/>
              <a:t>A 25-year old girl having </a:t>
            </a:r>
            <a:r>
              <a:rPr lang="en-IN" sz="2400" dirty="0" err="1" smtClean="0"/>
              <a:t>androgenetic</a:t>
            </a:r>
            <a:r>
              <a:rPr lang="en-IN" sz="2400" dirty="0" smtClean="0"/>
              <a:t> alopecia developed itching and </a:t>
            </a:r>
            <a:r>
              <a:rPr lang="en-IN" sz="2400" dirty="0" err="1" smtClean="0"/>
              <a:t>erythema</a:t>
            </a:r>
            <a:r>
              <a:rPr lang="en-IN" sz="2400" dirty="0" smtClean="0"/>
              <a:t> on the scalp one month after she started applying a commercial preparation containing 2% </a:t>
            </a:r>
            <a:r>
              <a:rPr lang="en-IN" sz="2400" dirty="0" err="1" smtClean="0"/>
              <a:t>minoxidil</a:t>
            </a:r>
            <a:endParaRPr lang="en-IN" sz="2400" dirty="0" smtClean="0"/>
          </a:p>
          <a:p>
            <a:r>
              <a:rPr lang="en-IN" sz="2400" dirty="0" smtClean="0"/>
              <a:t>The dermatitis disappeared on discontinuing </a:t>
            </a:r>
            <a:r>
              <a:rPr lang="en-IN" sz="2400" dirty="0" err="1" smtClean="0"/>
              <a:t>minoxidil</a:t>
            </a:r>
            <a:r>
              <a:rPr lang="en-IN" sz="2400" dirty="0" smtClean="0"/>
              <a:t> but recurred when she applied </a:t>
            </a:r>
            <a:r>
              <a:rPr lang="en-IN" sz="2400" dirty="0" err="1" smtClean="0"/>
              <a:t>minoxidil</a:t>
            </a:r>
            <a:r>
              <a:rPr lang="en-IN" sz="2400" dirty="0" smtClean="0"/>
              <a:t> again after a gap of 1 month</a:t>
            </a:r>
          </a:p>
          <a:p>
            <a:r>
              <a:rPr lang="en-IN" sz="2400" dirty="0" smtClean="0"/>
              <a:t>Patch tests revealed a </a:t>
            </a:r>
            <a:r>
              <a:rPr lang="en-IN" sz="2400" dirty="0" err="1" smtClean="0"/>
              <a:t>papulo</a:t>
            </a:r>
            <a:r>
              <a:rPr lang="en-IN" sz="2400" dirty="0" smtClean="0"/>
              <a:t>-vesicular reaction with the commercial </a:t>
            </a:r>
            <a:r>
              <a:rPr lang="en-IN" sz="2400" dirty="0" err="1" smtClean="0"/>
              <a:t>minoxidil</a:t>
            </a:r>
            <a:r>
              <a:rPr lang="en-IN" sz="2400" dirty="0" smtClean="0"/>
              <a:t> lotion and also with a </a:t>
            </a:r>
            <a:r>
              <a:rPr lang="en-IN" sz="2400" dirty="0" err="1" smtClean="0"/>
              <a:t>minoxidil</a:t>
            </a:r>
            <a:r>
              <a:rPr lang="en-IN" sz="2400" dirty="0" smtClean="0"/>
              <a:t> tablet powdered and made into a paste with distilled water</a:t>
            </a:r>
          </a:p>
          <a:p>
            <a:r>
              <a:rPr lang="en-IN" sz="2400" dirty="0" smtClean="0"/>
              <a:t>Patch tests with ethyl alcohol were negative</a:t>
            </a:r>
            <a:endParaRPr lang="en-IN" sz="2400" dirty="0"/>
          </a:p>
        </p:txBody>
      </p:sp>
      <p:sp>
        <p:nvSpPr>
          <p:cNvPr id="4" name="TextBox 3"/>
          <p:cNvSpPr txBox="1"/>
          <p:nvPr/>
        </p:nvSpPr>
        <p:spPr>
          <a:xfrm>
            <a:off x="304800" y="6324600"/>
            <a:ext cx="8638519" cy="307777"/>
          </a:xfrm>
          <a:prstGeom prst="rect">
            <a:avLst/>
          </a:prstGeom>
          <a:noFill/>
        </p:spPr>
        <p:txBody>
          <a:bodyPr wrap="none" rtlCol="0">
            <a:spAutoFit/>
          </a:bodyPr>
          <a:lstStyle/>
          <a:p>
            <a:r>
              <a:rPr lang="en-IN" sz="1400" dirty="0" err="1" smtClean="0"/>
              <a:t>Pasricha</a:t>
            </a:r>
            <a:r>
              <a:rPr lang="en-IN" sz="1400" dirty="0" smtClean="0"/>
              <a:t> J S, Nanda A, Bajaj N. Contact dermatitis due to </a:t>
            </a:r>
            <a:r>
              <a:rPr lang="en-IN" sz="1400" dirty="0" err="1" smtClean="0"/>
              <a:t>minoxidil</a:t>
            </a:r>
            <a:r>
              <a:rPr lang="en-IN" sz="1400" dirty="0" smtClean="0"/>
              <a:t>. Indian J </a:t>
            </a:r>
            <a:r>
              <a:rPr lang="en-IN" sz="1400" dirty="0" err="1" smtClean="0"/>
              <a:t>Dermatol</a:t>
            </a:r>
            <a:r>
              <a:rPr lang="en-IN" sz="1400" dirty="0" smtClean="0"/>
              <a:t> </a:t>
            </a:r>
            <a:r>
              <a:rPr lang="en-IN" sz="1400" dirty="0" err="1" smtClean="0"/>
              <a:t>Venereol</a:t>
            </a:r>
            <a:r>
              <a:rPr lang="en-IN" sz="1400" dirty="0" smtClean="0"/>
              <a:t> </a:t>
            </a:r>
            <a:r>
              <a:rPr lang="en-IN" sz="1400" dirty="0" err="1" smtClean="0"/>
              <a:t>Leprol</a:t>
            </a:r>
            <a:r>
              <a:rPr lang="en-IN" sz="1400" dirty="0" smtClean="0"/>
              <a:t> 1991;57:235-6</a:t>
            </a:r>
            <a:endParaRPr lang="en-IN" sz="14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2400" dirty="0" smtClean="0"/>
              <a:t>Introduction</a:t>
            </a:r>
          </a:p>
          <a:p>
            <a:r>
              <a:rPr lang="en-US" sz="2400" dirty="0" smtClean="0"/>
              <a:t>Classification</a:t>
            </a:r>
          </a:p>
          <a:p>
            <a:r>
              <a:rPr lang="en-US" sz="2400" dirty="0" err="1" smtClean="0"/>
              <a:t>Pathophysiology</a:t>
            </a:r>
            <a:r>
              <a:rPr lang="en-US" sz="2400" dirty="0" smtClean="0"/>
              <a:t> of CD</a:t>
            </a:r>
          </a:p>
          <a:p>
            <a:r>
              <a:rPr lang="en-US" sz="2400" dirty="0" smtClean="0"/>
              <a:t>Allergic contact dermatitis</a:t>
            </a:r>
          </a:p>
          <a:p>
            <a:r>
              <a:rPr lang="en-US" sz="2400" dirty="0" smtClean="0"/>
              <a:t>Irritant contact dermatitis</a:t>
            </a:r>
          </a:p>
          <a:p>
            <a:r>
              <a:rPr lang="en-US" sz="2400" dirty="0" smtClean="0"/>
              <a:t>Investigations</a:t>
            </a:r>
          </a:p>
          <a:p>
            <a:r>
              <a:rPr lang="en-US" sz="2400" dirty="0" smtClean="0"/>
              <a:t>Management</a:t>
            </a:r>
          </a:p>
          <a:p>
            <a:endParaRPr lang="th-TH" dirty="0"/>
          </a:p>
        </p:txBody>
      </p:sp>
      <p:sp>
        <p:nvSpPr>
          <p:cNvPr id="2" name="Title 1"/>
          <p:cNvSpPr>
            <a:spLocks noGrp="1"/>
          </p:cNvSpPr>
          <p:nvPr>
            <p:ph type="title"/>
          </p:nvPr>
        </p:nvSpPr>
        <p:spPr/>
        <p:txBody>
          <a:bodyPr/>
          <a:lstStyle/>
          <a:p>
            <a:r>
              <a:rPr lang="en-US" dirty="0" smtClean="0"/>
              <a:t>Outline </a:t>
            </a:r>
            <a:endParaRPr lang="th-TH"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dirty="0" smtClean="0"/>
              <a:t>Contact dermatitis due to hydroquinone</a:t>
            </a:r>
            <a:endParaRPr lang="en-IN" dirty="0"/>
          </a:p>
        </p:txBody>
      </p:sp>
      <p:sp>
        <p:nvSpPr>
          <p:cNvPr id="3" name="Content Placeholder 2"/>
          <p:cNvSpPr>
            <a:spLocks noGrp="1"/>
          </p:cNvSpPr>
          <p:nvPr>
            <p:ph idx="1"/>
          </p:nvPr>
        </p:nvSpPr>
        <p:spPr>
          <a:xfrm>
            <a:off x="457200" y="1600201"/>
            <a:ext cx="8229600" cy="3733800"/>
          </a:xfrm>
        </p:spPr>
        <p:txBody>
          <a:bodyPr>
            <a:normAutofit/>
          </a:bodyPr>
          <a:lstStyle/>
          <a:p>
            <a:r>
              <a:rPr lang="en-IN" sz="2400" dirty="0" smtClean="0"/>
              <a:t>Hydroquinone is an unstable compound, and thus any preparation containing hydroquinone must contain some stabiliser (5% </a:t>
            </a:r>
            <a:r>
              <a:rPr lang="en-IN" sz="2400" dirty="0" err="1" smtClean="0"/>
              <a:t>para­aminobenzoic</a:t>
            </a:r>
            <a:r>
              <a:rPr lang="en-IN" sz="2400" dirty="0" smtClean="0"/>
              <a:t> acid)</a:t>
            </a:r>
          </a:p>
          <a:p>
            <a:r>
              <a:rPr lang="en-IN" sz="2400" dirty="0" smtClean="0"/>
              <a:t>Dermatitis due to such a preparation might be due to the agents other than hydroquinone</a:t>
            </a:r>
          </a:p>
          <a:p>
            <a:r>
              <a:rPr lang="en-IN" sz="2400" dirty="0" smtClean="0"/>
              <a:t>Positive patch test results with hydro­quinone in an aqueous solution confirmed that the dermatitis was due to hydroquinone</a:t>
            </a:r>
          </a:p>
        </p:txBody>
      </p:sp>
      <p:sp>
        <p:nvSpPr>
          <p:cNvPr id="4" name="TextBox 3"/>
          <p:cNvSpPr txBox="1"/>
          <p:nvPr/>
        </p:nvSpPr>
        <p:spPr>
          <a:xfrm>
            <a:off x="708421" y="6324600"/>
            <a:ext cx="8435579" cy="307777"/>
          </a:xfrm>
          <a:prstGeom prst="rect">
            <a:avLst/>
          </a:prstGeom>
          <a:noFill/>
        </p:spPr>
        <p:txBody>
          <a:bodyPr wrap="none" rtlCol="0">
            <a:spAutoFit/>
          </a:bodyPr>
          <a:lstStyle/>
          <a:p>
            <a:r>
              <a:rPr lang="en-IN" sz="1400" dirty="0" err="1" smtClean="0"/>
              <a:t>Pasricha</a:t>
            </a:r>
            <a:r>
              <a:rPr lang="en-IN" sz="1400" dirty="0" smtClean="0"/>
              <a:t> J S, </a:t>
            </a:r>
            <a:r>
              <a:rPr lang="en-IN" sz="1400" dirty="0" err="1" smtClean="0"/>
              <a:t>Parmar</a:t>
            </a:r>
            <a:r>
              <a:rPr lang="en-IN" sz="1400" dirty="0" smtClean="0"/>
              <a:t> K A. Contact dermatitis due to hydroquinone. Indian J </a:t>
            </a:r>
            <a:r>
              <a:rPr lang="en-IN" sz="1400" dirty="0" err="1" smtClean="0"/>
              <a:t>Dermatol</a:t>
            </a:r>
            <a:r>
              <a:rPr lang="en-IN" sz="1400" dirty="0" smtClean="0"/>
              <a:t> </a:t>
            </a:r>
            <a:r>
              <a:rPr lang="en-IN" sz="1400" dirty="0" err="1" smtClean="0"/>
              <a:t>Venereol</a:t>
            </a:r>
            <a:r>
              <a:rPr lang="en-IN" sz="1400" dirty="0" smtClean="0"/>
              <a:t> </a:t>
            </a:r>
            <a:r>
              <a:rPr lang="en-IN" sz="1400" dirty="0" err="1" smtClean="0"/>
              <a:t>Leprol</a:t>
            </a:r>
            <a:r>
              <a:rPr lang="en-IN" sz="1400" dirty="0" smtClean="0"/>
              <a:t> 1991;57:194</a:t>
            </a:r>
            <a:endParaRPr lang="en-IN" sz="14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Autofit/>
          </a:bodyPr>
          <a:lstStyle/>
          <a:p>
            <a:r>
              <a:rPr lang="en-IN" sz="3600" dirty="0" smtClean="0"/>
              <a:t>Contact allergy to topical corticosteroids</a:t>
            </a:r>
            <a:endParaRPr lang="en-IN" sz="3600" dirty="0"/>
          </a:p>
        </p:txBody>
      </p:sp>
      <p:sp>
        <p:nvSpPr>
          <p:cNvPr id="3" name="Content Placeholder 2"/>
          <p:cNvSpPr>
            <a:spLocks noGrp="1"/>
          </p:cNvSpPr>
          <p:nvPr>
            <p:ph idx="1"/>
          </p:nvPr>
        </p:nvSpPr>
        <p:spPr>
          <a:xfrm>
            <a:off x="457200" y="1143000"/>
            <a:ext cx="8229600" cy="4983163"/>
          </a:xfrm>
        </p:spPr>
        <p:txBody>
          <a:bodyPr>
            <a:normAutofit fontScale="62500" lnSpcReduction="20000"/>
          </a:bodyPr>
          <a:lstStyle/>
          <a:p>
            <a:pPr>
              <a:buNone/>
            </a:pPr>
            <a:r>
              <a:rPr lang="en-IN" u="sng" dirty="0" smtClean="0"/>
              <a:t>Clinical settings, signs and symptoms suggesting  contact dermatitis to topical corticosteroids</a:t>
            </a:r>
          </a:p>
          <a:p>
            <a:pPr marL="971550" lvl="1" indent="-514350">
              <a:buFont typeface="+mj-lt"/>
              <a:buAutoNum type="arabicPeriod"/>
            </a:pPr>
            <a:r>
              <a:rPr lang="en-IN" dirty="0" smtClean="0"/>
              <a:t>Chronic relapsing or persistent </a:t>
            </a:r>
            <a:r>
              <a:rPr lang="en-IN" dirty="0" err="1" smtClean="0"/>
              <a:t>dermatitides</a:t>
            </a:r>
            <a:r>
              <a:rPr lang="en-IN" dirty="0" smtClean="0"/>
              <a:t> of lower legs, hands or face</a:t>
            </a:r>
          </a:p>
          <a:p>
            <a:pPr marL="971550" lvl="1" indent="-514350">
              <a:buFont typeface="+mj-lt"/>
              <a:buAutoNum type="arabicPeriod"/>
            </a:pPr>
            <a:r>
              <a:rPr lang="en-IN" dirty="0" smtClean="0"/>
              <a:t>Older age</a:t>
            </a:r>
          </a:p>
          <a:p>
            <a:pPr marL="971550" lvl="1" indent="-514350">
              <a:buFont typeface="+mj-lt"/>
              <a:buAutoNum type="arabicPeriod"/>
            </a:pPr>
            <a:r>
              <a:rPr lang="en-IN" dirty="0" smtClean="0"/>
              <a:t>Lack of expected improvement in a corticosteroid-responsive </a:t>
            </a:r>
            <a:r>
              <a:rPr lang="en-IN" dirty="0" err="1" smtClean="0"/>
              <a:t>dermatosis</a:t>
            </a:r>
            <a:r>
              <a:rPr lang="en-IN" dirty="0" smtClean="0"/>
              <a:t> in spite of adequate treatment</a:t>
            </a:r>
          </a:p>
          <a:p>
            <a:pPr marL="971550" lvl="1" indent="-514350">
              <a:buFont typeface="+mj-lt"/>
              <a:buAutoNum type="arabicPeriod"/>
            </a:pPr>
            <a:r>
              <a:rPr lang="en-IN" dirty="0" smtClean="0"/>
              <a:t>Aggravation of a </a:t>
            </a:r>
            <a:r>
              <a:rPr lang="en-IN" dirty="0" err="1" smtClean="0"/>
              <a:t>dermatosis</a:t>
            </a:r>
            <a:r>
              <a:rPr lang="en-IN" dirty="0" smtClean="0"/>
              <a:t> after topical corticosteroid treatment</a:t>
            </a:r>
          </a:p>
          <a:p>
            <a:pPr marL="971550" lvl="1" indent="-514350">
              <a:buFont typeface="+mj-lt"/>
              <a:buAutoNum type="arabicPeriod"/>
            </a:pPr>
            <a:r>
              <a:rPr lang="en-IN" dirty="0" smtClean="0"/>
              <a:t>Patients showing other adverse effects of long-term topical corticosteroid use</a:t>
            </a:r>
          </a:p>
          <a:p>
            <a:pPr marL="971550" lvl="1" indent="-514350">
              <a:buFont typeface="+mj-lt"/>
              <a:buAutoNum type="arabicPeriod"/>
            </a:pPr>
            <a:r>
              <a:rPr lang="en-IN" dirty="0" smtClean="0"/>
              <a:t>Occupational exposure to topical </a:t>
            </a:r>
            <a:r>
              <a:rPr lang="en-IN" dirty="0" err="1" smtClean="0"/>
              <a:t>corticosteorids</a:t>
            </a:r>
            <a:r>
              <a:rPr lang="en-IN" dirty="0" smtClean="0"/>
              <a:t>, e.g. pharmacists, nurses, and pharmaceutical industry workers</a:t>
            </a:r>
          </a:p>
          <a:p>
            <a:pPr marL="971550" lvl="1" indent="-514350">
              <a:buFont typeface="+mj-lt"/>
              <a:buAutoNum type="arabicPeriod"/>
            </a:pPr>
            <a:endParaRPr lang="en-IN" dirty="0" smtClean="0"/>
          </a:p>
          <a:p>
            <a:r>
              <a:rPr lang="en-IN" b="1" dirty="0" smtClean="0">
                <a:solidFill>
                  <a:srgbClr val="FFFF00"/>
                </a:solidFill>
              </a:rPr>
              <a:t>Tixocortol-21-pivalate 0.1%</a:t>
            </a:r>
            <a:r>
              <a:rPr lang="en-IN" dirty="0" smtClean="0">
                <a:solidFill>
                  <a:srgbClr val="FFFF00"/>
                </a:solidFill>
              </a:rPr>
              <a:t> </a:t>
            </a:r>
            <a:r>
              <a:rPr lang="en-IN" dirty="0" smtClean="0"/>
              <a:t>and </a:t>
            </a:r>
            <a:r>
              <a:rPr lang="en-IN" b="1" dirty="0" err="1" smtClean="0">
                <a:solidFill>
                  <a:srgbClr val="FFFF00"/>
                </a:solidFill>
              </a:rPr>
              <a:t>budesonide</a:t>
            </a:r>
            <a:r>
              <a:rPr lang="en-IN" b="1" dirty="0" smtClean="0">
                <a:solidFill>
                  <a:srgbClr val="FFFF00"/>
                </a:solidFill>
              </a:rPr>
              <a:t> 0.01%</a:t>
            </a:r>
            <a:r>
              <a:rPr lang="en-IN" dirty="0" smtClean="0"/>
              <a:t> are  adequate screening agents for this problem</a:t>
            </a:r>
          </a:p>
          <a:p>
            <a:endParaRPr lang="en-IN" dirty="0" smtClean="0"/>
          </a:p>
          <a:p>
            <a:r>
              <a:rPr lang="en-IN" dirty="0" smtClean="0"/>
              <a:t>Anti-inflammatory nature of corticosteroids complicating patch test interpretation</a:t>
            </a:r>
            <a:endParaRPr lang="en-IN" dirty="0"/>
          </a:p>
        </p:txBody>
      </p:sp>
      <p:sp>
        <p:nvSpPr>
          <p:cNvPr id="4" name="TextBox 3"/>
          <p:cNvSpPr txBox="1"/>
          <p:nvPr/>
        </p:nvSpPr>
        <p:spPr>
          <a:xfrm>
            <a:off x="1356996" y="6400800"/>
            <a:ext cx="7787004" cy="307777"/>
          </a:xfrm>
          <a:prstGeom prst="rect">
            <a:avLst/>
          </a:prstGeom>
          <a:noFill/>
        </p:spPr>
        <p:txBody>
          <a:bodyPr wrap="none" rtlCol="0">
            <a:spAutoFit/>
          </a:bodyPr>
          <a:lstStyle/>
          <a:p>
            <a:r>
              <a:rPr lang="en-IN" sz="1400" dirty="0" smtClean="0"/>
              <a:t>Indian Journal of Dermatology, </a:t>
            </a:r>
            <a:r>
              <a:rPr lang="en-IN" sz="1400" dirty="0" err="1" smtClean="0"/>
              <a:t>Venereology</a:t>
            </a:r>
            <a:r>
              <a:rPr lang="en-IN" sz="1400" dirty="0" smtClean="0"/>
              <a:t>, and </a:t>
            </a:r>
            <a:r>
              <a:rPr lang="en-IN" sz="1400" dirty="0" err="1" smtClean="0"/>
              <a:t>Leprology</a:t>
            </a:r>
            <a:r>
              <a:rPr lang="en-IN" sz="1400" dirty="0" smtClean="0"/>
              <a:t> | September-October 2012 | </a:t>
            </a:r>
            <a:r>
              <a:rPr lang="en-IN" sz="1400" dirty="0" err="1" smtClean="0"/>
              <a:t>Vol</a:t>
            </a:r>
            <a:r>
              <a:rPr lang="en-IN" sz="1400" dirty="0" smtClean="0"/>
              <a:t> 78 | Issue 5</a:t>
            </a:r>
            <a:endParaRPr lang="en-IN" sz="1400"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sz="3600" dirty="0" smtClean="0"/>
              <a:t>Contact allergy to topical corticosteroids</a:t>
            </a:r>
            <a:endParaRPr lang="en-IN" sz="3600" dirty="0"/>
          </a:p>
        </p:txBody>
      </p:sp>
      <p:graphicFrame>
        <p:nvGraphicFramePr>
          <p:cNvPr id="4" name="Content Placeholder 3"/>
          <p:cNvGraphicFramePr>
            <a:graphicFrameLocks noGrp="1"/>
          </p:cNvGraphicFramePr>
          <p:nvPr>
            <p:ph idx="1"/>
          </p:nvPr>
        </p:nvGraphicFramePr>
        <p:xfrm>
          <a:off x="304800" y="2209800"/>
          <a:ext cx="8229600" cy="3845560"/>
        </p:xfrm>
        <a:graphic>
          <a:graphicData uri="http://schemas.openxmlformats.org/drawingml/2006/table">
            <a:tbl>
              <a:tblPr firstRow="1" bandRow="1">
                <a:tableStyleId>{5C22544A-7EE6-4342-B048-85BDC9FD1C3A}</a:tableStyleId>
              </a:tblPr>
              <a:tblGrid>
                <a:gridCol w="2743200"/>
                <a:gridCol w="2743200"/>
                <a:gridCol w="2743200"/>
              </a:tblGrid>
              <a:tr h="370840">
                <a:tc>
                  <a:txBody>
                    <a:bodyPr/>
                    <a:lstStyle/>
                    <a:p>
                      <a:r>
                        <a:rPr lang="en-IN" dirty="0" smtClean="0"/>
                        <a:t>Reaction</a:t>
                      </a:r>
                      <a:endParaRPr lang="en-IN" dirty="0"/>
                    </a:p>
                  </a:txBody>
                  <a:tcPr/>
                </a:tc>
                <a:tc>
                  <a:txBody>
                    <a:bodyPr/>
                    <a:lstStyle/>
                    <a:p>
                      <a:r>
                        <a:rPr lang="en-IN" dirty="0" smtClean="0"/>
                        <a:t>Description</a:t>
                      </a:r>
                      <a:endParaRPr lang="en-IN" dirty="0"/>
                    </a:p>
                  </a:txBody>
                  <a:tcPr/>
                </a:tc>
                <a:tc>
                  <a:txBody>
                    <a:bodyPr/>
                    <a:lstStyle/>
                    <a:p>
                      <a:r>
                        <a:rPr lang="en-IN" dirty="0" smtClean="0"/>
                        <a:t>Interpretation</a:t>
                      </a:r>
                      <a:endParaRPr lang="en-IN" dirty="0"/>
                    </a:p>
                  </a:txBody>
                  <a:tcPr/>
                </a:tc>
              </a:tr>
              <a:tr h="370840">
                <a:tc>
                  <a:txBody>
                    <a:bodyPr/>
                    <a:lstStyle/>
                    <a:p>
                      <a:r>
                        <a:rPr lang="en-IN" sz="1400" dirty="0" smtClean="0"/>
                        <a:t>Edge effect</a:t>
                      </a:r>
                      <a:endParaRPr lang="en-IN" sz="1400" dirty="0"/>
                    </a:p>
                  </a:txBody>
                  <a:tcPr/>
                </a:tc>
                <a:tc>
                  <a:txBody>
                    <a:bodyPr/>
                    <a:lstStyle/>
                    <a:p>
                      <a:r>
                        <a:rPr lang="en-IN" sz="1400" dirty="0" smtClean="0"/>
                        <a:t>No reaction under the chamber; </a:t>
                      </a:r>
                      <a:r>
                        <a:rPr lang="en-IN" sz="1400" dirty="0" err="1" smtClean="0"/>
                        <a:t>erythema</a:t>
                      </a:r>
                      <a:r>
                        <a:rPr lang="en-IN" sz="1400" dirty="0" smtClean="0"/>
                        <a:t> or papules</a:t>
                      </a:r>
                    </a:p>
                    <a:p>
                      <a:r>
                        <a:rPr lang="en-IN" sz="1400" dirty="0" smtClean="0"/>
                        <a:t>seen at and outside the edge of the chamber usually</a:t>
                      </a:r>
                    </a:p>
                    <a:p>
                      <a:r>
                        <a:rPr lang="en-IN" sz="1400" dirty="0" smtClean="0"/>
                        <a:t>at 48 h reading</a:t>
                      </a:r>
                      <a:endParaRPr lang="en-IN" sz="1400" dirty="0"/>
                    </a:p>
                  </a:txBody>
                  <a:tcPr/>
                </a:tc>
                <a:tc>
                  <a:txBody>
                    <a:bodyPr/>
                    <a:lstStyle/>
                    <a:p>
                      <a:r>
                        <a:rPr lang="en-IN" sz="1400" dirty="0" smtClean="0"/>
                        <a:t>A frankly positive reaction usually develops at later</a:t>
                      </a:r>
                    </a:p>
                    <a:p>
                      <a:r>
                        <a:rPr lang="en-IN" sz="1400" dirty="0" smtClean="0"/>
                        <a:t>readings. Occurs due to too-high anti-inflammatory effect</a:t>
                      </a:r>
                    </a:p>
                    <a:p>
                      <a:r>
                        <a:rPr lang="en-IN" sz="1400" dirty="0" smtClean="0"/>
                        <a:t>under the chamber</a:t>
                      </a:r>
                      <a:endParaRPr lang="en-IN" sz="1400" dirty="0"/>
                    </a:p>
                  </a:txBody>
                  <a:tcPr/>
                </a:tc>
              </a:tr>
              <a:tr h="370840">
                <a:tc>
                  <a:txBody>
                    <a:bodyPr/>
                    <a:lstStyle/>
                    <a:p>
                      <a:r>
                        <a:rPr lang="en-IN" sz="1400" dirty="0" smtClean="0"/>
                        <a:t>Non-palpable </a:t>
                      </a:r>
                    </a:p>
                    <a:p>
                      <a:r>
                        <a:rPr lang="en-IN" sz="1400" dirty="0" err="1" smtClean="0"/>
                        <a:t>erythema</a:t>
                      </a:r>
                      <a:endParaRPr lang="en-IN" sz="1400" dirty="0"/>
                    </a:p>
                  </a:txBody>
                  <a:tcPr/>
                </a:tc>
                <a:tc>
                  <a:txBody>
                    <a:bodyPr/>
                    <a:lstStyle/>
                    <a:p>
                      <a:r>
                        <a:rPr lang="en-IN" sz="1400" dirty="0" smtClean="0"/>
                        <a:t>Faint macular </a:t>
                      </a:r>
                      <a:r>
                        <a:rPr lang="en-IN" sz="1400" dirty="0" err="1" smtClean="0"/>
                        <a:t>erythema</a:t>
                      </a:r>
                      <a:r>
                        <a:rPr lang="en-IN" sz="1400" dirty="0" smtClean="0"/>
                        <a:t> seen at 48 or 96 h readings</a:t>
                      </a:r>
                      <a:endParaRPr lang="en-IN" sz="1400" dirty="0"/>
                    </a:p>
                  </a:txBody>
                  <a:tcPr/>
                </a:tc>
                <a:tc>
                  <a:txBody>
                    <a:bodyPr/>
                    <a:lstStyle/>
                    <a:p>
                      <a:r>
                        <a:rPr lang="en-IN" sz="1400" dirty="0" smtClean="0"/>
                        <a:t>Usually seen with milder potency molecules. Often turns</a:t>
                      </a:r>
                    </a:p>
                    <a:p>
                      <a:r>
                        <a:rPr lang="en-IN" sz="1400" dirty="0" smtClean="0"/>
                        <a:t>into a clear positive reaction at day 7 reading</a:t>
                      </a:r>
                      <a:endParaRPr lang="en-IN" sz="1400" dirty="0"/>
                    </a:p>
                  </a:txBody>
                  <a:tcPr/>
                </a:tc>
              </a:tr>
              <a:tr h="370840">
                <a:tc>
                  <a:txBody>
                    <a:bodyPr/>
                    <a:lstStyle/>
                    <a:p>
                      <a:r>
                        <a:rPr lang="en-IN" sz="1400" dirty="0" smtClean="0"/>
                        <a:t>Blanching</a:t>
                      </a:r>
                      <a:endParaRPr lang="en-IN" sz="1400" dirty="0"/>
                    </a:p>
                  </a:txBody>
                  <a:tcPr/>
                </a:tc>
                <a:tc>
                  <a:txBody>
                    <a:bodyPr/>
                    <a:lstStyle/>
                    <a:p>
                      <a:r>
                        <a:rPr lang="en-IN" sz="1400" dirty="0" smtClean="0"/>
                        <a:t>Localized pallor at the test site seen at 48 h reading</a:t>
                      </a:r>
                      <a:endParaRPr lang="en-IN" sz="1400" dirty="0"/>
                    </a:p>
                  </a:txBody>
                  <a:tcPr/>
                </a:tc>
                <a:tc>
                  <a:txBody>
                    <a:bodyPr/>
                    <a:lstStyle/>
                    <a:p>
                      <a:r>
                        <a:rPr lang="en-IN" sz="1400" dirty="0" smtClean="0"/>
                        <a:t>Usually seen with potent / </a:t>
                      </a:r>
                      <a:r>
                        <a:rPr lang="en-IN" sz="1400" dirty="0" err="1" smtClean="0"/>
                        <a:t>superpotent</a:t>
                      </a:r>
                      <a:r>
                        <a:rPr lang="en-IN" sz="1400" dirty="0" smtClean="0"/>
                        <a:t> molecules</a:t>
                      </a:r>
                    </a:p>
                    <a:p>
                      <a:r>
                        <a:rPr lang="en-IN" sz="1400" dirty="0" smtClean="0"/>
                        <a:t>dissolved in alcohol due to vasoconstriction. May turn out</a:t>
                      </a:r>
                    </a:p>
                    <a:p>
                      <a:r>
                        <a:rPr lang="en-IN" sz="1400" dirty="0" smtClean="0"/>
                        <a:t>to be positive or negative at later readings</a:t>
                      </a:r>
                      <a:endParaRPr lang="en-IN" sz="1400" dirty="0"/>
                    </a:p>
                  </a:txBody>
                  <a:tcPr/>
                </a:tc>
              </a:tr>
            </a:tbl>
          </a:graphicData>
        </a:graphic>
      </p:graphicFrame>
      <p:sp>
        <p:nvSpPr>
          <p:cNvPr id="5" name="TextBox 4"/>
          <p:cNvSpPr txBox="1"/>
          <p:nvPr/>
        </p:nvSpPr>
        <p:spPr>
          <a:xfrm>
            <a:off x="762000" y="1752600"/>
            <a:ext cx="5950475" cy="369332"/>
          </a:xfrm>
          <a:prstGeom prst="rect">
            <a:avLst/>
          </a:prstGeom>
          <a:noFill/>
        </p:spPr>
        <p:txBody>
          <a:bodyPr wrap="none" rtlCol="0">
            <a:spAutoFit/>
          </a:bodyPr>
          <a:lstStyle/>
          <a:p>
            <a:r>
              <a:rPr lang="en-IN" dirty="0" smtClean="0"/>
              <a:t>Peculiar reactions seen in patch testing with corticosteroids</a:t>
            </a:r>
            <a:endParaRPr lang="en-IN" dirty="0"/>
          </a:p>
        </p:txBody>
      </p:sp>
      <p:sp>
        <p:nvSpPr>
          <p:cNvPr id="6" name="TextBox 5"/>
          <p:cNvSpPr txBox="1"/>
          <p:nvPr/>
        </p:nvSpPr>
        <p:spPr>
          <a:xfrm>
            <a:off x="1066800" y="6400800"/>
            <a:ext cx="7787004" cy="307777"/>
          </a:xfrm>
          <a:prstGeom prst="rect">
            <a:avLst/>
          </a:prstGeom>
          <a:noFill/>
        </p:spPr>
        <p:txBody>
          <a:bodyPr wrap="none" rtlCol="0">
            <a:spAutoFit/>
          </a:bodyPr>
          <a:lstStyle/>
          <a:p>
            <a:r>
              <a:rPr lang="en-IN" sz="1400" dirty="0" smtClean="0"/>
              <a:t>Indian Journal of Dermatology, </a:t>
            </a:r>
            <a:r>
              <a:rPr lang="en-IN" sz="1400" dirty="0" err="1" smtClean="0"/>
              <a:t>Venereology</a:t>
            </a:r>
            <a:r>
              <a:rPr lang="en-IN" sz="1400" dirty="0" smtClean="0"/>
              <a:t>, and </a:t>
            </a:r>
            <a:r>
              <a:rPr lang="en-IN" sz="1400" dirty="0" err="1" smtClean="0"/>
              <a:t>Leprology</a:t>
            </a:r>
            <a:r>
              <a:rPr lang="en-IN" sz="1400" dirty="0" smtClean="0"/>
              <a:t> | September-October 2012 | </a:t>
            </a:r>
            <a:r>
              <a:rPr lang="en-IN" sz="1400" dirty="0" err="1" smtClean="0"/>
              <a:t>Vol</a:t>
            </a:r>
            <a:r>
              <a:rPr lang="en-IN" sz="1400" dirty="0" smtClean="0"/>
              <a:t> 78 | Issue 5</a:t>
            </a:r>
            <a:endParaRPr lang="en-IN" sz="1400"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3074" name="Picture 2" descr="F:\bolognia\Bolognia\images\15FF19.jpg"/>
          <p:cNvPicPr>
            <a:picLocks noGrp="1" noChangeAspect="1" noChangeArrowheads="1"/>
          </p:cNvPicPr>
          <p:nvPr>
            <p:ph idx="1"/>
          </p:nvPr>
        </p:nvPicPr>
        <p:blipFill>
          <a:blip r:embed="rId2"/>
          <a:srcRect/>
          <a:stretch>
            <a:fillRect/>
          </a:stretch>
        </p:blipFill>
        <p:spPr bwMode="auto">
          <a:xfrm>
            <a:off x="1371600" y="-10213"/>
            <a:ext cx="5795853" cy="6868213"/>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8229600" cy="4662316"/>
          </a:xfrm>
        </p:spPr>
        <p:txBody>
          <a:bodyPr>
            <a:normAutofit/>
          </a:bodyPr>
          <a:lstStyle/>
          <a:p>
            <a:r>
              <a:rPr lang="en-US" sz="2400" dirty="0" smtClean="0"/>
              <a:t>Localized or generalized inflammatory skin disease in contact-sensitized individuals exposed to </a:t>
            </a:r>
            <a:r>
              <a:rPr lang="en-US" sz="2400" dirty="0" err="1" smtClean="0"/>
              <a:t>hapten</a:t>
            </a:r>
            <a:r>
              <a:rPr lang="en-US" sz="2400" dirty="0" smtClean="0"/>
              <a:t> orally, </a:t>
            </a:r>
            <a:r>
              <a:rPr lang="en-US" sz="2400" dirty="0" err="1" smtClean="0"/>
              <a:t>transcutaneously</a:t>
            </a:r>
            <a:r>
              <a:rPr lang="en-US" sz="2400" dirty="0" smtClean="0"/>
              <a:t>, intravenously, or by means of inhalation</a:t>
            </a:r>
          </a:p>
          <a:p>
            <a:pPr>
              <a:buNone/>
            </a:pPr>
            <a:endParaRPr lang="en-US" sz="2800" dirty="0" smtClean="0"/>
          </a:p>
        </p:txBody>
      </p:sp>
      <p:sp>
        <p:nvSpPr>
          <p:cNvPr id="3" name="Title 2"/>
          <p:cNvSpPr>
            <a:spLocks noGrp="1"/>
          </p:cNvSpPr>
          <p:nvPr>
            <p:ph type="title"/>
          </p:nvPr>
        </p:nvSpPr>
        <p:spPr/>
        <p:txBody>
          <a:bodyPr/>
          <a:lstStyle/>
          <a:p>
            <a:r>
              <a:rPr lang="en-US" dirty="0" smtClean="0"/>
              <a:t>Systemic contact dermatitis</a:t>
            </a:r>
            <a:endParaRPr lang="th-TH" dirty="0"/>
          </a:p>
        </p:txBody>
      </p:sp>
      <p:sp>
        <p:nvSpPr>
          <p:cNvPr id="4" name="TextBox 3"/>
          <p:cNvSpPr txBox="1"/>
          <p:nvPr/>
        </p:nvSpPr>
        <p:spPr>
          <a:xfrm>
            <a:off x="5714976" y="6172200"/>
            <a:ext cx="3429024" cy="307777"/>
          </a:xfrm>
          <a:prstGeom prst="rect">
            <a:avLst/>
          </a:prstGeom>
          <a:noFill/>
        </p:spPr>
        <p:txBody>
          <a:bodyPr wrap="square" rtlCol="0">
            <a:spAutoFit/>
          </a:bodyPr>
          <a:lstStyle/>
          <a:p>
            <a:r>
              <a:rPr lang="en-US" sz="1400" dirty="0" smtClean="0"/>
              <a:t>J Allergy </a:t>
            </a:r>
            <a:r>
              <a:rPr lang="en-US" sz="1400" dirty="0" err="1" smtClean="0"/>
              <a:t>Clin</a:t>
            </a:r>
            <a:r>
              <a:rPr lang="en-US" sz="1400" dirty="0" smtClean="0"/>
              <a:t> </a:t>
            </a:r>
            <a:r>
              <a:rPr lang="en-US" sz="1400" dirty="0" err="1" smtClean="0"/>
              <a:t>Immunol</a:t>
            </a:r>
            <a:r>
              <a:rPr lang="en-US" sz="1400" dirty="0" smtClean="0"/>
              <a:t> 2010;125:S138-49.</a:t>
            </a:r>
            <a:endParaRPr lang="th-TH" sz="1400" dirty="0"/>
          </a:p>
        </p:txBody>
      </p:sp>
      <p:sp>
        <p:nvSpPr>
          <p:cNvPr id="5" name="TextBox 4"/>
          <p:cNvSpPr txBox="1"/>
          <p:nvPr/>
        </p:nvSpPr>
        <p:spPr>
          <a:xfrm>
            <a:off x="3968096" y="6550223"/>
            <a:ext cx="5175904" cy="307777"/>
          </a:xfrm>
          <a:prstGeom prst="rect">
            <a:avLst/>
          </a:prstGeom>
          <a:noFill/>
        </p:spPr>
        <p:txBody>
          <a:bodyPr wrap="none" rtlCol="0">
            <a:spAutoFit/>
          </a:bodyPr>
          <a:lstStyle/>
          <a:p>
            <a:r>
              <a:rPr lang="en-IN" sz="1400" dirty="0" smtClean="0"/>
              <a:t>Indian J </a:t>
            </a:r>
            <a:r>
              <a:rPr lang="en-IN" sz="1400" dirty="0" err="1" smtClean="0"/>
              <a:t>Dermatol</a:t>
            </a:r>
            <a:r>
              <a:rPr lang="en-IN" sz="1400" dirty="0" smtClean="0"/>
              <a:t> </a:t>
            </a:r>
            <a:r>
              <a:rPr lang="en-IN" sz="1400" dirty="0" err="1" smtClean="0"/>
              <a:t>Venereol</a:t>
            </a:r>
            <a:r>
              <a:rPr lang="en-IN" sz="1400" dirty="0" smtClean="0"/>
              <a:t> </a:t>
            </a:r>
            <a:r>
              <a:rPr lang="en-IN" sz="1400" dirty="0" err="1" smtClean="0"/>
              <a:t>Leprol|March</a:t>
            </a:r>
            <a:r>
              <a:rPr lang="en-IN" sz="1400" dirty="0" smtClean="0"/>
              <a:t>-April 2006|Vol 72|Issue 2 </a:t>
            </a:r>
            <a:endParaRPr lang="en-IN" sz="1400" dirty="0"/>
          </a:p>
        </p:txBody>
      </p:sp>
      <p:pic>
        <p:nvPicPr>
          <p:cNvPr id="5123" name="Picture 3"/>
          <p:cNvPicPr>
            <a:picLocks noChangeAspect="1" noChangeArrowheads="1"/>
          </p:cNvPicPr>
          <p:nvPr/>
        </p:nvPicPr>
        <p:blipFill>
          <a:blip r:embed="rId2"/>
          <a:srcRect/>
          <a:stretch>
            <a:fillRect/>
          </a:stretch>
        </p:blipFill>
        <p:spPr bwMode="auto">
          <a:xfrm>
            <a:off x="2882900" y="2855744"/>
            <a:ext cx="6261100" cy="3175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sz="4000" dirty="0" smtClean="0"/>
              <a:t>Airborne-contact dermatitis</a:t>
            </a:r>
            <a:endParaRPr lang="en-IN" sz="4000" dirty="0"/>
          </a:p>
        </p:txBody>
      </p:sp>
      <p:sp>
        <p:nvSpPr>
          <p:cNvPr id="3" name="Content Placeholder 2"/>
          <p:cNvSpPr>
            <a:spLocks noGrp="1"/>
          </p:cNvSpPr>
          <p:nvPr>
            <p:ph idx="1"/>
          </p:nvPr>
        </p:nvSpPr>
        <p:spPr/>
        <p:txBody>
          <a:bodyPr>
            <a:normAutofit fontScale="62500" lnSpcReduction="20000"/>
          </a:bodyPr>
          <a:lstStyle/>
          <a:p>
            <a:r>
              <a:rPr lang="en-IN" dirty="0" smtClean="0"/>
              <a:t>Airborne-contact dermatitis (ABCD) represents a unique type of contact dermatitis originating from dust, sprays, pollens  or volatile chemicals by airborne fumes or particles without directly touching the allergen</a:t>
            </a:r>
          </a:p>
          <a:p>
            <a:endParaRPr lang="en-IN" dirty="0" smtClean="0"/>
          </a:p>
          <a:p>
            <a:r>
              <a:rPr lang="en-IN" dirty="0" smtClean="0"/>
              <a:t>ABCD in Indian patients has  been attributed exclusively by pollens of the plants like </a:t>
            </a:r>
            <a:r>
              <a:rPr lang="en-IN" dirty="0" err="1" smtClean="0"/>
              <a:t>Parthenium</a:t>
            </a:r>
            <a:r>
              <a:rPr lang="en-IN" dirty="0" smtClean="0"/>
              <a:t> </a:t>
            </a:r>
            <a:r>
              <a:rPr lang="en-IN" dirty="0" err="1" smtClean="0"/>
              <a:t>hysterophorus</a:t>
            </a:r>
            <a:r>
              <a:rPr lang="en-IN" dirty="0" smtClean="0"/>
              <a:t>, etc., but in recent years the above  scenario has been changing rapidly in urban and </a:t>
            </a:r>
            <a:r>
              <a:rPr lang="en-IN" dirty="0" err="1" smtClean="0"/>
              <a:t>semiurban</a:t>
            </a:r>
            <a:r>
              <a:rPr lang="en-IN" dirty="0" smtClean="0"/>
              <a:t> perspective especially in developing countries</a:t>
            </a:r>
          </a:p>
          <a:p>
            <a:endParaRPr lang="en-IN" dirty="0" smtClean="0"/>
          </a:p>
          <a:p>
            <a:r>
              <a:rPr lang="en-IN" dirty="0" smtClean="0"/>
              <a:t> ABCD has  been reported worldwide due to various type of </a:t>
            </a:r>
            <a:r>
              <a:rPr lang="en-IN" b="1" dirty="0" err="1" smtClean="0">
                <a:solidFill>
                  <a:srgbClr val="FFFF00"/>
                </a:solidFill>
              </a:rPr>
              <a:t>nonplant</a:t>
            </a:r>
            <a:r>
              <a:rPr lang="en-IN" b="1" dirty="0" smtClean="0">
                <a:solidFill>
                  <a:srgbClr val="FFFF00"/>
                </a:solidFill>
              </a:rPr>
              <a:t> allergens</a:t>
            </a:r>
            <a:r>
              <a:rPr lang="en-IN" dirty="0" smtClean="0">
                <a:solidFill>
                  <a:srgbClr val="FFFF00"/>
                </a:solidFill>
              </a:rPr>
              <a:t> </a:t>
            </a:r>
            <a:r>
              <a:rPr lang="en-IN" dirty="0" smtClean="0"/>
              <a:t>and their clinical feature are sometimes distinctive</a:t>
            </a:r>
          </a:p>
          <a:p>
            <a:endParaRPr lang="en-IN" dirty="0" smtClean="0"/>
          </a:p>
          <a:p>
            <a:r>
              <a:rPr lang="en-IN" dirty="0" smtClean="0"/>
              <a:t>Preventive aspect has been attempted by introduction of different chemicals of less allergic potential</a:t>
            </a:r>
            <a:endParaRPr lang="en-IN" dirty="0"/>
          </a:p>
        </p:txBody>
      </p:sp>
      <p:sp>
        <p:nvSpPr>
          <p:cNvPr id="4" name="TextBox 3"/>
          <p:cNvSpPr txBox="1"/>
          <p:nvPr/>
        </p:nvSpPr>
        <p:spPr>
          <a:xfrm>
            <a:off x="4572000" y="6172200"/>
            <a:ext cx="4149341" cy="369332"/>
          </a:xfrm>
          <a:prstGeom prst="rect">
            <a:avLst/>
          </a:prstGeom>
          <a:noFill/>
        </p:spPr>
        <p:txBody>
          <a:bodyPr wrap="none" rtlCol="0">
            <a:spAutoFit/>
          </a:bodyPr>
          <a:lstStyle/>
          <a:p>
            <a:r>
              <a:rPr lang="en-IN" dirty="0" smtClean="0"/>
              <a:t>Indian Journal of Dermatology 2011; 56(6)</a:t>
            </a:r>
            <a:endParaRPr lang="en-IN"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normAutofit/>
          </a:bodyPr>
          <a:lstStyle/>
          <a:p>
            <a:r>
              <a:rPr lang="en-IN" sz="4000" dirty="0" smtClean="0"/>
              <a:t>Airborne-contact dermatitis</a:t>
            </a:r>
            <a:endParaRPr lang="en-IN" sz="4000" dirty="0"/>
          </a:p>
        </p:txBody>
      </p:sp>
      <p:graphicFrame>
        <p:nvGraphicFramePr>
          <p:cNvPr id="4" name="Content Placeholder 3"/>
          <p:cNvGraphicFramePr>
            <a:graphicFrameLocks noGrp="1"/>
          </p:cNvGraphicFramePr>
          <p:nvPr>
            <p:ph idx="1"/>
          </p:nvPr>
        </p:nvGraphicFramePr>
        <p:xfrm>
          <a:off x="228600" y="1066800"/>
          <a:ext cx="8686800" cy="5029198"/>
        </p:xfrm>
        <a:graphic>
          <a:graphicData uri="http://schemas.openxmlformats.org/drawingml/2006/table">
            <a:tbl>
              <a:tblPr firstRow="1" bandRow="1">
                <a:tableStyleId>{5C22544A-7EE6-4342-B048-85BDC9FD1C3A}</a:tableStyleId>
              </a:tblPr>
              <a:tblGrid>
                <a:gridCol w="4343400"/>
                <a:gridCol w="4343400"/>
              </a:tblGrid>
              <a:tr h="423939">
                <a:tc>
                  <a:txBody>
                    <a:bodyPr/>
                    <a:lstStyle/>
                    <a:p>
                      <a:r>
                        <a:rPr lang="en-US" sz="1200" dirty="0" smtClean="0"/>
                        <a:t>Plants source</a:t>
                      </a:r>
                      <a:endParaRPr lang="en-IN" sz="1200" dirty="0"/>
                    </a:p>
                  </a:txBody>
                  <a:tcPr/>
                </a:tc>
                <a:tc>
                  <a:txBody>
                    <a:bodyPr/>
                    <a:lstStyle/>
                    <a:p>
                      <a:r>
                        <a:rPr lang="en-IN" sz="1200" dirty="0" err="1" smtClean="0"/>
                        <a:t>Nonplant</a:t>
                      </a:r>
                      <a:r>
                        <a:rPr lang="en-IN" sz="1200" dirty="0" smtClean="0"/>
                        <a:t> </a:t>
                      </a:r>
                      <a:r>
                        <a:rPr lang="en-IN" sz="1200" dirty="0" err="1" smtClean="0"/>
                        <a:t>etiology</a:t>
                      </a:r>
                      <a:endParaRPr lang="en-IN" sz="1200" dirty="0"/>
                    </a:p>
                  </a:txBody>
                  <a:tcPr/>
                </a:tc>
              </a:tr>
              <a:tr h="731731">
                <a:tc>
                  <a:txBody>
                    <a:bodyPr/>
                    <a:lstStyle/>
                    <a:p>
                      <a:r>
                        <a:rPr lang="en-IN" sz="1200" dirty="0" err="1" smtClean="0"/>
                        <a:t>Parthenium</a:t>
                      </a:r>
                      <a:r>
                        <a:rPr lang="en-IN" sz="1200" dirty="0" smtClean="0"/>
                        <a:t> </a:t>
                      </a:r>
                      <a:r>
                        <a:rPr lang="en-IN" sz="1200" dirty="0" err="1" smtClean="0"/>
                        <a:t>hysterophorus</a:t>
                      </a:r>
                      <a:endParaRPr lang="en-IN" sz="1200" dirty="0"/>
                    </a:p>
                  </a:txBody>
                  <a:tcPr/>
                </a:tc>
                <a:tc>
                  <a:txBody>
                    <a:bodyPr/>
                    <a:lstStyle/>
                    <a:p>
                      <a:r>
                        <a:rPr lang="en-IN" sz="1200" dirty="0" smtClean="0"/>
                        <a:t>Cement (potassium dichromate) and wood dust, paints (</a:t>
                      </a:r>
                      <a:r>
                        <a:rPr lang="en-IN" sz="1200" dirty="0" err="1" smtClean="0"/>
                        <a:t>Chloromethyl</a:t>
                      </a:r>
                      <a:r>
                        <a:rPr lang="en-IN" sz="1200" dirty="0" smtClean="0"/>
                        <a:t>- and </a:t>
                      </a:r>
                    </a:p>
                    <a:p>
                      <a:r>
                        <a:rPr lang="en-IN" sz="1200" dirty="0" err="1" smtClean="0"/>
                        <a:t>Methylisothiazolinone</a:t>
                      </a:r>
                      <a:r>
                        <a:rPr lang="en-IN" sz="1200" dirty="0" smtClean="0"/>
                        <a:t>)</a:t>
                      </a:r>
                      <a:endParaRPr lang="en-IN" sz="1200" dirty="0"/>
                    </a:p>
                  </a:txBody>
                  <a:tcPr/>
                </a:tc>
              </a:tr>
              <a:tr h="423939">
                <a:tc>
                  <a:txBody>
                    <a:bodyPr/>
                    <a:lstStyle/>
                    <a:p>
                      <a:r>
                        <a:rPr lang="en-IN" sz="1200" dirty="0" smtClean="0"/>
                        <a:t>Xanthium </a:t>
                      </a:r>
                      <a:r>
                        <a:rPr lang="en-IN" sz="1200" dirty="0" err="1" smtClean="0"/>
                        <a:t>strumarium</a:t>
                      </a:r>
                      <a:endParaRPr lang="en-IN" sz="1200" dirty="0"/>
                    </a:p>
                  </a:txBody>
                  <a:tcPr/>
                </a:tc>
                <a:tc>
                  <a:txBody>
                    <a:bodyPr/>
                    <a:lstStyle/>
                    <a:p>
                      <a:r>
                        <a:rPr lang="en-IN" sz="1200" dirty="0" smtClean="0"/>
                        <a:t>Fibrous materials like grain dust, glass </a:t>
                      </a:r>
                      <a:r>
                        <a:rPr lang="en-IN" sz="1200" dirty="0" err="1" smtClean="0"/>
                        <a:t>fiber</a:t>
                      </a:r>
                      <a:r>
                        <a:rPr lang="en-IN" sz="1200" dirty="0" smtClean="0"/>
                        <a:t> and rock wool</a:t>
                      </a:r>
                      <a:endParaRPr lang="en-IN" sz="1200" dirty="0"/>
                    </a:p>
                  </a:txBody>
                  <a:tcPr/>
                </a:tc>
              </a:tr>
              <a:tr h="522665">
                <a:tc>
                  <a:txBody>
                    <a:bodyPr/>
                    <a:lstStyle/>
                    <a:p>
                      <a:r>
                        <a:rPr lang="en-IN" sz="1200" dirty="0" smtClean="0"/>
                        <a:t>Chrysanthemum </a:t>
                      </a:r>
                      <a:r>
                        <a:rPr lang="en-IN" sz="1200" dirty="0" err="1" smtClean="0"/>
                        <a:t>coronarium</a:t>
                      </a:r>
                      <a:endParaRPr lang="en-IN" sz="1200" dirty="0"/>
                    </a:p>
                  </a:txBody>
                  <a:tcPr/>
                </a:tc>
                <a:tc>
                  <a:txBody>
                    <a:bodyPr/>
                    <a:lstStyle/>
                    <a:p>
                      <a:r>
                        <a:rPr lang="en-IN" sz="1200" dirty="0" smtClean="0"/>
                        <a:t>Aerosols of mineral oils inducing </a:t>
                      </a:r>
                    </a:p>
                    <a:p>
                      <a:r>
                        <a:rPr lang="en-IN" sz="1200" dirty="0" smtClean="0"/>
                        <a:t>irritant reaction (Fragrance allergy leading to ABCD)</a:t>
                      </a:r>
                      <a:endParaRPr lang="en-IN" sz="1200" dirty="0"/>
                    </a:p>
                  </a:txBody>
                  <a:tcPr/>
                </a:tc>
              </a:tr>
              <a:tr h="940797">
                <a:tc>
                  <a:txBody>
                    <a:bodyPr/>
                    <a:lstStyle/>
                    <a:p>
                      <a:r>
                        <a:rPr lang="en-IN" sz="1200" dirty="0" smtClean="0"/>
                        <a:t>Helianthus </a:t>
                      </a:r>
                      <a:r>
                        <a:rPr lang="en-IN" sz="1200" dirty="0" err="1" smtClean="0"/>
                        <a:t>annus</a:t>
                      </a:r>
                      <a:r>
                        <a:rPr lang="en-IN" sz="1200" dirty="0" smtClean="0"/>
                        <a:t> (sunflower)</a:t>
                      </a:r>
                      <a:endParaRPr lang="en-IN" sz="1200" dirty="0"/>
                    </a:p>
                  </a:txBody>
                  <a:tcPr/>
                </a:tc>
                <a:tc>
                  <a:txBody>
                    <a:bodyPr/>
                    <a:lstStyle/>
                    <a:p>
                      <a:r>
                        <a:rPr lang="en-IN" sz="1200" dirty="0" smtClean="0"/>
                        <a:t>Pollens or dust containing particles </a:t>
                      </a:r>
                    </a:p>
                    <a:p>
                      <a:r>
                        <a:rPr lang="en-IN" sz="1200" dirty="0" smtClean="0"/>
                        <a:t>from plants such as </a:t>
                      </a:r>
                      <a:r>
                        <a:rPr lang="en-IN" sz="1200" dirty="0" err="1" smtClean="0"/>
                        <a:t>Parthenium</a:t>
                      </a:r>
                      <a:r>
                        <a:rPr lang="en-IN" sz="1200" dirty="0" smtClean="0"/>
                        <a:t> </a:t>
                      </a:r>
                      <a:r>
                        <a:rPr lang="en-IN" sz="1200" dirty="0" err="1" smtClean="0"/>
                        <a:t>hysterophorus</a:t>
                      </a:r>
                      <a:r>
                        <a:rPr lang="en-IN" sz="1200" dirty="0" smtClean="0"/>
                        <a:t>, ragweed or certain types of woods or medicaments by the process of delayed hypersensitivity</a:t>
                      </a:r>
                      <a:endParaRPr lang="en-IN" sz="1200" dirty="0"/>
                    </a:p>
                  </a:txBody>
                  <a:tcPr/>
                </a:tc>
              </a:tr>
              <a:tr h="731731">
                <a:tc>
                  <a:txBody>
                    <a:bodyPr/>
                    <a:lstStyle/>
                    <a:p>
                      <a:r>
                        <a:rPr lang="en-IN" sz="1200" dirty="0" smtClean="0"/>
                        <a:t>Dahlia </a:t>
                      </a:r>
                      <a:r>
                        <a:rPr lang="en-IN" sz="1200" dirty="0" err="1" smtClean="0"/>
                        <a:t>pimrata</a:t>
                      </a:r>
                      <a:endParaRPr lang="en-IN" sz="1200" dirty="0"/>
                    </a:p>
                  </a:txBody>
                  <a:tcPr/>
                </a:tc>
                <a:tc>
                  <a:txBody>
                    <a:bodyPr/>
                    <a:lstStyle/>
                    <a:p>
                      <a:r>
                        <a:rPr lang="en-IN" sz="1200" b="1" dirty="0" err="1" smtClean="0"/>
                        <a:t>Benzoyl</a:t>
                      </a:r>
                      <a:r>
                        <a:rPr lang="en-IN" sz="1200" b="1" dirty="0" smtClean="0"/>
                        <a:t> peroxide </a:t>
                      </a:r>
                      <a:r>
                        <a:rPr lang="en-IN" sz="1200" dirty="0" smtClean="0"/>
                        <a:t>has been used to bleach candles white. </a:t>
                      </a:r>
                    </a:p>
                    <a:p>
                      <a:r>
                        <a:rPr lang="en-IN" sz="1200" dirty="0" smtClean="0"/>
                        <a:t>Intense exposure to burning candles in a church has caused </a:t>
                      </a:r>
                    </a:p>
                    <a:p>
                      <a:r>
                        <a:rPr lang="en-IN" sz="1200" dirty="0" smtClean="0"/>
                        <a:t>facial dermatitis</a:t>
                      </a:r>
                      <a:endParaRPr lang="en-IN" sz="1200" dirty="0"/>
                    </a:p>
                  </a:txBody>
                  <a:tcPr/>
                </a:tc>
              </a:tr>
              <a:tr h="522665">
                <a:tc>
                  <a:txBody>
                    <a:bodyPr/>
                    <a:lstStyle/>
                    <a:p>
                      <a:r>
                        <a:rPr lang="en-IN" sz="1200" dirty="0" err="1" smtClean="0"/>
                        <a:t>Psyllium</a:t>
                      </a:r>
                      <a:r>
                        <a:rPr lang="en-IN" sz="1200" dirty="0" smtClean="0"/>
                        <a:t>, primarily used as a stool softener, </a:t>
                      </a:r>
                    </a:p>
                    <a:p>
                      <a:r>
                        <a:rPr lang="en-IN" sz="1200" dirty="0" smtClean="0"/>
                        <a:t>comes from the seed of the genus </a:t>
                      </a:r>
                      <a:r>
                        <a:rPr lang="en-IN" sz="1200" dirty="0" err="1" smtClean="0"/>
                        <a:t>Plantago</a:t>
                      </a:r>
                      <a:endParaRPr lang="en-IN" sz="1200" dirty="0"/>
                    </a:p>
                  </a:txBody>
                  <a:tcPr/>
                </a:tc>
                <a:tc>
                  <a:txBody>
                    <a:bodyPr/>
                    <a:lstStyle/>
                    <a:p>
                      <a:r>
                        <a:rPr lang="en-IN" sz="1200" dirty="0" smtClean="0"/>
                        <a:t> Rubber gloves made with natural latex (usually derived from </a:t>
                      </a:r>
                      <a:r>
                        <a:rPr lang="en-IN" sz="1200" dirty="0" err="1" smtClean="0"/>
                        <a:t>Hevea</a:t>
                      </a:r>
                      <a:r>
                        <a:rPr lang="en-IN" sz="1200" dirty="0" smtClean="0"/>
                        <a:t> </a:t>
                      </a:r>
                      <a:r>
                        <a:rPr lang="en-IN" sz="1200" dirty="0" err="1" smtClean="0"/>
                        <a:t>brasiliensis</a:t>
                      </a:r>
                      <a:r>
                        <a:rPr lang="en-IN" sz="1200" baseline="0" dirty="0" smtClean="0"/>
                        <a:t> </a:t>
                      </a:r>
                      <a:r>
                        <a:rPr lang="en-IN" sz="1200" dirty="0" err="1" smtClean="0"/>
                        <a:t>Muell.Arg</a:t>
                      </a:r>
                      <a:r>
                        <a:rPr lang="en-IN" sz="1200" dirty="0" smtClean="0"/>
                        <a:t>., family </a:t>
                      </a:r>
                      <a:r>
                        <a:rPr lang="en-IN" sz="1200" dirty="0" err="1" smtClean="0"/>
                        <a:t>Euphorbiaceae</a:t>
                      </a:r>
                      <a:r>
                        <a:rPr lang="en-IN" sz="1200" dirty="0" smtClean="0"/>
                        <a:t>)</a:t>
                      </a:r>
                      <a:endParaRPr lang="en-IN" sz="1200" dirty="0"/>
                    </a:p>
                  </a:txBody>
                  <a:tcPr/>
                </a:tc>
              </a:tr>
              <a:tr h="731731">
                <a:tc>
                  <a:txBody>
                    <a:bodyPr/>
                    <a:lstStyle/>
                    <a:p>
                      <a:endParaRPr lang="en-IN" sz="1200" dirty="0"/>
                    </a:p>
                  </a:txBody>
                  <a:tcPr/>
                </a:tc>
                <a:tc>
                  <a:txBody>
                    <a:bodyPr/>
                    <a:lstStyle/>
                    <a:p>
                      <a:r>
                        <a:rPr lang="en-IN" sz="1200" dirty="0" smtClean="0"/>
                        <a:t>Airborne transmission of latex allergens is enhanced by their adsorption onto the cornstarch (derived from </a:t>
                      </a:r>
                      <a:r>
                        <a:rPr lang="en-IN" sz="1200" dirty="0" err="1" smtClean="0"/>
                        <a:t>Zea</a:t>
                      </a:r>
                      <a:r>
                        <a:rPr lang="en-IN" sz="1200" dirty="0" smtClean="0"/>
                        <a:t> </a:t>
                      </a:r>
                      <a:r>
                        <a:rPr lang="en-IN" sz="1200" dirty="0" err="1" smtClean="0"/>
                        <a:t>mays</a:t>
                      </a:r>
                      <a:r>
                        <a:rPr lang="en-IN" sz="1200" dirty="0" smtClean="0"/>
                        <a:t> L., family </a:t>
                      </a:r>
                      <a:r>
                        <a:rPr lang="en-IN" sz="1200" dirty="0" err="1" smtClean="0"/>
                        <a:t>Gramineae</a:t>
                      </a:r>
                      <a:r>
                        <a:rPr lang="en-IN" sz="1200" dirty="0" smtClean="0"/>
                        <a:t>) used as glove powder</a:t>
                      </a:r>
                      <a:endParaRPr lang="en-IN" sz="1200" dirty="0"/>
                    </a:p>
                  </a:txBody>
                  <a:tcPr/>
                </a:tc>
              </a:tr>
            </a:tbl>
          </a:graphicData>
        </a:graphic>
      </p:graphicFrame>
      <p:sp>
        <p:nvSpPr>
          <p:cNvPr id="5" name="TextBox 4"/>
          <p:cNvSpPr txBox="1"/>
          <p:nvPr/>
        </p:nvSpPr>
        <p:spPr>
          <a:xfrm>
            <a:off x="4267200" y="6488668"/>
            <a:ext cx="4149341" cy="369332"/>
          </a:xfrm>
          <a:prstGeom prst="rect">
            <a:avLst/>
          </a:prstGeom>
          <a:noFill/>
        </p:spPr>
        <p:txBody>
          <a:bodyPr wrap="none" rtlCol="0">
            <a:spAutoFit/>
          </a:bodyPr>
          <a:lstStyle/>
          <a:p>
            <a:r>
              <a:rPr lang="en-IN" dirty="0" smtClean="0"/>
              <a:t>Indian Journal of Dermatology 2011; 56(6)</a:t>
            </a:r>
            <a:endParaRPr lang="en-IN"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38400"/>
            <a:ext cx="8229600" cy="1143000"/>
          </a:xfrm>
        </p:spPr>
        <p:style>
          <a:lnRef idx="1">
            <a:schemeClr val="accent2"/>
          </a:lnRef>
          <a:fillRef idx="2">
            <a:schemeClr val="accent2"/>
          </a:fillRef>
          <a:effectRef idx="1">
            <a:schemeClr val="accent2"/>
          </a:effectRef>
          <a:fontRef idx="minor">
            <a:schemeClr val="dk1"/>
          </a:fontRef>
        </p:style>
        <p:txBody>
          <a:bodyPr/>
          <a:lstStyle/>
          <a:p>
            <a:r>
              <a:rPr lang="en-US" dirty="0" smtClean="0"/>
              <a:t>Irritant contact dermatitis</a:t>
            </a:r>
            <a:endParaRPr lang="en-IN"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en-US"/>
              <a:t>Pathogenesis of ICD</a:t>
            </a:r>
          </a:p>
        </p:txBody>
      </p:sp>
      <p:sp>
        <p:nvSpPr>
          <p:cNvPr id="13315" name="Rectangle 3"/>
          <p:cNvSpPr>
            <a:spLocks noGrp="1" noChangeArrowheads="1"/>
          </p:cNvSpPr>
          <p:nvPr>
            <p:ph type="body" idx="1"/>
          </p:nvPr>
        </p:nvSpPr>
        <p:spPr/>
        <p:txBody>
          <a:bodyPr/>
          <a:lstStyle/>
          <a:p>
            <a:r>
              <a:rPr lang="en-US" sz="2800"/>
              <a:t>Denaturation of epidermal keratins</a:t>
            </a:r>
          </a:p>
          <a:p>
            <a:endParaRPr lang="en-US" sz="2800"/>
          </a:p>
          <a:p>
            <a:r>
              <a:rPr lang="en-US" sz="2800"/>
              <a:t>Disruption of the permeability barrier</a:t>
            </a:r>
          </a:p>
          <a:p>
            <a:endParaRPr lang="en-US" sz="2800"/>
          </a:p>
          <a:p>
            <a:r>
              <a:rPr lang="en-US" sz="2800"/>
              <a:t>Damage to cell membranes</a:t>
            </a:r>
          </a:p>
          <a:p>
            <a:endParaRPr lang="en-US" sz="2800"/>
          </a:p>
          <a:p>
            <a:r>
              <a:rPr lang="en-US" sz="2800"/>
              <a:t>Direct cytotoxic effects</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t>
            </a:r>
            <a:endParaRPr lang="en-IN" dirty="0"/>
          </a:p>
        </p:txBody>
      </p:sp>
      <p:sp>
        <p:nvSpPr>
          <p:cNvPr id="3" name="Content Placeholder 2"/>
          <p:cNvSpPr>
            <a:spLocks noGrp="1"/>
          </p:cNvSpPr>
          <p:nvPr>
            <p:ph idx="1"/>
          </p:nvPr>
        </p:nvSpPr>
        <p:spPr/>
        <p:txBody>
          <a:bodyPr>
            <a:normAutofit fontScale="92500" lnSpcReduction="10000"/>
          </a:bodyPr>
          <a:lstStyle/>
          <a:p>
            <a:pPr>
              <a:lnSpc>
                <a:spcPct val="90000"/>
              </a:lnSpc>
            </a:pPr>
            <a:r>
              <a:rPr lang="en-US" sz="2400" dirty="0" smtClean="0"/>
              <a:t>Clinical manifestations of ICD are determined by:</a:t>
            </a:r>
          </a:p>
          <a:p>
            <a:pPr lvl="1">
              <a:lnSpc>
                <a:spcPct val="90000"/>
              </a:lnSpc>
            </a:pPr>
            <a:endParaRPr lang="en-US" sz="2400" dirty="0" smtClean="0"/>
          </a:p>
          <a:p>
            <a:pPr lvl="1">
              <a:lnSpc>
                <a:spcPct val="90000"/>
              </a:lnSpc>
            </a:pPr>
            <a:r>
              <a:rPr lang="en-US" sz="2400" dirty="0" smtClean="0"/>
              <a:t>Properties of the irritating substance</a:t>
            </a:r>
          </a:p>
          <a:p>
            <a:pPr lvl="1">
              <a:lnSpc>
                <a:spcPct val="90000"/>
              </a:lnSpc>
            </a:pPr>
            <a:endParaRPr lang="en-US" sz="2400" dirty="0" smtClean="0"/>
          </a:p>
          <a:p>
            <a:pPr lvl="1">
              <a:lnSpc>
                <a:spcPct val="90000"/>
              </a:lnSpc>
            </a:pPr>
            <a:r>
              <a:rPr lang="en-US" sz="2400" dirty="0" smtClean="0"/>
              <a:t>Host factors</a:t>
            </a:r>
          </a:p>
          <a:p>
            <a:pPr lvl="1">
              <a:lnSpc>
                <a:spcPct val="90000"/>
              </a:lnSpc>
            </a:pPr>
            <a:endParaRPr lang="en-US" sz="2400" dirty="0" smtClean="0"/>
          </a:p>
          <a:p>
            <a:pPr lvl="1">
              <a:lnSpc>
                <a:spcPct val="90000"/>
              </a:lnSpc>
            </a:pPr>
            <a:r>
              <a:rPr lang="en-US" sz="2400" dirty="0" smtClean="0"/>
              <a:t>Environmental factors including concentration, mechanical pressure, temperature, humidity, pH, and duration of contact</a:t>
            </a:r>
          </a:p>
          <a:p>
            <a:pPr lvl="1">
              <a:lnSpc>
                <a:spcPct val="90000"/>
              </a:lnSpc>
            </a:pPr>
            <a:endParaRPr lang="en-US" sz="2400" dirty="0" smtClean="0"/>
          </a:p>
          <a:p>
            <a:pPr lvl="1">
              <a:lnSpc>
                <a:spcPct val="90000"/>
              </a:lnSpc>
            </a:pPr>
            <a:r>
              <a:rPr lang="en-US" sz="2400" b="1" dirty="0" smtClean="0"/>
              <a:t>Cold</a:t>
            </a:r>
            <a:r>
              <a:rPr lang="en-US" sz="2400" dirty="0" smtClean="0"/>
              <a:t> alone may also reduce the plasticity , with consequent cracking of the stratum </a:t>
            </a:r>
            <a:r>
              <a:rPr lang="en-US" sz="2400" dirty="0" err="1" smtClean="0"/>
              <a:t>corneum</a:t>
            </a:r>
            <a:endParaRPr lang="en-US" sz="2400" dirty="0" smtClean="0"/>
          </a:p>
          <a:p>
            <a:pPr lvl="1">
              <a:lnSpc>
                <a:spcPct val="90000"/>
              </a:lnSpc>
            </a:pPr>
            <a:endParaRPr lang="en-US" sz="2400" dirty="0" smtClean="0"/>
          </a:p>
          <a:p>
            <a:pPr lvl="1">
              <a:lnSpc>
                <a:spcPct val="90000"/>
              </a:lnSpc>
            </a:pPr>
            <a:r>
              <a:rPr lang="en-US" sz="2400" dirty="0" smtClean="0"/>
              <a:t>Occlusion, excessive humidity, and maceration increase </a:t>
            </a:r>
            <a:r>
              <a:rPr lang="en-US" sz="2400" dirty="0" err="1" smtClean="0"/>
              <a:t>percutaneous</a:t>
            </a:r>
            <a:r>
              <a:rPr lang="en-US" sz="2400" dirty="0" smtClean="0"/>
              <a:t> absorption of water-soluble substances</a:t>
            </a:r>
          </a:p>
          <a:p>
            <a:endParaRPr lang="en-IN"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 </a:t>
            </a:r>
            <a:endParaRPr lang="en-IN" dirty="0"/>
          </a:p>
        </p:txBody>
      </p:sp>
      <p:sp>
        <p:nvSpPr>
          <p:cNvPr id="3" name="Content Placeholder 2"/>
          <p:cNvSpPr>
            <a:spLocks noGrp="1"/>
          </p:cNvSpPr>
          <p:nvPr>
            <p:ph idx="1"/>
          </p:nvPr>
        </p:nvSpPr>
        <p:spPr/>
        <p:txBody>
          <a:bodyPr>
            <a:normAutofit/>
          </a:bodyPr>
          <a:lstStyle/>
          <a:p>
            <a:r>
              <a:rPr lang="en-IN" sz="2300" dirty="0" smtClean="0"/>
              <a:t>Many adverse events can occur when the skin comes in contact with external agents</a:t>
            </a:r>
          </a:p>
          <a:p>
            <a:r>
              <a:rPr lang="en-IN" sz="2300" dirty="0" smtClean="0"/>
              <a:t>These reactions are varied</a:t>
            </a:r>
          </a:p>
          <a:p>
            <a:pPr lvl="1"/>
            <a:r>
              <a:rPr lang="en-IN" sz="2300" dirty="0" err="1" smtClean="0"/>
              <a:t>Hyperpigmentation</a:t>
            </a:r>
            <a:endParaRPr lang="en-IN" sz="2300" dirty="0" smtClean="0"/>
          </a:p>
          <a:p>
            <a:pPr lvl="1"/>
            <a:r>
              <a:rPr lang="en-IN" sz="2300" dirty="0" err="1" smtClean="0"/>
              <a:t>Hypopigmentation</a:t>
            </a:r>
            <a:endParaRPr lang="en-IN" sz="2300" dirty="0" smtClean="0"/>
          </a:p>
          <a:p>
            <a:pPr lvl="1"/>
            <a:r>
              <a:rPr lang="en-IN" sz="2300" dirty="0" smtClean="0"/>
              <a:t>Acne</a:t>
            </a:r>
          </a:p>
          <a:p>
            <a:pPr lvl="1"/>
            <a:r>
              <a:rPr lang="en-IN" sz="2300" dirty="0" err="1" smtClean="0"/>
              <a:t>Urticaria</a:t>
            </a:r>
            <a:endParaRPr lang="en-IN" sz="2300" dirty="0" smtClean="0"/>
          </a:p>
          <a:p>
            <a:pPr lvl="1"/>
            <a:r>
              <a:rPr lang="en-IN" sz="2300" dirty="0" smtClean="0"/>
              <a:t>Phototoxic reactions</a:t>
            </a:r>
          </a:p>
          <a:p>
            <a:pPr lvl="1"/>
            <a:r>
              <a:rPr lang="en-IN" sz="2300" b="1" dirty="0" smtClean="0">
                <a:solidFill>
                  <a:srgbClr val="FFFF00"/>
                </a:solidFill>
              </a:rPr>
              <a:t>Eczema</a:t>
            </a:r>
          </a:p>
        </p:txBody>
      </p:sp>
      <p:sp>
        <p:nvSpPr>
          <p:cNvPr id="4" name="TextBox 3"/>
          <p:cNvSpPr txBox="1"/>
          <p:nvPr/>
        </p:nvSpPr>
        <p:spPr>
          <a:xfrm>
            <a:off x="6400800" y="6172200"/>
            <a:ext cx="2333780" cy="369332"/>
          </a:xfrm>
          <a:prstGeom prst="rect">
            <a:avLst/>
          </a:prstGeom>
          <a:noFill/>
        </p:spPr>
        <p:txBody>
          <a:bodyPr wrap="none" rtlCol="0">
            <a:spAutoFit/>
          </a:bodyPr>
          <a:lstStyle/>
          <a:p>
            <a:r>
              <a:rPr lang="en-US" dirty="0" err="1" smtClean="0"/>
              <a:t>Bolognia</a:t>
            </a:r>
            <a:r>
              <a:rPr lang="en-US" dirty="0" smtClean="0"/>
              <a:t> 3</a:t>
            </a:r>
            <a:r>
              <a:rPr lang="en-US" baseline="30000" dirty="0" smtClean="0"/>
              <a:t>rd</a:t>
            </a:r>
            <a:r>
              <a:rPr lang="en-US" dirty="0" smtClean="0"/>
              <a:t> ed. Pg 233</a:t>
            </a:r>
            <a:endParaRPr lang="en-IN"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a:xfrm>
            <a:off x="381000" y="2667000"/>
            <a:ext cx="8229600" cy="4191000"/>
          </a:xfrm>
        </p:spPr>
        <p:txBody>
          <a:bodyPr>
            <a:normAutofit/>
          </a:bodyPr>
          <a:lstStyle/>
          <a:p>
            <a:pPr>
              <a:lnSpc>
                <a:spcPct val="90000"/>
              </a:lnSpc>
            </a:pPr>
            <a:r>
              <a:rPr lang="en-US" sz="2200" dirty="0" smtClean="0"/>
              <a:t>Important predisposing characteristics of the individual include:</a:t>
            </a:r>
          </a:p>
          <a:p>
            <a:pPr lvl="1">
              <a:lnSpc>
                <a:spcPct val="90000"/>
              </a:lnSpc>
            </a:pPr>
            <a:r>
              <a:rPr lang="en-US" sz="2200" dirty="0" smtClean="0"/>
              <a:t>Age, race, sex, pre-existing skin disease, anatomic region exposed, and sebaceous activity</a:t>
            </a:r>
          </a:p>
          <a:p>
            <a:pPr lvl="1">
              <a:lnSpc>
                <a:spcPct val="90000"/>
              </a:lnSpc>
            </a:pPr>
            <a:r>
              <a:rPr lang="en-US" sz="2200" dirty="0" smtClean="0"/>
              <a:t>Both infants and elderly are affected more by ICD because of their less robust epidermal layer</a:t>
            </a:r>
          </a:p>
          <a:p>
            <a:pPr lvl="1">
              <a:lnSpc>
                <a:spcPct val="90000"/>
              </a:lnSpc>
            </a:pPr>
            <a:r>
              <a:rPr lang="en-US" sz="2200" dirty="0" smtClean="0"/>
              <a:t>Patients with darkly pigmented skin seem to be more resistant to irritant reactions </a:t>
            </a:r>
          </a:p>
          <a:p>
            <a:pPr lvl="1">
              <a:lnSpc>
                <a:spcPct val="90000"/>
              </a:lnSpc>
            </a:pPr>
            <a:r>
              <a:rPr lang="en-US" sz="2200" dirty="0" smtClean="0"/>
              <a:t>Other skin disease such as active atopic dermatitis may predispose an individual to develop ICD</a:t>
            </a:r>
          </a:p>
          <a:p>
            <a:pPr lvl="1">
              <a:lnSpc>
                <a:spcPct val="90000"/>
              </a:lnSpc>
            </a:pPr>
            <a:r>
              <a:rPr lang="en-US" sz="2200" dirty="0" smtClean="0"/>
              <a:t>The most commonly affected sites are exposed areas such as the hands and the face, with hand involvement in approximately 80% of patients and face involvement in 10%</a:t>
            </a:r>
          </a:p>
          <a:p>
            <a:endParaRPr lang="en-IN" dirty="0"/>
          </a:p>
        </p:txBody>
      </p:sp>
      <p:pic>
        <p:nvPicPr>
          <p:cNvPr id="4" name="Picture 2" descr="C:\Users\hp\Desktop\CONTACT DERMATITIS\cod12290-fig-0001.png"/>
          <p:cNvPicPr>
            <a:picLocks noChangeAspect="1" noChangeArrowheads="1"/>
          </p:cNvPicPr>
          <p:nvPr/>
        </p:nvPicPr>
        <p:blipFill>
          <a:blip r:embed="rId2"/>
          <a:srcRect/>
          <a:stretch>
            <a:fillRect/>
          </a:stretch>
        </p:blipFill>
        <p:spPr bwMode="auto">
          <a:xfrm>
            <a:off x="4906750" y="0"/>
            <a:ext cx="4008650" cy="2590800"/>
          </a:xfrm>
          <a:prstGeom prst="rect">
            <a:avLst/>
          </a:prstGeom>
          <a:noFill/>
        </p:spPr>
      </p:pic>
      <p:sp>
        <p:nvSpPr>
          <p:cNvPr id="5" name="TextBox 4"/>
          <p:cNvSpPr txBox="1"/>
          <p:nvPr/>
        </p:nvSpPr>
        <p:spPr>
          <a:xfrm>
            <a:off x="0" y="457200"/>
            <a:ext cx="4648200" cy="1015663"/>
          </a:xfrm>
          <a:prstGeom prst="rect">
            <a:avLst/>
          </a:prstGeom>
          <a:noFill/>
        </p:spPr>
        <p:txBody>
          <a:bodyPr wrap="square" rtlCol="0">
            <a:spAutoFit/>
          </a:bodyPr>
          <a:lstStyle/>
          <a:p>
            <a:r>
              <a:rPr lang="en-IN" sz="1000" dirty="0" smtClean="0"/>
              <a:t>Contact irritants and allergens in the work environment</a:t>
            </a:r>
          </a:p>
          <a:p>
            <a:r>
              <a:rPr lang="en-IN" sz="1000" dirty="0" err="1" smtClean="0"/>
              <a:t>Ulrik</a:t>
            </a:r>
            <a:r>
              <a:rPr lang="en-IN" sz="1000" dirty="0" smtClean="0"/>
              <a:t> F. Friis1, </a:t>
            </a:r>
            <a:r>
              <a:rPr lang="en-IN" sz="1000" dirty="0" err="1" smtClean="0"/>
              <a:t>Torkil</a:t>
            </a:r>
            <a:r>
              <a:rPr lang="en-IN" sz="1000" dirty="0" smtClean="0"/>
              <a:t> Menné1,2, </a:t>
            </a:r>
            <a:r>
              <a:rPr lang="en-IN" sz="1000" dirty="0" err="1" smtClean="0"/>
              <a:t>Jakob</a:t>
            </a:r>
            <a:r>
              <a:rPr lang="en-IN" sz="1000" dirty="0" smtClean="0"/>
              <a:t> F. Schwensen1, Mari-Ann Flyvholm3, Jens P. E. Bonde4</a:t>
            </a:r>
          </a:p>
          <a:p>
            <a:r>
              <a:rPr lang="en-IN" sz="1000" dirty="0" smtClean="0"/>
              <a:t>and Jeanne D. Johansen1© 2014 John Wiley &amp; Sons A/S. Published by John Wiley &amp; Sons Ltd</a:t>
            </a:r>
          </a:p>
          <a:p>
            <a:r>
              <a:rPr lang="en-IN" sz="1000" dirty="0" smtClean="0"/>
              <a:t>Contact Dermatitis, 71, 364–370</a:t>
            </a:r>
            <a:endParaRPr lang="en-IN" sz="1000" dirty="0"/>
          </a:p>
        </p:txBody>
      </p:sp>
      <p:sp>
        <p:nvSpPr>
          <p:cNvPr id="6" name="Right Arrow 5"/>
          <p:cNvSpPr/>
          <p:nvPr/>
        </p:nvSpPr>
        <p:spPr>
          <a:xfrm>
            <a:off x="4191000" y="2003612"/>
            <a:ext cx="990600" cy="76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sz="1800" dirty="0" smtClean="0"/>
              <a:t>Exogenous causes of  ICD in Occupational Dermatology Clinic, Skin and Cancer Foundation, Australia </a:t>
            </a:r>
            <a:br>
              <a:rPr lang="en-US" sz="1800" dirty="0" smtClean="0"/>
            </a:br>
            <a:r>
              <a:rPr lang="en-US" sz="1600" dirty="0" smtClean="0"/>
              <a:t>(total 621 patients over the period </a:t>
            </a:r>
            <a:r>
              <a:rPr lang="th-TH" sz="1600" dirty="0" smtClean="0"/>
              <a:t>1993–2002)</a:t>
            </a:r>
            <a:endParaRPr lang="th-TH" sz="1600" dirty="0"/>
          </a:p>
        </p:txBody>
      </p:sp>
      <p:pic>
        <p:nvPicPr>
          <p:cNvPr id="10242" name="Picture 2"/>
          <p:cNvPicPr>
            <a:picLocks noGrp="1" noChangeAspect="1" noChangeArrowheads="1"/>
          </p:cNvPicPr>
          <p:nvPr>
            <p:ph idx="1"/>
          </p:nvPr>
        </p:nvPicPr>
        <p:blipFill>
          <a:blip r:embed="rId2" cstate="print"/>
          <a:srcRect/>
          <a:stretch>
            <a:fillRect/>
          </a:stretch>
        </p:blipFill>
        <p:spPr bwMode="auto">
          <a:xfrm>
            <a:off x="427199" y="1714488"/>
            <a:ext cx="8315547" cy="4071966"/>
          </a:xfrm>
          <a:prstGeom prst="rect">
            <a:avLst/>
          </a:prstGeom>
          <a:noFill/>
          <a:ln w="9525">
            <a:noFill/>
            <a:miter lim="800000"/>
            <a:headEnd/>
            <a:tailEnd/>
          </a:ln>
          <a:effectLst/>
        </p:spPr>
      </p:pic>
      <p:sp>
        <p:nvSpPr>
          <p:cNvPr id="5" name="TextBox 4"/>
          <p:cNvSpPr txBox="1"/>
          <p:nvPr/>
        </p:nvSpPr>
        <p:spPr>
          <a:xfrm>
            <a:off x="4929191" y="6143644"/>
            <a:ext cx="4214810" cy="276999"/>
          </a:xfrm>
          <a:prstGeom prst="rect">
            <a:avLst/>
          </a:prstGeom>
          <a:noFill/>
        </p:spPr>
        <p:txBody>
          <a:bodyPr wrap="square" rtlCol="0">
            <a:spAutoFit/>
          </a:bodyPr>
          <a:lstStyle/>
          <a:p>
            <a:r>
              <a:rPr lang="en-US" sz="1200" i="1" dirty="0"/>
              <a:t>Australasian Journal of Dermatology (2008) </a:t>
            </a:r>
            <a:r>
              <a:rPr lang="en-US" sz="1200" b="1" i="1" dirty="0"/>
              <a:t>49, 1–11</a:t>
            </a:r>
            <a:endParaRPr lang="th-TH" sz="1200"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9" name="Picture 3" descr="16FT2"/>
          <p:cNvPicPr>
            <a:picLocks noChangeAspect="1" noChangeArrowheads="1"/>
          </p:cNvPicPr>
          <p:nvPr/>
        </p:nvPicPr>
        <p:blipFill>
          <a:blip r:embed="rId2" cstate="print"/>
          <a:srcRect/>
          <a:stretch>
            <a:fillRect/>
          </a:stretch>
        </p:blipFill>
        <p:spPr bwMode="auto">
          <a:xfrm>
            <a:off x="0" y="304800"/>
            <a:ext cx="9144000" cy="6400800"/>
          </a:xfrm>
          <a:prstGeom prst="rect">
            <a:avLst/>
          </a:prstGeom>
          <a:noFill/>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4" name="Content Placeholder 3"/>
          <p:cNvGraphicFramePr>
            <a:graphicFrameLocks noGrp="1"/>
          </p:cNvGraphicFramePr>
          <p:nvPr>
            <p:ph idx="1"/>
          </p:nvPr>
        </p:nvGraphicFramePr>
        <p:xfrm>
          <a:off x="76200" y="152400"/>
          <a:ext cx="8991600" cy="6477001"/>
        </p:xfrm>
        <a:graphic>
          <a:graphicData uri="http://schemas.openxmlformats.org/drawingml/2006/table">
            <a:tbl>
              <a:tblPr firstRow="1" bandRow="1">
                <a:tableStyleId>{5C22544A-7EE6-4342-B048-85BDC9FD1C3A}</a:tableStyleId>
              </a:tblPr>
              <a:tblGrid>
                <a:gridCol w="1723390"/>
                <a:gridCol w="3746500"/>
                <a:gridCol w="3521710"/>
              </a:tblGrid>
              <a:tr h="355749">
                <a:tc>
                  <a:txBody>
                    <a:bodyPr/>
                    <a:lstStyle/>
                    <a:p>
                      <a:pPr marL="0" marR="0" algn="ctr">
                        <a:lnSpc>
                          <a:spcPct val="115000"/>
                        </a:lnSpc>
                        <a:spcBef>
                          <a:spcPts val="0"/>
                        </a:spcBef>
                        <a:spcAft>
                          <a:spcPts val="0"/>
                        </a:spcAft>
                      </a:pPr>
                      <a:r>
                        <a:rPr lang="en-US" sz="1400" b="1" dirty="0">
                          <a:latin typeface="Times New Roman"/>
                          <a:ea typeface="Times New Roman"/>
                          <a:cs typeface="Mangal"/>
                        </a:rPr>
                        <a:t>Type of irritation</a:t>
                      </a:r>
                      <a:endParaRPr lang="en-US" sz="1400" dirty="0">
                        <a:latin typeface="Calibri"/>
                        <a:ea typeface="Calibri"/>
                        <a:cs typeface="Mangal"/>
                      </a:endParaRPr>
                    </a:p>
                  </a:txBody>
                  <a:tcPr marL="0" marR="0" marT="0" marB="0" anchor="ctr"/>
                </a:tc>
                <a:tc>
                  <a:txBody>
                    <a:bodyPr/>
                    <a:lstStyle/>
                    <a:p>
                      <a:pPr marL="0" marR="0" algn="ctr">
                        <a:lnSpc>
                          <a:spcPct val="115000"/>
                        </a:lnSpc>
                        <a:spcBef>
                          <a:spcPts val="0"/>
                        </a:spcBef>
                        <a:spcAft>
                          <a:spcPts val="0"/>
                        </a:spcAft>
                      </a:pPr>
                      <a:r>
                        <a:rPr lang="en-US" sz="1400" b="1" dirty="0">
                          <a:latin typeface="Times New Roman"/>
                          <a:ea typeface="Times New Roman"/>
                          <a:cs typeface="Mangal"/>
                        </a:rPr>
                        <a:t>Onset and type of exposure</a:t>
                      </a:r>
                      <a:endParaRPr lang="en-US" sz="1400" dirty="0">
                        <a:latin typeface="Calibri"/>
                        <a:ea typeface="Calibri"/>
                        <a:cs typeface="Mangal"/>
                      </a:endParaRPr>
                    </a:p>
                  </a:txBody>
                  <a:tcPr marL="0" marR="0" marT="0" marB="0" anchor="ctr"/>
                </a:tc>
                <a:tc>
                  <a:txBody>
                    <a:bodyPr/>
                    <a:lstStyle/>
                    <a:p>
                      <a:pPr marL="0" marR="0" algn="ctr">
                        <a:lnSpc>
                          <a:spcPct val="115000"/>
                        </a:lnSpc>
                        <a:spcBef>
                          <a:spcPts val="0"/>
                        </a:spcBef>
                        <a:spcAft>
                          <a:spcPts val="0"/>
                        </a:spcAft>
                      </a:pPr>
                      <a:r>
                        <a:rPr lang="en-US" sz="1400" b="1" dirty="0">
                          <a:latin typeface="Times New Roman"/>
                          <a:ea typeface="Times New Roman"/>
                          <a:cs typeface="Mangal"/>
                        </a:rPr>
                        <a:t>Clinical characteristics</a:t>
                      </a:r>
                      <a:endParaRPr lang="en-US" sz="1400" dirty="0">
                        <a:latin typeface="Calibri"/>
                        <a:ea typeface="Calibri"/>
                        <a:cs typeface="Mangal"/>
                      </a:endParaRPr>
                    </a:p>
                  </a:txBody>
                  <a:tcPr marL="0" marR="0" marT="0" marB="0" anchor="ctr"/>
                </a:tc>
              </a:tr>
              <a:tr h="532283">
                <a:tc>
                  <a:txBody>
                    <a:bodyPr/>
                    <a:lstStyle/>
                    <a:p>
                      <a:pPr marL="225425" marR="0" indent="-104775">
                        <a:lnSpc>
                          <a:spcPct val="115000"/>
                        </a:lnSpc>
                        <a:spcBef>
                          <a:spcPts val="0"/>
                        </a:spcBef>
                        <a:spcAft>
                          <a:spcPts val="0"/>
                        </a:spcAft>
                      </a:pPr>
                      <a:r>
                        <a:rPr lang="en-US" sz="1400" dirty="0">
                          <a:latin typeface="Times New Roman"/>
                          <a:ea typeface="Times New Roman"/>
                          <a:cs typeface="Mangal"/>
                        </a:rPr>
                        <a:t>Acute ICD</a:t>
                      </a:r>
                      <a:endParaRPr lang="en-US" sz="1400" dirty="0">
                        <a:latin typeface="Calibri"/>
                        <a:ea typeface="Calibri"/>
                        <a:cs typeface="Mangal"/>
                      </a:endParaRPr>
                    </a:p>
                  </a:txBody>
                  <a:tcPr marL="0" marR="0" marT="0" marB="0" anchor="ctr"/>
                </a:tc>
                <a:tc>
                  <a:txBody>
                    <a:bodyPr/>
                    <a:lstStyle/>
                    <a:p>
                      <a:pPr marL="0" marR="0">
                        <a:lnSpc>
                          <a:spcPct val="115000"/>
                        </a:lnSpc>
                        <a:spcBef>
                          <a:spcPts val="0"/>
                        </a:spcBef>
                        <a:spcAft>
                          <a:spcPts val="0"/>
                        </a:spcAft>
                      </a:pPr>
                      <a:r>
                        <a:rPr lang="en-US" sz="1400">
                          <a:latin typeface="Times New Roman"/>
                          <a:ea typeface="Times New Roman"/>
                          <a:cs typeface="Mangal"/>
                        </a:rPr>
                        <a:t>Acute; often single exposure to strong irritant</a:t>
                      </a:r>
                      <a:endParaRPr lang="en-US" sz="1400">
                        <a:latin typeface="Calibri"/>
                        <a:ea typeface="Calibri"/>
                        <a:cs typeface="Mangal"/>
                      </a:endParaRPr>
                    </a:p>
                  </a:txBody>
                  <a:tcPr marL="0" marR="0" marT="0" marB="0" anchor="ctr"/>
                </a:tc>
                <a:tc>
                  <a:txBody>
                    <a:bodyPr/>
                    <a:lstStyle/>
                    <a:p>
                      <a:pPr marL="0" marR="0">
                        <a:lnSpc>
                          <a:spcPct val="115000"/>
                        </a:lnSpc>
                        <a:spcBef>
                          <a:spcPts val="0"/>
                        </a:spcBef>
                        <a:spcAft>
                          <a:spcPts val="0"/>
                        </a:spcAft>
                      </a:pPr>
                      <a:r>
                        <a:rPr lang="en-US" sz="1400">
                          <a:latin typeface="Times New Roman"/>
                          <a:ea typeface="Times New Roman"/>
                          <a:cs typeface="Mangal"/>
                        </a:rPr>
                        <a:t>Erythema, edema, weeping, vesicles, bullae, necrosis, burning, pain</a:t>
                      </a:r>
                      <a:endParaRPr lang="en-US" sz="1400">
                        <a:latin typeface="Calibri"/>
                        <a:ea typeface="Calibri"/>
                        <a:cs typeface="Mangal"/>
                      </a:endParaRPr>
                    </a:p>
                  </a:txBody>
                  <a:tcPr marL="0" marR="0" marT="0" marB="0" anchor="ctr"/>
                </a:tc>
              </a:tr>
              <a:tr h="798424">
                <a:tc>
                  <a:txBody>
                    <a:bodyPr/>
                    <a:lstStyle/>
                    <a:p>
                      <a:pPr marL="120650" marR="0" indent="0">
                        <a:lnSpc>
                          <a:spcPct val="115000"/>
                        </a:lnSpc>
                        <a:spcBef>
                          <a:spcPts val="0"/>
                        </a:spcBef>
                        <a:spcAft>
                          <a:spcPts val="0"/>
                        </a:spcAft>
                        <a:tabLst/>
                      </a:pPr>
                      <a:r>
                        <a:rPr lang="en-US" sz="1400" dirty="0">
                          <a:latin typeface="Times New Roman"/>
                          <a:ea typeface="Times New Roman"/>
                          <a:cs typeface="Mangal"/>
                        </a:rPr>
                        <a:t>Acute-delayed ICD</a:t>
                      </a:r>
                      <a:endParaRPr lang="en-US" sz="1400" dirty="0">
                        <a:latin typeface="Calibri"/>
                        <a:ea typeface="Calibri"/>
                        <a:cs typeface="Mangal"/>
                      </a:endParaRPr>
                    </a:p>
                  </a:txBody>
                  <a:tcPr marL="0" marR="0" marT="0" marB="0" anchor="ctr"/>
                </a:tc>
                <a:tc>
                  <a:txBody>
                    <a:bodyPr/>
                    <a:lstStyle/>
                    <a:p>
                      <a:pPr marL="0" marR="0">
                        <a:lnSpc>
                          <a:spcPct val="115000"/>
                        </a:lnSpc>
                        <a:spcBef>
                          <a:spcPts val="0"/>
                        </a:spcBef>
                        <a:spcAft>
                          <a:spcPts val="0"/>
                        </a:spcAft>
                      </a:pPr>
                      <a:r>
                        <a:rPr lang="en-US" sz="1400" dirty="0">
                          <a:latin typeface="Times New Roman"/>
                          <a:ea typeface="Times New Roman"/>
                          <a:cs typeface="Mangal"/>
                        </a:rPr>
                        <a:t>Delayed onset of clinical lesions: 8–24 h or longer after exposure; induced by special irritants</a:t>
                      </a:r>
                      <a:endParaRPr lang="en-US" sz="1400" dirty="0">
                        <a:latin typeface="Calibri"/>
                        <a:ea typeface="Calibri"/>
                        <a:cs typeface="Mangal"/>
                      </a:endParaRPr>
                    </a:p>
                  </a:txBody>
                  <a:tcPr marL="0" marR="0" marT="0" marB="0" anchor="ctr"/>
                </a:tc>
                <a:tc>
                  <a:txBody>
                    <a:bodyPr/>
                    <a:lstStyle/>
                    <a:p>
                      <a:pPr marL="0" marR="0">
                        <a:lnSpc>
                          <a:spcPct val="115000"/>
                        </a:lnSpc>
                        <a:spcBef>
                          <a:spcPts val="0"/>
                        </a:spcBef>
                        <a:spcAft>
                          <a:spcPts val="0"/>
                        </a:spcAft>
                      </a:pPr>
                      <a:r>
                        <a:rPr lang="en-US" sz="1400">
                          <a:latin typeface="Times New Roman"/>
                          <a:ea typeface="Times New Roman"/>
                          <a:cs typeface="Mangal"/>
                        </a:rPr>
                        <a:t>Erythema, papules, vesicles, bullae</a:t>
                      </a:r>
                      <a:endParaRPr lang="en-US" sz="1400">
                        <a:latin typeface="Calibri"/>
                        <a:ea typeface="Calibri"/>
                        <a:cs typeface="Mangal"/>
                      </a:endParaRPr>
                    </a:p>
                  </a:txBody>
                  <a:tcPr marL="0" marR="0" marT="0" marB="0" anchor="ctr"/>
                </a:tc>
              </a:tr>
              <a:tr h="798424">
                <a:tc>
                  <a:txBody>
                    <a:bodyPr/>
                    <a:lstStyle/>
                    <a:p>
                      <a:pPr marL="0" marR="0" indent="120650">
                        <a:lnSpc>
                          <a:spcPct val="115000"/>
                        </a:lnSpc>
                        <a:spcBef>
                          <a:spcPts val="0"/>
                        </a:spcBef>
                        <a:spcAft>
                          <a:spcPts val="0"/>
                        </a:spcAft>
                      </a:pPr>
                      <a:r>
                        <a:rPr lang="en-US" sz="1400" dirty="0">
                          <a:latin typeface="Times New Roman"/>
                          <a:ea typeface="Times New Roman"/>
                          <a:cs typeface="Mangal"/>
                        </a:rPr>
                        <a:t>Irritant reaction</a:t>
                      </a:r>
                      <a:endParaRPr lang="en-US" sz="1400" dirty="0">
                        <a:latin typeface="Calibri"/>
                        <a:ea typeface="Calibri"/>
                        <a:cs typeface="Mangal"/>
                      </a:endParaRPr>
                    </a:p>
                  </a:txBody>
                  <a:tcPr marL="0" marR="0" marT="0" marB="0" anchor="ctr"/>
                </a:tc>
                <a:tc>
                  <a:txBody>
                    <a:bodyPr/>
                    <a:lstStyle/>
                    <a:p>
                      <a:pPr marL="0" marR="0">
                        <a:lnSpc>
                          <a:spcPct val="115000"/>
                        </a:lnSpc>
                        <a:spcBef>
                          <a:spcPts val="0"/>
                        </a:spcBef>
                        <a:spcAft>
                          <a:spcPts val="0"/>
                        </a:spcAft>
                      </a:pPr>
                      <a:r>
                        <a:rPr lang="en-US" sz="1400" dirty="0">
                          <a:latin typeface="Times New Roman"/>
                          <a:ea typeface="Times New Roman"/>
                          <a:cs typeface="Mangal"/>
                        </a:rPr>
                        <a:t>Develops in weeks; often seen in individuals involved in wet work and appears after multiple exposures</a:t>
                      </a:r>
                      <a:endParaRPr lang="en-US" sz="1400" dirty="0">
                        <a:latin typeface="Calibri"/>
                        <a:ea typeface="Calibri"/>
                        <a:cs typeface="Mangal"/>
                      </a:endParaRPr>
                    </a:p>
                  </a:txBody>
                  <a:tcPr marL="0" marR="0" marT="0" marB="0" anchor="ctr"/>
                </a:tc>
                <a:tc>
                  <a:txBody>
                    <a:bodyPr/>
                    <a:lstStyle/>
                    <a:p>
                      <a:pPr marL="0" marR="0">
                        <a:lnSpc>
                          <a:spcPct val="115000"/>
                        </a:lnSpc>
                        <a:spcBef>
                          <a:spcPts val="0"/>
                        </a:spcBef>
                        <a:spcAft>
                          <a:spcPts val="0"/>
                        </a:spcAft>
                      </a:pPr>
                      <a:r>
                        <a:rPr lang="en-US" sz="1400">
                          <a:latin typeface="Times New Roman"/>
                          <a:ea typeface="Times New Roman"/>
                          <a:cs typeface="Mangal"/>
                        </a:rPr>
                        <a:t>Erythema, papules, dryness, scaling; it may resolve or, with continued exposure, may progress to a full-blown ICD</a:t>
                      </a:r>
                      <a:endParaRPr lang="en-US" sz="1400">
                        <a:latin typeface="Calibri"/>
                        <a:ea typeface="Calibri"/>
                        <a:cs typeface="Mangal"/>
                      </a:endParaRPr>
                    </a:p>
                  </a:txBody>
                  <a:tcPr marL="0" marR="0" marT="0" marB="0" anchor="ctr"/>
                </a:tc>
              </a:tr>
              <a:tr h="1064565">
                <a:tc>
                  <a:txBody>
                    <a:bodyPr/>
                    <a:lstStyle/>
                    <a:p>
                      <a:pPr marL="0" marR="0" indent="120650">
                        <a:lnSpc>
                          <a:spcPct val="115000"/>
                        </a:lnSpc>
                        <a:spcBef>
                          <a:spcPts val="0"/>
                        </a:spcBef>
                        <a:spcAft>
                          <a:spcPts val="0"/>
                        </a:spcAft>
                      </a:pPr>
                      <a:r>
                        <a:rPr lang="en-US" sz="1400" dirty="0">
                          <a:latin typeface="Times New Roman"/>
                          <a:ea typeface="Times New Roman"/>
                          <a:cs typeface="Mangal"/>
                        </a:rPr>
                        <a:t>Cumulative ICD</a:t>
                      </a:r>
                      <a:endParaRPr lang="en-US" sz="1400" dirty="0">
                        <a:latin typeface="Calibri"/>
                        <a:ea typeface="Calibri"/>
                        <a:cs typeface="Mangal"/>
                      </a:endParaRPr>
                    </a:p>
                  </a:txBody>
                  <a:tcPr marL="0" marR="0" marT="0" marB="0" anchor="ctr"/>
                </a:tc>
                <a:tc>
                  <a:txBody>
                    <a:bodyPr/>
                    <a:lstStyle/>
                    <a:p>
                      <a:pPr marL="0" marR="0">
                        <a:lnSpc>
                          <a:spcPct val="115000"/>
                        </a:lnSpc>
                        <a:spcBef>
                          <a:spcPts val="0"/>
                        </a:spcBef>
                        <a:spcAft>
                          <a:spcPts val="0"/>
                        </a:spcAft>
                      </a:pPr>
                      <a:r>
                        <a:rPr lang="en-US" sz="1400" dirty="0">
                          <a:latin typeface="Times New Roman"/>
                          <a:ea typeface="Times New Roman"/>
                          <a:cs typeface="Mangal"/>
                        </a:rPr>
                        <a:t>Develops in months to years; multiple exposures to different agents; often weak irritants, capable of inducing a reaction only after repetitive exposure</a:t>
                      </a:r>
                      <a:endParaRPr lang="en-US" sz="1400" dirty="0">
                        <a:latin typeface="Calibri"/>
                        <a:ea typeface="Calibri"/>
                        <a:cs typeface="Mangal"/>
                      </a:endParaRPr>
                    </a:p>
                  </a:txBody>
                  <a:tcPr marL="0" marR="0" marT="0" marB="0" anchor="ctr"/>
                </a:tc>
                <a:tc>
                  <a:txBody>
                    <a:bodyPr/>
                    <a:lstStyle/>
                    <a:p>
                      <a:pPr marL="0" marR="0">
                        <a:lnSpc>
                          <a:spcPct val="115000"/>
                        </a:lnSpc>
                        <a:spcBef>
                          <a:spcPts val="0"/>
                        </a:spcBef>
                        <a:spcAft>
                          <a:spcPts val="0"/>
                        </a:spcAft>
                      </a:pPr>
                      <a:r>
                        <a:rPr lang="en-US" sz="1400">
                          <a:latin typeface="Times New Roman"/>
                          <a:ea typeface="Times New Roman"/>
                          <a:cs typeface="Mangal"/>
                        </a:rPr>
                        <a:t>Erythema, papules, dryness, scaling, fissuring, lichenification. Burning, itching, soreness</a:t>
                      </a:r>
                      <a:endParaRPr lang="en-US" sz="1400">
                        <a:latin typeface="Calibri"/>
                        <a:ea typeface="Calibri"/>
                        <a:cs typeface="Mangal"/>
                      </a:endParaRPr>
                    </a:p>
                  </a:txBody>
                  <a:tcPr marL="0" marR="0" marT="0" marB="0" anchor="ctr"/>
                </a:tc>
              </a:tr>
              <a:tr h="532283">
                <a:tc>
                  <a:txBody>
                    <a:bodyPr/>
                    <a:lstStyle/>
                    <a:p>
                      <a:pPr marL="0" marR="0" indent="60325">
                        <a:lnSpc>
                          <a:spcPct val="115000"/>
                        </a:lnSpc>
                        <a:spcBef>
                          <a:spcPts val="0"/>
                        </a:spcBef>
                        <a:spcAft>
                          <a:spcPts val="0"/>
                        </a:spcAft>
                      </a:pPr>
                      <a:r>
                        <a:rPr lang="en-US" sz="1400" dirty="0" err="1" smtClean="0">
                          <a:latin typeface="Times New Roman"/>
                          <a:ea typeface="Times New Roman"/>
                          <a:cs typeface="Mangal"/>
                        </a:rPr>
                        <a:t>Asteatotic</a:t>
                      </a:r>
                      <a:r>
                        <a:rPr lang="en-US" sz="1400" dirty="0" smtClean="0">
                          <a:latin typeface="Times New Roman"/>
                          <a:ea typeface="Times New Roman"/>
                          <a:cs typeface="Mangal"/>
                        </a:rPr>
                        <a:t> </a:t>
                      </a:r>
                      <a:r>
                        <a:rPr lang="en-US" sz="1400" dirty="0">
                          <a:latin typeface="Times New Roman"/>
                          <a:ea typeface="Times New Roman"/>
                          <a:cs typeface="Mangal"/>
                        </a:rPr>
                        <a:t>ICD</a:t>
                      </a:r>
                      <a:endParaRPr lang="en-US" sz="1400" dirty="0">
                        <a:latin typeface="Calibri"/>
                        <a:ea typeface="Calibri"/>
                        <a:cs typeface="Mangal"/>
                      </a:endParaRPr>
                    </a:p>
                  </a:txBody>
                  <a:tcPr marL="0" marR="0" marT="0" marB="0" anchor="ctr"/>
                </a:tc>
                <a:tc>
                  <a:txBody>
                    <a:bodyPr/>
                    <a:lstStyle/>
                    <a:p>
                      <a:pPr marL="0" marR="0">
                        <a:lnSpc>
                          <a:spcPct val="115000"/>
                        </a:lnSpc>
                        <a:spcBef>
                          <a:spcPts val="0"/>
                        </a:spcBef>
                        <a:spcAft>
                          <a:spcPts val="0"/>
                        </a:spcAft>
                      </a:pPr>
                      <a:r>
                        <a:rPr lang="en-US" sz="1400" dirty="0">
                          <a:latin typeface="Times New Roman"/>
                          <a:ea typeface="Times New Roman"/>
                          <a:cs typeface="Mangal"/>
                        </a:rPr>
                        <a:t>Develops in months to years; multiple exposure to a single agent</a:t>
                      </a:r>
                      <a:endParaRPr lang="en-US" sz="1400" dirty="0">
                        <a:latin typeface="Calibri"/>
                        <a:ea typeface="Calibri"/>
                        <a:cs typeface="Mangal"/>
                      </a:endParaRPr>
                    </a:p>
                  </a:txBody>
                  <a:tcPr marL="0" marR="0" marT="0" marB="0" anchor="ctr"/>
                </a:tc>
                <a:tc>
                  <a:txBody>
                    <a:bodyPr/>
                    <a:lstStyle/>
                    <a:p>
                      <a:pPr marL="0" marR="0">
                        <a:lnSpc>
                          <a:spcPct val="115000"/>
                        </a:lnSpc>
                        <a:spcBef>
                          <a:spcPts val="0"/>
                        </a:spcBef>
                        <a:spcAft>
                          <a:spcPts val="0"/>
                        </a:spcAft>
                      </a:pPr>
                      <a:r>
                        <a:rPr lang="en-US" sz="1400">
                          <a:latin typeface="Times New Roman"/>
                          <a:ea typeface="Times New Roman"/>
                          <a:cs typeface="Mangal"/>
                        </a:rPr>
                        <a:t>Erythema, papules, dryness, scaling, fissuring, lichenification</a:t>
                      </a:r>
                      <a:endParaRPr lang="en-US" sz="1400">
                        <a:latin typeface="Calibri"/>
                        <a:ea typeface="Calibri"/>
                        <a:cs typeface="Mangal"/>
                      </a:endParaRPr>
                    </a:p>
                  </a:txBody>
                  <a:tcPr marL="0" marR="0" marT="0" marB="0" anchor="ctr"/>
                </a:tc>
              </a:tr>
              <a:tr h="532283">
                <a:tc>
                  <a:txBody>
                    <a:bodyPr/>
                    <a:lstStyle/>
                    <a:p>
                      <a:pPr marL="0" marR="0" indent="60325">
                        <a:lnSpc>
                          <a:spcPct val="115000"/>
                        </a:lnSpc>
                        <a:spcBef>
                          <a:spcPts val="0"/>
                        </a:spcBef>
                        <a:spcAft>
                          <a:spcPts val="0"/>
                        </a:spcAft>
                      </a:pPr>
                      <a:r>
                        <a:rPr lang="en-US" sz="1400" dirty="0">
                          <a:latin typeface="Times New Roman"/>
                          <a:ea typeface="Times New Roman"/>
                          <a:cs typeface="Mangal"/>
                        </a:rPr>
                        <a:t>Traumatic ICD</a:t>
                      </a:r>
                      <a:endParaRPr lang="en-US" sz="1400" dirty="0">
                        <a:latin typeface="Calibri"/>
                        <a:ea typeface="Calibri"/>
                        <a:cs typeface="Mangal"/>
                      </a:endParaRPr>
                    </a:p>
                  </a:txBody>
                  <a:tcPr marL="0" marR="0" marT="0" marB="0" anchor="ctr"/>
                </a:tc>
                <a:tc>
                  <a:txBody>
                    <a:bodyPr/>
                    <a:lstStyle/>
                    <a:p>
                      <a:pPr marL="0" marR="0">
                        <a:lnSpc>
                          <a:spcPct val="115000"/>
                        </a:lnSpc>
                        <a:spcBef>
                          <a:spcPts val="0"/>
                        </a:spcBef>
                        <a:spcAft>
                          <a:spcPts val="0"/>
                        </a:spcAft>
                      </a:pPr>
                      <a:r>
                        <a:rPr lang="en-US" sz="1400" dirty="0">
                          <a:latin typeface="Times New Roman"/>
                          <a:ea typeface="Times New Roman"/>
                          <a:cs typeface="Mangal"/>
                        </a:rPr>
                        <a:t>Develops in weeks to months after skin trauma</a:t>
                      </a:r>
                      <a:endParaRPr lang="en-US" sz="1400" dirty="0">
                        <a:latin typeface="Calibri"/>
                        <a:ea typeface="Calibri"/>
                        <a:cs typeface="Mangal"/>
                      </a:endParaRPr>
                    </a:p>
                  </a:txBody>
                  <a:tcPr marL="0" marR="0" marT="0" marB="0" anchor="ctr"/>
                </a:tc>
                <a:tc>
                  <a:txBody>
                    <a:bodyPr/>
                    <a:lstStyle/>
                    <a:p>
                      <a:pPr marL="0" marR="0">
                        <a:lnSpc>
                          <a:spcPct val="115000"/>
                        </a:lnSpc>
                        <a:spcBef>
                          <a:spcPts val="0"/>
                        </a:spcBef>
                        <a:spcAft>
                          <a:spcPts val="0"/>
                        </a:spcAft>
                      </a:pPr>
                      <a:r>
                        <a:rPr lang="en-US" sz="1400" dirty="0" err="1">
                          <a:latin typeface="Times New Roman"/>
                          <a:ea typeface="Times New Roman"/>
                          <a:cs typeface="Mangal"/>
                        </a:rPr>
                        <a:t>Erythema</a:t>
                      </a:r>
                      <a:r>
                        <a:rPr lang="en-US" sz="1400" dirty="0">
                          <a:latin typeface="Times New Roman"/>
                          <a:ea typeface="Times New Roman"/>
                          <a:cs typeface="Mangal"/>
                        </a:rPr>
                        <a:t>, papules, dryness, scaling, fissuring, </a:t>
                      </a:r>
                      <a:r>
                        <a:rPr lang="en-US" sz="1400" dirty="0" err="1">
                          <a:latin typeface="Times New Roman"/>
                          <a:ea typeface="Times New Roman"/>
                          <a:cs typeface="Mangal"/>
                        </a:rPr>
                        <a:t>lichenification</a:t>
                      </a:r>
                      <a:r>
                        <a:rPr lang="en-US" sz="1400" dirty="0">
                          <a:latin typeface="Times New Roman"/>
                          <a:ea typeface="Times New Roman"/>
                          <a:cs typeface="Mangal"/>
                        </a:rPr>
                        <a:t>, callus</a:t>
                      </a:r>
                      <a:endParaRPr lang="en-US" sz="1400" dirty="0">
                        <a:latin typeface="Calibri"/>
                        <a:ea typeface="Calibri"/>
                        <a:cs typeface="Mangal"/>
                      </a:endParaRPr>
                    </a:p>
                  </a:txBody>
                  <a:tcPr marL="0" marR="0" marT="0" marB="0" anchor="ctr"/>
                </a:tc>
              </a:tr>
              <a:tr h="532283">
                <a:tc>
                  <a:txBody>
                    <a:bodyPr/>
                    <a:lstStyle/>
                    <a:p>
                      <a:pPr marL="0" marR="0" indent="60325">
                        <a:lnSpc>
                          <a:spcPct val="115000"/>
                        </a:lnSpc>
                        <a:spcBef>
                          <a:spcPts val="0"/>
                        </a:spcBef>
                        <a:spcAft>
                          <a:spcPts val="0"/>
                        </a:spcAft>
                      </a:pPr>
                      <a:r>
                        <a:rPr lang="en-US" sz="1400" dirty="0">
                          <a:latin typeface="Times New Roman"/>
                          <a:ea typeface="Times New Roman"/>
                          <a:cs typeface="Mangal"/>
                        </a:rPr>
                        <a:t>Friction ICD</a:t>
                      </a:r>
                      <a:endParaRPr lang="en-US" sz="1400" dirty="0">
                        <a:latin typeface="Calibri"/>
                        <a:ea typeface="Calibri"/>
                        <a:cs typeface="Mangal"/>
                      </a:endParaRPr>
                    </a:p>
                  </a:txBody>
                  <a:tcPr marL="0" marR="0" marT="0" marB="0" anchor="ctr"/>
                </a:tc>
                <a:tc>
                  <a:txBody>
                    <a:bodyPr/>
                    <a:lstStyle/>
                    <a:p>
                      <a:pPr marL="0" marR="0">
                        <a:lnSpc>
                          <a:spcPct val="115000"/>
                        </a:lnSpc>
                        <a:spcBef>
                          <a:spcPts val="0"/>
                        </a:spcBef>
                        <a:spcAft>
                          <a:spcPts val="0"/>
                        </a:spcAft>
                      </a:pPr>
                      <a:r>
                        <a:rPr lang="en-US" sz="1400" dirty="0">
                          <a:latin typeface="Times New Roman"/>
                          <a:ea typeface="Times New Roman"/>
                          <a:cs typeface="Mangal"/>
                        </a:rPr>
                        <a:t>Develops in weeks to months by repetitive </a:t>
                      </a:r>
                      <a:r>
                        <a:rPr lang="en-US" sz="1400" dirty="0" err="1">
                          <a:latin typeface="Times New Roman"/>
                          <a:ea typeface="Times New Roman"/>
                          <a:cs typeface="Mangal"/>
                        </a:rPr>
                        <a:t>microtrauma</a:t>
                      </a:r>
                      <a:endParaRPr lang="en-US" sz="1400" dirty="0">
                        <a:latin typeface="Calibri"/>
                        <a:ea typeface="Calibri"/>
                        <a:cs typeface="Mangal"/>
                      </a:endParaRPr>
                    </a:p>
                  </a:txBody>
                  <a:tcPr marL="0" marR="0" marT="0" marB="0" anchor="ctr"/>
                </a:tc>
                <a:tc>
                  <a:txBody>
                    <a:bodyPr/>
                    <a:lstStyle/>
                    <a:p>
                      <a:pPr marL="0" marR="0">
                        <a:lnSpc>
                          <a:spcPct val="115000"/>
                        </a:lnSpc>
                        <a:spcBef>
                          <a:spcPts val="0"/>
                        </a:spcBef>
                        <a:spcAft>
                          <a:spcPts val="0"/>
                        </a:spcAft>
                      </a:pPr>
                      <a:r>
                        <a:rPr lang="en-US" sz="1400" dirty="0" err="1">
                          <a:latin typeface="Times New Roman"/>
                          <a:ea typeface="Times New Roman"/>
                          <a:cs typeface="Mangal"/>
                        </a:rPr>
                        <a:t>Erythema</a:t>
                      </a:r>
                      <a:r>
                        <a:rPr lang="en-US" sz="1400" dirty="0">
                          <a:latin typeface="Times New Roman"/>
                          <a:ea typeface="Times New Roman"/>
                          <a:cs typeface="Mangal"/>
                        </a:rPr>
                        <a:t>, papules, dryness, scaling, </a:t>
                      </a:r>
                      <a:r>
                        <a:rPr lang="en-US" sz="1400" dirty="0" err="1">
                          <a:latin typeface="Times New Roman"/>
                          <a:ea typeface="Times New Roman"/>
                          <a:cs typeface="Mangal"/>
                        </a:rPr>
                        <a:t>lichenification</a:t>
                      </a:r>
                      <a:endParaRPr lang="en-US" sz="1400" dirty="0">
                        <a:latin typeface="Calibri"/>
                        <a:ea typeface="Calibri"/>
                        <a:cs typeface="Mangal"/>
                      </a:endParaRPr>
                    </a:p>
                  </a:txBody>
                  <a:tcPr marL="0" marR="0" marT="0" marB="0" anchor="ctr"/>
                </a:tc>
              </a:tr>
              <a:tr h="798424">
                <a:tc>
                  <a:txBody>
                    <a:bodyPr/>
                    <a:lstStyle/>
                    <a:p>
                      <a:pPr marL="60325" marR="0" indent="0">
                        <a:lnSpc>
                          <a:spcPct val="115000"/>
                        </a:lnSpc>
                        <a:spcBef>
                          <a:spcPts val="0"/>
                        </a:spcBef>
                        <a:spcAft>
                          <a:spcPts val="0"/>
                        </a:spcAft>
                      </a:pPr>
                      <a:r>
                        <a:rPr lang="en-US" sz="1400" dirty="0" err="1">
                          <a:latin typeface="Times New Roman"/>
                          <a:ea typeface="Times New Roman"/>
                          <a:cs typeface="Mangal"/>
                        </a:rPr>
                        <a:t>Pustular</a:t>
                      </a:r>
                      <a:r>
                        <a:rPr lang="en-US" sz="1400" dirty="0">
                          <a:latin typeface="Times New Roman"/>
                          <a:ea typeface="Times New Roman"/>
                          <a:cs typeface="Mangal"/>
                        </a:rPr>
                        <a:t> and </a:t>
                      </a:r>
                      <a:r>
                        <a:rPr lang="en-US" sz="1400" dirty="0" err="1" smtClean="0">
                          <a:latin typeface="Times New Roman"/>
                          <a:ea typeface="Times New Roman"/>
                          <a:cs typeface="Mangal"/>
                        </a:rPr>
                        <a:t>acneiform</a:t>
                      </a:r>
                      <a:r>
                        <a:rPr lang="en-US" sz="1400" dirty="0" smtClean="0">
                          <a:latin typeface="Times New Roman"/>
                          <a:ea typeface="Times New Roman"/>
                          <a:cs typeface="Mangal"/>
                        </a:rPr>
                        <a:t> </a:t>
                      </a:r>
                      <a:r>
                        <a:rPr lang="en-US" sz="1400" dirty="0">
                          <a:latin typeface="Times New Roman"/>
                          <a:ea typeface="Times New Roman"/>
                          <a:cs typeface="Mangal"/>
                        </a:rPr>
                        <a:t>CD</a:t>
                      </a:r>
                      <a:endParaRPr lang="en-US" sz="1400" dirty="0">
                        <a:latin typeface="Calibri"/>
                        <a:ea typeface="Calibri"/>
                        <a:cs typeface="Mangal"/>
                      </a:endParaRPr>
                    </a:p>
                  </a:txBody>
                  <a:tcPr marL="0" marR="0" marT="0" marB="0" anchor="ctr"/>
                </a:tc>
                <a:tc>
                  <a:txBody>
                    <a:bodyPr/>
                    <a:lstStyle/>
                    <a:p>
                      <a:pPr marL="0" marR="0">
                        <a:lnSpc>
                          <a:spcPct val="115000"/>
                        </a:lnSpc>
                        <a:spcBef>
                          <a:spcPts val="0"/>
                        </a:spcBef>
                        <a:spcAft>
                          <a:spcPts val="0"/>
                        </a:spcAft>
                      </a:pPr>
                      <a:r>
                        <a:rPr lang="en-US" sz="1400" dirty="0">
                          <a:latin typeface="Times New Roman"/>
                          <a:ea typeface="Times New Roman"/>
                          <a:cs typeface="Mangal"/>
                        </a:rPr>
                        <a:t>Develops in weeks to months; exposure to special agents (</a:t>
                      </a:r>
                      <a:r>
                        <a:rPr lang="en-US" sz="1400" dirty="0" err="1">
                          <a:latin typeface="Times New Roman"/>
                          <a:ea typeface="Times New Roman"/>
                          <a:cs typeface="Mangal"/>
                        </a:rPr>
                        <a:t>comedogenic-pustulogens</a:t>
                      </a:r>
                      <a:r>
                        <a:rPr lang="en-US" sz="1400" dirty="0">
                          <a:latin typeface="Times New Roman"/>
                          <a:ea typeface="Times New Roman"/>
                          <a:cs typeface="Mangal"/>
                        </a:rPr>
                        <a:t>), frequently occurs with </a:t>
                      </a:r>
                      <a:r>
                        <a:rPr lang="en-US" sz="1400" dirty="0" smtClean="0">
                          <a:latin typeface="Times New Roman"/>
                          <a:ea typeface="Times New Roman"/>
                          <a:cs typeface="Mangal"/>
                        </a:rPr>
                        <a:t>occlusion to mineral oils, metals etc</a:t>
                      </a:r>
                      <a:endParaRPr lang="en-US" sz="1400" dirty="0">
                        <a:latin typeface="Calibri"/>
                        <a:ea typeface="Calibri"/>
                        <a:cs typeface="Mangal"/>
                      </a:endParaRPr>
                    </a:p>
                  </a:txBody>
                  <a:tcPr marL="0" marR="0" marT="0" marB="0" anchor="ctr"/>
                </a:tc>
                <a:tc>
                  <a:txBody>
                    <a:bodyPr/>
                    <a:lstStyle/>
                    <a:p>
                      <a:pPr marL="0" marR="0">
                        <a:lnSpc>
                          <a:spcPct val="115000"/>
                        </a:lnSpc>
                        <a:spcBef>
                          <a:spcPts val="0"/>
                        </a:spcBef>
                        <a:spcAft>
                          <a:spcPts val="0"/>
                        </a:spcAft>
                      </a:pPr>
                      <a:r>
                        <a:rPr lang="en-US" sz="1400" dirty="0">
                          <a:latin typeface="Times New Roman"/>
                          <a:ea typeface="Times New Roman"/>
                          <a:cs typeface="Mangal"/>
                        </a:rPr>
                        <a:t>Papules, pustules, </a:t>
                      </a:r>
                      <a:r>
                        <a:rPr lang="en-US" sz="1400" dirty="0" err="1">
                          <a:latin typeface="Times New Roman"/>
                          <a:ea typeface="Times New Roman"/>
                          <a:cs typeface="Mangal"/>
                        </a:rPr>
                        <a:t>comedones</a:t>
                      </a:r>
                      <a:endParaRPr lang="en-US" sz="1400" dirty="0">
                        <a:latin typeface="Calibri"/>
                        <a:ea typeface="Calibri"/>
                        <a:cs typeface="Mangal"/>
                      </a:endParaRPr>
                    </a:p>
                  </a:txBody>
                  <a:tcPr marL="0" marR="0" marT="0" marB="0" anchor="ctr"/>
                </a:tc>
              </a:tr>
              <a:tr h="532283">
                <a:tc>
                  <a:txBody>
                    <a:bodyPr/>
                    <a:lstStyle/>
                    <a:p>
                      <a:pPr marL="60325" marR="0" indent="0">
                        <a:lnSpc>
                          <a:spcPct val="115000"/>
                        </a:lnSpc>
                        <a:spcBef>
                          <a:spcPts val="0"/>
                        </a:spcBef>
                        <a:spcAft>
                          <a:spcPts val="0"/>
                        </a:spcAft>
                      </a:pPr>
                      <a:r>
                        <a:rPr lang="en-US" sz="1400" dirty="0" smtClean="0">
                          <a:latin typeface="Times New Roman"/>
                          <a:ea typeface="Calibri"/>
                          <a:cs typeface="Mangal"/>
                        </a:rPr>
                        <a:t>Contact</a:t>
                      </a:r>
                      <a:r>
                        <a:rPr lang="en-US" sz="1400" baseline="0" dirty="0" smtClean="0">
                          <a:latin typeface="Times New Roman"/>
                          <a:ea typeface="Calibri"/>
                          <a:cs typeface="Mangal"/>
                        </a:rPr>
                        <a:t> </a:t>
                      </a:r>
                      <a:r>
                        <a:rPr lang="en-US" sz="1400" baseline="0" dirty="0" err="1" smtClean="0">
                          <a:latin typeface="Times New Roman"/>
                          <a:ea typeface="Calibri"/>
                          <a:cs typeface="Mangal"/>
                        </a:rPr>
                        <a:t>urticaria</a:t>
                      </a:r>
                      <a:endParaRPr lang="en-US" sz="1400" dirty="0">
                        <a:latin typeface="Calibri"/>
                        <a:ea typeface="Calibri"/>
                        <a:cs typeface="Mangal"/>
                      </a:endParaRPr>
                    </a:p>
                  </a:txBody>
                  <a:tcPr marL="0" marR="0" marT="0" marB="0" anchor="ctr"/>
                </a:tc>
                <a:tc>
                  <a:txBody>
                    <a:bodyPr/>
                    <a:lstStyle/>
                    <a:p>
                      <a:pPr marL="0" marR="0">
                        <a:lnSpc>
                          <a:spcPct val="115000"/>
                        </a:lnSpc>
                        <a:spcBef>
                          <a:spcPts val="0"/>
                        </a:spcBef>
                        <a:spcAft>
                          <a:spcPts val="0"/>
                        </a:spcAft>
                      </a:pPr>
                      <a:r>
                        <a:rPr lang="en-US" sz="1400" dirty="0">
                          <a:latin typeface="Times New Roman"/>
                          <a:ea typeface="Times New Roman"/>
                          <a:cs typeface="Mangal"/>
                        </a:rPr>
                        <a:t>Develops </a:t>
                      </a:r>
                      <a:r>
                        <a:rPr lang="en-US" sz="1400" dirty="0" smtClean="0">
                          <a:latin typeface="Times New Roman"/>
                          <a:ea typeface="Times New Roman"/>
                          <a:cs typeface="Mangal"/>
                        </a:rPr>
                        <a:t>sec</a:t>
                      </a:r>
                      <a:r>
                        <a:rPr lang="en-US" sz="1400" baseline="0" dirty="0" smtClean="0">
                          <a:latin typeface="Times New Roman"/>
                          <a:ea typeface="Times New Roman"/>
                          <a:cs typeface="Mangal"/>
                        </a:rPr>
                        <a:t> to </a:t>
                      </a:r>
                      <a:r>
                        <a:rPr lang="en-US" sz="1400" baseline="0" dirty="0" err="1" smtClean="0">
                          <a:latin typeface="Times New Roman"/>
                          <a:ea typeface="Times New Roman"/>
                          <a:cs typeface="Mangal"/>
                        </a:rPr>
                        <a:t>parabens</a:t>
                      </a:r>
                      <a:r>
                        <a:rPr lang="en-US" sz="1400" baseline="0" dirty="0" smtClean="0">
                          <a:latin typeface="Times New Roman"/>
                          <a:ea typeface="Times New Roman"/>
                          <a:cs typeface="Mangal"/>
                        </a:rPr>
                        <a:t>, latex, henna</a:t>
                      </a:r>
                      <a:endParaRPr lang="en-US" sz="1400" dirty="0">
                        <a:latin typeface="Calibri"/>
                        <a:ea typeface="Calibri"/>
                        <a:cs typeface="Mangal"/>
                      </a:endParaRPr>
                    </a:p>
                  </a:txBody>
                  <a:tcPr marL="0" marR="0" marT="0" marB="0" anchor="ctr"/>
                </a:tc>
                <a:tc>
                  <a:txBody>
                    <a:bodyPr/>
                    <a:lstStyle/>
                    <a:p>
                      <a:pPr marL="0" marR="0">
                        <a:lnSpc>
                          <a:spcPct val="115000"/>
                        </a:lnSpc>
                        <a:spcBef>
                          <a:spcPts val="0"/>
                        </a:spcBef>
                        <a:spcAft>
                          <a:spcPts val="0"/>
                        </a:spcAft>
                      </a:pPr>
                      <a:r>
                        <a:rPr lang="en-US" sz="1400" dirty="0">
                          <a:latin typeface="Times New Roman"/>
                          <a:ea typeface="Times New Roman"/>
                          <a:cs typeface="Mangal"/>
                        </a:rPr>
                        <a:t>Dryness, scaling, fissuring, itching, soreness</a:t>
                      </a:r>
                      <a:endParaRPr lang="en-US" sz="1400" dirty="0">
                        <a:latin typeface="Calibri"/>
                        <a:ea typeface="Calibri"/>
                        <a:cs typeface="Mangal"/>
                      </a:endParaRPr>
                    </a:p>
                  </a:txBody>
                  <a:tcPr marL="0" marR="0" marT="0" marB="0" anchor="ctr"/>
                </a:tc>
              </a:tr>
            </a:tbl>
          </a:graphicData>
        </a:graphic>
      </p:graphicFrame>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57200" y="3495"/>
            <a:ext cx="8229600" cy="1139825"/>
          </a:xfrm>
        </p:spPr>
        <p:txBody>
          <a:bodyPr>
            <a:normAutofit fontScale="90000"/>
          </a:bodyPr>
          <a:lstStyle/>
          <a:p>
            <a:pPr algn="ctr"/>
            <a:r>
              <a:rPr lang="en-US" dirty="0"/>
              <a:t>Cumulative Irritant Contact Dermatitis</a:t>
            </a:r>
          </a:p>
        </p:txBody>
      </p:sp>
      <p:sp>
        <p:nvSpPr>
          <p:cNvPr id="18435" name="Rectangle 3"/>
          <p:cNvSpPr>
            <a:spLocks noGrp="1" noChangeArrowheads="1"/>
          </p:cNvSpPr>
          <p:nvPr>
            <p:ph type="body" sz="half" idx="1"/>
          </p:nvPr>
        </p:nvSpPr>
        <p:spPr>
          <a:xfrm>
            <a:off x="457200" y="1356361"/>
            <a:ext cx="4038600" cy="5273039"/>
          </a:xfrm>
        </p:spPr>
        <p:txBody>
          <a:bodyPr>
            <a:normAutofit/>
          </a:bodyPr>
          <a:lstStyle/>
          <a:p>
            <a:pPr>
              <a:lnSpc>
                <a:spcPct val="80000"/>
              </a:lnSpc>
            </a:pPr>
            <a:r>
              <a:rPr lang="en-US" sz="2400" dirty="0"/>
              <a:t>Consequence of multiple </a:t>
            </a:r>
            <a:r>
              <a:rPr lang="en-US" sz="2400" dirty="0">
                <a:solidFill>
                  <a:srgbClr val="FFFF00"/>
                </a:solidFill>
              </a:rPr>
              <a:t>sub-threshold skin insults</a:t>
            </a:r>
            <a:r>
              <a:rPr lang="en-US" sz="2400" dirty="0"/>
              <a:t>, without sufficient time between them for complete barrier function repair</a:t>
            </a:r>
          </a:p>
          <a:p>
            <a:pPr>
              <a:lnSpc>
                <a:spcPct val="80000"/>
              </a:lnSpc>
            </a:pPr>
            <a:r>
              <a:rPr lang="en-US" sz="2400" dirty="0" smtClean="0"/>
              <a:t>Lesions </a:t>
            </a:r>
            <a:r>
              <a:rPr lang="en-US" sz="2400" dirty="0"/>
              <a:t>are less sharply </a:t>
            </a:r>
            <a:r>
              <a:rPr lang="en-US" sz="2400" dirty="0" smtClean="0"/>
              <a:t>demarcated</a:t>
            </a:r>
            <a:endParaRPr lang="en-US" sz="2400" dirty="0"/>
          </a:p>
          <a:p>
            <a:pPr>
              <a:lnSpc>
                <a:spcPct val="80000"/>
              </a:lnSpc>
            </a:pPr>
            <a:r>
              <a:rPr lang="en-US" sz="2400" dirty="0"/>
              <a:t>Itching and pain due to fissures of </a:t>
            </a:r>
            <a:r>
              <a:rPr lang="en-US" sz="2400" dirty="0" err="1"/>
              <a:t>hyperkeratotic</a:t>
            </a:r>
            <a:r>
              <a:rPr lang="en-US" sz="2400" dirty="0"/>
              <a:t> </a:t>
            </a:r>
            <a:r>
              <a:rPr lang="en-US" sz="2400" dirty="0" smtClean="0"/>
              <a:t>skin</a:t>
            </a:r>
            <a:endParaRPr lang="en-US" sz="2400" dirty="0"/>
          </a:p>
          <a:p>
            <a:pPr>
              <a:lnSpc>
                <a:spcPct val="80000"/>
              </a:lnSpc>
            </a:pPr>
            <a:r>
              <a:rPr lang="en-US" sz="2400" dirty="0"/>
              <a:t>Skin findings include </a:t>
            </a:r>
            <a:r>
              <a:rPr lang="en-US" sz="2400" dirty="0" err="1"/>
              <a:t>lichenification</a:t>
            </a:r>
            <a:r>
              <a:rPr lang="en-US" sz="2400" dirty="0"/>
              <a:t>, hyperkeratosis, </a:t>
            </a:r>
            <a:r>
              <a:rPr lang="en-US" sz="2400" dirty="0" err="1"/>
              <a:t>xerosis</a:t>
            </a:r>
            <a:r>
              <a:rPr lang="en-US" sz="2400" dirty="0"/>
              <a:t>, </a:t>
            </a:r>
            <a:r>
              <a:rPr lang="en-US" sz="2400" dirty="0" err="1"/>
              <a:t>erythema</a:t>
            </a:r>
            <a:r>
              <a:rPr lang="en-US" sz="2400" dirty="0"/>
              <a:t>, and vesicles</a:t>
            </a:r>
          </a:p>
          <a:p>
            <a:pPr>
              <a:lnSpc>
                <a:spcPct val="80000"/>
              </a:lnSpc>
            </a:pPr>
            <a:endParaRPr lang="en-US" dirty="0"/>
          </a:p>
        </p:txBody>
      </p:sp>
      <p:pic>
        <p:nvPicPr>
          <p:cNvPr id="18437" name="Picture 5" descr="17FF4"/>
          <p:cNvPicPr>
            <a:picLocks noGrp="1" noChangeAspect="1" noChangeArrowheads="1"/>
          </p:cNvPicPr>
          <p:nvPr>
            <p:ph sz="half" idx="2"/>
          </p:nvPr>
        </p:nvPicPr>
        <p:blipFill>
          <a:blip r:embed="rId2" cstate="print"/>
          <a:srcRect/>
          <a:stretch>
            <a:fillRect/>
          </a:stretch>
        </p:blipFill>
        <p:spPr>
          <a:xfrm>
            <a:off x="4495800" y="2254250"/>
            <a:ext cx="4495800" cy="3181350"/>
          </a:xfrm>
          <a:noFill/>
          <a:ln/>
        </p:spPr>
      </p:pic>
    </p:spTree>
  </p:cSld>
  <p:clrMapOvr>
    <a:masterClrMapping/>
  </p:clrMapOvr>
  <p:transition spd="med"/>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r>
              <a:rPr lang="en-US" smtClean="0"/>
              <a:t>Irritant Contact Dermatitis</a:t>
            </a:r>
          </a:p>
        </p:txBody>
      </p:sp>
      <p:sp>
        <p:nvSpPr>
          <p:cNvPr id="3" name="Content Placeholder 2"/>
          <p:cNvSpPr>
            <a:spLocks noGrp="1"/>
          </p:cNvSpPr>
          <p:nvPr>
            <p:ph idx="1"/>
          </p:nvPr>
        </p:nvSpPr>
        <p:spPr/>
        <p:txBody>
          <a:bodyPr rtlCol="0">
            <a:normAutofit/>
          </a:bodyPr>
          <a:lstStyle/>
          <a:p>
            <a:pPr fontAlgn="auto">
              <a:spcAft>
                <a:spcPts val="0"/>
              </a:spcAft>
              <a:buFont typeface="Arial" pitchFamily="34" charset="0"/>
              <a:buNone/>
              <a:defRPr/>
            </a:pPr>
            <a:r>
              <a:rPr lang="en-US" sz="2600" u="sng" dirty="0" smtClean="0"/>
              <a:t>Acute Irritant Contact Dermatitis </a:t>
            </a:r>
          </a:p>
          <a:p>
            <a:pPr fontAlgn="auto">
              <a:spcAft>
                <a:spcPts val="0"/>
              </a:spcAft>
              <a:defRPr/>
            </a:pPr>
            <a:r>
              <a:rPr lang="en-US" sz="2600" dirty="0" smtClean="0"/>
              <a:t>Burning, stinging, painful sensations can occur immediately within seconds after exposure or may be delayed up to 24 hour</a:t>
            </a:r>
          </a:p>
          <a:p>
            <a:pPr fontAlgn="auto">
              <a:spcAft>
                <a:spcPts val="0"/>
              </a:spcAft>
              <a:buFont typeface="Arial" pitchFamily="34" charset="0"/>
              <a:buNone/>
              <a:defRPr/>
            </a:pPr>
            <a:r>
              <a:rPr lang="en-US" sz="2600" u="sng" dirty="0" smtClean="0"/>
              <a:t>Lesion</a:t>
            </a:r>
          </a:p>
          <a:p>
            <a:pPr fontAlgn="auto">
              <a:spcAft>
                <a:spcPts val="0"/>
              </a:spcAft>
              <a:buFont typeface="Arial" pitchFamily="34" charset="0"/>
              <a:buNone/>
              <a:defRPr/>
            </a:pPr>
            <a:r>
              <a:rPr lang="en-US" sz="2600" dirty="0" err="1" smtClean="0"/>
              <a:t>Erythema</a:t>
            </a:r>
            <a:r>
              <a:rPr lang="en-US" sz="2600" dirty="0" smtClean="0"/>
              <a:t> with a dull, </a:t>
            </a:r>
            <a:r>
              <a:rPr lang="en-US" sz="2600" dirty="0" err="1" smtClean="0"/>
              <a:t>nonglistening</a:t>
            </a:r>
            <a:r>
              <a:rPr lang="en-US" sz="2600" dirty="0" smtClean="0"/>
              <a:t> surface </a:t>
            </a:r>
            <a:r>
              <a:rPr lang="en-US" sz="2600" dirty="0" smtClean="0">
                <a:sym typeface="Wingdings"/>
              </a:rPr>
              <a:t> </a:t>
            </a:r>
            <a:r>
              <a:rPr lang="en-US" sz="2600" dirty="0" err="1" smtClean="0"/>
              <a:t>vesiculation</a:t>
            </a:r>
            <a:r>
              <a:rPr lang="en-US" sz="2600" dirty="0" smtClean="0"/>
              <a:t> (blister formation) </a:t>
            </a:r>
            <a:r>
              <a:rPr lang="en-US" sz="2600" dirty="0" smtClean="0">
                <a:sym typeface="Wingdings"/>
              </a:rPr>
              <a:t></a:t>
            </a:r>
            <a:r>
              <a:rPr lang="en-US" sz="2600" dirty="0" smtClean="0"/>
              <a:t> erosion </a:t>
            </a:r>
            <a:r>
              <a:rPr lang="en-US" sz="2600" dirty="0" smtClean="0">
                <a:sym typeface="Wingdings"/>
              </a:rPr>
              <a:t></a:t>
            </a:r>
            <a:r>
              <a:rPr lang="en-US" sz="2600" dirty="0" smtClean="0"/>
              <a:t> crusting </a:t>
            </a:r>
            <a:r>
              <a:rPr lang="en-US" sz="2600" dirty="0" smtClean="0">
                <a:sym typeface="Wingdings"/>
              </a:rPr>
              <a:t></a:t>
            </a:r>
            <a:r>
              <a:rPr lang="en-US" sz="2600" dirty="0" smtClean="0"/>
              <a:t> shedding of crusts and scaling or </a:t>
            </a:r>
            <a:r>
              <a:rPr lang="en-US" sz="2600" dirty="0" err="1" smtClean="0"/>
              <a:t>erythema</a:t>
            </a:r>
            <a:r>
              <a:rPr lang="en-US" sz="2600" dirty="0" smtClean="0"/>
              <a:t> </a:t>
            </a:r>
            <a:r>
              <a:rPr lang="en-US" sz="2600" dirty="0" smtClean="0">
                <a:sym typeface="Wingdings"/>
              </a:rPr>
              <a:t></a:t>
            </a:r>
            <a:r>
              <a:rPr lang="en-US" sz="2600" dirty="0" smtClean="0"/>
              <a:t> necrosis </a:t>
            </a:r>
            <a:r>
              <a:rPr lang="en-US" sz="2600" dirty="0" smtClean="0">
                <a:sym typeface="Wingdings"/>
              </a:rPr>
              <a:t></a:t>
            </a:r>
            <a:r>
              <a:rPr lang="en-US" sz="2600" dirty="0" smtClean="0"/>
              <a:t> shedding of necrotic tissue </a:t>
            </a:r>
            <a:r>
              <a:rPr lang="en-US" sz="2600" dirty="0" smtClean="0">
                <a:sym typeface="Wingdings"/>
              </a:rPr>
              <a:t></a:t>
            </a:r>
            <a:r>
              <a:rPr lang="en-US" sz="2600" dirty="0" smtClean="0"/>
              <a:t> ulceration </a:t>
            </a:r>
            <a:r>
              <a:rPr lang="en-US" sz="2600" dirty="0" smtClean="0">
                <a:sym typeface="Wingdings"/>
              </a:rPr>
              <a:t></a:t>
            </a:r>
            <a:r>
              <a:rPr lang="en-US" sz="2600" dirty="0" smtClean="0"/>
              <a:t> healing</a:t>
            </a:r>
          </a:p>
          <a:p>
            <a:pPr fontAlgn="auto">
              <a:spcAft>
                <a:spcPts val="0"/>
              </a:spcAft>
              <a:buFont typeface="Arial" pitchFamily="34" charset="0"/>
              <a:buNone/>
              <a:defRPr/>
            </a:pPr>
            <a:endParaRPr lang="en-US" dirty="0" smtClean="0"/>
          </a:p>
        </p:txBody>
      </p:sp>
      <p:sp>
        <p:nvSpPr>
          <p:cNvPr id="4" name="Slide Number Placeholder 3"/>
          <p:cNvSpPr>
            <a:spLocks noGrp="1"/>
          </p:cNvSpPr>
          <p:nvPr>
            <p:ph type="sldNum" sz="quarter" idx="12"/>
          </p:nvPr>
        </p:nvSpPr>
        <p:spPr/>
        <p:txBody>
          <a:bodyPr/>
          <a:lstStyle/>
          <a:p>
            <a:pPr>
              <a:defRPr/>
            </a:pPr>
            <a:fld id="{F39E7B14-2CCD-490E-9C2F-D8E594F3CCA5}" type="slidenum">
              <a:rPr lang="en-US"/>
              <a:pPr>
                <a:defRPr/>
              </a:pPr>
              <a:t>35</a:t>
            </a:fld>
            <a:endParaRPr lang="en-US"/>
          </a:p>
        </p:txBody>
      </p:sp>
      <p:sp>
        <p:nvSpPr>
          <p:cNvPr id="5" name="Rectangle 4"/>
          <p:cNvSpPr/>
          <p:nvPr/>
        </p:nvSpPr>
        <p:spPr>
          <a:xfrm>
            <a:off x="8382000" y="6400800"/>
            <a:ext cx="304800" cy="304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6" name="Picture 2" descr="C:\Users\hp\Desktop\DSC_0170.JPG"/>
          <p:cNvPicPr>
            <a:picLocks noChangeAspect="1" noChangeArrowheads="1"/>
          </p:cNvPicPr>
          <p:nvPr/>
        </p:nvPicPr>
        <p:blipFill>
          <a:blip r:embed="rId2" cstate="print"/>
          <a:srcRect/>
          <a:stretch>
            <a:fillRect/>
          </a:stretch>
        </p:blipFill>
        <p:spPr bwMode="auto">
          <a:xfrm>
            <a:off x="1371600" y="762000"/>
            <a:ext cx="6629400" cy="3729038"/>
          </a:xfrm>
          <a:prstGeom prst="rect">
            <a:avLst/>
          </a:prstGeom>
          <a:noFill/>
        </p:spPr>
      </p:pic>
      <p:pic>
        <p:nvPicPr>
          <p:cNvPr id="7" name="Picture 2" descr="F:\mob pic\DSC_0991.JPG"/>
          <p:cNvPicPr>
            <a:picLocks noChangeAspect="1" noChangeArrowheads="1"/>
          </p:cNvPicPr>
          <p:nvPr/>
        </p:nvPicPr>
        <p:blipFill>
          <a:blip r:embed="rId3" cstate="print"/>
          <a:srcRect/>
          <a:stretch>
            <a:fillRect/>
          </a:stretch>
        </p:blipFill>
        <p:spPr bwMode="auto">
          <a:xfrm>
            <a:off x="2514600" y="457200"/>
            <a:ext cx="3429000" cy="6095999"/>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US" smtClean="0"/>
              <a:t>Irritant Contact Dermatitis</a:t>
            </a:r>
          </a:p>
        </p:txBody>
      </p:sp>
      <p:sp>
        <p:nvSpPr>
          <p:cNvPr id="3" name="Content Placeholder 2"/>
          <p:cNvSpPr>
            <a:spLocks noGrp="1"/>
          </p:cNvSpPr>
          <p:nvPr>
            <p:ph idx="1"/>
          </p:nvPr>
        </p:nvSpPr>
        <p:spPr/>
        <p:txBody>
          <a:bodyPr rtlCol="0">
            <a:normAutofit/>
          </a:bodyPr>
          <a:lstStyle/>
          <a:p>
            <a:pPr fontAlgn="auto">
              <a:spcAft>
                <a:spcPts val="0"/>
              </a:spcAft>
              <a:buFont typeface="Arial" pitchFamily="34" charset="0"/>
              <a:buNone/>
              <a:defRPr/>
            </a:pPr>
            <a:r>
              <a:rPr lang="en-US" sz="2400" b="1" u="sng" dirty="0" smtClean="0"/>
              <a:t>Chronic Irritant Contact Dermatitis</a:t>
            </a:r>
          </a:p>
          <a:p>
            <a:pPr fontAlgn="auto">
              <a:spcAft>
                <a:spcPts val="0"/>
              </a:spcAft>
              <a:defRPr/>
            </a:pPr>
            <a:r>
              <a:rPr lang="en-US" sz="2400" dirty="0" smtClean="0"/>
              <a:t>Prolonged and repeated exposures of the skin to irritants results to a chronic disturbance of the barrier function, subsequently, elicit a chronic inflammatory response.</a:t>
            </a:r>
          </a:p>
          <a:p>
            <a:pPr fontAlgn="auto">
              <a:spcAft>
                <a:spcPts val="0"/>
              </a:spcAft>
              <a:defRPr/>
            </a:pPr>
            <a:r>
              <a:rPr lang="en-US" sz="2400" dirty="0" smtClean="0"/>
              <a:t>Stinging and itching, pain as fissures develop</a:t>
            </a:r>
          </a:p>
          <a:p>
            <a:pPr fontAlgn="auto">
              <a:spcAft>
                <a:spcPts val="0"/>
              </a:spcAft>
              <a:defRPr/>
            </a:pPr>
            <a:endParaRPr lang="en-US" sz="2400" dirty="0" smtClean="0"/>
          </a:p>
          <a:p>
            <a:pPr fontAlgn="auto">
              <a:spcAft>
                <a:spcPts val="0"/>
              </a:spcAft>
              <a:buFont typeface="Arial" pitchFamily="34" charset="0"/>
              <a:buNone/>
              <a:defRPr/>
            </a:pPr>
            <a:r>
              <a:rPr lang="en-US" sz="2400" b="1" u="sng" dirty="0" smtClean="0"/>
              <a:t>Lesion</a:t>
            </a:r>
          </a:p>
          <a:p>
            <a:pPr fontAlgn="auto">
              <a:spcAft>
                <a:spcPts val="0"/>
              </a:spcAft>
              <a:buFont typeface="Arial" pitchFamily="34" charset="0"/>
              <a:buNone/>
              <a:defRPr/>
            </a:pPr>
            <a:r>
              <a:rPr lang="en-US" sz="2400" dirty="0" smtClean="0"/>
              <a:t>Dryness </a:t>
            </a:r>
            <a:r>
              <a:rPr lang="en-US" sz="2400" dirty="0" smtClean="0">
                <a:sym typeface="Wingdings"/>
              </a:rPr>
              <a:t></a:t>
            </a:r>
            <a:r>
              <a:rPr lang="en-US" sz="2400" dirty="0" smtClean="0"/>
              <a:t> chapping </a:t>
            </a:r>
            <a:r>
              <a:rPr lang="en-US" sz="2400" dirty="0" smtClean="0">
                <a:sym typeface="Wingdings"/>
              </a:rPr>
              <a:t></a:t>
            </a:r>
            <a:r>
              <a:rPr lang="en-US" sz="2400" dirty="0" smtClean="0"/>
              <a:t> </a:t>
            </a:r>
            <a:r>
              <a:rPr lang="en-US" sz="2400" dirty="0" err="1" smtClean="0"/>
              <a:t>erythema</a:t>
            </a:r>
            <a:r>
              <a:rPr lang="en-US" sz="2400" dirty="0" smtClean="0"/>
              <a:t> </a:t>
            </a:r>
            <a:r>
              <a:rPr lang="en-US" sz="2400" dirty="0" smtClean="0">
                <a:sym typeface="Wingdings"/>
              </a:rPr>
              <a:t></a:t>
            </a:r>
            <a:r>
              <a:rPr lang="en-US" sz="2400" dirty="0" smtClean="0"/>
              <a:t> hyperkeratosis and scaling </a:t>
            </a:r>
            <a:r>
              <a:rPr lang="en-US" sz="2400" dirty="0" smtClean="0">
                <a:sym typeface="Wingdings"/>
              </a:rPr>
              <a:t></a:t>
            </a:r>
            <a:r>
              <a:rPr lang="en-US" sz="2400" dirty="0" smtClean="0"/>
              <a:t> fissures and crusting</a:t>
            </a:r>
          </a:p>
          <a:p>
            <a:pPr fontAlgn="auto">
              <a:spcAft>
                <a:spcPts val="0"/>
              </a:spcAft>
              <a:defRPr/>
            </a:pPr>
            <a:r>
              <a:rPr lang="en-US" sz="2400" dirty="0" err="1" smtClean="0"/>
              <a:t>Lichenification</a:t>
            </a:r>
            <a:r>
              <a:rPr lang="en-US" sz="2400" dirty="0" smtClean="0"/>
              <a:t>, vesicles, pustules, and erosions</a:t>
            </a:r>
          </a:p>
        </p:txBody>
      </p:sp>
      <p:sp>
        <p:nvSpPr>
          <p:cNvPr id="4" name="Slide Number Placeholder 3"/>
          <p:cNvSpPr>
            <a:spLocks noGrp="1"/>
          </p:cNvSpPr>
          <p:nvPr>
            <p:ph type="sldNum" sz="quarter" idx="12"/>
          </p:nvPr>
        </p:nvSpPr>
        <p:spPr/>
        <p:txBody>
          <a:bodyPr/>
          <a:lstStyle/>
          <a:p>
            <a:pPr>
              <a:defRPr/>
            </a:pPr>
            <a:fld id="{E9FF4208-FF6B-49CD-95D8-90A8053D1370}" type="slidenum">
              <a:rPr lang="en-US"/>
              <a:pPr>
                <a:defRPr/>
              </a:pPr>
              <a:t>36</a:t>
            </a:fld>
            <a:endParaRPr lang="en-US"/>
          </a:p>
        </p:txBody>
      </p:sp>
      <p:sp>
        <p:nvSpPr>
          <p:cNvPr id="5" name="Rectangle 4"/>
          <p:cNvSpPr/>
          <p:nvPr/>
        </p:nvSpPr>
        <p:spPr>
          <a:xfrm>
            <a:off x="8382000" y="6400800"/>
            <a:ext cx="381000" cy="304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6" name="Picture 2" descr="C:\Users\hp\Desktop\DSC03921.JPG"/>
          <p:cNvPicPr>
            <a:picLocks noChangeAspect="1" noChangeArrowheads="1"/>
          </p:cNvPicPr>
          <p:nvPr/>
        </p:nvPicPr>
        <p:blipFill>
          <a:blip r:embed="rId2" cstate="print"/>
          <a:srcRect/>
          <a:stretch>
            <a:fillRect/>
          </a:stretch>
        </p:blipFill>
        <p:spPr bwMode="auto">
          <a:xfrm>
            <a:off x="228600" y="457200"/>
            <a:ext cx="8127664" cy="6096000"/>
          </a:xfrm>
          <a:prstGeom prst="rect">
            <a:avLst/>
          </a:prstGeom>
          <a:noFill/>
        </p:spPr>
      </p:pic>
      <p:pic>
        <p:nvPicPr>
          <p:cNvPr id="7" name="Picture 2"/>
          <p:cNvPicPr>
            <a:picLocks noChangeAspect="1" noChangeArrowheads="1"/>
          </p:cNvPicPr>
          <p:nvPr/>
        </p:nvPicPr>
        <p:blipFill>
          <a:blip r:embed="rId3" cstate="print"/>
          <a:srcRect/>
          <a:stretch>
            <a:fillRect/>
          </a:stretch>
        </p:blipFill>
        <p:spPr bwMode="auto">
          <a:xfrm>
            <a:off x="0" y="1066800"/>
            <a:ext cx="8252911" cy="4848087"/>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ox(i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checkerboard(across)">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6" name="Picture 2"/>
          <p:cNvPicPr>
            <a:picLocks noGrp="1" noChangeAspect="1" noChangeArrowheads="1"/>
          </p:cNvPicPr>
          <p:nvPr>
            <p:ph idx="1"/>
          </p:nvPr>
        </p:nvPicPr>
        <p:blipFill>
          <a:blip r:embed="rId2" cstate="print"/>
          <a:srcRect/>
          <a:stretch>
            <a:fillRect/>
          </a:stretch>
        </p:blipFill>
        <p:spPr bwMode="auto">
          <a:xfrm>
            <a:off x="0" y="-214338"/>
            <a:ext cx="9144000" cy="692948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ICD &amp; ACD</a:t>
            </a:r>
            <a:br>
              <a:rPr lang="en-US" b="1" dirty="0" smtClean="0"/>
            </a:br>
            <a:endParaRPr lang="en-US" dirty="0"/>
          </a:p>
        </p:txBody>
      </p:sp>
      <p:sp>
        <p:nvSpPr>
          <p:cNvPr id="3" name="Content Placeholder 2"/>
          <p:cNvSpPr>
            <a:spLocks noGrp="1"/>
          </p:cNvSpPr>
          <p:nvPr>
            <p:ph idx="1"/>
          </p:nvPr>
        </p:nvSpPr>
        <p:spPr>
          <a:xfrm>
            <a:off x="457200" y="1219200"/>
            <a:ext cx="8229600" cy="4906963"/>
          </a:xfrm>
        </p:spPr>
        <p:txBody>
          <a:bodyPr>
            <a:normAutofit fontScale="85000" lnSpcReduction="20000"/>
          </a:bodyPr>
          <a:lstStyle/>
          <a:p>
            <a:r>
              <a:rPr lang="en-US" dirty="0" smtClean="0"/>
              <a:t>Differentiation is often difficult in clinical setting, </a:t>
            </a:r>
          </a:p>
          <a:p>
            <a:r>
              <a:rPr lang="en-US" dirty="0" smtClean="0"/>
              <a:t>Deciding whether dermatitis primarily depends on irritancy or allergy is not always straightforward. </a:t>
            </a:r>
          </a:p>
          <a:p>
            <a:r>
              <a:rPr lang="en-US" dirty="0" smtClean="0"/>
              <a:t>No </a:t>
            </a:r>
            <a:r>
              <a:rPr lang="en-US" dirty="0" err="1" smtClean="0"/>
              <a:t>pathognomic</a:t>
            </a:r>
            <a:r>
              <a:rPr lang="en-US" dirty="0" smtClean="0"/>
              <a:t> clinical signs and symptoms can unambiguously discriminate between ACD and ICD.</a:t>
            </a:r>
          </a:p>
          <a:p>
            <a:pPr>
              <a:buNone/>
            </a:pPr>
            <a:endParaRPr lang="en-US" dirty="0" smtClean="0"/>
          </a:p>
          <a:p>
            <a:r>
              <a:rPr lang="en-US" dirty="0" smtClean="0"/>
              <a:t>Diagnosis of CD depends on: </a:t>
            </a:r>
          </a:p>
          <a:p>
            <a:pPr lvl="1"/>
            <a:r>
              <a:rPr lang="en-US" dirty="0" smtClean="0"/>
              <a:t>Patient history, </a:t>
            </a:r>
          </a:p>
          <a:p>
            <a:pPr lvl="1"/>
            <a:r>
              <a:rPr lang="en-US" dirty="0" smtClean="0"/>
              <a:t>Clinical examination, </a:t>
            </a:r>
          </a:p>
          <a:p>
            <a:pPr lvl="1"/>
            <a:r>
              <a:rPr lang="en-US" dirty="0" smtClean="0"/>
              <a:t>Exposure assessment (including hazard identification, estimation of dermal exposure and risk characterization), </a:t>
            </a:r>
          </a:p>
          <a:p>
            <a:pPr lvl="1"/>
            <a:r>
              <a:rPr lang="en-US" dirty="0" smtClean="0"/>
              <a:t>Analysis of all predisposing and contributory factors,  </a:t>
            </a:r>
          </a:p>
          <a:p>
            <a:pPr lvl="1"/>
            <a:r>
              <a:rPr lang="en-US" dirty="0" smtClean="0"/>
              <a:t>Comprehensive diagnostic testing.</a:t>
            </a:r>
            <a:endParaRPr lang="en-US" u="sng" baseline="30000" dirty="0" smtClean="0"/>
          </a:p>
          <a:p>
            <a:endParaRPr lang="en-US"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Workup Laboratory Studies: </a:t>
            </a:r>
            <a:br>
              <a:rPr lang="en-US" b="1" dirty="0" smtClean="0"/>
            </a:br>
            <a:endParaRPr lang="en-US" dirty="0"/>
          </a:p>
        </p:txBody>
      </p:sp>
      <p:sp>
        <p:nvSpPr>
          <p:cNvPr id="3" name="Content Placeholder 2"/>
          <p:cNvSpPr>
            <a:spLocks noGrp="1"/>
          </p:cNvSpPr>
          <p:nvPr>
            <p:ph idx="1"/>
          </p:nvPr>
        </p:nvSpPr>
        <p:spPr/>
        <p:txBody>
          <a:bodyPr>
            <a:normAutofit fontScale="70000" lnSpcReduction="20000"/>
          </a:bodyPr>
          <a:lstStyle/>
          <a:p>
            <a:r>
              <a:rPr lang="en-US" b="1" dirty="0" smtClean="0"/>
              <a:t>Patch tests (</a:t>
            </a:r>
            <a:r>
              <a:rPr lang="en-US" b="1" dirty="0" err="1" smtClean="0"/>
              <a:t>epicutaneous</a:t>
            </a:r>
            <a:r>
              <a:rPr lang="en-US" b="1" dirty="0" smtClean="0"/>
              <a:t>)</a:t>
            </a:r>
            <a:endParaRPr lang="en-US" dirty="0" smtClean="0"/>
          </a:p>
          <a:p>
            <a:r>
              <a:rPr lang="en-US" b="1" dirty="0" smtClean="0"/>
              <a:t>Open-tests or repeated open tests – ROAT</a:t>
            </a:r>
          </a:p>
          <a:p>
            <a:r>
              <a:rPr lang="en-US" b="1" dirty="0" smtClean="0"/>
              <a:t>Thin-layer Rapid Use </a:t>
            </a:r>
            <a:r>
              <a:rPr lang="en-US" b="1" dirty="0" err="1" smtClean="0"/>
              <a:t>Epicutaneous</a:t>
            </a:r>
            <a:r>
              <a:rPr lang="en-US" b="1" dirty="0" smtClean="0"/>
              <a:t> Test (T.R.U.E. Test)</a:t>
            </a:r>
          </a:p>
          <a:p>
            <a:r>
              <a:rPr lang="en-US" b="1" dirty="0" err="1" smtClean="0">
                <a:effectLst>
                  <a:outerShdw blurRad="38100" dist="38100" dir="2700000" algn="tl">
                    <a:srgbClr val="000000">
                      <a:alpha val="43137"/>
                    </a:srgbClr>
                  </a:outerShdw>
                </a:effectLst>
              </a:rPr>
              <a:t>Photopatch</a:t>
            </a:r>
            <a:r>
              <a:rPr lang="en-US" b="1" dirty="0" smtClean="0">
                <a:effectLst>
                  <a:outerShdw blurRad="38100" dist="38100" dir="2700000" algn="tl">
                    <a:srgbClr val="000000">
                      <a:alpha val="43137"/>
                    </a:srgbClr>
                  </a:outerShdw>
                </a:effectLst>
              </a:rPr>
              <a:t> Test</a:t>
            </a:r>
            <a:r>
              <a:rPr lang="en-US" dirty="0" smtClean="0"/>
              <a:t> </a:t>
            </a:r>
          </a:p>
          <a:p>
            <a:r>
              <a:rPr lang="en-US" b="1" dirty="0" smtClean="0">
                <a:effectLst>
                  <a:outerShdw blurRad="38100" dist="38100" dir="2700000" algn="tl">
                    <a:srgbClr val="000000">
                      <a:alpha val="43137"/>
                    </a:srgbClr>
                  </a:outerShdw>
                </a:effectLst>
              </a:rPr>
              <a:t>Provocative Use Test</a:t>
            </a:r>
            <a:r>
              <a:rPr lang="en-US" dirty="0" smtClean="0"/>
              <a:t> </a:t>
            </a:r>
            <a:endParaRPr lang="en-US" b="1" dirty="0" smtClean="0"/>
          </a:p>
          <a:p>
            <a:r>
              <a:rPr lang="en-US" b="1" dirty="0" smtClean="0"/>
              <a:t>Differentiation between irritation and allergy can therefore be established clinically by:</a:t>
            </a:r>
            <a:endParaRPr lang="en-US" dirty="0" smtClean="0"/>
          </a:p>
          <a:p>
            <a:r>
              <a:rPr lang="en-US" dirty="0" smtClean="0"/>
              <a:t>– The systematic use of a positive control for irritation during the tests; </a:t>
            </a:r>
          </a:p>
          <a:p>
            <a:r>
              <a:rPr lang="en-US" dirty="0" smtClean="0"/>
              <a:t>– When a reaction is difficult to interpret or there are positive irritation tests: </a:t>
            </a:r>
          </a:p>
          <a:p>
            <a:r>
              <a:rPr lang="en-US" dirty="0" smtClean="0"/>
              <a:t>1) re-test with patch tests for only 24 hours (or 12 hours if the first reaction is strong); </a:t>
            </a:r>
          </a:p>
          <a:p>
            <a:r>
              <a:rPr lang="en-US" dirty="0" smtClean="0"/>
              <a:t>2) carry out a ROAT test.</a:t>
            </a:r>
          </a:p>
          <a:p>
            <a:endParaRPr lang="en-US" dirty="0" smtClean="0"/>
          </a:p>
          <a:p>
            <a:pPr lvl="0"/>
            <a:endParaRPr lang="en-US" dirty="0" smtClean="0"/>
          </a:p>
          <a:p>
            <a:pPr lvl="0"/>
            <a:endParaRPr lang="en-US" dirty="0" smtClean="0"/>
          </a:p>
          <a:p>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Autofit/>
          </a:bodyPr>
          <a:lstStyle/>
          <a:p>
            <a:r>
              <a:rPr lang="en-US" sz="2400" b="1" dirty="0" smtClean="0"/>
              <a:t>Allergic contact dermatitis (ACD) (20%)</a:t>
            </a:r>
          </a:p>
          <a:p>
            <a:pPr lvl="2"/>
            <a:r>
              <a:rPr lang="en-US" sz="2000" dirty="0" smtClean="0"/>
              <a:t>Inflammation caused by allergen-specific T lymphocytes. </a:t>
            </a:r>
          </a:p>
          <a:p>
            <a:pPr lvl="2"/>
            <a:r>
              <a:rPr lang="en-US" sz="2000" dirty="0" smtClean="0"/>
              <a:t>Rapid development of dermatitis occurs following re-exposure to low concentrations of allergen, not cause lesions in non-sensitized individuals</a:t>
            </a:r>
          </a:p>
          <a:p>
            <a:pPr lvl="2"/>
            <a:endParaRPr lang="en-US" sz="2000" dirty="0" smtClean="0"/>
          </a:p>
          <a:p>
            <a:r>
              <a:rPr lang="en-US" sz="2400" b="1" dirty="0" smtClean="0"/>
              <a:t>Irritant contact dermatitis (ICD) (80%)</a:t>
            </a:r>
          </a:p>
          <a:p>
            <a:pPr lvl="2"/>
            <a:r>
              <a:rPr lang="en-US" sz="2000" dirty="0" smtClean="0"/>
              <a:t>Develop following prolonged and repeated exposure to irritants</a:t>
            </a:r>
          </a:p>
          <a:p>
            <a:pPr lvl="2"/>
            <a:r>
              <a:rPr lang="en-US" sz="2000" dirty="0" smtClean="0"/>
              <a:t>Inflammatory cells have role in development of dermatitis</a:t>
            </a:r>
          </a:p>
          <a:p>
            <a:pPr lvl="2"/>
            <a:r>
              <a:rPr lang="en-US" sz="2000" dirty="0" smtClean="0"/>
              <a:t>Allergen-specific lymphocytes not involved in pathogenesis </a:t>
            </a:r>
          </a:p>
          <a:p>
            <a:pPr lvl="2"/>
            <a:r>
              <a:rPr lang="en-US" sz="2000" dirty="0" smtClean="0"/>
              <a:t>Prior sensitization is not necessary</a:t>
            </a:r>
          </a:p>
        </p:txBody>
      </p:sp>
      <p:sp>
        <p:nvSpPr>
          <p:cNvPr id="3" name="Title 2"/>
          <p:cNvSpPr>
            <a:spLocks noGrp="1"/>
          </p:cNvSpPr>
          <p:nvPr>
            <p:ph type="title"/>
          </p:nvPr>
        </p:nvSpPr>
        <p:spPr/>
        <p:txBody>
          <a:bodyPr/>
          <a:lstStyle/>
          <a:p>
            <a:r>
              <a:rPr lang="en-US" dirty="0" smtClean="0"/>
              <a:t>Classification </a:t>
            </a:r>
            <a:endParaRPr lang="th-TH" dirty="0"/>
          </a:p>
        </p:txBody>
      </p:sp>
      <p:sp>
        <p:nvSpPr>
          <p:cNvPr id="4" name="TextBox 3"/>
          <p:cNvSpPr txBox="1"/>
          <p:nvPr/>
        </p:nvSpPr>
        <p:spPr>
          <a:xfrm>
            <a:off x="6705600" y="6248400"/>
            <a:ext cx="1981192" cy="307777"/>
          </a:xfrm>
          <a:prstGeom prst="rect">
            <a:avLst/>
          </a:prstGeom>
          <a:noFill/>
        </p:spPr>
        <p:txBody>
          <a:bodyPr wrap="square" rtlCol="0">
            <a:spAutoFit/>
          </a:bodyPr>
          <a:lstStyle/>
          <a:p>
            <a:r>
              <a:rPr lang="en-US" sz="1400" dirty="0" smtClean="0"/>
              <a:t>www.worldallergy.org</a:t>
            </a:r>
            <a:endParaRPr lang="th-TH" sz="1400"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t>
            </a:r>
            <a:endParaRPr lang="en-US" dirty="0"/>
          </a:p>
        </p:txBody>
      </p:sp>
      <p:sp>
        <p:nvSpPr>
          <p:cNvPr id="3" name="Content Placeholder 2"/>
          <p:cNvSpPr>
            <a:spLocks noGrp="1"/>
          </p:cNvSpPr>
          <p:nvPr>
            <p:ph idx="1"/>
          </p:nvPr>
        </p:nvSpPr>
        <p:spPr/>
        <p:txBody>
          <a:bodyPr>
            <a:normAutofit/>
          </a:bodyPr>
          <a:lstStyle/>
          <a:p>
            <a:pPr lvl="0"/>
            <a:r>
              <a:rPr lang="en-US" sz="2400" dirty="0" smtClean="0"/>
              <a:t>Immunological tests </a:t>
            </a:r>
          </a:p>
          <a:p>
            <a:pPr lvl="0"/>
            <a:r>
              <a:rPr lang="en-US" sz="2400" dirty="0" smtClean="0"/>
              <a:t>Shows the existence of allergen-specific T cells in the skin or blood of patients; </a:t>
            </a:r>
          </a:p>
          <a:p>
            <a:r>
              <a:rPr lang="en-US" sz="2400" b="1" dirty="0" smtClean="0"/>
              <a:t>Presence of allergen-specific T cells in the skin found in a punch biopsy of ACD lesions or in skin tests</a:t>
            </a:r>
            <a:endParaRPr lang="en-US" sz="2400" dirty="0" smtClean="0"/>
          </a:p>
          <a:p>
            <a:pPr lvl="0"/>
            <a:endParaRPr lang="en-US" sz="2400" dirty="0" smtClean="0"/>
          </a:p>
          <a:p>
            <a:r>
              <a:rPr lang="en-US" sz="2400" b="1" dirty="0" smtClean="0"/>
              <a:t>Presence of allergen-specific T cells in patients’ blood</a:t>
            </a:r>
            <a:endParaRPr lang="en-US" sz="2400"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3" name="Rectangle 5"/>
          <p:cNvSpPr>
            <a:spLocks noGrp="1" noChangeArrowheads="1"/>
          </p:cNvSpPr>
          <p:nvPr>
            <p:ph type="title"/>
          </p:nvPr>
        </p:nvSpPr>
        <p:spPr>
          <a:xfrm>
            <a:off x="457200" y="0"/>
            <a:ext cx="8229600" cy="1139825"/>
          </a:xfrm>
        </p:spPr>
        <p:txBody>
          <a:bodyPr/>
          <a:lstStyle/>
          <a:p>
            <a:r>
              <a:rPr lang="en-US" dirty="0" smtClean="0"/>
              <a:t>Patch Testing: T.R.U.E </a:t>
            </a:r>
            <a:r>
              <a:rPr lang="en-US" dirty="0"/>
              <a:t>Test</a:t>
            </a:r>
          </a:p>
        </p:txBody>
      </p:sp>
      <p:sp>
        <p:nvSpPr>
          <p:cNvPr id="145415" name="Rectangle 7"/>
          <p:cNvSpPr>
            <a:spLocks noGrp="1" noChangeArrowheads="1"/>
          </p:cNvSpPr>
          <p:nvPr>
            <p:ph type="body" sz="half" idx="1"/>
          </p:nvPr>
        </p:nvSpPr>
        <p:spPr/>
        <p:txBody>
          <a:bodyPr/>
          <a:lstStyle/>
          <a:p>
            <a:pPr>
              <a:lnSpc>
                <a:spcPct val="80000"/>
              </a:lnSpc>
            </a:pPr>
            <a:r>
              <a:rPr lang="en-US" sz="1800" dirty="0" smtClean="0"/>
              <a:t>FDA approved test</a:t>
            </a:r>
          </a:p>
          <a:p>
            <a:pPr>
              <a:lnSpc>
                <a:spcPct val="80000"/>
              </a:lnSpc>
            </a:pPr>
            <a:endParaRPr lang="en-US" sz="1800" dirty="0" smtClean="0"/>
          </a:p>
          <a:p>
            <a:pPr>
              <a:lnSpc>
                <a:spcPct val="80000"/>
              </a:lnSpc>
            </a:pPr>
            <a:r>
              <a:rPr lang="en-US" sz="1800" dirty="0" err="1" smtClean="0"/>
              <a:t>Preimpregnated</a:t>
            </a:r>
            <a:r>
              <a:rPr lang="en-US" sz="1800" dirty="0" smtClean="0"/>
              <a:t> </a:t>
            </a:r>
            <a:r>
              <a:rPr lang="en-US" sz="1800" dirty="0"/>
              <a:t>test that screens for 23 allergens</a:t>
            </a:r>
          </a:p>
          <a:p>
            <a:pPr>
              <a:lnSpc>
                <a:spcPct val="80000"/>
              </a:lnSpc>
            </a:pPr>
            <a:endParaRPr lang="en-US" sz="1800" dirty="0"/>
          </a:p>
          <a:p>
            <a:pPr>
              <a:lnSpc>
                <a:spcPct val="80000"/>
              </a:lnSpc>
            </a:pPr>
            <a:r>
              <a:rPr lang="en-US" sz="1800" dirty="0"/>
              <a:t>Extending testing beyond these 23 allergens has shown to be more beneficial</a:t>
            </a:r>
          </a:p>
          <a:p>
            <a:pPr>
              <a:lnSpc>
                <a:spcPct val="80000"/>
              </a:lnSpc>
            </a:pPr>
            <a:endParaRPr lang="en-US" sz="1800" dirty="0"/>
          </a:p>
          <a:p>
            <a:pPr>
              <a:lnSpc>
                <a:spcPct val="80000"/>
              </a:lnSpc>
            </a:pPr>
            <a:r>
              <a:rPr lang="en-US" sz="1800" dirty="0"/>
              <a:t>In three studies, extended testing detected 37-76% more positive reactions, and 47.3% of patients had positive reactions </a:t>
            </a:r>
            <a:r>
              <a:rPr lang="en-US" sz="1800" i="1" dirty="0"/>
              <a:t>only</a:t>
            </a:r>
            <a:r>
              <a:rPr lang="en-US" sz="1800" dirty="0"/>
              <a:t> to non-screening allergens</a:t>
            </a:r>
          </a:p>
          <a:p>
            <a:pPr>
              <a:lnSpc>
                <a:spcPct val="80000"/>
              </a:lnSpc>
            </a:pPr>
            <a:endParaRPr lang="en-US" sz="1800" dirty="0"/>
          </a:p>
          <a:p>
            <a:pPr>
              <a:lnSpc>
                <a:spcPct val="80000"/>
              </a:lnSpc>
            </a:pPr>
            <a:r>
              <a:rPr lang="en-US" sz="1800" dirty="0"/>
              <a:t>Additional allergens come in multiuse syringes</a:t>
            </a:r>
          </a:p>
        </p:txBody>
      </p:sp>
      <p:sp>
        <p:nvSpPr>
          <p:cNvPr id="145422" name="Rectangle 14"/>
          <p:cNvSpPr>
            <a:spLocks noChangeArrowheads="1"/>
          </p:cNvSpPr>
          <p:nvPr/>
        </p:nvSpPr>
        <p:spPr bwMode="auto">
          <a:xfrm>
            <a:off x="7239000" y="4953000"/>
            <a:ext cx="1905000" cy="701675"/>
          </a:xfrm>
          <a:prstGeom prst="rect">
            <a:avLst/>
          </a:prstGeom>
          <a:noFill/>
          <a:ln w="9525">
            <a:noFill/>
            <a:miter lim="800000"/>
            <a:headEnd/>
            <a:tailEnd/>
          </a:ln>
          <a:effectLst/>
        </p:spPr>
        <p:txBody>
          <a:bodyPr anchor="ctr">
            <a:spAutoFit/>
          </a:bodyPr>
          <a:lstStyle/>
          <a:p>
            <a:pPr marL="342900" indent="-342900">
              <a:spcBef>
                <a:spcPct val="20000"/>
              </a:spcBef>
              <a:buClr>
                <a:schemeClr val="hlink"/>
              </a:buClr>
              <a:buSzPct val="80000"/>
              <a:buFont typeface="Wingdings" pitchFamily="2" charset="2"/>
              <a:buChar char="Ø"/>
            </a:pPr>
            <a:r>
              <a:rPr lang="en-US" sz="1000" b="1" dirty="0"/>
              <a:t>Allergens contained within syringes being placed by nurse into Finn chambers</a:t>
            </a:r>
            <a:r>
              <a:rPr lang="en-US" sz="1000" dirty="0">
                <a:effectLst>
                  <a:outerShdw blurRad="38100" dist="38100" dir="2700000" algn="tl">
                    <a:srgbClr val="000000"/>
                  </a:outerShdw>
                </a:effectLst>
              </a:rPr>
              <a:t> </a:t>
            </a:r>
          </a:p>
        </p:txBody>
      </p:sp>
      <p:sp>
        <p:nvSpPr>
          <p:cNvPr id="145423" name="Rectangle 15"/>
          <p:cNvSpPr>
            <a:spLocks noChangeArrowheads="1"/>
          </p:cNvSpPr>
          <p:nvPr/>
        </p:nvSpPr>
        <p:spPr bwMode="auto">
          <a:xfrm>
            <a:off x="7239000" y="1143000"/>
            <a:ext cx="2209800" cy="396875"/>
          </a:xfrm>
          <a:prstGeom prst="rect">
            <a:avLst/>
          </a:prstGeom>
          <a:noFill/>
          <a:ln w="9525">
            <a:noFill/>
            <a:miter lim="800000"/>
            <a:headEnd/>
            <a:tailEnd/>
          </a:ln>
          <a:effectLst/>
        </p:spPr>
        <p:txBody>
          <a:bodyPr>
            <a:spAutoFit/>
          </a:bodyPr>
          <a:lstStyle/>
          <a:p>
            <a:r>
              <a:rPr lang="en-US" sz="1000" dirty="0">
                <a:latin typeface="Tahoma" pitchFamily="34" charset="0"/>
              </a:rPr>
              <a:t>Application of TRUE test. www.truetest.com</a:t>
            </a:r>
          </a:p>
        </p:txBody>
      </p:sp>
      <p:pic>
        <p:nvPicPr>
          <p:cNvPr id="4098" name="Picture 2" descr="F:\bolognia\Bolognia\images\15FF11.jpg"/>
          <p:cNvPicPr>
            <a:picLocks noChangeAspect="1" noChangeArrowheads="1"/>
          </p:cNvPicPr>
          <p:nvPr/>
        </p:nvPicPr>
        <p:blipFill>
          <a:blip r:embed="rId2"/>
          <a:srcRect/>
          <a:stretch>
            <a:fillRect/>
          </a:stretch>
        </p:blipFill>
        <p:spPr bwMode="auto">
          <a:xfrm>
            <a:off x="4495800" y="4070350"/>
            <a:ext cx="2679275" cy="2787650"/>
          </a:xfrm>
          <a:prstGeom prst="rect">
            <a:avLst/>
          </a:prstGeom>
          <a:noFill/>
        </p:spPr>
      </p:pic>
      <p:sp>
        <p:nvSpPr>
          <p:cNvPr id="9" name="Content Placeholder 8"/>
          <p:cNvSpPr>
            <a:spLocks noGrp="1"/>
          </p:cNvSpPr>
          <p:nvPr>
            <p:ph sz="quarter" idx="2"/>
          </p:nvPr>
        </p:nvSpPr>
        <p:spPr>
          <a:xfrm>
            <a:off x="9144000" y="1981200"/>
            <a:ext cx="1295400" cy="1195388"/>
          </a:xfrm>
        </p:spPr>
        <p:txBody>
          <a:bodyPr/>
          <a:lstStyle/>
          <a:p>
            <a:endParaRPr lang="en-IN"/>
          </a:p>
        </p:txBody>
      </p:sp>
      <p:pic>
        <p:nvPicPr>
          <p:cNvPr id="4099" name="Picture 3" descr="F:\bolognia\Bolognia\images\15FF14.jpg"/>
          <p:cNvPicPr>
            <a:picLocks noChangeAspect="1" noChangeArrowheads="1"/>
          </p:cNvPicPr>
          <p:nvPr/>
        </p:nvPicPr>
        <p:blipFill>
          <a:blip r:embed="rId3"/>
          <a:srcRect/>
          <a:stretch>
            <a:fillRect/>
          </a:stretch>
        </p:blipFill>
        <p:spPr bwMode="auto">
          <a:xfrm>
            <a:off x="4572000" y="1752600"/>
            <a:ext cx="2590800" cy="2078908"/>
          </a:xfrm>
          <a:prstGeom prst="rect">
            <a:avLst/>
          </a:prstGeom>
          <a:noFill/>
        </p:spPr>
      </p:pic>
      <p:sp>
        <p:nvSpPr>
          <p:cNvPr id="11" name="Content Placeholder 10"/>
          <p:cNvSpPr>
            <a:spLocks noGrp="1"/>
          </p:cNvSpPr>
          <p:nvPr>
            <p:ph sz="quarter" idx="3"/>
          </p:nvPr>
        </p:nvSpPr>
        <p:spPr/>
        <p:txBody>
          <a:bodyPr/>
          <a:lstStyle/>
          <a:p>
            <a:endParaRPr lang="en-IN"/>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2"/>
          <p:cNvSpPr>
            <a:spLocks noGrp="1" noChangeArrowheads="1"/>
          </p:cNvSpPr>
          <p:nvPr>
            <p:ph type="title"/>
          </p:nvPr>
        </p:nvSpPr>
        <p:spPr/>
        <p:txBody>
          <a:bodyPr/>
          <a:lstStyle/>
          <a:p>
            <a:r>
              <a:rPr lang="en-US"/>
              <a:t>Patch Testing</a:t>
            </a:r>
          </a:p>
        </p:txBody>
      </p:sp>
      <p:sp>
        <p:nvSpPr>
          <p:cNvPr id="186371" name="Rectangle 3"/>
          <p:cNvSpPr>
            <a:spLocks noGrp="1" noChangeArrowheads="1"/>
          </p:cNvSpPr>
          <p:nvPr>
            <p:ph type="body" sz="half" idx="1"/>
          </p:nvPr>
        </p:nvSpPr>
        <p:spPr/>
        <p:txBody>
          <a:bodyPr/>
          <a:lstStyle/>
          <a:p>
            <a:pPr>
              <a:lnSpc>
                <a:spcPct val="90000"/>
              </a:lnSpc>
            </a:pPr>
            <a:r>
              <a:rPr lang="en-US" sz="1600"/>
              <a:t>Most common site is the upper back</a:t>
            </a:r>
          </a:p>
          <a:p>
            <a:pPr>
              <a:lnSpc>
                <a:spcPct val="90000"/>
              </a:lnSpc>
            </a:pPr>
            <a:endParaRPr lang="en-US" sz="1600"/>
          </a:p>
          <a:p>
            <a:pPr>
              <a:lnSpc>
                <a:spcPct val="90000"/>
              </a:lnSpc>
            </a:pPr>
            <a:r>
              <a:rPr lang="en-US" sz="1600"/>
              <a:t>Patients should not have a sunburn in test area, and should not apply topical corticosteroids to the patch test sites for 7 days prior to test</a:t>
            </a:r>
          </a:p>
          <a:p>
            <a:pPr>
              <a:lnSpc>
                <a:spcPct val="90000"/>
              </a:lnSpc>
            </a:pPr>
            <a:endParaRPr lang="en-US" sz="1600"/>
          </a:p>
          <a:p>
            <a:pPr>
              <a:lnSpc>
                <a:spcPct val="90000"/>
              </a:lnSpc>
            </a:pPr>
            <a:r>
              <a:rPr lang="en-US" sz="1600"/>
              <a:t>Systemic corticosteroids should be avoided for 1 month prior to testing</a:t>
            </a:r>
          </a:p>
          <a:p>
            <a:pPr>
              <a:lnSpc>
                <a:spcPct val="90000"/>
              </a:lnSpc>
            </a:pPr>
            <a:endParaRPr lang="en-US" sz="1600"/>
          </a:p>
          <a:p>
            <a:pPr>
              <a:lnSpc>
                <a:spcPct val="90000"/>
              </a:lnSpc>
            </a:pPr>
            <a:r>
              <a:rPr lang="en-US" sz="1600"/>
              <a:t>Patches are applied to back and reinforced with Scanpor tape, patient instructed to keep back dry and patches secured until second visit at 48 hours</a:t>
            </a:r>
          </a:p>
        </p:txBody>
      </p:sp>
      <p:pic>
        <p:nvPicPr>
          <p:cNvPr id="186373" name="Picture 5" descr="15FF12"/>
          <p:cNvPicPr>
            <a:picLocks noGrp="1" noChangeAspect="1" noChangeArrowheads="1"/>
          </p:cNvPicPr>
          <p:nvPr>
            <p:ph sz="half" idx="2"/>
          </p:nvPr>
        </p:nvPicPr>
        <p:blipFill>
          <a:blip r:embed="rId2"/>
          <a:srcRect/>
          <a:stretch>
            <a:fillRect/>
          </a:stretch>
        </p:blipFill>
        <p:spPr>
          <a:xfrm>
            <a:off x="4724400" y="1684338"/>
            <a:ext cx="3657600" cy="3197225"/>
          </a:xfrm>
          <a:noFill/>
          <a:ln/>
        </p:spPr>
      </p:pic>
      <p:sp>
        <p:nvSpPr>
          <p:cNvPr id="186375" name="Rectangle 7"/>
          <p:cNvSpPr>
            <a:spLocks noChangeArrowheads="1"/>
          </p:cNvSpPr>
          <p:nvPr/>
        </p:nvSpPr>
        <p:spPr bwMode="auto">
          <a:xfrm>
            <a:off x="4724400" y="4953000"/>
            <a:ext cx="3225800" cy="396875"/>
          </a:xfrm>
          <a:prstGeom prst="rect">
            <a:avLst/>
          </a:prstGeom>
          <a:noFill/>
          <a:ln w="9525">
            <a:noFill/>
            <a:miter lim="800000"/>
            <a:headEnd/>
            <a:tailEnd/>
          </a:ln>
          <a:effectLst/>
        </p:spPr>
        <p:txBody>
          <a:bodyPr anchor="ctr">
            <a:spAutoFit/>
          </a:bodyPr>
          <a:lstStyle/>
          <a:p>
            <a:pPr marL="342900" indent="-342900">
              <a:spcBef>
                <a:spcPct val="20000"/>
              </a:spcBef>
              <a:buClr>
                <a:schemeClr val="hlink"/>
              </a:buClr>
              <a:buSzPct val="80000"/>
              <a:buFont typeface="Wingdings" pitchFamily="2" charset="2"/>
              <a:buChar char="Ø"/>
            </a:pPr>
            <a:r>
              <a:rPr lang="en-US" sz="1000" b="1"/>
              <a:t>Fixing allergens to patient's back using Scanpor® tape.</a:t>
            </a:r>
            <a:r>
              <a:rPr lang="en-US" sz="1000">
                <a:effectLst>
                  <a:outerShdw blurRad="38100" dist="38100" dir="2700000" algn="tl">
                    <a:srgbClr val="000000"/>
                  </a:outerShdw>
                </a:effectLst>
              </a:rPr>
              <a:t> </a:t>
            </a:r>
          </a:p>
        </p:txBody>
      </p:sp>
    </p:spTree>
  </p:cSld>
  <p:clrMapOvr>
    <a:masterClrMapping/>
  </p:clrMapOvr>
  <p:transition spd="med"/>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2"/>
          <p:cNvSpPr>
            <a:spLocks noGrp="1" noChangeArrowheads="1"/>
          </p:cNvSpPr>
          <p:nvPr>
            <p:ph type="title"/>
          </p:nvPr>
        </p:nvSpPr>
        <p:spPr/>
        <p:txBody>
          <a:bodyPr/>
          <a:lstStyle/>
          <a:p>
            <a:r>
              <a:rPr lang="en-US"/>
              <a:t>Patch Testing</a:t>
            </a:r>
          </a:p>
        </p:txBody>
      </p:sp>
      <p:sp>
        <p:nvSpPr>
          <p:cNvPr id="189443" name="Rectangle 3"/>
          <p:cNvSpPr>
            <a:spLocks noGrp="1" noChangeArrowheads="1"/>
          </p:cNvSpPr>
          <p:nvPr>
            <p:ph type="body" sz="half" idx="1"/>
          </p:nvPr>
        </p:nvSpPr>
        <p:spPr/>
        <p:txBody>
          <a:bodyPr/>
          <a:lstStyle/>
          <a:p>
            <a:r>
              <a:rPr lang="en-US" sz="2000"/>
              <a:t>When the patient returns in 48 hours the patches need to be inspected to ensure that the testing technique is adequate</a:t>
            </a:r>
          </a:p>
          <a:p>
            <a:endParaRPr lang="en-US" sz="2000"/>
          </a:p>
          <a:p>
            <a:r>
              <a:rPr lang="en-US" sz="2000"/>
              <a:t>As patches are removed their  sites of application  should be marked in order to identify the locations of particular allergens</a:t>
            </a:r>
          </a:p>
        </p:txBody>
      </p:sp>
      <p:pic>
        <p:nvPicPr>
          <p:cNvPr id="189445" name="Picture 5" descr="15FF13"/>
          <p:cNvPicPr>
            <a:picLocks noGrp="1" noChangeAspect="1" noChangeArrowheads="1"/>
          </p:cNvPicPr>
          <p:nvPr>
            <p:ph sz="quarter" idx="2"/>
          </p:nvPr>
        </p:nvPicPr>
        <p:blipFill>
          <a:blip r:embed="rId2"/>
          <a:srcRect/>
          <a:stretch>
            <a:fillRect/>
          </a:stretch>
        </p:blipFill>
        <p:spPr>
          <a:xfrm>
            <a:off x="4800600" y="1752600"/>
            <a:ext cx="2728913" cy="1981200"/>
          </a:xfrm>
          <a:noFill/>
          <a:ln/>
        </p:spPr>
      </p:pic>
      <p:pic>
        <p:nvPicPr>
          <p:cNvPr id="189447" name="Picture 7" descr="15FF14"/>
          <p:cNvPicPr>
            <a:picLocks noGrp="1" noChangeAspect="1" noChangeArrowheads="1"/>
          </p:cNvPicPr>
          <p:nvPr>
            <p:ph sz="quarter" idx="3"/>
          </p:nvPr>
        </p:nvPicPr>
        <p:blipFill>
          <a:blip r:embed="rId3"/>
          <a:srcRect/>
          <a:stretch>
            <a:fillRect/>
          </a:stretch>
        </p:blipFill>
        <p:spPr>
          <a:xfrm>
            <a:off x="4800600" y="3611563"/>
            <a:ext cx="2743200" cy="2422525"/>
          </a:xfrm>
          <a:noFill/>
          <a:ln/>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2"/>
          <p:cNvSpPr>
            <a:spLocks noGrp="1" noChangeArrowheads="1"/>
          </p:cNvSpPr>
          <p:nvPr>
            <p:ph type="title"/>
          </p:nvPr>
        </p:nvSpPr>
        <p:spPr/>
        <p:txBody>
          <a:bodyPr/>
          <a:lstStyle/>
          <a:p>
            <a:r>
              <a:rPr lang="en-US"/>
              <a:t>Patch Test Scoring</a:t>
            </a:r>
          </a:p>
        </p:txBody>
      </p:sp>
      <p:pic>
        <p:nvPicPr>
          <p:cNvPr id="193540" name="Picture 4" descr="15FT2"/>
          <p:cNvPicPr>
            <a:picLocks noGrp="1" noChangeAspect="1" noChangeArrowheads="1"/>
          </p:cNvPicPr>
          <p:nvPr>
            <p:ph sz="half" idx="1"/>
          </p:nvPr>
        </p:nvPicPr>
        <p:blipFill>
          <a:blip r:embed="rId2"/>
          <a:srcRect/>
          <a:stretch>
            <a:fillRect/>
          </a:stretch>
        </p:blipFill>
        <p:spPr>
          <a:xfrm>
            <a:off x="0" y="1652588"/>
            <a:ext cx="5181600" cy="2747962"/>
          </a:xfrm>
          <a:noFill/>
          <a:ln/>
        </p:spPr>
      </p:pic>
      <p:pic>
        <p:nvPicPr>
          <p:cNvPr id="193542" name="Picture 6" descr="15FF16"/>
          <p:cNvPicPr>
            <a:picLocks noGrp="1" noChangeAspect="1" noChangeArrowheads="1"/>
          </p:cNvPicPr>
          <p:nvPr>
            <p:ph sz="half" idx="2"/>
          </p:nvPr>
        </p:nvPicPr>
        <p:blipFill>
          <a:blip r:embed="rId3"/>
          <a:srcRect/>
          <a:stretch>
            <a:fillRect/>
          </a:stretch>
        </p:blipFill>
        <p:spPr>
          <a:xfrm>
            <a:off x="5257800" y="1676400"/>
            <a:ext cx="3276600" cy="3733800"/>
          </a:xfrm>
          <a:noFill/>
          <a:ln/>
        </p:spPr>
      </p:pic>
      <p:sp>
        <p:nvSpPr>
          <p:cNvPr id="193544" name="Rectangle 8"/>
          <p:cNvSpPr>
            <a:spLocks noChangeArrowheads="1"/>
          </p:cNvSpPr>
          <p:nvPr/>
        </p:nvSpPr>
        <p:spPr bwMode="auto">
          <a:xfrm>
            <a:off x="5257800" y="5410200"/>
            <a:ext cx="3200400" cy="396875"/>
          </a:xfrm>
          <a:prstGeom prst="rect">
            <a:avLst/>
          </a:prstGeom>
          <a:noFill/>
          <a:ln w="9525">
            <a:noFill/>
            <a:miter lim="800000"/>
            <a:headEnd/>
            <a:tailEnd/>
          </a:ln>
          <a:effectLst/>
        </p:spPr>
        <p:txBody>
          <a:bodyPr anchor="ctr">
            <a:spAutoFit/>
          </a:bodyPr>
          <a:lstStyle/>
          <a:p>
            <a:pPr marL="342900" indent="-342900">
              <a:spcBef>
                <a:spcPct val="20000"/>
              </a:spcBef>
              <a:buClr>
                <a:schemeClr val="hlink"/>
              </a:buClr>
              <a:buSzPct val="80000"/>
              <a:buFont typeface="Wingdings" pitchFamily="2" charset="2"/>
              <a:buChar char="Ø"/>
            </a:pPr>
            <a:r>
              <a:rPr lang="en-US" sz="1000" b="1"/>
              <a:t>A positive patch test reaction to nickel.</a:t>
            </a:r>
            <a:r>
              <a:rPr lang="en-US" sz="1000"/>
              <a:t> This is an example of a 3+ reaction</a:t>
            </a:r>
            <a:r>
              <a:rPr lang="en-US" sz="1000">
                <a:effectLst>
                  <a:outerShdw blurRad="38100" dist="38100" dir="2700000" algn="tl">
                    <a:srgbClr val="000000"/>
                  </a:outerShdw>
                </a:effectLst>
              </a:rPr>
              <a:t> </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Rectangle 2"/>
          <p:cNvSpPr>
            <a:spLocks noGrp="1" noChangeArrowheads="1"/>
          </p:cNvSpPr>
          <p:nvPr>
            <p:ph type="title"/>
          </p:nvPr>
        </p:nvSpPr>
        <p:spPr/>
        <p:txBody>
          <a:bodyPr/>
          <a:lstStyle/>
          <a:p>
            <a:r>
              <a:rPr lang="en-US"/>
              <a:t>Patch Testing</a:t>
            </a:r>
          </a:p>
        </p:txBody>
      </p:sp>
      <p:sp>
        <p:nvSpPr>
          <p:cNvPr id="196611" name="Rectangle 3"/>
          <p:cNvSpPr>
            <a:spLocks noGrp="1" noChangeArrowheads="1"/>
          </p:cNvSpPr>
          <p:nvPr>
            <p:ph type="body" idx="1"/>
          </p:nvPr>
        </p:nvSpPr>
        <p:spPr/>
        <p:txBody>
          <a:bodyPr/>
          <a:lstStyle/>
          <a:p>
            <a:r>
              <a:rPr lang="en-US" sz="2400"/>
              <a:t>Patient again asked to keep back dry until second reading, done from 72 hours to 1 week after the initial application of the patches</a:t>
            </a:r>
          </a:p>
          <a:p>
            <a:endParaRPr lang="en-US" sz="2400"/>
          </a:p>
          <a:p>
            <a:r>
              <a:rPr lang="en-US" sz="2400"/>
              <a:t>This delayed reading is necessary due to patch test responses to some allergens such as gold having a delayed reaction</a:t>
            </a:r>
          </a:p>
        </p:txBody>
      </p:sp>
      <p:pic>
        <p:nvPicPr>
          <p:cNvPr id="4" name="Picture 2"/>
          <p:cNvPicPr>
            <a:picLocks noChangeAspect="1" noChangeArrowheads="1"/>
          </p:cNvPicPr>
          <p:nvPr/>
        </p:nvPicPr>
        <p:blipFill>
          <a:blip r:embed="rId2"/>
          <a:srcRect/>
          <a:stretch>
            <a:fillRect/>
          </a:stretch>
        </p:blipFill>
        <p:spPr bwMode="auto">
          <a:xfrm>
            <a:off x="1752600" y="4193029"/>
            <a:ext cx="3648100" cy="2664971"/>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85000" lnSpcReduction="10000"/>
          </a:bodyPr>
          <a:lstStyle/>
          <a:p>
            <a:r>
              <a:rPr lang="en-US" dirty="0" smtClean="0"/>
              <a:t>Repeat open application test (ROAT)</a:t>
            </a:r>
          </a:p>
          <a:p>
            <a:pPr lvl="1"/>
            <a:r>
              <a:rPr lang="en-US" sz="2400" dirty="0" smtClean="0"/>
              <a:t>Improving reliability of interpreting tests for leave-on products</a:t>
            </a:r>
            <a:endParaRPr lang="en-US" dirty="0" smtClean="0"/>
          </a:p>
          <a:p>
            <a:pPr lvl="1"/>
            <a:r>
              <a:rPr lang="en-US" dirty="0" smtClean="0"/>
              <a:t>suspected allergens are applied to </a:t>
            </a:r>
            <a:r>
              <a:rPr lang="en-US" dirty="0" err="1" smtClean="0"/>
              <a:t>antecubital</a:t>
            </a:r>
            <a:r>
              <a:rPr lang="en-US" dirty="0" smtClean="0"/>
              <a:t> </a:t>
            </a:r>
            <a:r>
              <a:rPr lang="en-US" dirty="0" err="1" smtClean="0"/>
              <a:t>fossa</a:t>
            </a:r>
            <a:r>
              <a:rPr lang="en-US" dirty="0" smtClean="0"/>
              <a:t> twice daily for 7 days and observed for dermatitis</a:t>
            </a:r>
          </a:p>
          <a:p>
            <a:pPr lvl="1"/>
            <a:r>
              <a:rPr lang="en-US" dirty="0" smtClean="0"/>
              <a:t>absence of reaction makes CD unlikely</a:t>
            </a:r>
          </a:p>
          <a:p>
            <a:pPr lvl="1"/>
            <a:r>
              <a:rPr lang="en-US" dirty="0" smtClean="0"/>
              <a:t>If eyelid dermatitis is considered, ROAT can be performed on back of ear</a:t>
            </a:r>
            <a:endParaRPr lang="th-TH" dirty="0" smtClean="0"/>
          </a:p>
          <a:p>
            <a:r>
              <a:rPr lang="en-US" dirty="0" err="1" smtClean="0"/>
              <a:t>Dimethyl-glyoxime</a:t>
            </a:r>
            <a:r>
              <a:rPr lang="en-US" dirty="0" smtClean="0"/>
              <a:t> test for nickel</a:t>
            </a:r>
          </a:p>
          <a:p>
            <a:pPr lvl="1"/>
            <a:r>
              <a:rPr lang="en-US" dirty="0" smtClean="0"/>
              <a:t>identification of allergens</a:t>
            </a:r>
          </a:p>
          <a:p>
            <a:r>
              <a:rPr lang="en-US" dirty="0" smtClean="0"/>
              <a:t>Skin biopsy</a:t>
            </a:r>
          </a:p>
          <a:p>
            <a:pPr lvl="1"/>
            <a:r>
              <a:rPr lang="en-US" dirty="0" smtClean="0"/>
              <a:t>Distinguishing CD from morphologically similar diseases</a:t>
            </a:r>
          </a:p>
        </p:txBody>
      </p:sp>
      <p:sp>
        <p:nvSpPr>
          <p:cNvPr id="3" name="Title 2"/>
          <p:cNvSpPr>
            <a:spLocks noGrp="1"/>
          </p:cNvSpPr>
          <p:nvPr>
            <p:ph type="title"/>
          </p:nvPr>
        </p:nvSpPr>
        <p:spPr/>
        <p:txBody>
          <a:bodyPr/>
          <a:lstStyle/>
          <a:p>
            <a:r>
              <a:rPr lang="en-US" dirty="0" smtClean="0"/>
              <a:t>Investigation </a:t>
            </a:r>
            <a:endParaRPr lang="th-TH" dirty="0"/>
          </a:p>
        </p:txBody>
      </p:sp>
      <p:sp>
        <p:nvSpPr>
          <p:cNvPr id="4" name="TextBox 3"/>
          <p:cNvSpPr txBox="1"/>
          <p:nvPr/>
        </p:nvSpPr>
        <p:spPr>
          <a:xfrm>
            <a:off x="5214942" y="6072206"/>
            <a:ext cx="3392275" cy="276999"/>
          </a:xfrm>
          <a:prstGeom prst="rect">
            <a:avLst/>
          </a:prstGeom>
          <a:noFill/>
        </p:spPr>
        <p:txBody>
          <a:bodyPr wrap="none" rtlCol="0">
            <a:spAutoFit/>
          </a:bodyPr>
          <a:lstStyle/>
          <a:p>
            <a:r>
              <a:rPr lang="en-US" sz="1200" dirty="0" smtClean="0"/>
              <a:t>J Allergy </a:t>
            </a:r>
            <a:r>
              <a:rPr lang="en-US" sz="1200" dirty="0" err="1" smtClean="0"/>
              <a:t>Clin</a:t>
            </a:r>
            <a:r>
              <a:rPr lang="en-US" sz="1200" dirty="0" smtClean="0"/>
              <a:t> </a:t>
            </a:r>
            <a:r>
              <a:rPr lang="en-US" sz="1200" dirty="0" err="1" smtClean="0"/>
              <a:t>Immunol</a:t>
            </a:r>
            <a:r>
              <a:rPr lang="en-US" sz="1200" dirty="0" smtClean="0"/>
              <a:t> 2010;125:S138-49.</a:t>
            </a:r>
            <a:endParaRPr lang="th-TH"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638"/>
            <a:ext cx="7498080" cy="1582726"/>
          </a:xfrm>
        </p:spPr>
        <p:txBody>
          <a:bodyPr>
            <a:normAutofit/>
          </a:bodyPr>
          <a:lstStyle/>
          <a:p>
            <a:r>
              <a:rPr lang="en-US" sz="4400" b="1" u="sng" dirty="0" err="1" smtClean="0"/>
              <a:t>Sunsrceens</a:t>
            </a:r>
            <a:endParaRPr lang="en-IN" sz="4400" b="1" u="sng" dirty="0"/>
          </a:p>
        </p:txBody>
      </p:sp>
      <p:sp>
        <p:nvSpPr>
          <p:cNvPr id="3" name="Content Placeholder 2"/>
          <p:cNvSpPr>
            <a:spLocks noGrp="1"/>
          </p:cNvSpPr>
          <p:nvPr>
            <p:ph idx="1"/>
          </p:nvPr>
        </p:nvSpPr>
        <p:spPr>
          <a:xfrm>
            <a:off x="1285852" y="1785926"/>
            <a:ext cx="7647836" cy="5072074"/>
          </a:xfrm>
        </p:spPr>
        <p:txBody>
          <a:bodyPr>
            <a:normAutofit/>
          </a:bodyPr>
          <a:lstStyle/>
          <a:p>
            <a:r>
              <a:rPr lang="en-US" sz="2400" dirty="0" smtClean="0"/>
              <a:t>First sunscreen – 1930s in Europe</a:t>
            </a:r>
          </a:p>
          <a:p>
            <a:r>
              <a:rPr lang="en-US" sz="2400" b="1" dirty="0" smtClean="0"/>
              <a:t>Para </a:t>
            </a:r>
            <a:r>
              <a:rPr lang="en-US" sz="2400" b="1" dirty="0" err="1" smtClean="0"/>
              <a:t>aminobenzoic</a:t>
            </a:r>
            <a:r>
              <a:rPr lang="en-US" sz="2400" b="1" dirty="0" smtClean="0"/>
              <a:t> acid</a:t>
            </a:r>
          </a:p>
          <a:p>
            <a:r>
              <a:rPr lang="en-US" sz="2400" b="1" dirty="0" smtClean="0"/>
              <a:t>Isopropyl </a:t>
            </a:r>
            <a:r>
              <a:rPr lang="en-US" sz="2400" b="1" dirty="0" err="1" smtClean="0"/>
              <a:t>dibenzoyl</a:t>
            </a:r>
            <a:r>
              <a:rPr lang="en-US" sz="2400" b="1" dirty="0" smtClean="0"/>
              <a:t> methane</a:t>
            </a:r>
          </a:p>
          <a:p>
            <a:r>
              <a:rPr lang="en-US" sz="2400" b="1" dirty="0" err="1" smtClean="0"/>
              <a:t>Benzophenones</a:t>
            </a:r>
            <a:endParaRPr lang="en-US" sz="2400" b="1" dirty="0" smtClean="0"/>
          </a:p>
          <a:p>
            <a:r>
              <a:rPr lang="en-US" sz="2400" b="1" dirty="0" err="1" smtClean="0"/>
              <a:t>Octocrylene</a:t>
            </a:r>
            <a:endParaRPr lang="en-US" sz="2400" b="1" dirty="0" smtClean="0"/>
          </a:p>
          <a:p>
            <a:r>
              <a:rPr lang="en-US" sz="2400" dirty="0" err="1" smtClean="0"/>
              <a:t>Excipients</a:t>
            </a:r>
            <a:endParaRPr lang="en-US" sz="2400" dirty="0" smtClean="0"/>
          </a:p>
          <a:p>
            <a:r>
              <a:rPr lang="en-US" sz="2400" dirty="0" smtClean="0"/>
              <a:t>Surfactants,  preservatives,  fragrances, moisturizers</a:t>
            </a:r>
            <a:endParaRPr lang="en-IN" sz="2400"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43108" y="274638"/>
            <a:ext cx="6790580" cy="1654164"/>
          </a:xfrm>
        </p:spPr>
        <p:txBody>
          <a:bodyPr>
            <a:normAutofit/>
          </a:bodyPr>
          <a:lstStyle/>
          <a:p>
            <a:r>
              <a:rPr lang="en-US" sz="4400" b="1" u="sng" dirty="0" err="1" smtClean="0"/>
              <a:t>Photopatch</a:t>
            </a:r>
            <a:r>
              <a:rPr lang="en-US" sz="4400" b="1" u="sng" dirty="0" smtClean="0"/>
              <a:t> Test</a:t>
            </a:r>
            <a:endParaRPr lang="en-IN" sz="4400" b="1" u="sng" dirty="0"/>
          </a:p>
        </p:txBody>
      </p:sp>
      <p:sp>
        <p:nvSpPr>
          <p:cNvPr id="3" name="Content Placeholder 2"/>
          <p:cNvSpPr>
            <a:spLocks noGrp="1"/>
          </p:cNvSpPr>
          <p:nvPr>
            <p:ph idx="1"/>
          </p:nvPr>
        </p:nvSpPr>
        <p:spPr>
          <a:xfrm>
            <a:off x="1285852" y="2000240"/>
            <a:ext cx="7647836" cy="4572032"/>
          </a:xfrm>
        </p:spPr>
        <p:txBody>
          <a:bodyPr/>
          <a:lstStyle/>
          <a:p>
            <a:pPr>
              <a:buNone/>
            </a:pPr>
            <a:r>
              <a:rPr lang="en-US" dirty="0" smtClean="0"/>
              <a:t>            Duplicate set of allergens</a:t>
            </a:r>
          </a:p>
          <a:p>
            <a:endParaRPr lang="en-US" dirty="0" smtClean="0"/>
          </a:p>
          <a:p>
            <a:pPr>
              <a:buNone/>
            </a:pPr>
            <a:r>
              <a:rPr lang="en-US" dirty="0" smtClean="0"/>
              <a:t>                  5 joules of UV A</a:t>
            </a:r>
          </a:p>
          <a:p>
            <a:pPr>
              <a:buNone/>
            </a:pPr>
            <a:endParaRPr lang="en-US" dirty="0" smtClean="0"/>
          </a:p>
          <a:p>
            <a:pPr>
              <a:buNone/>
            </a:pPr>
            <a:r>
              <a:rPr lang="en-US" dirty="0" smtClean="0"/>
              <a:t>                48 hrs of occlusion</a:t>
            </a:r>
          </a:p>
          <a:p>
            <a:pPr>
              <a:buNone/>
            </a:pPr>
            <a:endParaRPr lang="en-US" dirty="0" smtClean="0"/>
          </a:p>
          <a:p>
            <a:pPr>
              <a:buNone/>
            </a:pPr>
            <a:r>
              <a:rPr lang="en-US" dirty="0" smtClean="0"/>
              <a:t>                   Interpretation</a:t>
            </a:r>
            <a:endParaRPr lang="en-IN" dirty="0"/>
          </a:p>
        </p:txBody>
      </p:sp>
      <p:sp>
        <p:nvSpPr>
          <p:cNvPr id="4" name="Down Arrow 3"/>
          <p:cNvSpPr/>
          <p:nvPr/>
        </p:nvSpPr>
        <p:spPr>
          <a:xfrm>
            <a:off x="4572000" y="2643182"/>
            <a:ext cx="285752" cy="35719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 name="Down Arrow 4"/>
          <p:cNvSpPr/>
          <p:nvPr/>
        </p:nvSpPr>
        <p:spPr>
          <a:xfrm>
            <a:off x="4572000" y="3786190"/>
            <a:ext cx="357190" cy="42862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Down Arrow 5"/>
          <p:cNvSpPr/>
          <p:nvPr/>
        </p:nvSpPr>
        <p:spPr>
          <a:xfrm>
            <a:off x="4572000" y="5000636"/>
            <a:ext cx="357190" cy="42862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0" y="-1"/>
          <a:ext cx="9144000" cy="6858000"/>
        </p:xfrm>
        <a:graphic>
          <a:graphicData uri="http://schemas.openxmlformats.org/drawingml/2006/table">
            <a:tbl>
              <a:tblPr firstRow="1" bandRow="1">
                <a:tableStyleId>{5C22544A-7EE6-4342-B048-85BDC9FD1C3A}</a:tableStyleId>
              </a:tblPr>
              <a:tblGrid>
                <a:gridCol w="3048000"/>
                <a:gridCol w="3048000"/>
                <a:gridCol w="3048000"/>
              </a:tblGrid>
              <a:tr h="1436473">
                <a:tc>
                  <a:txBody>
                    <a:bodyPr/>
                    <a:lstStyle/>
                    <a:p>
                      <a:r>
                        <a:rPr lang="en-US" sz="2800" b="1" u="sng" dirty="0" smtClean="0"/>
                        <a:t>Reaction on non-irradiated side</a:t>
                      </a:r>
                      <a:endParaRPr lang="en-IN" sz="2800" b="1" u="sng" dirty="0"/>
                    </a:p>
                  </a:txBody>
                  <a:tcPr/>
                </a:tc>
                <a:tc>
                  <a:txBody>
                    <a:bodyPr/>
                    <a:lstStyle/>
                    <a:p>
                      <a:pPr algn="r"/>
                      <a:r>
                        <a:rPr lang="en-US" sz="2800" u="sng" dirty="0" smtClean="0"/>
                        <a:t>Reaction on irradiated side</a:t>
                      </a:r>
                      <a:endParaRPr lang="en-IN" sz="2800" u="sng" dirty="0"/>
                    </a:p>
                  </a:txBody>
                  <a:tcPr/>
                </a:tc>
                <a:tc>
                  <a:txBody>
                    <a:bodyPr/>
                    <a:lstStyle/>
                    <a:p>
                      <a:r>
                        <a:rPr lang="en-US" sz="3200" u="sng" dirty="0" smtClean="0"/>
                        <a:t>Interpretation</a:t>
                      </a:r>
                      <a:endParaRPr lang="en-IN" sz="3200" u="sng" dirty="0"/>
                    </a:p>
                  </a:txBody>
                  <a:tcPr/>
                </a:tc>
              </a:tr>
              <a:tr h="1436473">
                <a:tc>
                  <a:txBody>
                    <a:bodyPr/>
                    <a:lstStyle/>
                    <a:p>
                      <a:r>
                        <a:rPr lang="en-US" sz="2400" b="1" dirty="0" smtClean="0"/>
                        <a:t>Negative</a:t>
                      </a:r>
                      <a:endParaRPr lang="en-IN" sz="2400" b="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1" dirty="0" smtClean="0"/>
                        <a:t>Negative</a:t>
                      </a:r>
                      <a:endParaRPr lang="en-IN" b="1" dirty="0" smtClean="0"/>
                    </a:p>
                    <a:p>
                      <a:endParaRPr lang="en-IN" dirty="0"/>
                    </a:p>
                  </a:txBody>
                  <a:tcPr/>
                </a:tc>
                <a:tc>
                  <a:txBody>
                    <a:bodyPr/>
                    <a:lstStyle/>
                    <a:p>
                      <a:r>
                        <a:rPr lang="en-US" sz="2800" dirty="0" smtClean="0"/>
                        <a:t>No allergy, no </a:t>
                      </a:r>
                      <a:r>
                        <a:rPr lang="en-US" sz="2800" dirty="0" err="1" smtClean="0"/>
                        <a:t>photoallergy</a:t>
                      </a:r>
                      <a:endParaRPr lang="en-IN" sz="2800" dirty="0"/>
                    </a:p>
                  </a:txBody>
                  <a:tcPr/>
                </a:tc>
              </a:tr>
              <a:tr h="1112108">
                <a:tc>
                  <a:txBody>
                    <a:bodyPr/>
                    <a:lstStyle/>
                    <a:p>
                      <a:r>
                        <a:rPr lang="en-US" sz="2400" b="1" dirty="0" smtClean="0"/>
                        <a:t>Negative</a:t>
                      </a:r>
                      <a:endParaRPr lang="en-IN" sz="2400" b="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1" dirty="0" smtClean="0"/>
                        <a:t>Positive</a:t>
                      </a:r>
                      <a:endParaRPr lang="en-IN" b="1" dirty="0" smtClean="0"/>
                    </a:p>
                    <a:p>
                      <a:endParaRPr lang="en-IN" dirty="0"/>
                    </a:p>
                  </a:txBody>
                  <a:tcPr/>
                </a:tc>
                <a:tc>
                  <a:txBody>
                    <a:bodyPr/>
                    <a:lstStyle/>
                    <a:p>
                      <a:r>
                        <a:rPr lang="en-US" sz="2800" dirty="0" smtClean="0"/>
                        <a:t>Pure </a:t>
                      </a:r>
                      <a:r>
                        <a:rPr lang="en-US" sz="2800" dirty="0" err="1" smtClean="0"/>
                        <a:t>photoallergy</a:t>
                      </a:r>
                      <a:endParaRPr lang="en-IN" sz="2800" dirty="0"/>
                    </a:p>
                  </a:txBody>
                  <a:tcPr/>
                </a:tc>
              </a:tr>
              <a:tr h="1436473">
                <a:tc>
                  <a:txBody>
                    <a:bodyPr/>
                    <a:lstStyle/>
                    <a:p>
                      <a:r>
                        <a:rPr lang="en-US" sz="2400" b="1" dirty="0" smtClean="0"/>
                        <a:t>Positive</a:t>
                      </a:r>
                      <a:endParaRPr lang="en-IN" sz="2400" b="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1" dirty="0" smtClean="0"/>
                        <a:t>Negative</a:t>
                      </a:r>
                      <a:endParaRPr lang="en-IN" b="1" dirty="0" smtClean="0"/>
                    </a:p>
                    <a:p>
                      <a:endParaRPr lang="en-IN" dirty="0"/>
                    </a:p>
                  </a:txBody>
                  <a:tcPr/>
                </a:tc>
                <a:tc>
                  <a:txBody>
                    <a:bodyPr/>
                    <a:lstStyle/>
                    <a:p>
                      <a:r>
                        <a:rPr lang="en-US" sz="2800" dirty="0" smtClean="0"/>
                        <a:t>Allergy, no </a:t>
                      </a:r>
                      <a:r>
                        <a:rPr lang="en-US" sz="2800" dirty="0" err="1" smtClean="0"/>
                        <a:t>photoallergy</a:t>
                      </a:r>
                      <a:endParaRPr lang="en-IN" sz="2800" dirty="0"/>
                    </a:p>
                  </a:txBody>
                  <a:tcPr/>
                </a:tc>
              </a:tr>
              <a:tr h="1436473">
                <a:tc>
                  <a:txBody>
                    <a:bodyPr/>
                    <a:lstStyle/>
                    <a:p>
                      <a:r>
                        <a:rPr lang="en-US" sz="2400" b="1" dirty="0" smtClean="0"/>
                        <a:t>Positive</a:t>
                      </a:r>
                      <a:endParaRPr lang="en-IN" b="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1" dirty="0" smtClean="0"/>
                        <a:t>Positive</a:t>
                      </a:r>
                      <a:endParaRPr lang="en-IN" sz="2400" b="1" dirty="0" smtClean="0"/>
                    </a:p>
                    <a:p>
                      <a:endParaRPr lang="en-IN" dirty="0"/>
                    </a:p>
                  </a:txBody>
                  <a:tcPr/>
                </a:tc>
                <a:tc>
                  <a:txBody>
                    <a:bodyPr/>
                    <a:lstStyle/>
                    <a:p>
                      <a:r>
                        <a:rPr lang="en-US" sz="2800" dirty="0" smtClean="0"/>
                        <a:t>Allergy with photo-exacerbation</a:t>
                      </a:r>
                      <a:endParaRPr lang="en-IN" sz="2800" dirty="0"/>
                    </a:p>
                  </a:txBody>
                  <a:tcPr/>
                </a:tc>
              </a:tr>
            </a:tbl>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600200"/>
            <a:ext cx="8229600" cy="4648200"/>
          </a:xfrm>
        </p:spPr>
        <p:txBody>
          <a:bodyPr>
            <a:normAutofit fontScale="85000" lnSpcReduction="20000"/>
          </a:bodyPr>
          <a:lstStyle/>
          <a:p>
            <a:r>
              <a:rPr lang="en-IN" sz="2400" dirty="0" smtClean="0"/>
              <a:t>The </a:t>
            </a:r>
            <a:r>
              <a:rPr lang="en-IN" sz="2400" dirty="0" err="1" smtClean="0"/>
              <a:t>cutaneous</a:t>
            </a:r>
            <a:r>
              <a:rPr lang="en-IN" sz="2400" dirty="0" smtClean="0"/>
              <a:t> responses of ACD and ICD are dependent on the</a:t>
            </a:r>
          </a:p>
          <a:p>
            <a:pPr lvl="1"/>
            <a:r>
              <a:rPr lang="en-IN" sz="2000" dirty="0" smtClean="0"/>
              <a:t>Particular chemical</a:t>
            </a:r>
          </a:p>
          <a:p>
            <a:pPr lvl="1"/>
            <a:r>
              <a:rPr lang="en-IN" sz="2000" dirty="0" smtClean="0"/>
              <a:t>Duration </a:t>
            </a:r>
          </a:p>
          <a:p>
            <a:pPr lvl="1"/>
            <a:r>
              <a:rPr lang="en-IN" sz="2000" dirty="0" smtClean="0"/>
              <a:t>Nature of the contact</a:t>
            </a:r>
          </a:p>
          <a:p>
            <a:pPr lvl="1"/>
            <a:r>
              <a:rPr lang="en-IN" sz="2000" dirty="0" smtClean="0"/>
              <a:t>Individual host susceptibility</a:t>
            </a:r>
            <a:endParaRPr lang="en-US" sz="2000" dirty="0" smtClean="0"/>
          </a:p>
          <a:p>
            <a:r>
              <a:rPr lang="en-US" sz="2400" b="1" dirty="0" smtClean="0"/>
              <a:t>ACD </a:t>
            </a:r>
          </a:p>
          <a:p>
            <a:pPr lvl="1"/>
            <a:r>
              <a:rPr lang="en-US" sz="2400" dirty="0" smtClean="0"/>
              <a:t>Prototype of type IV cell-mediated hypersensitivity reaction</a:t>
            </a:r>
          </a:p>
          <a:p>
            <a:r>
              <a:rPr lang="en-US" sz="2400" b="1" dirty="0" smtClean="0"/>
              <a:t>ICD </a:t>
            </a:r>
          </a:p>
          <a:p>
            <a:pPr lvl="1"/>
            <a:r>
              <a:rPr lang="en-US" sz="2400" dirty="0" err="1" smtClean="0"/>
              <a:t>Nonimmunologic</a:t>
            </a:r>
            <a:r>
              <a:rPr lang="en-US" sz="2400" dirty="0" smtClean="0"/>
              <a:t>, </a:t>
            </a:r>
            <a:r>
              <a:rPr lang="en-US" sz="2400" dirty="0" err="1" smtClean="0"/>
              <a:t>multifactorial</a:t>
            </a:r>
            <a:r>
              <a:rPr lang="en-US" sz="2400" dirty="0" smtClean="0"/>
              <a:t>, direct tissue reaction</a:t>
            </a:r>
          </a:p>
          <a:p>
            <a:pPr lvl="1"/>
            <a:r>
              <a:rPr lang="en-US" sz="2400" dirty="0" smtClean="0"/>
              <a:t>T cells activated by </a:t>
            </a:r>
            <a:r>
              <a:rPr lang="en-US" sz="2400" dirty="0" err="1" smtClean="0"/>
              <a:t>nonimmune</a:t>
            </a:r>
            <a:r>
              <a:rPr lang="en-US" sz="2400" dirty="0" smtClean="0"/>
              <a:t>, irritant, or innate mechanisms release </a:t>
            </a:r>
            <a:r>
              <a:rPr lang="en-US" sz="2400" dirty="0" err="1" smtClean="0"/>
              <a:t>proinflammatory</a:t>
            </a:r>
            <a:r>
              <a:rPr lang="en-US" sz="2400" dirty="0" smtClean="0"/>
              <a:t> cytokines</a:t>
            </a:r>
          </a:p>
          <a:p>
            <a:pPr lvl="1"/>
            <a:r>
              <a:rPr lang="en-US" sz="2400" dirty="0" smtClean="0"/>
              <a:t>Dose-dependent inflammation </a:t>
            </a:r>
          </a:p>
          <a:p>
            <a:pPr lvl="1"/>
            <a:endParaRPr lang="th-TH" sz="2400" dirty="0" smtClean="0"/>
          </a:p>
          <a:p>
            <a:r>
              <a:rPr lang="en-US" sz="2400" dirty="0" smtClean="0"/>
              <a:t>ACD and ICD frequently </a:t>
            </a:r>
            <a:r>
              <a:rPr lang="en-US" sz="2400" b="1" dirty="0" smtClean="0"/>
              <a:t>overlap </a:t>
            </a:r>
            <a:r>
              <a:rPr lang="en-US" sz="2400" dirty="0" smtClean="0"/>
              <a:t>because many allergens at high enough concentrations can also act as irritants</a:t>
            </a:r>
          </a:p>
          <a:p>
            <a:r>
              <a:rPr lang="en-US" sz="2400" b="1" dirty="0" smtClean="0">
                <a:solidFill>
                  <a:srgbClr val="FFFF00"/>
                </a:solidFill>
              </a:rPr>
              <a:t>Patch test is gold standard for diagnosis for ACD</a:t>
            </a:r>
          </a:p>
        </p:txBody>
      </p:sp>
      <p:sp>
        <p:nvSpPr>
          <p:cNvPr id="3" name="Title 2"/>
          <p:cNvSpPr>
            <a:spLocks noGrp="1"/>
          </p:cNvSpPr>
          <p:nvPr>
            <p:ph type="title"/>
          </p:nvPr>
        </p:nvSpPr>
        <p:spPr/>
        <p:txBody>
          <a:bodyPr/>
          <a:lstStyle/>
          <a:p>
            <a:r>
              <a:rPr lang="en-US" dirty="0" err="1" smtClean="0"/>
              <a:t>Pathophysiology</a:t>
            </a:r>
            <a:r>
              <a:rPr lang="en-US" dirty="0" smtClean="0"/>
              <a:t> of CD</a:t>
            </a:r>
            <a:endParaRPr lang="th-TH" dirty="0"/>
          </a:p>
        </p:txBody>
      </p:sp>
      <p:sp>
        <p:nvSpPr>
          <p:cNvPr id="4" name="TextBox 3"/>
          <p:cNvSpPr txBox="1"/>
          <p:nvPr/>
        </p:nvSpPr>
        <p:spPr>
          <a:xfrm>
            <a:off x="5072066" y="6286520"/>
            <a:ext cx="3203890" cy="307777"/>
          </a:xfrm>
          <a:prstGeom prst="rect">
            <a:avLst/>
          </a:prstGeom>
          <a:noFill/>
        </p:spPr>
        <p:txBody>
          <a:bodyPr wrap="none" rtlCol="0">
            <a:spAutoFit/>
          </a:bodyPr>
          <a:lstStyle/>
          <a:p>
            <a:r>
              <a:rPr lang="en-US" sz="1400" dirty="0" smtClean="0"/>
              <a:t>J Allergy </a:t>
            </a:r>
            <a:r>
              <a:rPr lang="en-US" sz="1400" dirty="0" err="1" smtClean="0"/>
              <a:t>Clin</a:t>
            </a:r>
            <a:r>
              <a:rPr lang="en-US" sz="1400" dirty="0" smtClean="0"/>
              <a:t> </a:t>
            </a:r>
            <a:r>
              <a:rPr lang="en-US" sz="1400" dirty="0" err="1" smtClean="0"/>
              <a:t>Immunol</a:t>
            </a:r>
            <a:r>
              <a:rPr lang="en-US" sz="1400" dirty="0" smtClean="0"/>
              <a:t> 2010;125:S138-49</a:t>
            </a:r>
            <a:r>
              <a:rPr lang="en-US" sz="1200" dirty="0" smtClean="0"/>
              <a:t>.</a:t>
            </a:r>
            <a:endParaRPr lang="th-TH" sz="1200"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572660" cy="3154362"/>
          </a:xfrm>
        </p:spPr>
        <p:txBody>
          <a:bodyPr>
            <a:normAutofit/>
          </a:bodyPr>
          <a:lstStyle/>
          <a:p>
            <a:pPr fontAlgn="base"/>
            <a:r>
              <a:rPr lang="en-IN" sz="3200" b="1" dirty="0" smtClean="0"/>
              <a:t>Augmented telomerase activity &amp; reduced telomere length in </a:t>
            </a:r>
            <a:r>
              <a:rPr lang="en-IN" sz="3200" b="1" dirty="0" err="1" smtClean="0"/>
              <a:t>parthenium</a:t>
            </a:r>
            <a:r>
              <a:rPr lang="en-IN" sz="3200" b="1" dirty="0" smtClean="0"/>
              <a:t>-induced contact dermatitis, </a:t>
            </a:r>
            <a:r>
              <a:rPr lang="en-IN" sz="3200" b="1" dirty="0" err="1" smtClean="0"/>
              <a:t>N.Akhtar</a:t>
            </a:r>
            <a:r>
              <a:rPr lang="en-IN" sz="3200" b="1" dirty="0" smtClean="0"/>
              <a:t>, JEADV, 01/08/12</a:t>
            </a:r>
            <a:r>
              <a:rPr lang="en-IN" sz="3200" u="sng" dirty="0" smtClean="0"/>
              <a:t/>
            </a:r>
            <a:br>
              <a:rPr lang="en-IN" sz="3200" u="sng" dirty="0" smtClean="0"/>
            </a:br>
            <a:endParaRPr lang="en-IN" sz="3200" u="sng" dirty="0"/>
          </a:p>
        </p:txBody>
      </p:sp>
      <p:sp>
        <p:nvSpPr>
          <p:cNvPr id="3" name="Content Placeholder 2"/>
          <p:cNvSpPr>
            <a:spLocks noGrp="1"/>
          </p:cNvSpPr>
          <p:nvPr>
            <p:ph idx="1"/>
          </p:nvPr>
        </p:nvSpPr>
        <p:spPr>
          <a:xfrm>
            <a:off x="714348" y="2928934"/>
            <a:ext cx="8219340" cy="3929066"/>
          </a:xfrm>
        </p:spPr>
        <p:txBody>
          <a:bodyPr>
            <a:normAutofit/>
          </a:bodyPr>
          <a:lstStyle/>
          <a:p>
            <a:r>
              <a:rPr lang="en-IN" sz="2800" b="1" dirty="0" smtClean="0"/>
              <a:t>Objectives :</a:t>
            </a:r>
            <a:r>
              <a:rPr lang="en-IN" sz="2800" dirty="0" smtClean="0"/>
              <a:t>  To measure </a:t>
            </a:r>
            <a:r>
              <a:rPr lang="en-IN" sz="2800" b="1" dirty="0" smtClean="0"/>
              <a:t>telomerase activity </a:t>
            </a:r>
            <a:r>
              <a:rPr lang="en-IN" sz="2800" dirty="0" smtClean="0"/>
              <a:t>&amp; telomere length in Peripheral blood mononuclear cell (PBMC), CD4</a:t>
            </a:r>
            <a:r>
              <a:rPr lang="en-IN" sz="2800" baseline="30000" dirty="0" smtClean="0"/>
              <a:t>+</a:t>
            </a:r>
            <a:r>
              <a:rPr lang="en-IN" sz="2800" dirty="0" smtClean="0"/>
              <a:t> and CD8</a:t>
            </a:r>
            <a:r>
              <a:rPr lang="en-IN" sz="2800" baseline="30000" dirty="0" smtClean="0"/>
              <a:t>+</a:t>
            </a:r>
            <a:r>
              <a:rPr lang="en-IN" sz="2800" dirty="0" smtClean="0"/>
              <a:t> T lymphocytes</a:t>
            </a:r>
            <a:endParaRPr lang="en-IN" sz="2800" dirty="0"/>
          </a:p>
        </p:txBody>
      </p:sp>
      <p:pic>
        <p:nvPicPr>
          <p:cNvPr id="4" name="Picture 3" descr="Cover image for Vol. 26 Issue 10"/>
          <p:cNvPicPr/>
          <p:nvPr/>
        </p:nvPicPr>
        <p:blipFill>
          <a:blip r:embed="rId2"/>
          <a:srcRect/>
          <a:stretch>
            <a:fillRect/>
          </a:stretch>
        </p:blipFill>
        <p:spPr bwMode="auto">
          <a:xfrm>
            <a:off x="6215074" y="4429132"/>
            <a:ext cx="2071702" cy="242886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flipH="1">
            <a:off x="10572792" y="312318"/>
            <a:ext cx="1428760" cy="1105319"/>
          </a:xfrm>
        </p:spPr>
        <p:txBody>
          <a:bodyPr>
            <a:normAutofit/>
          </a:bodyPr>
          <a:lstStyle/>
          <a:p>
            <a:endParaRPr lang="en-IN" sz="4000" dirty="0"/>
          </a:p>
        </p:txBody>
      </p:sp>
      <p:sp>
        <p:nvSpPr>
          <p:cNvPr id="3" name="Content Placeholder 2"/>
          <p:cNvSpPr>
            <a:spLocks noGrp="1"/>
          </p:cNvSpPr>
          <p:nvPr>
            <p:ph idx="1"/>
          </p:nvPr>
        </p:nvSpPr>
        <p:spPr>
          <a:xfrm>
            <a:off x="714348" y="1142984"/>
            <a:ext cx="8219340" cy="6286544"/>
          </a:xfrm>
        </p:spPr>
        <p:txBody>
          <a:bodyPr>
            <a:normAutofit/>
          </a:bodyPr>
          <a:lstStyle/>
          <a:p>
            <a:pPr fontAlgn="base"/>
            <a:r>
              <a:rPr lang="en-IN" sz="2800" b="1" dirty="0" smtClean="0"/>
              <a:t> </a:t>
            </a:r>
            <a:r>
              <a:rPr lang="en-IN" sz="2800" b="1" u="sng" dirty="0" smtClean="0"/>
              <a:t>Methods</a:t>
            </a:r>
            <a:r>
              <a:rPr lang="en-IN" sz="2800" b="1" dirty="0" smtClean="0"/>
              <a:t> :</a:t>
            </a:r>
            <a:r>
              <a:rPr lang="en-IN" sz="2800" dirty="0" smtClean="0"/>
              <a:t> 50 patients &amp; 50 healthy controls. </a:t>
            </a:r>
          </a:p>
          <a:p>
            <a:pPr fontAlgn="base">
              <a:buNone/>
            </a:pPr>
            <a:r>
              <a:rPr lang="en-IN" sz="2800" dirty="0" smtClean="0"/>
              <a:t>       Telomerase activity was measured using</a:t>
            </a:r>
          </a:p>
          <a:p>
            <a:pPr fontAlgn="base">
              <a:buNone/>
            </a:pPr>
            <a:r>
              <a:rPr lang="en-IN" sz="2800" dirty="0" smtClean="0"/>
              <a:t>        PCR–ELISA kit. </a:t>
            </a:r>
          </a:p>
          <a:p>
            <a:pPr fontAlgn="base"/>
            <a:r>
              <a:rPr lang="en-IN" sz="2800" b="1" dirty="0" smtClean="0"/>
              <a:t> </a:t>
            </a:r>
            <a:r>
              <a:rPr lang="en-IN" sz="2800" b="1" u="sng" dirty="0" smtClean="0"/>
              <a:t>Results</a:t>
            </a:r>
            <a:r>
              <a:rPr lang="en-IN" sz="2800" dirty="0" smtClean="0"/>
              <a:t> : Significantly   </a:t>
            </a:r>
            <a:r>
              <a:rPr lang="en-IN" sz="2800" b="1" dirty="0" smtClean="0"/>
              <a:t>Telomerase activity</a:t>
            </a:r>
          </a:p>
          <a:p>
            <a:pPr fontAlgn="base"/>
            <a:r>
              <a:rPr lang="en-IN" sz="2800" b="1" dirty="0" smtClean="0"/>
              <a:t> </a:t>
            </a:r>
            <a:r>
              <a:rPr lang="en-IN" sz="2800" b="1" u="sng" dirty="0" smtClean="0"/>
              <a:t>Conclusion</a:t>
            </a:r>
            <a:r>
              <a:rPr lang="en-IN" sz="2800" dirty="0" smtClean="0"/>
              <a:t> : The augmented telomerase </a:t>
            </a:r>
          </a:p>
          <a:p>
            <a:pPr fontAlgn="base">
              <a:buNone/>
            </a:pPr>
            <a:r>
              <a:rPr lang="en-IN" sz="2800" dirty="0" smtClean="0"/>
              <a:t>                           activity </a:t>
            </a:r>
          </a:p>
          <a:p>
            <a:pPr fontAlgn="base">
              <a:buNone/>
            </a:pPr>
            <a:r>
              <a:rPr lang="en-IN" sz="2800" dirty="0" smtClean="0"/>
              <a:t>    </a:t>
            </a:r>
          </a:p>
          <a:p>
            <a:pPr fontAlgn="base">
              <a:buNone/>
            </a:pPr>
            <a:r>
              <a:rPr lang="en-IN" sz="2800" dirty="0" smtClean="0"/>
              <a:t>            Potential </a:t>
            </a:r>
            <a:r>
              <a:rPr lang="en-IN" sz="2800" b="1" dirty="0" smtClean="0"/>
              <a:t>diagnostic/prognostic marker</a:t>
            </a:r>
            <a:r>
              <a:rPr lang="en-IN" sz="2800" dirty="0" smtClean="0"/>
              <a:t> for </a:t>
            </a:r>
          </a:p>
          <a:p>
            <a:pPr fontAlgn="base">
              <a:buNone/>
            </a:pPr>
            <a:r>
              <a:rPr lang="en-IN" sz="2800" dirty="0" smtClean="0"/>
              <a:t>                   </a:t>
            </a:r>
            <a:r>
              <a:rPr lang="en-IN" sz="2800" dirty="0" err="1" smtClean="0"/>
              <a:t>parthenium</a:t>
            </a:r>
            <a:r>
              <a:rPr lang="en-IN" sz="2800" dirty="0" smtClean="0"/>
              <a:t> dermatitis in future</a:t>
            </a:r>
          </a:p>
          <a:p>
            <a:pPr fontAlgn="base">
              <a:buNone/>
            </a:pPr>
            <a:r>
              <a:rPr lang="en-IN" sz="2800" dirty="0" smtClean="0"/>
              <a:t> </a:t>
            </a:r>
          </a:p>
          <a:p>
            <a:endParaRPr lang="en-IN" sz="2800" dirty="0"/>
          </a:p>
        </p:txBody>
      </p:sp>
      <p:cxnSp>
        <p:nvCxnSpPr>
          <p:cNvPr id="5" name="Straight Arrow Connector 4"/>
          <p:cNvCxnSpPr/>
          <p:nvPr/>
        </p:nvCxnSpPr>
        <p:spPr>
          <a:xfrm rot="5400000" flipH="1" flipV="1">
            <a:off x="4394199" y="2892421"/>
            <a:ext cx="35719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6" name="Down Arrow 5"/>
          <p:cNvSpPr/>
          <p:nvPr/>
        </p:nvSpPr>
        <p:spPr>
          <a:xfrm>
            <a:off x="4786314" y="4143380"/>
            <a:ext cx="357190" cy="48358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60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4" name="Picture 2"/>
          <p:cNvPicPr>
            <a:picLocks noGrp="1" noChangeAspect="1" noChangeArrowheads="1"/>
          </p:cNvPicPr>
          <p:nvPr>
            <p:ph idx="1"/>
          </p:nvPr>
        </p:nvPicPr>
        <p:blipFill>
          <a:blip r:embed="rId2" cstate="print"/>
          <a:srcRect/>
          <a:stretch>
            <a:fillRect/>
          </a:stretch>
        </p:blipFill>
        <p:spPr bwMode="auto">
          <a:xfrm>
            <a:off x="0" y="0"/>
            <a:ext cx="10429916" cy="6858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err="1" smtClean="0"/>
              <a:t>Azathioprine</a:t>
            </a:r>
            <a:endParaRPr lang="en-IN" dirty="0"/>
          </a:p>
        </p:txBody>
      </p:sp>
      <p:sp>
        <p:nvSpPr>
          <p:cNvPr id="3" name="Content Placeholder 2"/>
          <p:cNvSpPr>
            <a:spLocks noGrp="1"/>
          </p:cNvSpPr>
          <p:nvPr>
            <p:ph idx="1"/>
          </p:nvPr>
        </p:nvSpPr>
        <p:spPr/>
        <p:txBody>
          <a:bodyPr>
            <a:normAutofit/>
          </a:bodyPr>
          <a:lstStyle/>
          <a:p>
            <a:pPr>
              <a:buNone/>
            </a:pPr>
            <a:r>
              <a:rPr lang="en-IN" b="1" dirty="0" smtClean="0"/>
              <a:t> </a:t>
            </a:r>
            <a:r>
              <a:rPr lang="en-IN" sz="2500" b="1" dirty="0" smtClean="0"/>
              <a:t> </a:t>
            </a:r>
          </a:p>
          <a:p>
            <a:r>
              <a:rPr lang="en-IN" sz="2400" dirty="0" smtClean="0"/>
              <a:t>It is an effective steroid-sparing agent and can also be used alone in hand eczema (2 mg/kg/day).</a:t>
            </a:r>
          </a:p>
          <a:p>
            <a:r>
              <a:rPr lang="en-IN" sz="2400" dirty="0" smtClean="0"/>
              <a:t>Hand eczema seen with </a:t>
            </a:r>
            <a:r>
              <a:rPr lang="en-IN" sz="2400" dirty="0" err="1" smtClean="0"/>
              <a:t>parthenium</a:t>
            </a:r>
            <a:r>
              <a:rPr lang="en-IN" sz="2400" dirty="0" smtClean="0"/>
              <a:t> dermatitis responds well to </a:t>
            </a:r>
            <a:r>
              <a:rPr lang="en-IN" sz="2400" dirty="0" err="1" smtClean="0"/>
              <a:t>azathioprine</a:t>
            </a:r>
            <a:r>
              <a:rPr lang="en-IN" sz="2400" dirty="0" smtClean="0"/>
              <a:t>.</a:t>
            </a:r>
          </a:p>
          <a:p>
            <a:r>
              <a:rPr lang="en-IN" sz="2400" dirty="0" smtClean="0"/>
              <a:t>Atopic hand eczema also shows good response.</a:t>
            </a:r>
          </a:p>
          <a:p>
            <a:r>
              <a:rPr lang="en-IN" sz="2400" dirty="0" smtClean="0"/>
              <a:t>Due to genetic polymorphisms, 11% of the population have intermediate TPMT activity and are predisposed to toxic effects.</a:t>
            </a:r>
          </a:p>
          <a:p>
            <a:r>
              <a:rPr lang="en-IN" sz="2400" dirty="0" smtClean="0"/>
              <a:t>Dosage should be advised after checking the TPMT levels.</a:t>
            </a:r>
            <a:endParaRPr lang="en-IN" sz="2400"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3730" name="Title 1"/>
          <p:cNvSpPr>
            <a:spLocks noGrp="1"/>
          </p:cNvSpPr>
          <p:nvPr>
            <p:ph type="title"/>
          </p:nvPr>
        </p:nvSpPr>
        <p:spPr/>
        <p:txBody>
          <a:bodyPr/>
          <a:lstStyle/>
          <a:p>
            <a:pPr eaLnBrk="1" hangingPunct="1"/>
            <a:endParaRPr lang="en-US" dirty="0" smtClean="0">
              <a:solidFill>
                <a:srgbClr val="7B9899"/>
              </a:solidFill>
            </a:endParaRPr>
          </a:p>
        </p:txBody>
      </p:sp>
      <p:sp>
        <p:nvSpPr>
          <p:cNvPr id="73731" name="Content Placeholder 2"/>
          <p:cNvSpPr>
            <a:spLocks noGrp="1"/>
          </p:cNvSpPr>
          <p:nvPr>
            <p:ph sz="quarter" idx="1"/>
          </p:nvPr>
        </p:nvSpPr>
        <p:spPr>
          <a:xfrm>
            <a:off x="301625" y="1527175"/>
            <a:ext cx="8504238" cy="4572000"/>
          </a:xfrm>
        </p:spPr>
        <p:txBody>
          <a:bodyPr>
            <a:noAutofit/>
          </a:bodyPr>
          <a:lstStyle/>
          <a:p>
            <a:pPr algn="just" eaLnBrk="1" hangingPunct="1"/>
            <a:r>
              <a:rPr lang="en-US" sz="2400" dirty="0" smtClean="0"/>
              <a:t>In a study of  91 patients with chronic hand eczema  at 24 weeks mean percentage improvement in itching score was 74.15 and 95.55% for Group A (Topical </a:t>
            </a:r>
            <a:r>
              <a:rPr lang="en-US" sz="2400" dirty="0" err="1" smtClean="0"/>
              <a:t>clobetasol</a:t>
            </a:r>
            <a:r>
              <a:rPr lang="en-US" sz="2400" dirty="0" smtClean="0"/>
              <a:t> alone) and Group B (Topical </a:t>
            </a:r>
            <a:r>
              <a:rPr lang="en-US" sz="2400" dirty="0" err="1" smtClean="0"/>
              <a:t>clobetasol</a:t>
            </a:r>
            <a:r>
              <a:rPr lang="en-US" sz="2400" dirty="0" smtClean="0"/>
              <a:t> + </a:t>
            </a:r>
            <a:r>
              <a:rPr lang="en-US" sz="2400" dirty="0" err="1" smtClean="0"/>
              <a:t>Azathioprine</a:t>
            </a:r>
            <a:r>
              <a:rPr lang="en-US" sz="2400" dirty="0" smtClean="0"/>
              <a:t>) respectively (</a:t>
            </a:r>
            <a:r>
              <a:rPr lang="en-US" sz="2400" i="1" dirty="0" smtClean="0"/>
              <a:t>P</a:t>
            </a:r>
            <a:r>
              <a:rPr lang="en-US" sz="2400" dirty="0" smtClean="0"/>
              <a:t> = 0.003). </a:t>
            </a:r>
          </a:p>
          <a:p>
            <a:pPr algn="just" eaLnBrk="1" hangingPunct="1"/>
            <a:r>
              <a:rPr lang="en-US" sz="2400" dirty="0" smtClean="0"/>
              <a:t>At 24 weeks mean percentage improvement in HECSI score was 64.66 and 91.29% (</a:t>
            </a:r>
            <a:r>
              <a:rPr lang="en-US" sz="2400" i="1" dirty="0" smtClean="0"/>
              <a:t>P</a:t>
            </a:r>
            <a:r>
              <a:rPr lang="en-US" sz="2400" dirty="0" smtClean="0"/>
              <a:t> = 0.001) in Group A and Group B respectively.</a:t>
            </a:r>
            <a:r>
              <a:rPr lang="en-US" sz="2800" dirty="0" smtClean="0"/>
              <a:t> </a:t>
            </a:r>
            <a:endParaRPr lang="en-US" sz="1600" dirty="0" smtClean="0">
              <a:solidFill>
                <a:srgbClr val="FFFF00"/>
              </a:solidFill>
            </a:endParaRPr>
          </a:p>
          <a:p>
            <a:pPr algn="just" eaLnBrk="1" hangingPunct="1"/>
            <a:endParaRPr lang="en-US" sz="1400" dirty="0" smtClean="0">
              <a:solidFill>
                <a:srgbClr val="FFFF00"/>
              </a:solidFill>
            </a:endParaRPr>
          </a:p>
          <a:p>
            <a:pPr algn="just" eaLnBrk="1" hangingPunct="1">
              <a:buFontTx/>
              <a:buNone/>
            </a:pPr>
            <a:r>
              <a:rPr lang="en-US" sz="1400" dirty="0" smtClean="0">
                <a:solidFill>
                  <a:srgbClr val="FFFF00"/>
                </a:solidFill>
              </a:rPr>
              <a:t>       </a:t>
            </a:r>
            <a:r>
              <a:rPr lang="en-US" sz="1400" dirty="0" smtClean="0">
                <a:solidFill>
                  <a:srgbClr val="C00000"/>
                </a:solidFill>
              </a:rPr>
              <a:t>* </a:t>
            </a:r>
            <a:r>
              <a:rPr lang="en-US" sz="1400" b="1" dirty="0" err="1" smtClean="0">
                <a:solidFill>
                  <a:srgbClr val="FFFF00"/>
                </a:solidFill>
              </a:rPr>
              <a:t>Agarwal</a:t>
            </a:r>
            <a:r>
              <a:rPr lang="en-US" sz="1400" b="1" dirty="0" smtClean="0">
                <a:solidFill>
                  <a:srgbClr val="FFFF00"/>
                </a:solidFill>
              </a:rPr>
              <a:t> US, </a:t>
            </a:r>
            <a:r>
              <a:rPr lang="en-US" sz="1400" b="1" dirty="0" err="1" smtClean="0">
                <a:solidFill>
                  <a:srgbClr val="FFFF00"/>
                </a:solidFill>
              </a:rPr>
              <a:t>Besarwal</a:t>
            </a:r>
            <a:r>
              <a:rPr lang="en-US" sz="1400" b="1" dirty="0" smtClean="0">
                <a:solidFill>
                  <a:srgbClr val="FFFF00"/>
                </a:solidFill>
              </a:rPr>
              <a:t> RK. Topical </a:t>
            </a:r>
            <a:r>
              <a:rPr lang="en-US" sz="1400" b="1" dirty="0" err="1" smtClean="0">
                <a:solidFill>
                  <a:srgbClr val="FFFF00"/>
                </a:solidFill>
              </a:rPr>
              <a:t>clobetasol</a:t>
            </a:r>
            <a:r>
              <a:rPr lang="en-US" sz="1400" b="1" dirty="0" smtClean="0">
                <a:solidFill>
                  <a:srgbClr val="FFFF00"/>
                </a:solidFill>
              </a:rPr>
              <a:t> propionate 0.05% cream alone and in combination with </a:t>
            </a:r>
            <a:r>
              <a:rPr lang="en-US" sz="1400" b="1" dirty="0" err="1" smtClean="0">
                <a:solidFill>
                  <a:srgbClr val="FFFF00"/>
                </a:solidFill>
              </a:rPr>
              <a:t>azathioprine</a:t>
            </a:r>
            <a:r>
              <a:rPr lang="en-US" sz="1400" b="1" dirty="0" smtClean="0">
                <a:solidFill>
                  <a:srgbClr val="FFFF00"/>
                </a:solidFill>
              </a:rPr>
              <a:t> in patients with chronic hand eczema: An observer blinded randomized  comparative trial. Indian J </a:t>
            </a:r>
            <a:r>
              <a:rPr lang="en-US" sz="1400" b="1" dirty="0" err="1" smtClean="0">
                <a:solidFill>
                  <a:srgbClr val="FFFF00"/>
                </a:solidFill>
              </a:rPr>
              <a:t>Dermatol</a:t>
            </a:r>
            <a:r>
              <a:rPr lang="en-US" sz="1400" b="1" dirty="0" smtClean="0">
                <a:solidFill>
                  <a:srgbClr val="FFFF00"/>
                </a:solidFill>
              </a:rPr>
              <a:t> </a:t>
            </a:r>
            <a:r>
              <a:rPr lang="en-US" sz="1400" b="1" dirty="0" err="1" smtClean="0">
                <a:solidFill>
                  <a:srgbClr val="FFFF00"/>
                </a:solidFill>
              </a:rPr>
              <a:t>Venereol</a:t>
            </a:r>
            <a:r>
              <a:rPr lang="en-US" sz="1400" b="1" dirty="0" smtClean="0">
                <a:solidFill>
                  <a:srgbClr val="FFFF00"/>
                </a:solidFill>
              </a:rPr>
              <a:t> </a:t>
            </a:r>
            <a:r>
              <a:rPr lang="en-US" sz="1400" b="1" dirty="0" err="1" smtClean="0">
                <a:solidFill>
                  <a:srgbClr val="FFFF00"/>
                </a:solidFill>
              </a:rPr>
              <a:t>Leprol</a:t>
            </a:r>
            <a:r>
              <a:rPr lang="en-US" sz="1400" b="1" dirty="0" smtClean="0">
                <a:solidFill>
                  <a:srgbClr val="FFFF00"/>
                </a:solidFill>
              </a:rPr>
              <a:t> 2013;79:101-3</a:t>
            </a:r>
            <a:r>
              <a:rPr lang="en-US" sz="1400" dirty="0" smtClean="0">
                <a:solidFill>
                  <a:srgbClr val="C00000"/>
                </a:solidFill>
              </a:rPr>
              <a:t>.</a:t>
            </a:r>
            <a:endParaRPr lang="en-US" dirty="0" smtClean="0">
              <a:solidFill>
                <a:srgbClr val="C00000"/>
              </a:solidFill>
            </a:endParaRPr>
          </a:p>
        </p:txBody>
      </p:sp>
    </p:spTree>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IN" sz="2400" b="1" dirty="0" smtClean="0"/>
              <a:t>IRON THERAPY IN HAND ECZEMA: A NEW APPROACH FOR MANAGEMENT</a:t>
            </a:r>
            <a:br>
              <a:rPr lang="en-IN" sz="2400" b="1" dirty="0" smtClean="0"/>
            </a:br>
            <a:r>
              <a:rPr lang="en-IN" sz="1600" dirty="0" err="1" smtClean="0"/>
              <a:t>Ashimav</a:t>
            </a:r>
            <a:r>
              <a:rPr lang="en-IN" sz="1600" dirty="0" smtClean="0"/>
              <a:t> Deb Sharma</a:t>
            </a:r>
            <a:r>
              <a:rPr lang="en-IN" sz="1600" b="1" dirty="0" smtClean="0"/>
              <a:t/>
            </a:r>
            <a:br>
              <a:rPr lang="en-IN" sz="1600" b="1" dirty="0" smtClean="0"/>
            </a:br>
            <a:r>
              <a:rPr lang="en-IN" sz="1600" dirty="0" smtClean="0"/>
              <a:t>Indian Journal of Dermatology 2011; 56(3)</a:t>
            </a:r>
            <a:endParaRPr lang="en-IN" sz="1800" dirty="0"/>
          </a:p>
        </p:txBody>
      </p:sp>
      <p:sp>
        <p:nvSpPr>
          <p:cNvPr id="3" name="Content Placeholder 2"/>
          <p:cNvSpPr>
            <a:spLocks noGrp="1"/>
          </p:cNvSpPr>
          <p:nvPr>
            <p:ph idx="1"/>
          </p:nvPr>
        </p:nvSpPr>
        <p:spPr/>
        <p:txBody>
          <a:bodyPr>
            <a:normAutofit fontScale="55000" lnSpcReduction="20000"/>
          </a:bodyPr>
          <a:lstStyle/>
          <a:p>
            <a:pPr>
              <a:buNone/>
            </a:pPr>
            <a:r>
              <a:rPr lang="en-IN" b="1" dirty="0" smtClean="0"/>
              <a:t>  </a:t>
            </a:r>
            <a:r>
              <a:rPr lang="en-IN" sz="3500" b="1" dirty="0" smtClean="0"/>
              <a:t>Abstract</a:t>
            </a:r>
            <a:endParaRPr lang="en-IN" b="1" dirty="0" smtClean="0"/>
          </a:p>
          <a:p>
            <a:r>
              <a:rPr lang="en-IN" dirty="0" smtClean="0"/>
              <a:t>It is observed that </a:t>
            </a:r>
            <a:r>
              <a:rPr lang="en-IN" dirty="0" smtClean="0">
                <a:solidFill>
                  <a:srgbClr val="00B0F0"/>
                </a:solidFill>
              </a:rPr>
              <a:t>adequate iron intake and status can limit nickel absorption from the diet in the human body</a:t>
            </a:r>
            <a:r>
              <a:rPr lang="en-IN" dirty="0" smtClean="0">
                <a:solidFill>
                  <a:srgbClr val="FFFF00"/>
                </a:solidFill>
              </a:rPr>
              <a:t>. </a:t>
            </a:r>
            <a:r>
              <a:rPr lang="en-IN" b="1" dirty="0" smtClean="0">
                <a:solidFill>
                  <a:srgbClr val="FFFF00"/>
                </a:solidFill>
              </a:rPr>
              <a:t>Chronic vesicular hand eczema (CVHE) due to nickel sensitivity is a common dermatological condition where the dietary nickel acts as a </a:t>
            </a:r>
            <a:r>
              <a:rPr lang="en-IN" b="1" dirty="0" err="1" smtClean="0">
                <a:solidFill>
                  <a:srgbClr val="FFFF00"/>
                </a:solidFill>
              </a:rPr>
              <a:t>provocating</a:t>
            </a:r>
            <a:r>
              <a:rPr lang="en-IN" b="1" dirty="0" smtClean="0">
                <a:solidFill>
                  <a:srgbClr val="FFFF00"/>
                </a:solidFill>
              </a:rPr>
              <a:t> factor. Such patients are usually treated with low nickel diet (LND</a:t>
            </a:r>
            <a:r>
              <a:rPr lang="en-IN" b="1" dirty="0" smtClean="0"/>
              <a:t>). </a:t>
            </a:r>
            <a:r>
              <a:rPr lang="en-IN" dirty="0" smtClean="0"/>
              <a:t>The present study was conducted to observe the result of addition of oral iron with LND in the treatment of CVHE in patients due to nickel sensitivity. 23 patients with CVHE due to nickel sensitivity were taken for this study. Study group (12 patients) were advised LND with oral iron for a period of 12 weeks. Control group (11 patients) were advised LND alone for a period of 12 weeks. Fast improvement noted in the skin lesions of the study group patients; 10 (83.33%) patients had complete clearance of their hand eczemas at the end of 12 weeks. There were significant reductions in the blood level of nickel in those patients. Moderate improvement noted in the skin lesions of the control group patients; 5 (45.45%) patients showed complete clearance of hand eczema at the end of 12 weeks. </a:t>
            </a:r>
            <a:r>
              <a:rPr lang="en-IN" b="1" dirty="0" smtClean="0">
                <a:solidFill>
                  <a:srgbClr val="FFFF00"/>
                </a:solidFill>
              </a:rPr>
              <a:t>This study showed that oral iron helped to reduce nickel absorption from the diet. The study also showed that combination of LND and oral iron can bring a faster reduction in the severity of clinical symptoms of CVHE in a nickel sensitive individual.</a:t>
            </a:r>
            <a:endParaRPr lang="en-IN" b="1" dirty="0">
              <a:solidFill>
                <a:srgbClr val="FFFF00"/>
              </a:solidFill>
            </a:endParaRP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638"/>
            <a:ext cx="7498080" cy="1654164"/>
          </a:xfrm>
        </p:spPr>
        <p:txBody>
          <a:bodyPr>
            <a:normAutofit/>
          </a:bodyPr>
          <a:lstStyle/>
          <a:p>
            <a:r>
              <a:rPr lang="en-US" sz="3600" b="1" u="sng" dirty="0" smtClean="0"/>
              <a:t>BACH (Benefit of </a:t>
            </a:r>
            <a:r>
              <a:rPr lang="en-US" sz="3600" b="1" u="sng" dirty="0" err="1" smtClean="0"/>
              <a:t>Alitretinoin</a:t>
            </a:r>
            <a:r>
              <a:rPr lang="en-US" sz="3600" b="1" u="sng" dirty="0" smtClean="0"/>
              <a:t> in Chronic Hand Eczema)</a:t>
            </a:r>
            <a:endParaRPr lang="en-IN" sz="3600" b="1" u="sng" dirty="0"/>
          </a:p>
        </p:txBody>
      </p:sp>
      <p:sp>
        <p:nvSpPr>
          <p:cNvPr id="3" name="Content Placeholder 2"/>
          <p:cNvSpPr>
            <a:spLocks noGrp="1"/>
          </p:cNvSpPr>
          <p:nvPr>
            <p:ph idx="1"/>
          </p:nvPr>
        </p:nvSpPr>
        <p:spPr>
          <a:xfrm>
            <a:off x="1435608" y="2143116"/>
            <a:ext cx="7498080" cy="4429156"/>
          </a:xfrm>
        </p:spPr>
        <p:txBody>
          <a:bodyPr/>
          <a:lstStyle/>
          <a:p>
            <a:r>
              <a:rPr lang="en-US" sz="2800" b="1" dirty="0" smtClean="0"/>
              <a:t>Largest</a:t>
            </a:r>
            <a:r>
              <a:rPr lang="en-US" sz="2800" dirty="0" smtClean="0"/>
              <a:t> study</a:t>
            </a:r>
          </a:p>
          <a:p>
            <a:r>
              <a:rPr lang="en-US" sz="2800" dirty="0" smtClean="0"/>
              <a:t>            249 subjects were taken</a:t>
            </a:r>
          </a:p>
          <a:p>
            <a:endParaRPr lang="en-US" sz="2800" dirty="0" smtClean="0"/>
          </a:p>
          <a:p>
            <a:pPr>
              <a:buNone/>
            </a:pPr>
            <a:r>
              <a:rPr lang="en-US" sz="2800" dirty="0" smtClean="0"/>
              <a:t>                 30 mg for 24 wks</a:t>
            </a:r>
          </a:p>
          <a:p>
            <a:pPr>
              <a:buNone/>
            </a:pPr>
            <a:endParaRPr lang="en-US" sz="2800" dirty="0" smtClean="0"/>
          </a:p>
          <a:p>
            <a:pPr>
              <a:buNone/>
            </a:pPr>
            <a:r>
              <a:rPr lang="en-US" sz="2800" dirty="0" smtClean="0"/>
              <a:t> 50% achieved </a:t>
            </a:r>
            <a:r>
              <a:rPr lang="en-US" sz="2800" b="1" dirty="0" smtClean="0"/>
              <a:t>‘clear’ or ‘almost clear’ </a:t>
            </a:r>
            <a:r>
              <a:rPr lang="en-US" sz="2800" dirty="0" smtClean="0"/>
              <a:t>hands</a:t>
            </a:r>
            <a:endParaRPr lang="en-IN" sz="2800" dirty="0"/>
          </a:p>
        </p:txBody>
      </p:sp>
      <p:sp>
        <p:nvSpPr>
          <p:cNvPr id="4" name="Down Arrow 3"/>
          <p:cNvSpPr/>
          <p:nvPr/>
        </p:nvSpPr>
        <p:spPr>
          <a:xfrm>
            <a:off x="4714876" y="3214686"/>
            <a:ext cx="285752" cy="50006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600"/>
          </a:p>
        </p:txBody>
      </p:sp>
      <p:sp>
        <p:nvSpPr>
          <p:cNvPr id="5" name="Down Arrow 4"/>
          <p:cNvSpPr/>
          <p:nvPr/>
        </p:nvSpPr>
        <p:spPr>
          <a:xfrm>
            <a:off x="4714876" y="4214818"/>
            <a:ext cx="285752" cy="50006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60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2800" dirty="0" smtClean="0"/>
              <a:t>Differentiation between ICD and ACD</a:t>
            </a:r>
            <a:endParaRPr lang="th-TH" sz="2800" dirty="0"/>
          </a:p>
        </p:txBody>
      </p:sp>
      <p:pic>
        <p:nvPicPr>
          <p:cNvPr id="3074" name="Picture 2"/>
          <p:cNvPicPr>
            <a:picLocks noGrp="1" noChangeAspect="1" noChangeArrowheads="1"/>
          </p:cNvPicPr>
          <p:nvPr>
            <p:ph idx="1"/>
          </p:nvPr>
        </p:nvPicPr>
        <p:blipFill>
          <a:blip r:embed="rId2"/>
          <a:srcRect/>
          <a:stretch>
            <a:fillRect/>
          </a:stretch>
        </p:blipFill>
        <p:spPr bwMode="auto">
          <a:xfrm>
            <a:off x="2000232" y="1111440"/>
            <a:ext cx="5194918" cy="5317956"/>
          </a:xfrm>
          <a:prstGeom prst="rect">
            <a:avLst/>
          </a:prstGeom>
          <a:noFill/>
          <a:ln w="9525">
            <a:noFill/>
            <a:miter lim="800000"/>
            <a:headEnd/>
            <a:tailEnd/>
          </a:ln>
          <a:effectLst/>
        </p:spPr>
      </p:pic>
      <p:sp>
        <p:nvSpPr>
          <p:cNvPr id="5" name="TextBox 4"/>
          <p:cNvSpPr txBox="1"/>
          <p:nvPr/>
        </p:nvSpPr>
        <p:spPr>
          <a:xfrm>
            <a:off x="5572132" y="6572272"/>
            <a:ext cx="3571868" cy="276999"/>
          </a:xfrm>
          <a:prstGeom prst="rect">
            <a:avLst/>
          </a:prstGeom>
          <a:noFill/>
        </p:spPr>
        <p:txBody>
          <a:bodyPr wrap="square" rtlCol="0">
            <a:spAutoFit/>
          </a:bodyPr>
          <a:lstStyle/>
          <a:p>
            <a:r>
              <a:rPr lang="en-US" sz="1200" dirty="0"/>
              <a:t>J Allergy </a:t>
            </a:r>
            <a:r>
              <a:rPr lang="en-US" sz="1200" dirty="0" err="1"/>
              <a:t>Clin</a:t>
            </a:r>
            <a:r>
              <a:rPr lang="en-US" sz="1200" dirty="0"/>
              <a:t> </a:t>
            </a:r>
            <a:r>
              <a:rPr lang="en-US" sz="1200" dirty="0" err="1"/>
              <a:t>Immunol</a:t>
            </a:r>
            <a:r>
              <a:rPr lang="en-US" sz="1200" dirty="0"/>
              <a:t> 2010;125:S138-49</a:t>
            </a:r>
            <a:r>
              <a:rPr lang="en-US" sz="1200" dirty="0" smtClean="0"/>
              <a:t>.</a:t>
            </a:r>
            <a:endParaRPr lang="th-TH" sz="1200" dirty="0"/>
          </a:p>
        </p:txBody>
      </p:sp>
      <p:sp>
        <p:nvSpPr>
          <p:cNvPr id="6" name="TextBox 5"/>
          <p:cNvSpPr txBox="1"/>
          <p:nvPr/>
        </p:nvSpPr>
        <p:spPr>
          <a:xfrm>
            <a:off x="4191000" y="1143000"/>
            <a:ext cx="609599" cy="369332"/>
          </a:xfrm>
          <a:prstGeom prst="rect">
            <a:avLst/>
          </a:prstGeom>
          <a:solidFill>
            <a:schemeClr val="bg1">
              <a:lumMod val="95000"/>
              <a:lumOff val="5000"/>
            </a:schemeClr>
          </a:solidFill>
        </p:spPr>
        <p:txBody>
          <a:bodyPr wrap="square" rtlCol="0">
            <a:spAutoFit/>
          </a:bodyPr>
          <a:lstStyle/>
          <a:p>
            <a:r>
              <a:rPr lang="en-US" b="1" dirty="0" smtClean="0"/>
              <a:t>ICD</a:t>
            </a:r>
            <a:endParaRPr lang="en-IN" b="1" dirty="0"/>
          </a:p>
        </p:txBody>
      </p:sp>
      <p:sp>
        <p:nvSpPr>
          <p:cNvPr id="7" name="TextBox 6"/>
          <p:cNvSpPr txBox="1"/>
          <p:nvPr/>
        </p:nvSpPr>
        <p:spPr>
          <a:xfrm>
            <a:off x="6019800" y="1143000"/>
            <a:ext cx="582147" cy="369332"/>
          </a:xfrm>
          <a:prstGeom prst="rect">
            <a:avLst/>
          </a:prstGeom>
          <a:solidFill>
            <a:schemeClr val="bg1">
              <a:lumMod val="95000"/>
              <a:lumOff val="5000"/>
            </a:schemeClr>
          </a:solidFill>
        </p:spPr>
        <p:txBody>
          <a:bodyPr wrap="none" rtlCol="0">
            <a:spAutoFit/>
          </a:bodyPr>
          <a:lstStyle/>
          <a:p>
            <a:r>
              <a:rPr lang="en-US" dirty="0" smtClean="0"/>
              <a:t>ACD</a:t>
            </a:r>
            <a:endParaRPr lang="en-IN" dirty="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4"/>
          <p:cNvSpPr>
            <a:spLocks noGrp="1" noChangeArrowheads="1"/>
          </p:cNvSpPr>
          <p:nvPr>
            <p:ph type="ctrTitle"/>
          </p:nvPr>
        </p:nvSpPr>
        <p:spPr/>
        <p:txBody>
          <a:bodyPr/>
          <a:lstStyle/>
          <a:p>
            <a:r>
              <a:rPr lang="en-US" dirty="0" smtClean="0"/>
              <a:t>Thank you</a:t>
            </a:r>
          </a:p>
        </p:txBody>
      </p:sp>
      <p:sp>
        <p:nvSpPr>
          <p:cNvPr id="13317" name="Rectangle 5"/>
          <p:cNvSpPr>
            <a:spLocks noGrp="1" noChangeArrowheads="1"/>
          </p:cNvSpPr>
          <p:nvPr>
            <p:ph type="subTitle" idx="1"/>
          </p:nvPr>
        </p:nvSpPr>
        <p:spPr/>
        <p:txBody>
          <a:bodyPr rtlCol="0">
            <a:normAutofit/>
          </a:bodyPr>
          <a:lstStyle/>
          <a:p>
            <a:pPr fontAlgn="auto">
              <a:spcAft>
                <a:spcPts val="0"/>
              </a:spcAft>
              <a:defRPr/>
            </a:pPr>
            <a:endParaRPr lang="en-US" smtClean="0"/>
          </a:p>
        </p:txBody>
      </p:sp>
      <p:sp>
        <p:nvSpPr>
          <p:cNvPr id="6" name="Slide Number Placeholder 5"/>
          <p:cNvSpPr>
            <a:spLocks noGrp="1"/>
          </p:cNvSpPr>
          <p:nvPr>
            <p:ph type="sldNum" sz="quarter" idx="12"/>
          </p:nvPr>
        </p:nvSpPr>
        <p:spPr/>
        <p:txBody>
          <a:bodyPr/>
          <a:lstStyle/>
          <a:p>
            <a:pPr>
              <a:defRPr/>
            </a:pPr>
            <a:fld id="{FDB8CD0E-1092-450E-9AF1-2A835E3BDDF9}" type="slidenum">
              <a:rPr lang="en-US"/>
              <a:pPr>
                <a:defRPr/>
              </a:pPr>
              <a:t>58</a:t>
            </a:fld>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472" y="0"/>
            <a:ext cx="8858312" cy="1643050"/>
          </a:xfrm>
        </p:spPr>
        <p:txBody>
          <a:bodyPr>
            <a:normAutofit/>
          </a:bodyPr>
          <a:lstStyle/>
          <a:p>
            <a:endParaRPr lang="en-IN" sz="3200" b="1" u="sng" dirty="0"/>
          </a:p>
        </p:txBody>
      </p:sp>
      <p:graphicFrame>
        <p:nvGraphicFramePr>
          <p:cNvPr id="4" name="Content Placeholder 3"/>
          <p:cNvGraphicFramePr>
            <a:graphicFrameLocks noGrp="1"/>
          </p:cNvGraphicFramePr>
          <p:nvPr>
            <p:ph idx="1"/>
          </p:nvPr>
        </p:nvGraphicFramePr>
        <p:xfrm>
          <a:off x="0" y="228600"/>
          <a:ext cx="8991600" cy="53578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2703583" y="6248400"/>
            <a:ext cx="6440417" cy="369332"/>
          </a:xfrm>
          <a:prstGeom prst="rect">
            <a:avLst/>
          </a:prstGeom>
          <a:noFill/>
        </p:spPr>
        <p:txBody>
          <a:bodyPr wrap="none" rtlCol="0">
            <a:spAutoFit/>
          </a:bodyPr>
          <a:lstStyle/>
          <a:p>
            <a:r>
              <a:rPr lang="en-US" dirty="0" err="1" smtClean="0"/>
              <a:t>Filaggrin</a:t>
            </a:r>
            <a:r>
              <a:rPr lang="en-US" dirty="0" smtClean="0"/>
              <a:t> (De </a:t>
            </a:r>
            <a:r>
              <a:rPr lang="en-US" dirty="0" err="1" smtClean="0"/>
              <a:t>D,Handa</a:t>
            </a:r>
            <a:r>
              <a:rPr lang="en-US" dirty="0" smtClean="0"/>
              <a:t>, </a:t>
            </a:r>
            <a:r>
              <a:rPr lang="en-US" dirty="0" err="1" smtClean="0"/>
              <a:t>filaggrin</a:t>
            </a:r>
            <a:r>
              <a:rPr lang="en-US" dirty="0" smtClean="0"/>
              <a:t> mutation &amp; </a:t>
            </a:r>
            <a:r>
              <a:rPr lang="en-US" dirty="0" err="1" smtClean="0"/>
              <a:t>skin,IJDVL</a:t>
            </a:r>
            <a:r>
              <a:rPr lang="en-US" dirty="0" smtClean="0"/>
              <a:t>, </a:t>
            </a:r>
            <a:r>
              <a:rPr lang="en-US" dirty="0" err="1" smtClean="0"/>
              <a:t>june</a:t>
            </a:r>
            <a:r>
              <a:rPr lang="en-US" dirty="0" smtClean="0"/>
              <a:t> 2012)</a:t>
            </a:r>
            <a:endParaRPr lang="en-IN" dirty="0"/>
          </a:p>
        </p:txBody>
      </p:sp>
      <p:sp>
        <p:nvSpPr>
          <p:cNvPr id="6" name="TextBox 5"/>
          <p:cNvSpPr txBox="1"/>
          <p:nvPr/>
        </p:nvSpPr>
        <p:spPr>
          <a:xfrm>
            <a:off x="381000" y="533400"/>
            <a:ext cx="2823722" cy="400110"/>
          </a:xfrm>
          <a:prstGeom prst="rect">
            <a:avLst/>
          </a:prstGeom>
          <a:noFill/>
        </p:spPr>
        <p:txBody>
          <a:bodyPr wrap="none" rtlCol="0">
            <a:spAutoFit/>
          </a:bodyPr>
          <a:lstStyle/>
          <a:p>
            <a:r>
              <a:rPr lang="en-US" sz="2000" b="1" dirty="0" err="1" smtClean="0">
                <a:solidFill>
                  <a:srgbClr val="FFFF00"/>
                </a:solidFill>
              </a:rPr>
              <a:t>Filaggrin</a:t>
            </a:r>
            <a:r>
              <a:rPr lang="en-US" sz="2000" b="1" dirty="0" smtClean="0">
                <a:solidFill>
                  <a:srgbClr val="FFFF00"/>
                </a:solidFill>
              </a:rPr>
              <a:t> and skin barrier</a:t>
            </a:r>
            <a:endParaRPr lang="en-IN" sz="2000" b="1" dirty="0">
              <a:solidFill>
                <a:srgbClr val="FFFF00"/>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90800"/>
            <a:ext cx="8229600" cy="1143000"/>
          </a:xfrm>
        </p:spPr>
        <p:style>
          <a:lnRef idx="1">
            <a:schemeClr val="accent2"/>
          </a:lnRef>
          <a:fillRef idx="2">
            <a:schemeClr val="accent2"/>
          </a:fillRef>
          <a:effectRef idx="1">
            <a:schemeClr val="accent2"/>
          </a:effectRef>
          <a:fontRef idx="minor">
            <a:schemeClr val="dk1"/>
          </a:fontRef>
        </p:style>
        <p:txBody>
          <a:bodyPr/>
          <a:lstStyle/>
          <a:p>
            <a:r>
              <a:rPr lang="en-US" b="1" dirty="0" smtClean="0"/>
              <a:t>Allergic contact dermatitis</a:t>
            </a:r>
            <a:endParaRPr lang="en-IN" b="1"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ChangeArrowheads="1"/>
          </p:cNvSpPr>
          <p:nvPr>
            <p:ph type="title"/>
          </p:nvPr>
        </p:nvSpPr>
        <p:spPr>
          <a:xfrm>
            <a:off x="457200" y="0"/>
            <a:ext cx="8229600" cy="1143000"/>
          </a:xfrm>
        </p:spPr>
        <p:txBody>
          <a:bodyPr/>
          <a:lstStyle/>
          <a:p>
            <a:r>
              <a:rPr lang="en-US" dirty="0"/>
              <a:t>Epidemiology of ACD</a:t>
            </a:r>
          </a:p>
        </p:txBody>
      </p:sp>
      <p:sp>
        <p:nvSpPr>
          <p:cNvPr id="124931" name="Rectangle 3"/>
          <p:cNvSpPr>
            <a:spLocks noGrp="1" noChangeArrowheads="1"/>
          </p:cNvSpPr>
          <p:nvPr>
            <p:ph type="body" idx="1"/>
          </p:nvPr>
        </p:nvSpPr>
        <p:spPr>
          <a:xfrm>
            <a:off x="457200" y="1219200"/>
            <a:ext cx="8229600" cy="4525963"/>
          </a:xfrm>
        </p:spPr>
        <p:txBody>
          <a:bodyPr>
            <a:normAutofit/>
          </a:bodyPr>
          <a:lstStyle/>
          <a:p>
            <a:pPr>
              <a:lnSpc>
                <a:spcPct val="80000"/>
              </a:lnSpc>
            </a:pPr>
            <a:r>
              <a:rPr lang="en-US" sz="2300" dirty="0"/>
              <a:t>Affects the old and young, individuals of all races, and both sexes</a:t>
            </a:r>
          </a:p>
          <a:p>
            <a:pPr>
              <a:lnSpc>
                <a:spcPct val="80000"/>
              </a:lnSpc>
            </a:pPr>
            <a:endParaRPr lang="en-US" sz="2300" dirty="0"/>
          </a:p>
          <a:p>
            <a:pPr>
              <a:lnSpc>
                <a:spcPct val="80000"/>
              </a:lnSpc>
            </a:pPr>
            <a:r>
              <a:rPr lang="en-US" sz="2300" dirty="0"/>
              <a:t>Differences in genders usually based on exposure patterns, such as </a:t>
            </a:r>
            <a:r>
              <a:rPr lang="en-US" sz="2300" dirty="0">
                <a:solidFill>
                  <a:srgbClr val="FFFF00"/>
                </a:solidFill>
              </a:rPr>
              <a:t>nickel allergy being seen more frequently in women</a:t>
            </a:r>
            <a:r>
              <a:rPr lang="en-US" sz="2300" dirty="0"/>
              <a:t>, presumably due to greater exposure to </a:t>
            </a:r>
            <a:r>
              <a:rPr lang="en-US" sz="2300" dirty="0" smtClean="0"/>
              <a:t>jewelry</a:t>
            </a:r>
          </a:p>
          <a:p>
            <a:pPr>
              <a:lnSpc>
                <a:spcPct val="80000"/>
              </a:lnSpc>
            </a:pPr>
            <a:endParaRPr lang="en-US" sz="2300" dirty="0" smtClean="0"/>
          </a:p>
          <a:p>
            <a:pPr>
              <a:lnSpc>
                <a:spcPct val="80000"/>
              </a:lnSpc>
            </a:pPr>
            <a:r>
              <a:rPr lang="en-US" sz="2300" b="1" dirty="0" smtClean="0">
                <a:solidFill>
                  <a:srgbClr val="FFFF00"/>
                </a:solidFill>
              </a:rPr>
              <a:t>Consort  dermatitis</a:t>
            </a:r>
            <a:endParaRPr lang="en-US" sz="2300" b="1" dirty="0">
              <a:solidFill>
                <a:srgbClr val="FFFF00"/>
              </a:solidFill>
            </a:endParaRPr>
          </a:p>
          <a:p>
            <a:pPr>
              <a:lnSpc>
                <a:spcPct val="80000"/>
              </a:lnSpc>
            </a:pPr>
            <a:endParaRPr lang="en-US" sz="2300" dirty="0"/>
          </a:p>
          <a:p>
            <a:pPr>
              <a:lnSpc>
                <a:spcPct val="80000"/>
              </a:lnSpc>
            </a:pPr>
            <a:r>
              <a:rPr lang="en-US" sz="2300" dirty="0"/>
              <a:t>Occupations and avocations play an important role</a:t>
            </a:r>
          </a:p>
          <a:p>
            <a:pPr>
              <a:lnSpc>
                <a:spcPct val="80000"/>
              </a:lnSpc>
            </a:pPr>
            <a:endParaRPr lang="en-US" sz="2300" dirty="0"/>
          </a:p>
          <a:p>
            <a:pPr>
              <a:lnSpc>
                <a:spcPct val="80000"/>
              </a:lnSpc>
            </a:pPr>
            <a:r>
              <a:rPr lang="en-US" sz="2300" dirty="0"/>
              <a:t>Allergens differ from region to region, e.g. preservatives used in personal care products can vary based on government legislation</a:t>
            </a:r>
          </a:p>
          <a:p>
            <a:pPr>
              <a:lnSpc>
                <a:spcPct val="80000"/>
              </a:lnSpc>
            </a:pPr>
            <a:endParaRPr lang="en-US" sz="24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Pathophysiology</a:t>
            </a:r>
            <a:r>
              <a:rPr lang="en-US" dirty="0" smtClean="0"/>
              <a:t> of ACD</a:t>
            </a:r>
            <a:endParaRPr lang="th-TH" dirty="0"/>
          </a:p>
        </p:txBody>
      </p:sp>
      <p:sp>
        <p:nvSpPr>
          <p:cNvPr id="3" name="Content Placeholder 2"/>
          <p:cNvSpPr>
            <a:spLocks noGrp="1"/>
          </p:cNvSpPr>
          <p:nvPr>
            <p:ph sz="quarter" idx="1"/>
          </p:nvPr>
        </p:nvSpPr>
        <p:spPr/>
        <p:txBody>
          <a:bodyPr>
            <a:noAutofit/>
          </a:bodyPr>
          <a:lstStyle/>
          <a:p>
            <a:r>
              <a:rPr lang="en-US" sz="2400" dirty="0" smtClean="0"/>
              <a:t>In1935 studies of 2,4-dinitrochlorpbenzene DNCB sensitization guinea –pigs</a:t>
            </a:r>
          </a:p>
          <a:p>
            <a:r>
              <a:rPr lang="en-US" sz="2400" dirty="0" err="1" smtClean="0"/>
              <a:t>Electrophilic</a:t>
            </a:r>
            <a:r>
              <a:rPr lang="en-US" sz="2400" dirty="0" smtClean="0"/>
              <a:t> component of </a:t>
            </a:r>
            <a:r>
              <a:rPr lang="en-US" sz="2400" b="1" dirty="0" err="1" smtClean="0"/>
              <a:t>hapten</a:t>
            </a:r>
            <a:r>
              <a:rPr lang="en-US" sz="2400" dirty="0" smtClean="0"/>
              <a:t> and </a:t>
            </a:r>
            <a:r>
              <a:rPr lang="en-US" sz="2400" dirty="0" err="1" smtClean="0"/>
              <a:t>nucleophilic</a:t>
            </a:r>
            <a:r>
              <a:rPr lang="en-US" sz="2400" dirty="0" smtClean="0"/>
              <a:t> side chain of target protein in skin</a:t>
            </a:r>
          </a:p>
          <a:p>
            <a:endParaRPr lang="en-US" sz="2400" dirty="0" smtClean="0"/>
          </a:p>
          <a:p>
            <a:endParaRPr lang="en-US" sz="2400" dirty="0" smtClean="0"/>
          </a:p>
          <a:p>
            <a:endParaRPr lang="en-US" sz="2400" dirty="0" smtClean="0"/>
          </a:p>
          <a:p>
            <a:endParaRPr lang="en-US" sz="2400" dirty="0" smtClean="0"/>
          </a:p>
          <a:p>
            <a:r>
              <a:rPr lang="en-US" sz="2400" dirty="0" smtClean="0"/>
              <a:t>Chemical that are not normally </a:t>
            </a:r>
            <a:r>
              <a:rPr lang="en-US" sz="2400" dirty="0" err="1" smtClean="0"/>
              <a:t>electrophilic</a:t>
            </a:r>
            <a:r>
              <a:rPr lang="en-US" sz="2400" dirty="0" smtClean="0"/>
              <a:t> can converted to properties of </a:t>
            </a:r>
            <a:r>
              <a:rPr lang="en-US" sz="2400" b="1" dirty="0" err="1" smtClean="0"/>
              <a:t>hapten</a:t>
            </a:r>
            <a:r>
              <a:rPr lang="en-US" sz="2400" dirty="0" smtClean="0"/>
              <a:t> by air oxidation or </a:t>
            </a:r>
            <a:r>
              <a:rPr lang="en-US" sz="2400" dirty="0" err="1" smtClean="0"/>
              <a:t>cutaneous</a:t>
            </a:r>
            <a:r>
              <a:rPr lang="en-US" sz="2400" dirty="0" smtClean="0"/>
              <a:t> metabolism</a:t>
            </a:r>
            <a:endParaRPr lang="th-TH" sz="2400" dirty="0"/>
          </a:p>
        </p:txBody>
      </p:sp>
      <p:graphicFrame>
        <p:nvGraphicFramePr>
          <p:cNvPr id="4" name="Table 3"/>
          <p:cNvGraphicFramePr>
            <a:graphicFrameLocks noGrp="1"/>
          </p:cNvGraphicFramePr>
          <p:nvPr/>
        </p:nvGraphicFramePr>
        <p:xfrm>
          <a:off x="1295400" y="3505200"/>
          <a:ext cx="6096000" cy="1010920"/>
        </p:xfrm>
        <a:graphic>
          <a:graphicData uri="http://schemas.openxmlformats.org/drawingml/2006/table">
            <a:tbl>
              <a:tblPr firstRow="1" bandRow="1">
                <a:tableStyleId>{5C22544A-7EE6-4342-B048-85BDC9FD1C3A}</a:tableStyleId>
              </a:tblPr>
              <a:tblGrid>
                <a:gridCol w="3048000"/>
                <a:gridCol w="3048000"/>
              </a:tblGrid>
              <a:tr h="370840">
                <a:tc>
                  <a:txBody>
                    <a:bodyPr/>
                    <a:lstStyle/>
                    <a:p>
                      <a:r>
                        <a:rPr lang="en-US" dirty="0" err="1" smtClean="0"/>
                        <a:t>Electrophilic</a:t>
                      </a:r>
                      <a:r>
                        <a:rPr lang="en-US" dirty="0" smtClean="0"/>
                        <a:t> component</a:t>
                      </a:r>
                      <a:endParaRPr lang="th-TH" dirty="0"/>
                    </a:p>
                  </a:txBody>
                  <a:tcPr/>
                </a:tc>
                <a:tc>
                  <a:txBody>
                    <a:bodyPr/>
                    <a:lstStyle/>
                    <a:p>
                      <a:r>
                        <a:rPr lang="en-US" dirty="0" err="1" smtClean="0"/>
                        <a:t>nucleophilic</a:t>
                      </a:r>
                      <a:endParaRPr lang="th-TH" dirty="0"/>
                    </a:p>
                  </a:txBody>
                  <a:tcPr/>
                </a:tc>
              </a:tr>
              <a:tr h="370840">
                <a:tc>
                  <a:txBody>
                    <a:bodyPr/>
                    <a:lstStyle/>
                    <a:p>
                      <a:r>
                        <a:rPr lang="en-US" dirty="0" err="1" smtClean="0"/>
                        <a:t>Aldehydes</a:t>
                      </a:r>
                      <a:r>
                        <a:rPr lang="en-US" dirty="0" smtClean="0"/>
                        <a:t>, </a:t>
                      </a:r>
                      <a:r>
                        <a:rPr lang="en-US" dirty="0" err="1" smtClean="0"/>
                        <a:t>ketone,amide</a:t>
                      </a:r>
                      <a:r>
                        <a:rPr lang="en-US" dirty="0" smtClean="0"/>
                        <a:t> metal ion</a:t>
                      </a:r>
                      <a:endParaRPr lang="th-TH" dirty="0"/>
                    </a:p>
                  </a:txBody>
                  <a:tcPr/>
                </a:tc>
                <a:tc>
                  <a:txBody>
                    <a:bodyPr/>
                    <a:lstStyle/>
                    <a:p>
                      <a:r>
                        <a:rPr lang="en-US" dirty="0" err="1" smtClean="0"/>
                        <a:t>Lysine,cyctein</a:t>
                      </a:r>
                      <a:r>
                        <a:rPr lang="en-US" dirty="0" smtClean="0"/>
                        <a:t> ,</a:t>
                      </a:r>
                      <a:r>
                        <a:rPr lang="en-US" dirty="0" err="1" smtClean="0"/>
                        <a:t>histidine</a:t>
                      </a:r>
                      <a:r>
                        <a:rPr lang="en-US" dirty="0" smtClean="0"/>
                        <a:t> </a:t>
                      </a:r>
                      <a:endParaRPr lang="th-TH" dirty="0"/>
                    </a:p>
                  </a:txBody>
                  <a:tcPr/>
                </a:tc>
              </a:tr>
            </a:tbl>
          </a:graphicData>
        </a:graphic>
      </p:graphicFrame>
      <p:sp>
        <p:nvSpPr>
          <p:cNvPr id="5" name="TextBox 4"/>
          <p:cNvSpPr txBox="1"/>
          <p:nvPr/>
        </p:nvSpPr>
        <p:spPr>
          <a:xfrm>
            <a:off x="5029200" y="6172200"/>
            <a:ext cx="3574376" cy="369332"/>
          </a:xfrm>
          <a:prstGeom prst="rect">
            <a:avLst/>
          </a:prstGeom>
          <a:noFill/>
        </p:spPr>
        <p:txBody>
          <a:bodyPr wrap="none" rtlCol="0">
            <a:spAutoFit/>
          </a:bodyPr>
          <a:lstStyle/>
          <a:p>
            <a:r>
              <a:rPr lang="en-US" dirty="0" smtClean="0"/>
              <a:t>Contact dermatitis 2005;53:189-200</a:t>
            </a:r>
            <a:endParaRPr lang="th-TH"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538</TotalTime>
  <Words>3619</Words>
  <Application>Microsoft Office PowerPoint</Application>
  <PresentationFormat>On-screen Show (4:3)</PresentationFormat>
  <Paragraphs>496</Paragraphs>
  <Slides>58</Slides>
  <Notes>1</Notes>
  <HiddenSlides>0</HiddenSlides>
  <MMClips>0</MMClips>
  <ScaleCrop>false</ScaleCrop>
  <HeadingPairs>
    <vt:vector size="4" baseType="variant">
      <vt:variant>
        <vt:lpstr>Theme</vt:lpstr>
      </vt:variant>
      <vt:variant>
        <vt:i4>1</vt:i4>
      </vt:variant>
      <vt:variant>
        <vt:lpstr>Slide Titles</vt:lpstr>
      </vt:variant>
      <vt:variant>
        <vt:i4>58</vt:i4>
      </vt:variant>
    </vt:vector>
  </HeadingPairs>
  <TitlesOfParts>
    <vt:vector size="59" baseType="lpstr">
      <vt:lpstr>Office Theme</vt:lpstr>
      <vt:lpstr>CONTACT DERMATITIS:    JOURNAL CLUB </vt:lpstr>
      <vt:lpstr>Outline </vt:lpstr>
      <vt:lpstr>Introduction </vt:lpstr>
      <vt:lpstr>Classification </vt:lpstr>
      <vt:lpstr>Pathophysiology of CD</vt:lpstr>
      <vt:lpstr>Slide 6</vt:lpstr>
      <vt:lpstr>Allergic contact dermatitis</vt:lpstr>
      <vt:lpstr>Epidemiology of ACD</vt:lpstr>
      <vt:lpstr>Pathophysiology of ACD</vt:lpstr>
      <vt:lpstr>Slide 10</vt:lpstr>
      <vt:lpstr>Slide 11</vt:lpstr>
      <vt:lpstr>Clinical feature of ACD</vt:lpstr>
      <vt:lpstr>Other common presentations of allergic contact dermatitis</vt:lpstr>
      <vt:lpstr>Baboon syndrome</vt:lpstr>
      <vt:lpstr>ACD: Causes</vt:lpstr>
      <vt:lpstr>Slide 16</vt:lpstr>
      <vt:lpstr>Allergic contact dermatitis in the modern era</vt:lpstr>
      <vt:lpstr>Contact dermatitis to hair dye</vt:lpstr>
      <vt:lpstr>Contact dermatitis due to minoxidil</vt:lpstr>
      <vt:lpstr>Contact dermatitis due to hydroquinone</vt:lpstr>
      <vt:lpstr>Contact allergy to topical corticosteroids</vt:lpstr>
      <vt:lpstr>Contact allergy to topical corticosteroids</vt:lpstr>
      <vt:lpstr>Slide 23</vt:lpstr>
      <vt:lpstr>Systemic contact dermatitis</vt:lpstr>
      <vt:lpstr>Airborne-contact dermatitis</vt:lpstr>
      <vt:lpstr>Airborne-contact dermatitis</vt:lpstr>
      <vt:lpstr>Irritant contact dermatitis</vt:lpstr>
      <vt:lpstr>Pathogenesis of ICD</vt:lpstr>
      <vt:lpstr>Cont…</vt:lpstr>
      <vt:lpstr>Slide 30</vt:lpstr>
      <vt:lpstr>Exogenous causes of  ICD in Occupational Dermatology Clinic, Skin and Cancer Foundation, Australia  (total 621 patients over the period 1993–2002)</vt:lpstr>
      <vt:lpstr>Slide 32</vt:lpstr>
      <vt:lpstr>Slide 33</vt:lpstr>
      <vt:lpstr>Cumulative Irritant Contact Dermatitis</vt:lpstr>
      <vt:lpstr>Irritant Contact Dermatitis</vt:lpstr>
      <vt:lpstr>Irritant Contact Dermatitis</vt:lpstr>
      <vt:lpstr>Slide 37</vt:lpstr>
      <vt:lpstr>ICD &amp; ACD </vt:lpstr>
      <vt:lpstr>Workup Laboratory Studies:  </vt:lpstr>
      <vt:lpstr>Cont…</vt:lpstr>
      <vt:lpstr>Patch Testing: T.R.U.E Test</vt:lpstr>
      <vt:lpstr>Patch Testing</vt:lpstr>
      <vt:lpstr>Patch Testing</vt:lpstr>
      <vt:lpstr>Patch Test Scoring</vt:lpstr>
      <vt:lpstr>Patch Testing</vt:lpstr>
      <vt:lpstr>Investigation </vt:lpstr>
      <vt:lpstr>Sunsrceens</vt:lpstr>
      <vt:lpstr>Photopatch Test</vt:lpstr>
      <vt:lpstr>Slide 49</vt:lpstr>
      <vt:lpstr>Augmented telomerase activity &amp; reduced telomere length in parthenium-induced contact dermatitis, N.Akhtar, JEADV, 01/08/12 </vt:lpstr>
      <vt:lpstr>Slide 51</vt:lpstr>
      <vt:lpstr>Slide 52</vt:lpstr>
      <vt:lpstr>Azathioprine</vt:lpstr>
      <vt:lpstr>Slide 54</vt:lpstr>
      <vt:lpstr>IRON THERAPY IN HAND ECZEMA: A NEW APPROACH FOR MANAGEMENT Ashimav Deb Sharma Indian Journal of Dermatology 2011; 56(3)</vt:lpstr>
      <vt:lpstr>BACH (Benefit of Alitretinoin in Chronic Hand Eczema)</vt:lpstr>
      <vt:lpstr>Differentiation between ICD and ACD</vt:lpstr>
      <vt:lpstr>Thank you</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CONTACT DERMATITIS: JOURNAL CLUB</dc:title>
  <dc:creator>hp</dc:creator>
  <cp:lastModifiedBy>Nishant Verma</cp:lastModifiedBy>
  <cp:revision>122</cp:revision>
  <dcterms:created xsi:type="dcterms:W3CDTF">2006-08-16T00:00:00Z</dcterms:created>
  <dcterms:modified xsi:type="dcterms:W3CDTF">2015-08-25T09:11:43Z</dcterms:modified>
</cp:coreProperties>
</file>