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56" r:id="rId2"/>
    <p:sldId id="272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D13D0B-CE44-4F9B-92CF-9A0E2DC82ACB}" v="428" dt="2020-07-30T18:39:15.3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9" d="100"/>
          <a:sy n="69" d="100"/>
        </p:scale>
        <p:origin x="-49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0624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8302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55190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82297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1984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29365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432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663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99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61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21718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46909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hfw.gov.in/pdf/Guidelinesforhomequarantine.pdf" TargetMode="External"/><Relationship Id="rId2" Type="http://schemas.openxmlformats.org/officeDocument/2006/relationships/hyperlink" Target="https://www.mygov.in/aarogya-setu-app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22">
            <a:extLst>
              <a:ext uri="{FF2B5EF4-FFF2-40B4-BE49-F238E27FC236}">
                <a16:creationId xmlns="" xmlns:a16="http://schemas.microsoft.com/office/drawing/2014/main" id="{1900EB9D-F30A-4E3A-A2E9-047674C79D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24">
            <a:extLst>
              <a:ext uri="{FF2B5EF4-FFF2-40B4-BE49-F238E27FC236}">
                <a16:creationId xmlns="" xmlns:a16="http://schemas.microsoft.com/office/drawing/2014/main" id="{3B8D2098-75F9-4FF9-9C60-6B734564F5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57" name="Freeform 5">
              <a:extLst>
                <a:ext uri="{FF2B5EF4-FFF2-40B4-BE49-F238E27FC236}">
                  <a16:creationId xmlns="" xmlns:a16="http://schemas.microsoft.com/office/drawing/2014/main" id="{FB96753D-C2B1-43D3-AA6E-173A366E3C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">
              <a:extLst>
                <a:ext uri="{FF2B5EF4-FFF2-40B4-BE49-F238E27FC236}">
                  <a16:creationId xmlns="" xmlns:a16="http://schemas.microsoft.com/office/drawing/2014/main" id="{A61A934B-C654-4533-A7FB-D4DF27557F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7">
              <a:extLst>
                <a:ext uri="{FF2B5EF4-FFF2-40B4-BE49-F238E27FC236}">
                  <a16:creationId xmlns="" xmlns:a16="http://schemas.microsoft.com/office/drawing/2014/main" id="{83F12A30-4ED4-4040-8641-2826D77DE6C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8">
              <a:extLst>
                <a:ext uri="{FF2B5EF4-FFF2-40B4-BE49-F238E27FC236}">
                  <a16:creationId xmlns="" xmlns:a16="http://schemas.microsoft.com/office/drawing/2014/main" id="{B072F79D-A822-4A08-836C-2311A8C0BB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9">
              <a:extLst>
                <a:ext uri="{FF2B5EF4-FFF2-40B4-BE49-F238E27FC236}">
                  <a16:creationId xmlns="" xmlns:a16="http://schemas.microsoft.com/office/drawing/2014/main" id="{35FFB68A-EF2F-439F-8235-8954FBCFC0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0">
              <a:extLst>
                <a:ext uri="{FF2B5EF4-FFF2-40B4-BE49-F238E27FC236}">
                  <a16:creationId xmlns="" xmlns:a16="http://schemas.microsoft.com/office/drawing/2014/main" id="{04999A61-A2EB-461C-A688-7AB58A69B0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1">
              <a:extLst>
                <a:ext uri="{FF2B5EF4-FFF2-40B4-BE49-F238E27FC236}">
                  <a16:creationId xmlns="" xmlns:a16="http://schemas.microsoft.com/office/drawing/2014/main" id="{61F71243-2354-47A6-9F23-389B060DE1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2">
              <a:extLst>
                <a:ext uri="{FF2B5EF4-FFF2-40B4-BE49-F238E27FC236}">
                  <a16:creationId xmlns="" xmlns:a16="http://schemas.microsoft.com/office/drawing/2014/main" id="{083EAAFA-248E-42B1-AFAC-01A3BB2BB9A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3">
              <a:extLst>
                <a:ext uri="{FF2B5EF4-FFF2-40B4-BE49-F238E27FC236}">
                  <a16:creationId xmlns="" xmlns:a16="http://schemas.microsoft.com/office/drawing/2014/main" id="{18B64564-4656-40D3-878F-4FEBE156CD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4">
              <a:extLst>
                <a:ext uri="{FF2B5EF4-FFF2-40B4-BE49-F238E27FC236}">
                  <a16:creationId xmlns="" xmlns:a16="http://schemas.microsoft.com/office/drawing/2014/main" id="{AE69E474-D111-4F5A-B7CA-0C07BBFD385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5">
              <a:extLst>
                <a:ext uri="{FF2B5EF4-FFF2-40B4-BE49-F238E27FC236}">
                  <a16:creationId xmlns="" xmlns:a16="http://schemas.microsoft.com/office/drawing/2014/main" id="{4679FA9B-2C54-4209-8391-314EC236A2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6">
              <a:extLst>
                <a:ext uri="{FF2B5EF4-FFF2-40B4-BE49-F238E27FC236}">
                  <a16:creationId xmlns="" xmlns:a16="http://schemas.microsoft.com/office/drawing/2014/main" id="{02E8CA09-FF2F-4D2F-A4F4-CA10F68D350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7">
              <a:extLst>
                <a:ext uri="{FF2B5EF4-FFF2-40B4-BE49-F238E27FC236}">
                  <a16:creationId xmlns="" xmlns:a16="http://schemas.microsoft.com/office/drawing/2014/main" id="{92DCDDA2-F6BC-4709-BE45-F7F0119B73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8">
              <a:extLst>
                <a:ext uri="{FF2B5EF4-FFF2-40B4-BE49-F238E27FC236}">
                  <a16:creationId xmlns="" xmlns:a16="http://schemas.microsoft.com/office/drawing/2014/main" id="{7CE4605E-ABDC-481A-966D-505C0B3AFE3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9">
              <a:extLst>
                <a:ext uri="{FF2B5EF4-FFF2-40B4-BE49-F238E27FC236}">
                  <a16:creationId xmlns="" xmlns:a16="http://schemas.microsoft.com/office/drawing/2014/main" id="{4A568BF4-C619-44B7-A66F-17787B56D6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20">
              <a:extLst>
                <a:ext uri="{FF2B5EF4-FFF2-40B4-BE49-F238E27FC236}">
                  <a16:creationId xmlns="" xmlns:a16="http://schemas.microsoft.com/office/drawing/2014/main" id="{1E5E1B9D-4B4B-420E-AFFA-7B0A3E3982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1">
              <a:extLst>
                <a:ext uri="{FF2B5EF4-FFF2-40B4-BE49-F238E27FC236}">
                  <a16:creationId xmlns="" xmlns:a16="http://schemas.microsoft.com/office/drawing/2014/main" id="{1FC21640-BB8B-4A89-A419-22B4F2D4682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2">
              <a:extLst>
                <a:ext uri="{FF2B5EF4-FFF2-40B4-BE49-F238E27FC236}">
                  <a16:creationId xmlns="" xmlns:a16="http://schemas.microsoft.com/office/drawing/2014/main" id="{3318F821-9C3A-4D9E-BC0C-BE8442C5D9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3">
              <a:extLst>
                <a:ext uri="{FF2B5EF4-FFF2-40B4-BE49-F238E27FC236}">
                  <a16:creationId xmlns="" xmlns:a16="http://schemas.microsoft.com/office/drawing/2014/main" id="{C40B3150-A66B-4C04-B7AD-C994819A48D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8" name="Picture 3">
            <a:extLst>
              <a:ext uri="{FF2B5EF4-FFF2-40B4-BE49-F238E27FC236}">
                <a16:creationId xmlns="" xmlns:a16="http://schemas.microsoft.com/office/drawing/2014/main" id="{689389FF-2E8E-48A9-9C43-A6624BEB62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5294" r="1" b="97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73" name="Group 45">
            <a:extLst>
              <a:ext uri="{FF2B5EF4-FFF2-40B4-BE49-F238E27FC236}">
                <a16:creationId xmlns="" xmlns:a16="http://schemas.microsoft.com/office/drawing/2014/main" id="{F614BF36-BC31-495E-B91D-4BDE46CAA8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1186483"/>
            <a:ext cx="12192000" cy="4477933"/>
            <a:chOff x="0" y="1186483"/>
            <a:chExt cx="12192000" cy="4477933"/>
          </a:xfrm>
        </p:grpSpPr>
        <p:sp>
          <p:nvSpPr>
            <p:cNvPr id="74" name="Rectangle 46">
              <a:extLst>
                <a:ext uri="{FF2B5EF4-FFF2-40B4-BE49-F238E27FC236}">
                  <a16:creationId xmlns="" xmlns:a16="http://schemas.microsoft.com/office/drawing/2014/main" id="{95803F16-9D17-4AE3-8818-6C0D9495A6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48" y="1186483"/>
              <a:ext cx="12188952" cy="716184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Isosceles Triangle 39">
              <a:extLst>
                <a:ext uri="{FF2B5EF4-FFF2-40B4-BE49-F238E27FC236}">
                  <a16:creationId xmlns="" xmlns:a16="http://schemas.microsoft.com/office/drawing/2014/main" id="{FFF165CE-3DCC-4E21-9CB7-3E1EF373396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0800000">
              <a:off x="5885852" y="5313353"/>
              <a:ext cx="407233" cy="351063"/>
            </a:xfrm>
            <a:prstGeom prst="triangl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48">
              <a:extLst>
                <a:ext uri="{FF2B5EF4-FFF2-40B4-BE49-F238E27FC236}">
                  <a16:creationId xmlns="" xmlns:a16="http://schemas.microsoft.com/office/drawing/2014/main" id="{466AA121-6165-4EFB-8908-B9A044CE5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1991156"/>
              <a:ext cx="12192000" cy="3322196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latin typeface="Algerian" pitchFamily="82" charset="0"/>
                <a:ea typeface="Tahoma" pitchFamily="34" charset="0"/>
                <a:cs typeface="Tahoma" pitchFamily="34" charset="0"/>
              </a:rPr>
              <a:t>Government of India</a:t>
            </a:r>
          </a:p>
          <a:p>
            <a:r>
              <a:rPr lang="en-US" sz="4800" dirty="0">
                <a:latin typeface="Algerian" pitchFamily="82" charset="0"/>
                <a:ea typeface="Tahoma" pitchFamily="34" charset="0"/>
                <a:cs typeface="Tahoma" pitchFamily="34" charset="0"/>
              </a:rPr>
              <a:t>Ministry of Health &amp; Family </a:t>
            </a:r>
            <a:r>
              <a:rPr lang="en-US" sz="4800" dirty="0" smtClean="0">
                <a:latin typeface="Algerian" pitchFamily="82" charset="0"/>
                <a:ea typeface="Tahoma" pitchFamily="34" charset="0"/>
                <a:cs typeface="Tahoma" pitchFamily="34" charset="0"/>
              </a:rPr>
              <a:t>Welfare</a:t>
            </a:r>
            <a:endParaRPr lang="en-US" sz="4800" dirty="0">
              <a:latin typeface="Algerian" pitchFamily="82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>
            <a:noAutofit/>
          </a:bodyPr>
          <a:lstStyle/>
          <a:p>
            <a:r>
              <a:rPr lang="en-US" sz="2800" dirty="0" smtClean="0">
                <a:ea typeface="+mj-lt"/>
                <a:cs typeface="+mj-lt"/>
              </a:rPr>
              <a:t>Revised guidelines for Home Isolation of very mild/pre-symptomatic/asymptomatic COVID-19 cases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2366EBA-92FD-44AE-87A9-25E5135EB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92000" cy="68692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B437F5FC-01F7-4EB4-81E7-C27D917E95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="" xmlns:a16="http://schemas.microsoft.com/office/drawing/2014/main" id="{4B0CFF10-4805-4BFA-961B-1F60DAEB948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="" xmlns:a16="http://schemas.microsoft.com/office/drawing/2014/main" id="{BE054536-C03E-4857-B4AE-D687A58F9A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="" xmlns:a16="http://schemas.microsoft.com/office/drawing/2014/main" id="{FE33E51C-23D8-43F5-98C4-A2ED2C4C99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="" xmlns:a16="http://schemas.microsoft.com/office/drawing/2014/main" id="{89E18891-DEB2-4CFD-A907-2868B2A910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="" xmlns:a16="http://schemas.microsoft.com/office/drawing/2014/main" id="{0002C1BB-DB60-4314-A2FC-203E54D94C7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="" xmlns:a16="http://schemas.microsoft.com/office/drawing/2014/main" id="{9B75BDFA-6D78-4FB1-9F21-5280855C49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="" xmlns:a16="http://schemas.microsoft.com/office/drawing/2014/main" id="{0B632D6B-A327-41AB-BBCF-9A03AD2AB73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="" xmlns:a16="http://schemas.microsoft.com/office/drawing/2014/main" id="{F514BBC5-1736-4813-BECB-5A6B6738E58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="" xmlns:a16="http://schemas.microsoft.com/office/drawing/2014/main" id="{94A2C868-7AEC-4209-BFA3-7185B11D33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="" xmlns:a16="http://schemas.microsoft.com/office/drawing/2014/main" id="{FF56CB70-2B25-4695-ADC8-6092D0D1129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="" xmlns:a16="http://schemas.microsoft.com/office/drawing/2014/main" id="{BA411BEF-2182-4458-B9AF-1634B5C231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="" xmlns:a16="http://schemas.microsoft.com/office/drawing/2014/main" id="{53F27E63-3F11-4C85-AC72-1EE8508C4C4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="" xmlns:a16="http://schemas.microsoft.com/office/drawing/2014/main" id="{68B589BA-F70F-4E0B-94B9-EEB83EDF3F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="" xmlns:a16="http://schemas.microsoft.com/office/drawing/2014/main" id="{9D0B991D-CB0A-415F-8D77-A5565F66F0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="" xmlns:a16="http://schemas.microsoft.com/office/drawing/2014/main" id="{701E99DE-74F0-41D1-BBF4-5A57053BB6C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="" xmlns:a16="http://schemas.microsoft.com/office/drawing/2014/main" id="{C02EE40A-8F17-4182-9495-9506463B79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="" xmlns:a16="http://schemas.microsoft.com/office/drawing/2014/main" id="{924210CA-0A35-4127-925F-D4084B7DC39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="" xmlns:a16="http://schemas.microsoft.com/office/drawing/2014/main" id="{DC13CEF1-DD2D-474C-B81C-820CEF3D9C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="" xmlns:a16="http://schemas.microsoft.com/office/drawing/2014/main" id="{F889481A-8038-43E6-8EF1-A5F802CEDF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="" xmlns:a16="http://schemas.microsoft.com/office/drawing/2014/main" id="{128BD14A-9093-4854-A73A-F666B2ED2D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="" xmlns:a16="http://schemas.microsoft.com/office/drawing/2014/main" id="{22D884F4-76EC-4371-B903-E79CF191E30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="" xmlns:a16="http://schemas.microsoft.com/office/drawing/2014/main" id="{7C462C46-EFB7-4580-9921-DFC346FCC3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923665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>
            <a:extLst>
              <a:ext uri="{FF2B5EF4-FFF2-40B4-BE49-F238E27FC236}">
                <a16:creationId xmlns="" xmlns:a16="http://schemas.microsoft.com/office/drawing/2014/main" id="{B8B918B4-AB10-4E3A-916E-A9625586EA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6A3809-5112-4224-A13C-0352AFCE3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346" y="0"/>
            <a:ext cx="10002982" cy="6858000"/>
          </a:xfrm>
        </p:spPr>
        <p:txBody>
          <a:bodyPr anchor="t">
            <a:normAutofit/>
          </a:bodyPr>
          <a:lstStyle/>
          <a:p>
            <a:pPr algn="just">
              <a:buNone/>
            </a:pPr>
            <a:endParaRPr lang="en-US" sz="2600" dirty="0" smtClean="0"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algn="just"/>
            <a:r>
              <a:rPr lang="en-US" sz="2600" dirty="0" smtClean="0">
                <a:latin typeface="Times New Roman" pitchFamily="18" charset="0"/>
                <a:ea typeface="+mn-lt"/>
                <a:cs typeface="Times New Roman" pitchFamily="18" charset="0"/>
              </a:rPr>
              <a:t>Hands </a:t>
            </a:r>
            <a:r>
              <a:rPr lang="en-US" sz="2600" dirty="0">
                <a:latin typeface="Times New Roman" pitchFamily="18" charset="0"/>
                <a:ea typeface="+mn-lt"/>
                <a:cs typeface="Times New Roman" pitchFamily="18" charset="0"/>
              </a:rPr>
              <a:t>must be washed often with soap and water for </a:t>
            </a:r>
            <a:r>
              <a:rPr lang="en-US" sz="2600" b="1" u="sng" dirty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at least 40 seconds or clean with alcohol based sanitizer</a:t>
            </a:r>
            <a:r>
              <a:rPr lang="en-US" sz="2600" dirty="0">
                <a:latin typeface="Times New Roman" pitchFamily="18" charset="0"/>
                <a:ea typeface="+mn-lt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dirty="0" smtClean="0">
                <a:latin typeface="Times New Roman" pitchFamily="18" charset="0"/>
                <a:ea typeface="+mn-lt"/>
                <a:cs typeface="Times New Roman" pitchFamily="18" charset="0"/>
              </a:rPr>
              <a:t>Don’t </a:t>
            </a:r>
            <a:r>
              <a:rPr lang="en-US" sz="2600" dirty="0">
                <a:latin typeface="Times New Roman" pitchFamily="18" charset="0"/>
                <a:ea typeface="+mn-lt"/>
                <a:cs typeface="Times New Roman" pitchFamily="18" charset="0"/>
              </a:rPr>
              <a:t>share personal items with other people.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b="1" u="sng" dirty="0" smtClean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Clean </a:t>
            </a:r>
            <a:r>
              <a:rPr lang="en-US" sz="2600" b="1" u="sng" dirty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surfaces in the room</a:t>
            </a:r>
            <a:r>
              <a:rPr lang="en-US" sz="2600" u="sng" dirty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ea typeface="+mn-lt"/>
                <a:cs typeface="Times New Roman" pitchFamily="18" charset="0"/>
              </a:rPr>
              <a:t>that are touched often (tabletops, door knobs, handles, etc) with</a:t>
            </a:r>
            <a:r>
              <a:rPr lang="en-US" sz="2600" b="1" u="sng" dirty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1% hypochlorite solution</a:t>
            </a:r>
            <a:r>
              <a:rPr lang="en-US" sz="2600" dirty="0">
                <a:latin typeface="Times New Roman" pitchFamily="18" charset="0"/>
                <a:ea typeface="+mn-lt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dirty="0" smtClean="0">
                <a:latin typeface="Times New Roman" pitchFamily="18" charset="0"/>
                <a:ea typeface="+mn-lt"/>
                <a:cs typeface="Times New Roman" pitchFamily="18" charset="0"/>
              </a:rPr>
              <a:t>The </a:t>
            </a:r>
            <a:r>
              <a:rPr lang="en-US" sz="2600" dirty="0">
                <a:latin typeface="Times New Roman" pitchFamily="18" charset="0"/>
                <a:ea typeface="+mn-lt"/>
                <a:cs typeface="Times New Roman" pitchFamily="18" charset="0"/>
              </a:rPr>
              <a:t>patient must strictly follow the physician’s instructions and medication advice.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ea typeface="+mn-lt"/>
                <a:cs typeface="Times New Roman" pitchFamily="18" charset="0"/>
              </a:rPr>
              <a:t>The patient will self-monitor his/her health with daily temperature monitoring and report promptly if develops any deterioration of symptom.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E:\home isolation\images (8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522" y="191365"/>
            <a:ext cx="1786089" cy="1180235"/>
          </a:xfrm>
          <a:prstGeom prst="rect">
            <a:avLst/>
          </a:prstGeom>
          <a:noFill/>
        </p:spPr>
      </p:pic>
      <p:pic>
        <p:nvPicPr>
          <p:cNvPr id="6147" name="Picture 3" descr="E:\home isolation\images (89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8393"/>
            <a:ext cx="2049607" cy="2049607"/>
          </a:xfrm>
          <a:prstGeom prst="rect">
            <a:avLst/>
          </a:prstGeom>
          <a:noFill/>
        </p:spPr>
      </p:pic>
      <p:pic>
        <p:nvPicPr>
          <p:cNvPr id="6148" name="Picture 4" descr="E:\home isolation\images (86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3964" y="1997443"/>
            <a:ext cx="1593273" cy="19926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6262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7">
            <a:extLst>
              <a:ext uri="{FF2B5EF4-FFF2-40B4-BE49-F238E27FC236}">
                <a16:creationId xmlns="" xmlns:a16="http://schemas.microsoft.com/office/drawing/2014/main" id="{F3C5918A-1DC5-4CF3-AA27-00AA3088AA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9">
            <a:extLst>
              <a:ext uri="{FF2B5EF4-FFF2-40B4-BE49-F238E27FC236}">
                <a16:creationId xmlns="" xmlns:a16="http://schemas.microsoft.com/office/drawing/2014/main" id="{B786683A-6FD6-4BF7-B3B0-DC39767739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" name="Freeform: Shape 11">
            <a:extLst>
              <a:ext uri="{FF2B5EF4-FFF2-40B4-BE49-F238E27FC236}">
                <a16:creationId xmlns="" xmlns:a16="http://schemas.microsoft.com/office/drawing/2014/main" id="{05169E50-59FB-4AEE-B61D-44A882A4CD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" name="Freeform: Shape 13">
            <a:extLst>
              <a:ext uri="{FF2B5EF4-FFF2-40B4-BE49-F238E27FC236}">
                <a16:creationId xmlns="" xmlns:a16="http://schemas.microsoft.com/office/drawing/2014/main" id="{117C30F0-5A38-4B60-B632-3AF7C27808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" name="Freeform: Shape 15">
            <a:extLst>
              <a:ext uri="{FF2B5EF4-FFF2-40B4-BE49-F238E27FC236}">
                <a16:creationId xmlns="" xmlns:a16="http://schemas.microsoft.com/office/drawing/2014/main" id="{A200CBA5-3F2B-4AAC-9F86-99AFECC19C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4B3A89-1AFF-4FE8-86F8-3F85458FB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4317072" cy="4589717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latin typeface="Times New Roman" pitchFamily="18" charset="0"/>
                <a:ea typeface="+mj-lt"/>
                <a:cs typeface="Times New Roman" pitchFamily="18" charset="0"/>
              </a:rPr>
              <a:t>Instructions for care-givers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11394D-AEE3-47C6-BEB0-31AF6A170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-1"/>
            <a:ext cx="6691745" cy="669174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400" b="1" u="sng" dirty="0" smtClean="0">
                <a:latin typeface="Times New Roman" pitchFamily="18" charset="0"/>
                <a:ea typeface="+mn-lt"/>
                <a:cs typeface="Times New Roman" pitchFamily="18" charset="0"/>
              </a:rPr>
              <a:t>1</a:t>
            </a:r>
            <a:r>
              <a:rPr lang="en-US" sz="2400" b="1" u="sng" dirty="0">
                <a:latin typeface="Times New Roman" pitchFamily="18" charset="0"/>
                <a:ea typeface="+mn-lt"/>
                <a:cs typeface="Times New Roman" pitchFamily="18" charset="0"/>
              </a:rPr>
              <a:t>. Mask: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ea typeface="+mn-lt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caregiver should wear a triple </a:t>
            </a:r>
            <a:r>
              <a:rPr lang="en-US" sz="2400" dirty="0" smtClean="0">
                <a:latin typeface="Times New Roman" pitchFamily="18" charset="0"/>
                <a:ea typeface="+mn-lt"/>
                <a:cs typeface="Times New Roman" pitchFamily="18" charset="0"/>
              </a:rPr>
              <a:t>layer mask 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appropriately when in the same room with the ill person.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Front 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portion of the mask should not be touched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or handled during use.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ea typeface="+mn-lt"/>
                <a:cs typeface="Times New Roman" pitchFamily="18" charset="0"/>
              </a:rPr>
              <a:t>If 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the mask gets wet or dirty with secretions, it must be changed immediately.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Discard 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the mask after use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 and perform hand hygiene after disposal of the mask.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He/she should avoid touching own face, nose or mouth.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E:\home isolation\images (5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8146" y="4286250"/>
            <a:ext cx="2571750" cy="25717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290" name="Picture 2" descr="E:\home isolation\images (9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75556" y="318558"/>
            <a:ext cx="1753899" cy="2108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631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2FDE57-DD83-4CFD-85B3-C38A14CE9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655660" cy="245644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ea typeface="+mj-lt"/>
                <a:cs typeface="Times New Roman" pitchFamily="18" charset="0"/>
              </a:rPr>
              <a:t>2.Hand</a:t>
            </a:r>
            <a:r>
              <a:rPr lang="en-US" dirty="0">
                <a:latin typeface="Times New Roman" pitchFamily="18" charset="0"/>
                <a:ea typeface="+mj-lt"/>
                <a:cs typeface="Times New Roman" pitchFamily="18" charset="0"/>
              </a:rPr>
              <a:t> </a:t>
            </a:r>
            <a:r>
              <a:rPr lang="en-US" dirty="0" smtClean="0">
                <a:latin typeface="Times New Roman" pitchFamily="18" charset="0"/>
                <a:ea typeface="+mj-lt"/>
                <a:cs typeface="Times New Roman" pitchFamily="18" charset="0"/>
              </a:rPr>
              <a:t>Hygiene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74E9605-CF72-4CE4-9118-7595F9D19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18" y="-235528"/>
            <a:ext cx="7716982" cy="7093528"/>
          </a:xfrm>
        </p:spPr>
        <p:txBody>
          <a:bodyPr>
            <a:noAutofit/>
          </a:bodyPr>
          <a:lstStyle/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Hand hygiene must be ensured following contact with ill person or his immediate environment.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Hand hygiene should also be practiced before and after preparing food, before eating, after using the toilet, and whenever hands look dirty.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Use soap and water for hand </a:t>
            </a:r>
            <a:r>
              <a:rPr lang="en-US" sz="2400" dirty="0" smtClean="0">
                <a:latin typeface="Times New Roman" pitchFamily="18" charset="0"/>
                <a:ea typeface="+mn-lt"/>
                <a:cs typeface="Times New Roman" pitchFamily="18" charset="0"/>
              </a:rPr>
              <a:t>washing 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if hands are not visibly soiled</a:t>
            </a:r>
            <a:r>
              <a:rPr lang="en-US" sz="2400" dirty="0" smtClean="0">
                <a:latin typeface="Times New Roman" pitchFamily="18" charset="0"/>
                <a:ea typeface="+mn-lt"/>
                <a:cs typeface="Times New Roman" pitchFamily="18" charset="0"/>
              </a:rPr>
              <a:t>.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at least for 40 seconds. Alcohol-based hand rub can be used,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After using soap and water, use of disposable paper towels to dry hands is desirable. If not available, use dedicated clean cloth towels and replace them when they become wet.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ea typeface="+mn-lt"/>
                <a:cs typeface="Times New Roman" pitchFamily="18" charset="0"/>
              </a:rPr>
              <a:t>Perform </a:t>
            </a:r>
            <a:r>
              <a:rPr lang="en-US" sz="2400" dirty="0">
                <a:latin typeface="Times New Roman" pitchFamily="18" charset="0"/>
                <a:ea typeface="+mn-lt"/>
                <a:cs typeface="Times New Roman" pitchFamily="18" charset="0"/>
              </a:rPr>
              <a:t>hand hygiene before and after removing gloves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home isolation\images (8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1733" y="4112199"/>
            <a:ext cx="2498951" cy="16512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53183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75627FE-0AC5-4349-AC08-45A58BEC9B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F87AAF7B-2090-475D-9C3E-FDC03DD87A8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="" xmlns:a16="http://schemas.microsoft.com/office/drawing/2014/main" id="{F2DCEC33-4B31-44BC-99CB-9E4845DC4CD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="" xmlns:a16="http://schemas.microsoft.com/office/drawing/2014/main" id="{204E0A10-D288-4B22-87A1-737B0A37D18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="" xmlns:a16="http://schemas.microsoft.com/office/drawing/2014/main" id="{9A3E042E-4911-425A-84BB-04BF90D0770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="" xmlns:a16="http://schemas.microsoft.com/office/drawing/2014/main" id="{3A49226D-3129-4C5A-9641-3D03BEEA79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="" xmlns:a16="http://schemas.microsoft.com/office/drawing/2014/main" id="{9CC3C315-B515-4DD8-AC22-9D8417B37F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="" xmlns:a16="http://schemas.microsoft.com/office/drawing/2014/main" id="{1A961828-F78F-4D56-A98E-037806C637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="" xmlns:a16="http://schemas.microsoft.com/office/drawing/2014/main" id="{739D4F9D-3728-42C1-8302-452D51321C5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="" xmlns:a16="http://schemas.microsoft.com/office/drawing/2014/main" id="{B4D9647E-354D-4CA8-B4A7-39172E5EAC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="" xmlns:a16="http://schemas.microsoft.com/office/drawing/2014/main" id="{A3EC74E0-5222-4ACC-BCEC-1AA189D3BCF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="" xmlns:a16="http://schemas.microsoft.com/office/drawing/2014/main" id="{C0AE72B4-084D-42E6-ABED-5FD4650D4B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="" xmlns:a16="http://schemas.microsoft.com/office/drawing/2014/main" id="{C9D1F5DD-8D50-4098-8D2B-10E28475275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="" xmlns:a16="http://schemas.microsoft.com/office/drawing/2014/main" id="{D48F3941-C3C7-4589-AA46-067F6BB2D0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="" xmlns:a16="http://schemas.microsoft.com/office/drawing/2014/main" id="{C16BBE9A-4BE3-4401-82C5-8041DB14E5B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="" xmlns:a16="http://schemas.microsoft.com/office/drawing/2014/main" id="{06180330-CCD3-4D14-A652-D60C28252D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="" xmlns:a16="http://schemas.microsoft.com/office/drawing/2014/main" id="{616C90F6-4133-43A5-B47C-7750FE28190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="" xmlns:a16="http://schemas.microsoft.com/office/drawing/2014/main" id="{D7C03F90-E828-4414-8A53-92069FFB68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="" xmlns:a16="http://schemas.microsoft.com/office/drawing/2014/main" id="{6ADDE443-75AA-4F32-A2EE-272C4347CE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="" xmlns:a16="http://schemas.microsoft.com/office/drawing/2014/main" id="{ACD281C1-1D59-453F-A33A-D83E39EB063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="" xmlns:a16="http://schemas.microsoft.com/office/drawing/2014/main" id="{60217FAC-29FE-4D6B-9BB4-FF41AA7565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="" xmlns:a16="http://schemas.microsoft.com/office/drawing/2014/main" id="{0D3CC33A-6E36-4A72-9965-8E20FB05D1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="" xmlns:a16="http://schemas.microsoft.com/office/drawing/2014/main" id="{F128F04E-05CD-4035-A32B-6E9ABAB931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BC2574CF-1D35-4994-87BD-5A3378E1AB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EBC08B-C5F7-4260-9552-BAFEDD5C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1492"/>
            <a:ext cx="4918364" cy="4003963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Exposure to patient 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environment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68B6AB33-DFE6-4FE4-94FE-C9E25424AD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C9E7A2D-278B-4C44-88EC-69B53C678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2945" y="193963"/>
            <a:ext cx="7329055" cy="594360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Avoid direct contact with body fluids </a:t>
            </a:r>
            <a:r>
              <a:rPr lang="en-US" sz="2800" dirty="0">
                <a:latin typeface="Times New Roman" pitchFamily="18" charset="0"/>
                <a:ea typeface="+mn-lt"/>
                <a:cs typeface="Times New Roman" pitchFamily="18" charset="0"/>
              </a:rPr>
              <a:t>of the patient, particularly oral or respiratory secretions. </a:t>
            </a:r>
            <a:endParaRPr lang="en-US" sz="2800" u="sng" dirty="0" smtClean="0">
              <a:latin typeface="Times New Roman" pitchFamily="18" charset="0"/>
              <a:ea typeface="+mn-lt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Use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 disposable gloves</a:t>
            </a:r>
            <a:r>
              <a:rPr lang="en-US" sz="2800" dirty="0">
                <a:latin typeface="Times New Roman" pitchFamily="18" charset="0"/>
                <a:ea typeface="+mn-lt"/>
                <a:cs typeface="Times New Roman" pitchFamily="18" charset="0"/>
              </a:rPr>
              <a:t> while handling the patient.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Avoid exposure to potentially contaminated items</a:t>
            </a:r>
            <a:r>
              <a:rPr lang="en-US" sz="2800" dirty="0">
                <a:latin typeface="Times New Roman" pitchFamily="18" charset="0"/>
                <a:ea typeface="+mn-lt"/>
                <a:cs typeface="Times New Roman" pitchFamily="18" charset="0"/>
              </a:rPr>
              <a:t> in his immediate environment (e.g. avoid sharing cigarettes, eating utensils, dishes, drinks, used towels or bed linen).</a:t>
            </a:r>
          </a:p>
          <a:p>
            <a:pPr algn="just">
              <a:lnSpc>
                <a:spcPct val="150000"/>
              </a:lnSpc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2100AB5-80D2-4050-8EF3-8125D28DD9F3}"/>
              </a:ext>
            </a:extLst>
          </p:cNvPr>
          <p:cNvSpPr txBox="1"/>
          <p:nvPr/>
        </p:nvSpPr>
        <p:spPr>
          <a:xfrm>
            <a:off x="4724400" y="444730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7170" name="Picture 2" descr="E:\home isolation\images (88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687" y="4059382"/>
            <a:ext cx="2627168" cy="2627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1" name="Picture 3" descr="E:\home isolation\images (8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9818" y="270163"/>
            <a:ext cx="1842655" cy="18426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05345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2366EBA-92FD-44AE-87A9-25E5135EB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92000" cy="68692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B437F5FC-01F7-4EB4-81E7-C27D917E95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="" xmlns:a16="http://schemas.microsoft.com/office/drawing/2014/main" id="{4B0CFF10-4805-4BFA-961B-1F60DAEB948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="" xmlns:a16="http://schemas.microsoft.com/office/drawing/2014/main" id="{BE054536-C03E-4857-B4AE-D687A58F9A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="" xmlns:a16="http://schemas.microsoft.com/office/drawing/2014/main" id="{FE33E51C-23D8-43F5-98C4-A2ED2C4C99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="" xmlns:a16="http://schemas.microsoft.com/office/drawing/2014/main" id="{89E18891-DEB2-4CFD-A907-2868B2A910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="" xmlns:a16="http://schemas.microsoft.com/office/drawing/2014/main" id="{0002C1BB-DB60-4314-A2FC-203E54D94C7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="" xmlns:a16="http://schemas.microsoft.com/office/drawing/2014/main" id="{9B75BDFA-6D78-4FB1-9F21-5280855C49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="" xmlns:a16="http://schemas.microsoft.com/office/drawing/2014/main" id="{0B632D6B-A327-41AB-BBCF-9A03AD2AB73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="" xmlns:a16="http://schemas.microsoft.com/office/drawing/2014/main" id="{F514BBC5-1736-4813-BECB-5A6B6738E58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="" xmlns:a16="http://schemas.microsoft.com/office/drawing/2014/main" id="{94A2C868-7AEC-4209-BFA3-7185B11D33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="" xmlns:a16="http://schemas.microsoft.com/office/drawing/2014/main" id="{FF56CB70-2B25-4695-ADC8-6092D0D1129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="" xmlns:a16="http://schemas.microsoft.com/office/drawing/2014/main" id="{BA411BEF-2182-4458-B9AF-1634B5C231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="" xmlns:a16="http://schemas.microsoft.com/office/drawing/2014/main" id="{53F27E63-3F11-4C85-AC72-1EE8508C4C4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="" xmlns:a16="http://schemas.microsoft.com/office/drawing/2014/main" id="{68B589BA-F70F-4E0B-94B9-EEB83EDF3F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="" xmlns:a16="http://schemas.microsoft.com/office/drawing/2014/main" id="{9D0B991D-CB0A-415F-8D77-A5565F66F0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="" xmlns:a16="http://schemas.microsoft.com/office/drawing/2014/main" id="{701E99DE-74F0-41D1-BBF4-5A57053BB6C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="" xmlns:a16="http://schemas.microsoft.com/office/drawing/2014/main" id="{C02EE40A-8F17-4182-9495-9506463B79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="" xmlns:a16="http://schemas.microsoft.com/office/drawing/2014/main" id="{924210CA-0A35-4127-925F-D4084B7DC39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="" xmlns:a16="http://schemas.microsoft.com/office/drawing/2014/main" id="{DC13CEF1-DD2D-474C-B81C-820CEF3D9C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="" xmlns:a16="http://schemas.microsoft.com/office/drawing/2014/main" id="{F889481A-8038-43E6-8EF1-A5F802CEDF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="" xmlns:a16="http://schemas.microsoft.com/office/drawing/2014/main" id="{128BD14A-9093-4854-A73A-F666B2ED2D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="" xmlns:a16="http://schemas.microsoft.com/office/drawing/2014/main" id="{22D884F4-76EC-4371-B903-E79CF191E30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="" xmlns:a16="http://schemas.microsoft.com/office/drawing/2014/main" id="{7C462C46-EFB7-4580-9921-DFC346FCC3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923665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>
            <a:extLst>
              <a:ext uri="{FF2B5EF4-FFF2-40B4-BE49-F238E27FC236}">
                <a16:creationId xmlns="" xmlns:a16="http://schemas.microsoft.com/office/drawing/2014/main" id="{B8B918B4-AB10-4E3A-916E-A9625586EA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A1EC653-6390-401E-A3B7-EED25B257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2037" y="0"/>
            <a:ext cx="10099964" cy="6858000"/>
          </a:xfrm>
        </p:spPr>
        <p:txBody>
          <a:bodyPr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Food must be provided to the patient in his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room.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ea typeface="+mn-lt"/>
                <a:cs typeface="Times New Roman" pitchFamily="18" charset="0"/>
              </a:rPr>
              <a:t>Utensils and dishes used by the patient should be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cleaned with soap/detergent and water wearing gloves.</a:t>
            </a:r>
            <a:r>
              <a:rPr lang="en-US" sz="2800" dirty="0">
                <a:latin typeface="Times New Roman" pitchFamily="18" charset="0"/>
                <a:ea typeface="+mn-lt"/>
                <a:cs typeface="Times New Roman" pitchFamily="18" charset="0"/>
              </a:rPr>
              <a:t> The utensils and dishes may be re-used. Clean hands after taking off gloves or handling used items.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ea typeface="+mn-lt"/>
                <a:cs typeface="Times New Roman" pitchFamily="18" charset="0"/>
              </a:rPr>
              <a:t>Use triple layer medical mask and disposable gloves while cleaning or handling surfaces, clothing or linen used by the patient.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ea typeface="+mn-lt"/>
                <a:cs typeface="Times New Roman" pitchFamily="18" charset="0"/>
              </a:rPr>
              <a:t>Perform hand hygiene before and after removing gloves.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084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0F08744-9D7B-4693-B8D6-2A5210AE96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32">
            <a:extLst>
              <a:ext uri="{FF2B5EF4-FFF2-40B4-BE49-F238E27FC236}">
                <a16:creationId xmlns="" xmlns:a16="http://schemas.microsoft.com/office/drawing/2014/main" id="{5B2E630F-F386-44FA-B1A1-C10A9BF434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336127">
            <a:off x="296272" y="1026251"/>
            <a:ext cx="7298578" cy="5088488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="" xmlns:a16="http://schemas.microsoft.com/office/drawing/2014/main" id="{73567C09-8B4D-49A6-A711-C44C5807D8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>
            <a:off x="3554541" y="-619573"/>
            <a:ext cx="9016699" cy="8033868"/>
          </a:xfrm>
          <a:custGeom>
            <a:avLst/>
            <a:gdLst>
              <a:gd name="connsiteX0" fmla="*/ 6078066 w 9016699"/>
              <a:gd name="connsiteY0" fmla="*/ 782055 h 8033868"/>
              <a:gd name="connsiteX1" fmla="*/ 8705208 w 9016699"/>
              <a:gd name="connsiteY1" fmla="*/ 3409197 h 8033868"/>
              <a:gd name="connsiteX2" fmla="*/ 8793057 w 9016699"/>
              <a:gd name="connsiteY2" fmla="*/ 3617452 h 8033868"/>
              <a:gd name="connsiteX3" fmla="*/ 9016699 w 9016699"/>
              <a:gd name="connsiteY3" fmla="*/ 4793120 h 8033868"/>
              <a:gd name="connsiteX4" fmla="*/ 8960084 w 9016699"/>
              <a:gd name="connsiteY4" fmla="*/ 5272709 h 8033868"/>
              <a:gd name="connsiteX5" fmla="*/ 8920563 w 9016699"/>
              <a:gd name="connsiteY5" fmla="*/ 5444162 h 8033868"/>
              <a:gd name="connsiteX6" fmla="*/ 6620466 w 9016699"/>
              <a:gd name="connsiteY6" fmla="*/ 7744259 h 8033868"/>
              <a:gd name="connsiteX7" fmla="*/ 6480006 w 9016699"/>
              <a:gd name="connsiteY7" fmla="*/ 7795347 h 8033868"/>
              <a:gd name="connsiteX8" fmla="*/ 4389696 w 9016699"/>
              <a:gd name="connsiteY8" fmla="*/ 7987178 h 8033868"/>
              <a:gd name="connsiteX9" fmla="*/ 3086984 w 9016699"/>
              <a:gd name="connsiteY9" fmla="*/ 7466023 h 8033868"/>
              <a:gd name="connsiteX10" fmla="*/ 3024300 w 9016699"/>
              <a:gd name="connsiteY10" fmla="*/ 7426965 h 8033868"/>
              <a:gd name="connsiteX11" fmla="*/ 519567 w 9016699"/>
              <a:gd name="connsiteY11" fmla="*/ 4922232 h 8033868"/>
              <a:gd name="connsiteX12" fmla="*/ 419495 w 9016699"/>
              <a:gd name="connsiteY12" fmla="*/ 4733719 h 8033868"/>
              <a:gd name="connsiteX13" fmla="*/ 3514 w 9016699"/>
              <a:gd name="connsiteY13" fmla="*/ 3245168 h 8033868"/>
              <a:gd name="connsiteX14" fmla="*/ 4193329 w 9016699"/>
              <a:gd name="connsiteY14" fmla="*/ 36108 h 8033868"/>
              <a:gd name="connsiteX15" fmla="*/ 5977677 w 9016699"/>
              <a:gd name="connsiteY15" fmla="*/ 722908 h 8033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6699" h="8033868">
                <a:moveTo>
                  <a:pt x="6078066" y="782055"/>
                </a:moveTo>
                <a:lnTo>
                  <a:pt x="8705208" y="3409197"/>
                </a:lnTo>
                <a:lnTo>
                  <a:pt x="8793057" y="3617452"/>
                </a:lnTo>
                <a:cubicBezTo>
                  <a:pt x="8935615" y="3988374"/>
                  <a:pt x="9016699" y="4381324"/>
                  <a:pt x="9016699" y="4793120"/>
                </a:cubicBezTo>
                <a:cubicBezTo>
                  <a:pt x="9008675" y="4960329"/>
                  <a:pt x="8989449" y="5120121"/>
                  <a:pt x="8960084" y="5272709"/>
                </a:cubicBezTo>
                <a:lnTo>
                  <a:pt x="8920563" y="5444162"/>
                </a:lnTo>
                <a:lnTo>
                  <a:pt x="6620466" y="7744259"/>
                </a:lnTo>
                <a:lnTo>
                  <a:pt x="6480006" y="7795347"/>
                </a:lnTo>
                <a:cubicBezTo>
                  <a:pt x="5726471" y="8035167"/>
                  <a:pt x="4953020" y="8083925"/>
                  <a:pt x="4389696" y="7987178"/>
                </a:cubicBezTo>
                <a:cubicBezTo>
                  <a:pt x="4014146" y="7922680"/>
                  <a:pt x="3559510" y="7740111"/>
                  <a:pt x="3086984" y="7466023"/>
                </a:cubicBezTo>
                <a:lnTo>
                  <a:pt x="3024300" y="7426965"/>
                </a:lnTo>
                <a:lnTo>
                  <a:pt x="519567" y="4922232"/>
                </a:lnTo>
                <a:lnTo>
                  <a:pt x="419495" y="4733719"/>
                </a:lnTo>
                <a:cubicBezTo>
                  <a:pt x="181303" y="4258474"/>
                  <a:pt x="28977" y="3756361"/>
                  <a:pt x="3514" y="3245168"/>
                </a:cubicBezTo>
                <a:cubicBezTo>
                  <a:pt x="-112889" y="908287"/>
                  <a:pt x="2691131" y="-221884"/>
                  <a:pt x="4193329" y="36108"/>
                </a:cubicBezTo>
                <a:cubicBezTo>
                  <a:pt x="4662766" y="116730"/>
                  <a:pt x="5309837" y="354143"/>
                  <a:pt x="5977677" y="72290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BEAC8B-702D-416A-A950-F0F9F683C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909" y="2349925"/>
            <a:ext cx="2937164" cy="2456442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Times New Roman" pitchFamily="18" charset="0"/>
                <a:ea typeface="+mj-lt"/>
                <a:cs typeface="Times New Roman" pitchFamily="18" charset="0"/>
              </a:rPr>
              <a:t>Care of the patient and family members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539F30C-3877-48DA-BF3B-BE1B56747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5528" y="831273"/>
            <a:ext cx="7633854" cy="5597236"/>
          </a:xfrm>
        </p:spPr>
        <p:txBody>
          <a:bodyPr>
            <a:noAutofit/>
          </a:bodyPr>
          <a:lstStyle/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ea typeface="+mn-lt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ea typeface="+mn-lt"/>
                <a:cs typeface="Times New Roman" pitchFamily="18" charset="0"/>
              </a:rPr>
              <a:t>care giver will make sure that the patient follows the prescribed treatment.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ea typeface="+mn-lt"/>
                <a:cs typeface="Times New Roman" pitchFamily="18" charset="0"/>
              </a:rPr>
              <a:t>The care giver and all close contact will self-monitor their health </a:t>
            </a:r>
            <a:r>
              <a:rPr lang="en-US" sz="2800" b="1" u="sng" dirty="0">
                <a:latin typeface="Times New Roman" pitchFamily="18" charset="0"/>
                <a:ea typeface="+mn-lt"/>
                <a:cs typeface="Times New Roman" pitchFamily="18" charset="0"/>
              </a:rPr>
              <a:t>with daily temperature monitoring</a:t>
            </a:r>
            <a:r>
              <a:rPr lang="en-US" sz="2800" dirty="0">
                <a:latin typeface="Times New Roman" pitchFamily="18" charset="0"/>
                <a:ea typeface="+mn-lt"/>
                <a:cs typeface="Times New Roman" pitchFamily="18" charset="0"/>
              </a:rPr>
              <a:t> and report promptly if they develop any symptom suggestive of COVID-19 (</a:t>
            </a:r>
            <a:r>
              <a:rPr lang="en-US" sz="2800" b="1" u="sng" dirty="0">
                <a:latin typeface="Times New Roman" pitchFamily="18" charset="0"/>
                <a:ea typeface="+mn-lt"/>
                <a:cs typeface="Times New Roman" pitchFamily="18" charset="0"/>
              </a:rPr>
              <a:t>fever/cough/difficulty in breathing</a:t>
            </a:r>
            <a:r>
              <a:rPr lang="en-US" sz="2800" b="1" u="sng" dirty="0" smtClean="0">
                <a:latin typeface="Times New Roman" pitchFamily="18" charset="0"/>
                <a:ea typeface="+mn-lt"/>
                <a:cs typeface="Times New Roman" pitchFamily="18" charset="0"/>
              </a:rPr>
              <a:t>)</a:t>
            </a:r>
            <a:r>
              <a:rPr lang="en-US" sz="2800" dirty="0" smtClean="0">
                <a:latin typeface="Times New Roman" pitchFamily="18" charset="0"/>
                <a:ea typeface="+mn-lt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E:\home isolation\images (93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711" y="4472854"/>
            <a:ext cx="3280666" cy="18448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195" name="Picture 3" descr="E:\home isolation\images (99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294" y="621292"/>
            <a:ext cx="3161755" cy="17755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 descr="E:\home isolation\images (96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37939" y="166256"/>
            <a:ext cx="1884218" cy="18842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670475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84DB7353-7D7A-431B-A5B6-A3845E6F2B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" name="Freeform 5">
              <a:extLst>
                <a:ext uri="{FF2B5EF4-FFF2-40B4-BE49-F238E27FC236}">
                  <a16:creationId xmlns="" xmlns:a16="http://schemas.microsoft.com/office/drawing/2014/main" id="{9E8D15D6-6183-4BE1-A315-C7EC9C1A53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" name="Freeform 6">
              <a:extLst>
                <a:ext uri="{FF2B5EF4-FFF2-40B4-BE49-F238E27FC236}">
                  <a16:creationId xmlns="" xmlns:a16="http://schemas.microsoft.com/office/drawing/2014/main" id="{82A253FA-4E60-4B4D-94B0-93ECFCF3098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" name="Freeform 7">
              <a:extLst>
                <a:ext uri="{FF2B5EF4-FFF2-40B4-BE49-F238E27FC236}">
                  <a16:creationId xmlns="" xmlns:a16="http://schemas.microsoft.com/office/drawing/2014/main" id="{E1B39AD1-11BD-457B-822C-A873607F41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8">
              <a:extLst>
                <a:ext uri="{FF2B5EF4-FFF2-40B4-BE49-F238E27FC236}">
                  <a16:creationId xmlns="" xmlns:a16="http://schemas.microsoft.com/office/drawing/2014/main" id="{CC286005-78D5-4BE4-AA8B-75CDC07E786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9">
              <a:extLst>
                <a:ext uri="{FF2B5EF4-FFF2-40B4-BE49-F238E27FC236}">
                  <a16:creationId xmlns="" xmlns:a16="http://schemas.microsoft.com/office/drawing/2014/main" id="{09E4A22D-7E83-4F24-97FE-931A93CACC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10">
              <a:extLst>
                <a:ext uri="{FF2B5EF4-FFF2-40B4-BE49-F238E27FC236}">
                  <a16:creationId xmlns="" xmlns:a16="http://schemas.microsoft.com/office/drawing/2014/main" id="{4351E96B-8DD4-4D5E-A9F0-C47F5F3378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11">
              <a:extLst>
                <a:ext uri="{FF2B5EF4-FFF2-40B4-BE49-F238E27FC236}">
                  <a16:creationId xmlns="" xmlns:a16="http://schemas.microsoft.com/office/drawing/2014/main" id="{BFF78610-2475-4756-9EC8-5DA7D8902D5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2">
              <a:extLst>
                <a:ext uri="{FF2B5EF4-FFF2-40B4-BE49-F238E27FC236}">
                  <a16:creationId xmlns="" xmlns:a16="http://schemas.microsoft.com/office/drawing/2014/main" id="{C7ACAE44-681D-4CBC-B2AB-E5131DF5A8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3">
              <a:extLst>
                <a:ext uri="{FF2B5EF4-FFF2-40B4-BE49-F238E27FC236}">
                  <a16:creationId xmlns="" xmlns:a16="http://schemas.microsoft.com/office/drawing/2014/main" id="{CA22E4A0-73AA-4722-9C16-F3AF9A33EC5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4">
              <a:extLst>
                <a:ext uri="{FF2B5EF4-FFF2-40B4-BE49-F238E27FC236}">
                  <a16:creationId xmlns="" xmlns:a16="http://schemas.microsoft.com/office/drawing/2014/main" id="{BB36E626-EBEB-41C0-B224-8DB049DB4D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5">
              <a:extLst>
                <a:ext uri="{FF2B5EF4-FFF2-40B4-BE49-F238E27FC236}">
                  <a16:creationId xmlns="" xmlns:a16="http://schemas.microsoft.com/office/drawing/2014/main" id="{D603DEC5-BED4-4DB6-A253-F61CC36742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6">
              <a:extLst>
                <a:ext uri="{FF2B5EF4-FFF2-40B4-BE49-F238E27FC236}">
                  <a16:creationId xmlns="" xmlns:a16="http://schemas.microsoft.com/office/drawing/2014/main" id="{86AE9DE6-CA9A-479B-A0FB-0E1BAC7A65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7">
              <a:extLst>
                <a:ext uri="{FF2B5EF4-FFF2-40B4-BE49-F238E27FC236}">
                  <a16:creationId xmlns="" xmlns:a16="http://schemas.microsoft.com/office/drawing/2014/main" id="{16CB8DC8-E75F-4574-A290-AAB7031BE8A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8">
              <a:extLst>
                <a:ext uri="{FF2B5EF4-FFF2-40B4-BE49-F238E27FC236}">
                  <a16:creationId xmlns="" xmlns:a16="http://schemas.microsoft.com/office/drawing/2014/main" id="{1CA657E1-3A52-4C23-AA47-EBB2D5C4148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9">
              <a:extLst>
                <a:ext uri="{FF2B5EF4-FFF2-40B4-BE49-F238E27FC236}">
                  <a16:creationId xmlns="" xmlns:a16="http://schemas.microsoft.com/office/drawing/2014/main" id="{ED4F701B-2A93-464F-A673-54EED5C4C4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20">
              <a:extLst>
                <a:ext uri="{FF2B5EF4-FFF2-40B4-BE49-F238E27FC236}">
                  <a16:creationId xmlns="" xmlns:a16="http://schemas.microsoft.com/office/drawing/2014/main" id="{9977C34F-F6C9-4749-B201-7B928802DF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21">
              <a:extLst>
                <a:ext uri="{FF2B5EF4-FFF2-40B4-BE49-F238E27FC236}">
                  <a16:creationId xmlns="" xmlns:a16="http://schemas.microsoft.com/office/drawing/2014/main" id="{3A913E6B-DBE9-4291-A34C-36069ECB8E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2">
              <a:extLst>
                <a:ext uri="{FF2B5EF4-FFF2-40B4-BE49-F238E27FC236}">
                  <a16:creationId xmlns="" xmlns:a16="http://schemas.microsoft.com/office/drawing/2014/main" id="{7D415C04-AB5C-4B76-9E49-EEBAEE64D04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3">
              <a:extLst>
                <a:ext uri="{FF2B5EF4-FFF2-40B4-BE49-F238E27FC236}">
                  <a16:creationId xmlns="" xmlns:a16="http://schemas.microsoft.com/office/drawing/2014/main" id="{151FDC11-E872-4EAE-A597-822F9FE1708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1B24766B-81CA-44C7-BF11-77A12BA424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1A2F9962-DEB8-461C-8B4C-C0ED0D8A7B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="" xmlns:a16="http://schemas.microsoft.com/office/drawing/2014/main" id="{C0672E08-EB09-4B8E-8522-24BBC2CFFD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3447AB64-F3EC-4A1F-BFD4-F0F9DB3DAD7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4" name="Rectangle 33">
            <a:extLst>
              <a:ext uri="{FF2B5EF4-FFF2-40B4-BE49-F238E27FC236}">
                <a16:creationId xmlns="" xmlns:a16="http://schemas.microsoft.com/office/drawing/2014/main" id="{6BDBA639-2A71-4A60-A71A-FF1836F546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5E208A8B-5EBD-4532-BE72-26414FA7CF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37" name="Freeform 5">
              <a:extLst>
                <a:ext uri="{FF2B5EF4-FFF2-40B4-BE49-F238E27FC236}">
                  <a16:creationId xmlns="" xmlns:a16="http://schemas.microsoft.com/office/drawing/2014/main" id="{15D09196-B338-4AB5-A71B-CFD5FFCA62B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F50B4463-128A-4677-A285-C017E6C543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7">
              <a:extLst>
                <a:ext uri="{FF2B5EF4-FFF2-40B4-BE49-F238E27FC236}">
                  <a16:creationId xmlns="" xmlns:a16="http://schemas.microsoft.com/office/drawing/2014/main" id="{1D9B95CD-F023-4DFA-9678-1E02713F74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8">
              <a:extLst>
                <a:ext uri="{FF2B5EF4-FFF2-40B4-BE49-F238E27FC236}">
                  <a16:creationId xmlns="" xmlns:a16="http://schemas.microsoft.com/office/drawing/2014/main" id="{1DDF47A8-BE7B-43F3-A500-F5A4656D83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9">
              <a:extLst>
                <a:ext uri="{FF2B5EF4-FFF2-40B4-BE49-F238E27FC236}">
                  <a16:creationId xmlns="" xmlns:a16="http://schemas.microsoft.com/office/drawing/2014/main" id="{2DD394DE-76FB-42F8-85F2-FD436F42326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10">
              <a:extLst>
                <a:ext uri="{FF2B5EF4-FFF2-40B4-BE49-F238E27FC236}">
                  <a16:creationId xmlns="" xmlns:a16="http://schemas.microsoft.com/office/drawing/2014/main" id="{B95F2EFB-87E6-4400-AAF3-7EB8B4F1561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1">
              <a:extLst>
                <a:ext uri="{FF2B5EF4-FFF2-40B4-BE49-F238E27FC236}">
                  <a16:creationId xmlns="" xmlns:a16="http://schemas.microsoft.com/office/drawing/2014/main" id="{1D463476-2BC7-418C-9D6F-51444B11A72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2">
              <a:extLst>
                <a:ext uri="{FF2B5EF4-FFF2-40B4-BE49-F238E27FC236}">
                  <a16:creationId xmlns="" xmlns:a16="http://schemas.microsoft.com/office/drawing/2014/main" id="{24011122-2495-478A-81BF-ABBDEA1DA80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3">
              <a:extLst>
                <a:ext uri="{FF2B5EF4-FFF2-40B4-BE49-F238E27FC236}">
                  <a16:creationId xmlns="" xmlns:a16="http://schemas.microsoft.com/office/drawing/2014/main" id="{C79E87C5-E5B3-476B-B539-FC9CF4A33B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4">
              <a:extLst>
                <a:ext uri="{FF2B5EF4-FFF2-40B4-BE49-F238E27FC236}">
                  <a16:creationId xmlns="" xmlns:a16="http://schemas.microsoft.com/office/drawing/2014/main" id="{956029CA-2B38-434D-9044-5FF3A1ECD1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5">
              <a:extLst>
                <a:ext uri="{FF2B5EF4-FFF2-40B4-BE49-F238E27FC236}">
                  <a16:creationId xmlns="" xmlns:a16="http://schemas.microsoft.com/office/drawing/2014/main" id="{9514CFB6-E8DB-43DC-B1CD-9CC2D4B276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6">
              <a:extLst>
                <a:ext uri="{FF2B5EF4-FFF2-40B4-BE49-F238E27FC236}">
                  <a16:creationId xmlns="" xmlns:a16="http://schemas.microsoft.com/office/drawing/2014/main" id="{BD8C1FC8-E550-45BE-9F30-822BAB3781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7">
              <a:extLst>
                <a:ext uri="{FF2B5EF4-FFF2-40B4-BE49-F238E27FC236}">
                  <a16:creationId xmlns="" xmlns:a16="http://schemas.microsoft.com/office/drawing/2014/main" id="{D1646B5D-A7B7-41EC-9591-0E0C0F4F94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8">
              <a:extLst>
                <a:ext uri="{FF2B5EF4-FFF2-40B4-BE49-F238E27FC236}">
                  <a16:creationId xmlns="" xmlns:a16="http://schemas.microsoft.com/office/drawing/2014/main" id="{E2118E93-481E-4843-987E-378187AA37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9">
              <a:extLst>
                <a:ext uri="{FF2B5EF4-FFF2-40B4-BE49-F238E27FC236}">
                  <a16:creationId xmlns="" xmlns:a16="http://schemas.microsoft.com/office/drawing/2014/main" id="{77038464-F4E2-47EC-A87F-18469191E3A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20">
              <a:extLst>
                <a:ext uri="{FF2B5EF4-FFF2-40B4-BE49-F238E27FC236}">
                  <a16:creationId xmlns="" xmlns:a16="http://schemas.microsoft.com/office/drawing/2014/main" id="{FB3BBEB1-E146-408F-95B7-EE2F269DE1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1">
              <a:extLst>
                <a:ext uri="{FF2B5EF4-FFF2-40B4-BE49-F238E27FC236}">
                  <a16:creationId xmlns="" xmlns:a16="http://schemas.microsoft.com/office/drawing/2014/main" id="{C765B285-56EC-47FC-B116-274EBBD61A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2">
              <a:extLst>
                <a:ext uri="{FF2B5EF4-FFF2-40B4-BE49-F238E27FC236}">
                  <a16:creationId xmlns="" xmlns:a16="http://schemas.microsoft.com/office/drawing/2014/main" id="{CB4A6191-6913-42EA-905E-8A174AE2C99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3">
              <a:extLst>
                <a:ext uri="{FF2B5EF4-FFF2-40B4-BE49-F238E27FC236}">
                  <a16:creationId xmlns="" xmlns:a16="http://schemas.microsoft.com/office/drawing/2014/main" id="{8ADEEF92-F481-475A-845C-5E940F0D559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57" name="Freeform: Shape 56">
            <a:extLst>
              <a:ext uri="{FF2B5EF4-FFF2-40B4-BE49-F238E27FC236}">
                <a16:creationId xmlns="" xmlns:a16="http://schemas.microsoft.com/office/drawing/2014/main" id="{D9C506D7-84CB-4057-A44A-465313E785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0931529">
            <a:off x="2173916" y="2448612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9" name="Oval 32">
            <a:extLst>
              <a:ext uri="{FF2B5EF4-FFF2-40B4-BE49-F238E27FC236}">
                <a16:creationId xmlns="" xmlns:a16="http://schemas.microsoft.com/office/drawing/2014/main" id="{7842FC68-61FD-4700-8A22-BB8B071884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54579" y="691977"/>
            <a:ext cx="7761923" cy="5343064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4EFDE9-15C6-4035-9818-3DEC9EEB8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964" y="2034128"/>
            <a:ext cx="7095759" cy="1662475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4800" dirty="0">
                <a:latin typeface="Algerian" pitchFamily="82" charset="0"/>
                <a:cs typeface="Calibri Light"/>
              </a:rPr>
              <a:t>STAY AT HOME,STAY SAFE</a:t>
            </a:r>
            <a:endParaRPr lang="en-US" sz="4800" dirty="0">
              <a:latin typeface="Algerian" pitchFamily="82" charset="0"/>
            </a:endParaRPr>
          </a:p>
        </p:txBody>
      </p:sp>
      <p:pic>
        <p:nvPicPr>
          <p:cNvPr id="1026" name="Picture 2" descr="E:\home isolation\images (87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8254" y="3865417"/>
            <a:ext cx="2570019" cy="25700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472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7">
            <a:extLst>
              <a:ext uri="{FF2B5EF4-FFF2-40B4-BE49-F238E27FC236}">
                <a16:creationId xmlns="" xmlns:a16="http://schemas.microsoft.com/office/drawing/2014/main" id="{E2366EBA-92FD-44AE-87A9-25E5135EB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92000" cy="68692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9">
            <a:extLst>
              <a:ext uri="{FF2B5EF4-FFF2-40B4-BE49-F238E27FC236}">
                <a16:creationId xmlns="" xmlns:a16="http://schemas.microsoft.com/office/drawing/2014/main" id="{B437F5FC-01F7-4EB4-81E7-C27D917E95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6" name="Freeform 5">
              <a:extLst>
                <a:ext uri="{FF2B5EF4-FFF2-40B4-BE49-F238E27FC236}">
                  <a16:creationId xmlns="" xmlns:a16="http://schemas.microsoft.com/office/drawing/2014/main" id="{4B0CFF10-4805-4BFA-961B-1F60DAEB948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6">
              <a:extLst>
                <a:ext uri="{FF2B5EF4-FFF2-40B4-BE49-F238E27FC236}">
                  <a16:creationId xmlns="" xmlns:a16="http://schemas.microsoft.com/office/drawing/2014/main" id="{BE054536-C03E-4857-B4AE-D687A58F9A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8" name="Freeform 7">
              <a:extLst>
                <a:ext uri="{FF2B5EF4-FFF2-40B4-BE49-F238E27FC236}">
                  <a16:creationId xmlns="" xmlns:a16="http://schemas.microsoft.com/office/drawing/2014/main" id="{FE33E51C-23D8-43F5-98C4-A2ED2C4C99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8">
              <a:extLst>
                <a:ext uri="{FF2B5EF4-FFF2-40B4-BE49-F238E27FC236}">
                  <a16:creationId xmlns="" xmlns:a16="http://schemas.microsoft.com/office/drawing/2014/main" id="{89E18891-DEB2-4CFD-A907-2868B2A910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9">
              <a:extLst>
                <a:ext uri="{FF2B5EF4-FFF2-40B4-BE49-F238E27FC236}">
                  <a16:creationId xmlns="" xmlns:a16="http://schemas.microsoft.com/office/drawing/2014/main" id="{0002C1BB-DB60-4314-A2FC-203E54D94C7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10">
              <a:extLst>
                <a:ext uri="{FF2B5EF4-FFF2-40B4-BE49-F238E27FC236}">
                  <a16:creationId xmlns="" xmlns:a16="http://schemas.microsoft.com/office/drawing/2014/main" id="{9B75BDFA-6D78-4FB1-9F21-5280855C49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11">
              <a:extLst>
                <a:ext uri="{FF2B5EF4-FFF2-40B4-BE49-F238E27FC236}">
                  <a16:creationId xmlns="" xmlns:a16="http://schemas.microsoft.com/office/drawing/2014/main" id="{0B632D6B-A327-41AB-BBCF-9A03AD2AB73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2">
              <a:extLst>
                <a:ext uri="{FF2B5EF4-FFF2-40B4-BE49-F238E27FC236}">
                  <a16:creationId xmlns="" xmlns:a16="http://schemas.microsoft.com/office/drawing/2014/main" id="{F514BBC5-1736-4813-BECB-5A6B6738E58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3">
              <a:extLst>
                <a:ext uri="{FF2B5EF4-FFF2-40B4-BE49-F238E27FC236}">
                  <a16:creationId xmlns="" xmlns:a16="http://schemas.microsoft.com/office/drawing/2014/main" id="{94A2C868-7AEC-4209-BFA3-7185B11D33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4">
              <a:extLst>
                <a:ext uri="{FF2B5EF4-FFF2-40B4-BE49-F238E27FC236}">
                  <a16:creationId xmlns="" xmlns:a16="http://schemas.microsoft.com/office/drawing/2014/main" id="{FF56CB70-2B25-4695-ADC8-6092D0D1129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5">
              <a:extLst>
                <a:ext uri="{FF2B5EF4-FFF2-40B4-BE49-F238E27FC236}">
                  <a16:creationId xmlns="" xmlns:a16="http://schemas.microsoft.com/office/drawing/2014/main" id="{BA411BEF-2182-4458-B9AF-1634B5C231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6">
              <a:extLst>
                <a:ext uri="{FF2B5EF4-FFF2-40B4-BE49-F238E27FC236}">
                  <a16:creationId xmlns="" xmlns:a16="http://schemas.microsoft.com/office/drawing/2014/main" id="{53F27E63-3F11-4C85-AC72-1EE8508C4C4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7">
              <a:extLst>
                <a:ext uri="{FF2B5EF4-FFF2-40B4-BE49-F238E27FC236}">
                  <a16:creationId xmlns="" xmlns:a16="http://schemas.microsoft.com/office/drawing/2014/main" id="{68B589BA-F70F-4E0B-94B9-EEB83EDF3F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8">
              <a:extLst>
                <a:ext uri="{FF2B5EF4-FFF2-40B4-BE49-F238E27FC236}">
                  <a16:creationId xmlns="" xmlns:a16="http://schemas.microsoft.com/office/drawing/2014/main" id="{9D0B991D-CB0A-415F-8D77-A5565F66F0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="" xmlns:a16="http://schemas.microsoft.com/office/drawing/2014/main" id="{701E99DE-74F0-41D1-BBF4-5A57053BB6C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="" xmlns:a16="http://schemas.microsoft.com/office/drawing/2014/main" id="{C02EE40A-8F17-4182-9495-9506463B79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="" xmlns:a16="http://schemas.microsoft.com/office/drawing/2014/main" id="{924210CA-0A35-4127-925F-D4084B7DC39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="" xmlns:a16="http://schemas.microsoft.com/office/drawing/2014/main" id="{DC13CEF1-DD2D-474C-B81C-820CEF3D9C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="" xmlns:a16="http://schemas.microsoft.com/office/drawing/2014/main" id="{F889481A-8038-43E6-8EF1-A5F802CEDF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="" xmlns:a16="http://schemas.microsoft.com/office/drawing/2014/main" id="{128BD14A-9093-4854-A73A-F666B2ED2D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="" xmlns:a16="http://schemas.microsoft.com/office/drawing/2014/main" id="{22D884F4-76EC-4371-B903-E79CF191E30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="" xmlns:a16="http://schemas.microsoft.com/office/drawing/2014/main" id="{7C462C46-EFB7-4580-9921-DFC346FCC3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923665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C2B8C2-35BA-48C1-B141-7B643EA26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8291" y="277091"/>
            <a:ext cx="9531927" cy="928254"/>
          </a:xfrm>
        </p:spPr>
        <p:txBody>
          <a:bodyPr anchor="t">
            <a:normAutofit/>
          </a:bodyPr>
          <a:lstStyle/>
          <a:p>
            <a:pPr algn="l"/>
            <a:r>
              <a:rPr lang="en-US" sz="3600" dirty="0">
                <a:solidFill>
                  <a:schemeClr val="accent1"/>
                </a:solidFill>
                <a:latin typeface="Algerian" pitchFamily="82" charset="0"/>
                <a:ea typeface="+mj-lt"/>
                <a:cs typeface="+mj-lt"/>
              </a:rPr>
              <a:t>Patients </a:t>
            </a:r>
            <a:r>
              <a:rPr lang="en-US" sz="3600" dirty="0" smtClean="0">
                <a:solidFill>
                  <a:schemeClr val="accent1"/>
                </a:solidFill>
                <a:latin typeface="Algerian" pitchFamily="82" charset="0"/>
                <a:ea typeface="+mj-lt"/>
                <a:cs typeface="+mj-lt"/>
              </a:rPr>
              <a:t> eligible  for  home  </a:t>
            </a:r>
            <a:r>
              <a:rPr lang="en-US" sz="3600" dirty="0">
                <a:solidFill>
                  <a:schemeClr val="accent1"/>
                </a:solidFill>
                <a:latin typeface="Algerian" pitchFamily="82" charset="0"/>
                <a:ea typeface="+mj-lt"/>
                <a:cs typeface="+mj-lt"/>
              </a:rPr>
              <a:t>isolation</a:t>
            </a:r>
            <a:endParaRPr lang="en-US" sz="3600" dirty="0">
              <a:solidFill>
                <a:schemeClr val="accent1"/>
              </a:solidFill>
              <a:latin typeface="Algerian" pitchFamily="82" charset="0"/>
            </a:endParaRPr>
          </a:p>
        </p:txBody>
      </p:sp>
      <p:sp>
        <p:nvSpPr>
          <p:cNvPr id="35" name="Isosceles Triangle 34">
            <a:extLst>
              <a:ext uri="{FF2B5EF4-FFF2-40B4-BE49-F238E27FC236}">
                <a16:creationId xmlns="" xmlns:a16="http://schemas.microsoft.com/office/drawing/2014/main" id="{B8B918B4-AB10-4E3A-916E-A9625586EA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8AFD46A-256F-4189-8D83-D48857F47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191490"/>
            <a:ext cx="9809018" cy="566650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The person should be 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clinically assigned as a very mild/pre-symptomatic/asymptomatic case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 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ea typeface="+mj-lt"/>
                <a:cs typeface="Times New Roman" pitchFamily="18" charset="0"/>
              </a:rPr>
              <a:t>hould 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have the </a:t>
            </a:r>
            <a:r>
              <a:rPr lang="en-US" sz="2400" dirty="0" smtClean="0">
                <a:latin typeface="Times New Roman" pitchFamily="18" charset="0"/>
                <a:ea typeface="+mj-lt"/>
                <a:cs typeface="Times New Roman" pitchFamily="18" charset="0"/>
              </a:rPr>
              <a:t>facility 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at their residence for </a:t>
            </a:r>
            <a:r>
              <a:rPr lang="en-US" sz="2400" dirty="0" smtClean="0">
                <a:latin typeface="Times New Roman" pitchFamily="18" charset="0"/>
                <a:ea typeface="+mj-lt"/>
                <a:cs typeface="Times New Roman" pitchFamily="18" charset="0"/>
              </a:rPr>
              <a:t>self-isolation.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ea typeface="+mj-lt"/>
                <a:cs typeface="Times New Roman" pitchFamily="18" charset="0"/>
              </a:rPr>
              <a:t>Patients 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suffering from immune compromised status are not eligible for home isolation.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Elderly patients aged more than 60 years and those with co-morbid conditions such as 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Hypertension, Diabetes, Heart disease, Chronic lung/liver/ kidney disease,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Cerebro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-vascular disease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 etc shall only be allowed home isolation after proper evaluation by the treating medical officer.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400" dirty="0" smtClean="0">
                <a:latin typeface="Times New Roman" pitchFamily="18" charset="0"/>
                <a:ea typeface="+mj-lt"/>
                <a:cs typeface="Times New Roman" pitchFamily="18" charset="0"/>
              </a:rPr>
              <a:t>A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care giver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 should be available to provide care on 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24 x7 basis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E:\home isolation\images (95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109" y="1964316"/>
            <a:ext cx="1982614" cy="2261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7983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="" xmlns:a16="http://schemas.microsoft.com/office/drawing/2014/main" id="{F3C5918A-1DC5-4CF3-AA27-00AA3088AA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9">
            <a:extLst>
              <a:ext uri="{FF2B5EF4-FFF2-40B4-BE49-F238E27FC236}">
                <a16:creationId xmlns="" xmlns:a16="http://schemas.microsoft.com/office/drawing/2014/main" id="{B786683A-6FD6-4BF7-B3B0-DC39767739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" name="Freeform: Shape 11">
            <a:extLst>
              <a:ext uri="{FF2B5EF4-FFF2-40B4-BE49-F238E27FC236}">
                <a16:creationId xmlns="" xmlns:a16="http://schemas.microsoft.com/office/drawing/2014/main" id="{05169E50-59FB-4AEE-B61D-44A882A4CD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" name="Freeform: Shape 13">
            <a:extLst>
              <a:ext uri="{FF2B5EF4-FFF2-40B4-BE49-F238E27FC236}">
                <a16:creationId xmlns="" xmlns:a16="http://schemas.microsoft.com/office/drawing/2014/main" id="{117C30F0-5A38-4B60-B632-3AF7C27808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" name="Freeform: Shape 15">
            <a:extLst>
              <a:ext uri="{FF2B5EF4-FFF2-40B4-BE49-F238E27FC236}">
                <a16:creationId xmlns="" xmlns:a16="http://schemas.microsoft.com/office/drawing/2014/main" id="{A200CBA5-3F2B-4AAC-9F86-99AFECC19C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5B9BDF-4152-455E-9C7B-643E2E799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61FABEF-FB9C-403E-A1CA-35701F0A3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1672"/>
            <a:ext cx="6941127" cy="6636327"/>
          </a:xfr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200" dirty="0">
                <a:latin typeface="Times New Roman" pitchFamily="18" charset="0"/>
                <a:ea typeface="+mj-lt"/>
                <a:cs typeface="Times New Roman" pitchFamily="18" charset="0"/>
              </a:rPr>
              <a:t>The care giver and all close contacts of such cases should take</a:t>
            </a:r>
            <a:r>
              <a:rPr lang="en-US" sz="2200" b="1" u="sng" dirty="0">
                <a:solidFill>
                  <a:srgbClr val="00206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 Hydroxychloroquine prophylaxis</a:t>
            </a:r>
            <a:r>
              <a:rPr lang="en-US" sz="2200" dirty="0">
                <a:latin typeface="Times New Roman" pitchFamily="18" charset="0"/>
                <a:ea typeface="+mj-lt"/>
                <a:cs typeface="Times New Roman" pitchFamily="18" charset="0"/>
              </a:rPr>
              <a:t> as per protocol 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200" dirty="0" smtClean="0">
                <a:latin typeface="Times New Roman" pitchFamily="18" charset="0"/>
                <a:ea typeface="+mj-lt"/>
                <a:cs typeface="Times New Roman" pitchFamily="18" charset="0"/>
              </a:rPr>
              <a:t>Download </a:t>
            </a:r>
            <a:r>
              <a:rPr lang="en-US" sz="2200" b="1" u="sng" dirty="0">
                <a:solidFill>
                  <a:srgbClr val="00206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Arogya Setu App </a:t>
            </a:r>
            <a:r>
              <a:rPr lang="en-US" sz="2200" dirty="0">
                <a:latin typeface="Times New Roman" pitchFamily="18" charset="0"/>
                <a:ea typeface="+mj-lt"/>
                <a:cs typeface="Times New Roman" pitchFamily="18" charset="0"/>
              </a:rPr>
              <a:t>on mobile (available at: </a:t>
            </a:r>
            <a:r>
              <a:rPr lang="en-US" sz="2200" dirty="0">
                <a:latin typeface="Times New Roman" pitchFamily="18" charset="0"/>
                <a:ea typeface="+mj-lt"/>
                <a:cs typeface="Times New Roman" pitchFamily="18" charset="0"/>
                <a:hlinkClick r:id="rId2"/>
              </a:rPr>
              <a:t>https://www.mygov.in/aarogya-setu-app/</a:t>
            </a:r>
            <a:r>
              <a:rPr lang="en-US" sz="2200" dirty="0">
                <a:latin typeface="Times New Roman" pitchFamily="18" charset="0"/>
                <a:ea typeface="+mj-lt"/>
                <a:cs typeface="Times New Roman" pitchFamily="18" charset="0"/>
              </a:rPr>
              <a:t>) and it should remain active at all </a:t>
            </a:r>
            <a:r>
              <a:rPr lang="en-US" sz="2200" dirty="0" smtClean="0">
                <a:latin typeface="Times New Roman" pitchFamily="18" charset="0"/>
                <a:ea typeface="+mj-lt"/>
                <a:cs typeface="Times New Roman" pitchFamily="18" charset="0"/>
              </a:rPr>
              <a:t>times.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200" dirty="0" smtClean="0">
                <a:latin typeface="Times New Roman" pitchFamily="18" charset="0"/>
                <a:ea typeface="+mj-lt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ea typeface="+mj-lt"/>
                <a:cs typeface="Times New Roman" pitchFamily="18" charset="0"/>
              </a:rPr>
              <a:t>patient shall agree to monitor his health and regularly inform his health status to the District Surveillance Officer, who will facilitate further follow up by the surveillance teams.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200" dirty="0" smtClean="0">
                <a:latin typeface="Times New Roman" pitchFamily="18" charset="0"/>
                <a:ea typeface="+mj-lt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ea typeface="+mj-lt"/>
                <a:cs typeface="Times New Roman" pitchFamily="18" charset="0"/>
              </a:rPr>
              <a:t>patient will fill in an undertaking on self-isolation (Annexure I) and shall follow home quarantine guidelines..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200" dirty="0" smtClean="0">
                <a:latin typeface="Times New Roman" pitchFamily="18" charset="0"/>
                <a:ea typeface="+mj-lt"/>
                <a:cs typeface="Times New Roman" pitchFamily="18" charset="0"/>
              </a:rPr>
              <a:t>In </a:t>
            </a:r>
            <a:r>
              <a:rPr lang="en-US" sz="2200" dirty="0">
                <a:latin typeface="Times New Roman" pitchFamily="18" charset="0"/>
                <a:ea typeface="+mj-lt"/>
                <a:cs typeface="Times New Roman" pitchFamily="18" charset="0"/>
              </a:rPr>
              <a:t>addition to the guidelines on home-quarantine available </a:t>
            </a:r>
            <a:r>
              <a:rPr lang="en-US" sz="2200" dirty="0" err="1" smtClean="0">
                <a:latin typeface="Times New Roman" pitchFamily="18" charset="0"/>
                <a:ea typeface="+mj-lt"/>
                <a:cs typeface="Times New Roman" pitchFamily="18" charset="0"/>
              </a:rPr>
              <a:t>at:</a:t>
            </a:r>
            <a:r>
              <a:rPr lang="en-US" sz="2200" dirty="0" err="1" smtClean="0">
                <a:latin typeface="Times New Roman" pitchFamily="18" charset="0"/>
                <a:ea typeface="+mj-lt"/>
                <a:cs typeface="Times New Roman" pitchFamily="18" charset="0"/>
                <a:hlinkClick r:id="rId3"/>
              </a:rPr>
              <a:t>https</a:t>
            </a:r>
            <a:r>
              <a:rPr lang="en-US" sz="2200" dirty="0">
                <a:latin typeface="Times New Roman" pitchFamily="18" charset="0"/>
                <a:ea typeface="+mj-lt"/>
                <a:cs typeface="Times New Roman" pitchFamily="18" charset="0"/>
                <a:hlinkClick r:id="rId3"/>
              </a:rPr>
              <a:t>://www.mohfw.gov.in/pdf/Guidelinesforhomequarantine.pdf</a:t>
            </a:r>
            <a:r>
              <a:rPr lang="en-US" sz="2200" dirty="0">
                <a:latin typeface="Times New Roman" pitchFamily="18" charset="0"/>
                <a:ea typeface="+mj-lt"/>
                <a:cs typeface="Times New Roman" pitchFamily="18" charset="0"/>
              </a:rPr>
              <a:t>, the required instructions for the care giver and the patient as in Annexure II shall be also followed.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E:\home isolation\images (90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92491" y="595746"/>
            <a:ext cx="2286000" cy="2286000"/>
          </a:xfrm>
          <a:prstGeom prst="rect">
            <a:avLst/>
          </a:prstGeom>
          <a:noFill/>
        </p:spPr>
      </p:pic>
      <p:pic>
        <p:nvPicPr>
          <p:cNvPr id="1026" name="Picture 2" descr="E:\home isolation\IMG_20200731_1330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6590" y="3456710"/>
            <a:ext cx="3124200" cy="2743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09650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Annexure-I</a:t>
            </a:r>
            <a:endParaRPr lang="en-US" dirty="0"/>
          </a:p>
        </p:txBody>
      </p:sp>
      <p:pic>
        <p:nvPicPr>
          <p:cNvPr id="1026" name="Picture 2" descr="E:\home isolation\IMG_20200731_1438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0954" y="318655"/>
            <a:ext cx="7611046" cy="64330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4000"/>
                <a:lumMod val="116000"/>
              </a:schemeClr>
            </a:gs>
            <a:gs pos="100000">
              <a:schemeClr val="bg2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="" xmlns:a16="http://schemas.microsoft.com/office/drawing/2014/main" id="{90F08744-9D7B-4693-B8D6-2A5210AE96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32">
            <a:extLst>
              <a:ext uri="{FF2B5EF4-FFF2-40B4-BE49-F238E27FC236}">
                <a16:creationId xmlns="" xmlns:a16="http://schemas.microsoft.com/office/drawing/2014/main" id="{5B2E630F-F386-44FA-B1A1-C10A9BF434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336127">
            <a:off x="296272" y="1026251"/>
            <a:ext cx="7298578" cy="5088488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1">
            <a:extLst>
              <a:ext uri="{FF2B5EF4-FFF2-40B4-BE49-F238E27FC236}">
                <a16:creationId xmlns="" xmlns:a16="http://schemas.microsoft.com/office/drawing/2014/main" id="{73567C09-8B4D-49A6-A711-C44C5807D8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>
            <a:off x="3554541" y="-619573"/>
            <a:ext cx="9016699" cy="8033868"/>
          </a:xfrm>
          <a:custGeom>
            <a:avLst/>
            <a:gdLst>
              <a:gd name="connsiteX0" fmla="*/ 6078066 w 9016699"/>
              <a:gd name="connsiteY0" fmla="*/ 782055 h 8033868"/>
              <a:gd name="connsiteX1" fmla="*/ 8705208 w 9016699"/>
              <a:gd name="connsiteY1" fmla="*/ 3409197 h 8033868"/>
              <a:gd name="connsiteX2" fmla="*/ 8793057 w 9016699"/>
              <a:gd name="connsiteY2" fmla="*/ 3617452 h 8033868"/>
              <a:gd name="connsiteX3" fmla="*/ 9016699 w 9016699"/>
              <a:gd name="connsiteY3" fmla="*/ 4793120 h 8033868"/>
              <a:gd name="connsiteX4" fmla="*/ 8960084 w 9016699"/>
              <a:gd name="connsiteY4" fmla="*/ 5272709 h 8033868"/>
              <a:gd name="connsiteX5" fmla="*/ 8920563 w 9016699"/>
              <a:gd name="connsiteY5" fmla="*/ 5444162 h 8033868"/>
              <a:gd name="connsiteX6" fmla="*/ 6620466 w 9016699"/>
              <a:gd name="connsiteY6" fmla="*/ 7744259 h 8033868"/>
              <a:gd name="connsiteX7" fmla="*/ 6480006 w 9016699"/>
              <a:gd name="connsiteY7" fmla="*/ 7795347 h 8033868"/>
              <a:gd name="connsiteX8" fmla="*/ 4389696 w 9016699"/>
              <a:gd name="connsiteY8" fmla="*/ 7987178 h 8033868"/>
              <a:gd name="connsiteX9" fmla="*/ 3086984 w 9016699"/>
              <a:gd name="connsiteY9" fmla="*/ 7466023 h 8033868"/>
              <a:gd name="connsiteX10" fmla="*/ 3024300 w 9016699"/>
              <a:gd name="connsiteY10" fmla="*/ 7426965 h 8033868"/>
              <a:gd name="connsiteX11" fmla="*/ 519567 w 9016699"/>
              <a:gd name="connsiteY11" fmla="*/ 4922232 h 8033868"/>
              <a:gd name="connsiteX12" fmla="*/ 419495 w 9016699"/>
              <a:gd name="connsiteY12" fmla="*/ 4733719 h 8033868"/>
              <a:gd name="connsiteX13" fmla="*/ 3514 w 9016699"/>
              <a:gd name="connsiteY13" fmla="*/ 3245168 h 8033868"/>
              <a:gd name="connsiteX14" fmla="*/ 4193329 w 9016699"/>
              <a:gd name="connsiteY14" fmla="*/ 36108 h 8033868"/>
              <a:gd name="connsiteX15" fmla="*/ 5977677 w 9016699"/>
              <a:gd name="connsiteY15" fmla="*/ 722908 h 8033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6699" h="8033868">
                <a:moveTo>
                  <a:pt x="6078066" y="782055"/>
                </a:moveTo>
                <a:lnTo>
                  <a:pt x="8705208" y="3409197"/>
                </a:lnTo>
                <a:lnTo>
                  <a:pt x="8793057" y="3617452"/>
                </a:lnTo>
                <a:cubicBezTo>
                  <a:pt x="8935615" y="3988374"/>
                  <a:pt x="9016699" y="4381324"/>
                  <a:pt x="9016699" y="4793120"/>
                </a:cubicBezTo>
                <a:cubicBezTo>
                  <a:pt x="9008675" y="4960329"/>
                  <a:pt x="8989449" y="5120121"/>
                  <a:pt x="8960084" y="5272709"/>
                </a:cubicBezTo>
                <a:lnTo>
                  <a:pt x="8920563" y="5444162"/>
                </a:lnTo>
                <a:lnTo>
                  <a:pt x="6620466" y="7744259"/>
                </a:lnTo>
                <a:lnTo>
                  <a:pt x="6480006" y="7795347"/>
                </a:lnTo>
                <a:cubicBezTo>
                  <a:pt x="5726471" y="8035167"/>
                  <a:pt x="4953020" y="8083925"/>
                  <a:pt x="4389696" y="7987178"/>
                </a:cubicBezTo>
                <a:cubicBezTo>
                  <a:pt x="4014146" y="7922680"/>
                  <a:pt x="3559510" y="7740111"/>
                  <a:pt x="3086984" y="7466023"/>
                </a:cubicBezTo>
                <a:lnTo>
                  <a:pt x="3024300" y="7426965"/>
                </a:lnTo>
                <a:lnTo>
                  <a:pt x="519567" y="4922232"/>
                </a:lnTo>
                <a:lnTo>
                  <a:pt x="419495" y="4733719"/>
                </a:lnTo>
                <a:cubicBezTo>
                  <a:pt x="181303" y="4258474"/>
                  <a:pt x="28977" y="3756361"/>
                  <a:pt x="3514" y="3245168"/>
                </a:cubicBezTo>
                <a:cubicBezTo>
                  <a:pt x="-112889" y="908287"/>
                  <a:pt x="2691131" y="-221884"/>
                  <a:pt x="4193329" y="36108"/>
                </a:cubicBezTo>
                <a:cubicBezTo>
                  <a:pt x="4662766" y="116730"/>
                  <a:pt x="5309837" y="354143"/>
                  <a:pt x="5977677" y="7229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7DD8CD-E6CC-40E1-A36C-509AE993E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309" y="2349925"/>
            <a:ext cx="2784764" cy="2456442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lgerian" pitchFamily="82" charset="0"/>
                <a:ea typeface="+mj-lt"/>
                <a:cs typeface="Times New Roman" pitchFamily="18" charset="0"/>
              </a:rPr>
              <a:t>When to seek medical </a:t>
            </a:r>
            <a:r>
              <a:rPr lang="en-US" sz="3200" dirty="0" smtClean="0">
                <a:latin typeface="Algerian" pitchFamily="82" charset="0"/>
                <a:ea typeface="+mj-lt"/>
                <a:cs typeface="Times New Roman" pitchFamily="18" charset="0"/>
              </a:rPr>
              <a:t>attention??</a:t>
            </a:r>
            <a:endParaRPr lang="en-US" sz="3200" dirty="0">
              <a:latin typeface="Algerian" pitchFamily="82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1359128-F3B4-47F7-B75D-6C1AE7DEA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19" y="1111249"/>
            <a:ext cx="6554001" cy="5261842"/>
          </a:xfrm>
        </p:spPr>
        <p:txBody>
          <a:bodyPr vert="horz" lIns="91440" tIns="45720" rIns="91440" bIns="45720" rtlCol="0">
            <a:no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400" dirty="0" smtClean="0">
                <a:ea typeface="+mj-lt"/>
                <a:cs typeface="+mj-lt"/>
              </a:rPr>
              <a:t>Difficulty </a:t>
            </a:r>
            <a:r>
              <a:rPr lang="en-US" sz="2400" dirty="0">
                <a:ea typeface="+mj-lt"/>
                <a:cs typeface="+mj-lt"/>
              </a:rPr>
              <a:t>in breathing,</a:t>
            </a:r>
            <a:endParaRPr lang="en-US" sz="2400" dirty="0"/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2400" dirty="0" smtClean="0">
                <a:ea typeface="+mj-lt"/>
                <a:cs typeface="+mj-lt"/>
              </a:rPr>
              <a:t>Dip </a:t>
            </a:r>
            <a:r>
              <a:rPr lang="en-US" sz="2400" dirty="0">
                <a:ea typeface="+mj-lt"/>
                <a:cs typeface="+mj-lt"/>
              </a:rPr>
              <a:t>in oxygen saturation </a:t>
            </a:r>
            <a:r>
              <a:rPr lang="en-US" sz="2400" b="1" u="sng" dirty="0">
                <a:ea typeface="+mj-lt"/>
                <a:cs typeface="+mj-lt"/>
              </a:rPr>
              <a:t>(SpO2 &lt; 95%)</a:t>
            </a:r>
            <a:endParaRPr lang="en-US" sz="2400" b="1" u="sng" dirty="0"/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2400" dirty="0" smtClean="0">
                <a:ea typeface="+mj-lt"/>
                <a:cs typeface="+mj-lt"/>
              </a:rPr>
              <a:t>Persistent </a:t>
            </a:r>
            <a:r>
              <a:rPr lang="en-US" sz="2400" dirty="0">
                <a:ea typeface="+mj-lt"/>
                <a:cs typeface="+mj-lt"/>
              </a:rPr>
              <a:t>pain/pressure in the chest,</a:t>
            </a:r>
            <a:endParaRPr lang="en-US" sz="2400" dirty="0"/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2400" dirty="0" smtClean="0">
                <a:ea typeface="+mj-lt"/>
                <a:cs typeface="+mj-lt"/>
              </a:rPr>
              <a:t>Mental </a:t>
            </a:r>
            <a:r>
              <a:rPr lang="en-US" sz="2400" dirty="0">
                <a:ea typeface="+mj-lt"/>
                <a:cs typeface="+mj-lt"/>
              </a:rPr>
              <a:t>confusion or inability to arouse,</a:t>
            </a:r>
            <a:endParaRPr lang="en-US" sz="2400" dirty="0"/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2400" dirty="0" smtClean="0">
                <a:ea typeface="+mj-lt"/>
                <a:cs typeface="+mj-lt"/>
              </a:rPr>
              <a:t>Slurred </a:t>
            </a:r>
            <a:r>
              <a:rPr lang="en-US" sz="2400" dirty="0">
                <a:ea typeface="+mj-lt"/>
                <a:cs typeface="+mj-lt"/>
              </a:rPr>
              <a:t>speech/seizures</a:t>
            </a:r>
            <a:endParaRPr lang="en-US" sz="2400" dirty="0"/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2400" dirty="0" smtClean="0">
                <a:ea typeface="+mj-lt"/>
                <a:cs typeface="+mj-lt"/>
              </a:rPr>
              <a:t>Weakness </a:t>
            </a:r>
            <a:r>
              <a:rPr lang="en-US" sz="2400" dirty="0">
                <a:ea typeface="+mj-lt"/>
                <a:cs typeface="+mj-lt"/>
              </a:rPr>
              <a:t>or numbness in any limb or face</a:t>
            </a:r>
            <a:endParaRPr lang="en-US" sz="2400" dirty="0"/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2400" dirty="0" smtClean="0">
                <a:ea typeface="+mj-lt"/>
                <a:cs typeface="+mj-lt"/>
              </a:rPr>
              <a:t>Developing </a:t>
            </a:r>
            <a:r>
              <a:rPr lang="en-US" sz="2400" dirty="0">
                <a:ea typeface="+mj-lt"/>
                <a:cs typeface="+mj-lt"/>
              </a:rPr>
              <a:t>bluish discolorations of lips/face</a:t>
            </a:r>
            <a:endParaRPr lang="en-US" sz="2400" dirty="0"/>
          </a:p>
        </p:txBody>
      </p:sp>
      <p:pic>
        <p:nvPicPr>
          <p:cNvPr id="8" name="Picture 2" descr="E:\home isolation\2f4b00_e983f1af635247f6bd9e22c7ec5da1f2_mv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0109"/>
            <a:ext cx="3435929" cy="21474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3" descr="E:\home isolation\images (6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113" y="4873336"/>
            <a:ext cx="2554035" cy="1984664"/>
          </a:xfrm>
          <a:prstGeom prst="rect">
            <a:avLst/>
          </a:prstGeom>
          <a:noFill/>
        </p:spPr>
      </p:pic>
      <p:pic>
        <p:nvPicPr>
          <p:cNvPr id="3075" name="Picture 3" descr="E:\home isolation\images (83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1766" y="2701635"/>
            <a:ext cx="1655692" cy="2341419"/>
          </a:xfrm>
          <a:prstGeom prst="rect">
            <a:avLst/>
          </a:prstGeom>
          <a:noFill/>
        </p:spPr>
      </p:pic>
      <p:pic>
        <p:nvPicPr>
          <p:cNvPr id="3076" name="Picture 4" descr="E:\home isolation\images (97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04763" y="0"/>
            <a:ext cx="1620982" cy="17318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898081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F3C5918A-1DC5-4CF3-AA27-00AA3088AA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B786683A-6FD6-4BF7-B3B0-DC39767739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05169E50-59FB-4AEE-B61D-44A882A4CD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117C30F0-5A38-4B60-B632-3AF7C27808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A200CBA5-3F2B-4AAC-9F86-99AFECC19C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6F36082-1F7D-43A0-B736-E56EB3ECD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7" y="1124998"/>
            <a:ext cx="4136963" cy="4589717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latin typeface="Times New Roman" pitchFamily="18" charset="0"/>
                <a:ea typeface="+mj-lt"/>
                <a:cs typeface="Times New Roman" pitchFamily="18" charset="0"/>
              </a:rPr>
              <a:t>Role of State/District Health Authorities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6CDC794-39D6-4DA9-AA32-12E99B5E3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6871855" cy="6858000"/>
          </a:xfr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States/ Districts should monitor all such cases.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ea typeface="+mj-lt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health status of those under home isolation should be monitored by the field staff/surveillance teams through personal visit </a:t>
            </a:r>
            <a:r>
              <a:rPr lang="en-US" sz="2400" dirty="0" smtClean="0">
                <a:latin typeface="Times New Roman" pitchFamily="18" charset="0"/>
                <a:ea typeface="+mj-lt"/>
                <a:cs typeface="Times New Roman" pitchFamily="18" charset="0"/>
              </a:rPr>
              <a:t>.The 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clinical status of each case shall be recorded by the field staff/call center (body temperature, pulse rate and oxygen saturation). </a:t>
            </a:r>
            <a:endParaRPr lang="en-US" sz="2400" dirty="0" smtClean="0">
              <a:latin typeface="Times New Roman" pitchFamily="18" charset="0"/>
              <a:ea typeface="+mj-lt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ea typeface="+mj-lt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ea typeface="+mj-lt"/>
                <a:cs typeface="Times New Roman" pitchFamily="18" charset="0"/>
              </a:rPr>
              <a:t>field staff will guide the patient on measuring these parameters and provide the instructions (for patients and their care givers), as detailed in Annexure II.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430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E2366EBA-92FD-44AE-87A9-25E5135EB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92000" cy="68692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9">
            <a:extLst>
              <a:ext uri="{FF2B5EF4-FFF2-40B4-BE49-F238E27FC236}">
                <a16:creationId xmlns="" xmlns:a16="http://schemas.microsoft.com/office/drawing/2014/main" id="{B437F5FC-01F7-4EB4-81E7-C27D917E95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="" xmlns:a16="http://schemas.microsoft.com/office/drawing/2014/main" id="{4B0CFF10-4805-4BFA-961B-1F60DAEB948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" name="Freeform 6">
              <a:extLst>
                <a:ext uri="{FF2B5EF4-FFF2-40B4-BE49-F238E27FC236}">
                  <a16:creationId xmlns="" xmlns:a16="http://schemas.microsoft.com/office/drawing/2014/main" id="{BE054536-C03E-4857-B4AE-D687A58F9A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="" xmlns:a16="http://schemas.microsoft.com/office/drawing/2014/main" id="{FE33E51C-23D8-43F5-98C4-A2ED2C4C99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" name="Freeform 8">
              <a:extLst>
                <a:ext uri="{FF2B5EF4-FFF2-40B4-BE49-F238E27FC236}">
                  <a16:creationId xmlns="" xmlns:a16="http://schemas.microsoft.com/office/drawing/2014/main" id="{89E18891-DEB2-4CFD-A907-2868B2A910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="" xmlns:a16="http://schemas.microsoft.com/office/drawing/2014/main" id="{0002C1BB-DB60-4314-A2FC-203E54D94C7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="" xmlns:a16="http://schemas.microsoft.com/office/drawing/2014/main" id="{9B75BDFA-6D78-4FB1-9F21-5280855C49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="" xmlns:a16="http://schemas.microsoft.com/office/drawing/2014/main" id="{0B632D6B-A327-41AB-BBCF-9A03AD2AB73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="" xmlns:a16="http://schemas.microsoft.com/office/drawing/2014/main" id="{F514BBC5-1736-4813-BECB-5A6B6738E58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="" xmlns:a16="http://schemas.microsoft.com/office/drawing/2014/main" id="{94A2C868-7AEC-4209-BFA3-7185B11D33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="" xmlns:a16="http://schemas.microsoft.com/office/drawing/2014/main" id="{FF56CB70-2B25-4695-ADC8-6092D0D1129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="" xmlns:a16="http://schemas.microsoft.com/office/drawing/2014/main" id="{BA411BEF-2182-4458-B9AF-1634B5C231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="" xmlns:a16="http://schemas.microsoft.com/office/drawing/2014/main" id="{53F27E63-3F11-4C85-AC72-1EE8508C4C4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="" xmlns:a16="http://schemas.microsoft.com/office/drawing/2014/main" id="{68B589BA-F70F-4E0B-94B9-EEB83EDF3F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="" xmlns:a16="http://schemas.microsoft.com/office/drawing/2014/main" id="{9D0B991D-CB0A-415F-8D77-A5565F66F0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="" xmlns:a16="http://schemas.microsoft.com/office/drawing/2014/main" id="{701E99DE-74F0-41D1-BBF4-5A57053BB6C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="" xmlns:a16="http://schemas.microsoft.com/office/drawing/2014/main" id="{C02EE40A-8F17-4182-9495-9506463B79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="" xmlns:a16="http://schemas.microsoft.com/office/drawing/2014/main" id="{924210CA-0A35-4127-925F-D4084B7DC39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="" xmlns:a16="http://schemas.microsoft.com/office/drawing/2014/main" id="{DC13CEF1-DD2D-474C-B81C-820CEF3D9C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="" xmlns:a16="http://schemas.microsoft.com/office/drawing/2014/main" id="{F889481A-8038-43E6-8EF1-A5F802CEDF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="" xmlns:a16="http://schemas.microsoft.com/office/drawing/2014/main" id="{128BD14A-9093-4854-A73A-F666B2ED2D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="" xmlns:a16="http://schemas.microsoft.com/office/drawing/2014/main" id="{22D884F4-76EC-4371-B903-E79CF191E30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33" name="Rectangle 32">
            <a:extLst>
              <a:ext uri="{FF2B5EF4-FFF2-40B4-BE49-F238E27FC236}">
                <a16:creationId xmlns="" xmlns:a16="http://schemas.microsoft.com/office/drawing/2014/main" id="{7C462C46-EFB7-4580-9921-DFC346FCC3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923665" y="0"/>
            <a:ext cx="10268336" cy="6869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>
            <a:extLst>
              <a:ext uri="{FF2B5EF4-FFF2-40B4-BE49-F238E27FC236}">
                <a16:creationId xmlns="" xmlns:a16="http://schemas.microsoft.com/office/drawing/2014/main" id="{B8B918B4-AB10-4E3A-916E-A9625586EA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1797903" y="954813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E5CF28-2710-4BEB-B9CF-725118F9B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5164" y="180109"/>
            <a:ext cx="9822871" cy="66778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endParaRPr lang="en-US" sz="2800" dirty="0" smtClean="0">
              <a:latin typeface="Times New Roman" pitchFamily="18" charset="0"/>
              <a:ea typeface="+mj-lt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ea typeface="+mj-lt"/>
                <a:cs typeface="Times New Roman" pitchFamily="18" charset="0"/>
              </a:rPr>
              <a:t>Details about patients under home isolation should also be updated on COVID-19 portal and facility app (with DSO as user). 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ea typeface="+mj-lt"/>
                <a:cs typeface="Times New Roman" pitchFamily="18" charset="0"/>
              </a:rPr>
              <a:t>Mechanism </a:t>
            </a:r>
            <a:r>
              <a:rPr lang="en-US" sz="2800" dirty="0">
                <a:latin typeface="Times New Roman" pitchFamily="18" charset="0"/>
                <a:ea typeface="+mj-lt"/>
                <a:cs typeface="Times New Roman" pitchFamily="18" charset="0"/>
              </a:rPr>
              <a:t>to shift patient in case of violation or need for treatment has to be established and implemented.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ea typeface="+mj-lt"/>
                <a:cs typeface="Times New Roman" pitchFamily="18" charset="0"/>
              </a:rPr>
              <a:t>All </a:t>
            </a:r>
            <a:r>
              <a:rPr lang="en-US" sz="2800" dirty="0">
                <a:latin typeface="Times New Roman" pitchFamily="18" charset="0"/>
                <a:ea typeface="+mj-lt"/>
                <a:cs typeface="Times New Roman" pitchFamily="18" charset="0"/>
              </a:rPr>
              <a:t>family members and close contacts shall be monitored and tested as per protocol by the field staff</a:t>
            </a:r>
            <a:r>
              <a:rPr lang="en-US" sz="2800" dirty="0" smtClean="0">
                <a:latin typeface="Times New Roman" pitchFamily="18" charset="0"/>
                <a:ea typeface="+mj-lt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3916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="" xmlns:a16="http://schemas.microsoft.com/office/drawing/2014/main" id="{29831267-5CAE-41B8-A1CC-66FE1628A6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43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9">
            <a:extLst>
              <a:ext uri="{FF2B5EF4-FFF2-40B4-BE49-F238E27FC236}">
                <a16:creationId xmlns="" xmlns:a16="http://schemas.microsoft.com/office/drawing/2014/main" id="{379EE808-85F9-455B-B8F9-FBE90075FB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="" xmlns:a16="http://schemas.microsoft.com/office/drawing/2014/main" id="{C89DCC09-ED44-478A-8F79-A02EBAF7A5A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" name="Freeform 6">
              <a:extLst>
                <a:ext uri="{FF2B5EF4-FFF2-40B4-BE49-F238E27FC236}">
                  <a16:creationId xmlns="" xmlns:a16="http://schemas.microsoft.com/office/drawing/2014/main" id="{8E2E2454-5C03-4173-B8FE-1AB94658D43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="" xmlns:a16="http://schemas.microsoft.com/office/drawing/2014/main" id="{2E8C684E-09F3-4317-A7D3-3D18C35931C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" name="Freeform 8">
              <a:extLst>
                <a:ext uri="{FF2B5EF4-FFF2-40B4-BE49-F238E27FC236}">
                  <a16:creationId xmlns="" xmlns:a16="http://schemas.microsoft.com/office/drawing/2014/main" id="{C5505EC4-4943-4963-98E8-69AF3FDF03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="" xmlns:a16="http://schemas.microsoft.com/office/drawing/2014/main" id="{4562C7B8-8AFB-4DDB-B72F-284990D5C42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="" xmlns:a16="http://schemas.microsoft.com/office/drawing/2014/main" id="{C3443E48-282C-4250-A466-0EC71FB9E12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="" xmlns:a16="http://schemas.microsoft.com/office/drawing/2014/main" id="{E1DA5A47-4EF3-4987-A0B2-0D48C03004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="" xmlns:a16="http://schemas.microsoft.com/office/drawing/2014/main" id="{B97C0249-6965-4479-85DD-65D339807E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="" xmlns:a16="http://schemas.microsoft.com/office/drawing/2014/main" id="{593CC77F-968A-4E39-A274-8278279149D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="" xmlns:a16="http://schemas.microsoft.com/office/drawing/2014/main" id="{1238E5CF-CAEC-4B5C-9DB6-A40F03FB3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="" xmlns:a16="http://schemas.microsoft.com/office/drawing/2014/main" id="{BBD96636-6E63-4D65-A35C-92653FC483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="" xmlns:a16="http://schemas.microsoft.com/office/drawing/2014/main" id="{8D56D53D-1432-4D95-B0DD-3799916FD8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="" xmlns:a16="http://schemas.microsoft.com/office/drawing/2014/main" id="{415107AD-3A21-4847-8F6C-C4062927631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="" xmlns:a16="http://schemas.microsoft.com/office/drawing/2014/main" id="{74B4AC16-93AF-4037-B469-BD1BAB95C9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="" xmlns:a16="http://schemas.microsoft.com/office/drawing/2014/main" id="{57AEC385-0F84-4743-A483-0E97114463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="" xmlns:a16="http://schemas.microsoft.com/office/drawing/2014/main" id="{90B47478-85F0-4BCA-9C98-48B633FD5A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="" xmlns:a16="http://schemas.microsoft.com/office/drawing/2014/main" id="{C8F8E9C6-76DE-42DF-9CD7-B9789CDE150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="" xmlns:a16="http://schemas.microsoft.com/office/drawing/2014/main" id="{660FFC41-5F89-4B42-913F-7FB17806367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="" xmlns:a16="http://schemas.microsoft.com/office/drawing/2014/main" id="{1B956442-7A16-4B5B-908F-D69FC0A933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="" xmlns:a16="http://schemas.microsoft.com/office/drawing/2014/main" id="{B54D797E-632B-4287-907B-A96D2CCBF4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="" xmlns:a16="http://schemas.microsoft.com/office/drawing/2014/main" id="{BF7D9703-D82B-498D-AA68-475F298FAA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F8D580F2-1EDA-4B5F-98EB-EF8F18E9B7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E0F2EADF-2A67-482F-B290-DED5172BB68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5" name="Isosceles Triangle 22">
              <a:extLst>
                <a:ext uri="{FF2B5EF4-FFF2-40B4-BE49-F238E27FC236}">
                  <a16:creationId xmlns="" xmlns:a16="http://schemas.microsoft.com/office/drawing/2014/main" id="{39BCFDA0-B04D-4835-A135-02F8969F338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35">
              <a:extLst>
                <a:ext uri="{FF2B5EF4-FFF2-40B4-BE49-F238E27FC236}">
                  <a16:creationId xmlns="" xmlns:a16="http://schemas.microsoft.com/office/drawing/2014/main" id="{6DD3C0B8-C176-40C2-93F5-670E2BAC7D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45D9E1-C398-4D94-BEC6-BB6FD421B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itchFamily="18" charset="0"/>
                <a:ea typeface="+mj-lt"/>
                <a:cs typeface="Times New Roman" pitchFamily="18" charset="0"/>
              </a:rPr>
              <a:t>When to discontinue </a:t>
            </a:r>
            <a:r>
              <a:rPr lang="en-US" dirty="0" smtClean="0">
                <a:latin typeface="Times New Roman" pitchFamily="18" charset="0"/>
                <a:ea typeface="+mj-lt"/>
                <a:cs typeface="Times New Roman" pitchFamily="18" charset="0"/>
              </a:rPr>
              <a:t>Home Isolation??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3FAA989-B64C-46E0-97BC-E0368FA76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7418" y="346364"/>
            <a:ext cx="7564582" cy="6248401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3200" dirty="0">
                <a:latin typeface="Times New Roman" pitchFamily="18" charset="0"/>
                <a:ea typeface="+mj-lt"/>
                <a:cs typeface="Times New Roman" pitchFamily="18" charset="0"/>
              </a:rPr>
              <a:t>P</a:t>
            </a:r>
            <a:r>
              <a:rPr lang="en-US" sz="3200" dirty="0" smtClean="0">
                <a:latin typeface="Times New Roman" pitchFamily="18" charset="0"/>
                <a:ea typeface="+mj-lt"/>
                <a:cs typeface="Times New Roman" pitchFamily="18" charset="0"/>
              </a:rPr>
              <a:t>atient </a:t>
            </a:r>
            <a:r>
              <a:rPr lang="en-US" sz="3200" dirty="0">
                <a:latin typeface="Times New Roman" pitchFamily="18" charset="0"/>
                <a:ea typeface="+mj-lt"/>
                <a:cs typeface="Times New Roman" pitchFamily="18" charset="0"/>
              </a:rPr>
              <a:t>under home isolation will stand discharged after 10 days of symptom onset </a:t>
            </a:r>
            <a:endParaRPr lang="en-US" sz="3200" dirty="0" smtClean="0">
              <a:latin typeface="Times New Roman" pitchFamily="18" charset="0"/>
              <a:ea typeface="+mj-lt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latin typeface="Times New Roman" pitchFamily="18" charset="0"/>
                <a:ea typeface="+mj-lt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ea typeface="+mj-lt"/>
                <a:cs typeface="Times New Roman" pitchFamily="18" charset="0"/>
              </a:rPr>
              <a:t>N</a:t>
            </a:r>
            <a:r>
              <a:rPr lang="en-US" sz="3200" dirty="0" smtClean="0">
                <a:latin typeface="Times New Roman" pitchFamily="18" charset="0"/>
                <a:ea typeface="+mj-lt"/>
                <a:cs typeface="Times New Roman" pitchFamily="18" charset="0"/>
              </a:rPr>
              <a:t>o </a:t>
            </a:r>
            <a:r>
              <a:rPr lang="en-US" sz="3200" dirty="0">
                <a:latin typeface="Times New Roman" pitchFamily="18" charset="0"/>
                <a:ea typeface="+mj-lt"/>
                <a:cs typeface="Times New Roman" pitchFamily="18" charset="0"/>
              </a:rPr>
              <a:t>fever for 3 </a:t>
            </a:r>
            <a:r>
              <a:rPr lang="en-US" sz="3200" dirty="0" smtClean="0">
                <a:latin typeface="Times New Roman" pitchFamily="18" charset="0"/>
                <a:ea typeface="+mj-lt"/>
                <a:cs typeface="Times New Roman" pitchFamily="18" charset="0"/>
              </a:rPr>
              <a:t>days continuously.. </a:t>
            </a:r>
          </a:p>
          <a:p>
            <a:pPr algn="just"/>
            <a:r>
              <a:rPr lang="en-US" sz="3200" dirty="0" smtClean="0">
                <a:latin typeface="Times New Roman" pitchFamily="18" charset="0"/>
                <a:ea typeface="+mj-lt"/>
                <a:cs typeface="Times New Roman" pitchFamily="18" charset="0"/>
              </a:rPr>
              <a:t>The </a:t>
            </a:r>
            <a:r>
              <a:rPr lang="en-US" sz="3200" dirty="0">
                <a:latin typeface="Times New Roman" pitchFamily="18" charset="0"/>
                <a:ea typeface="+mj-lt"/>
                <a:cs typeface="Times New Roman" pitchFamily="18" charset="0"/>
              </a:rPr>
              <a:t>patient will be advised to isolate at home and self-monitor their health for further 7 days. </a:t>
            </a:r>
            <a:endParaRPr lang="en-US" sz="3200" dirty="0" smtClean="0">
              <a:latin typeface="Times New Roman" pitchFamily="18" charset="0"/>
              <a:ea typeface="+mj-lt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latin typeface="Times New Roman" pitchFamily="18" charset="0"/>
                <a:ea typeface="+mj-lt"/>
                <a:cs typeface="Times New Roman" pitchFamily="18" charset="0"/>
              </a:rPr>
              <a:t>There </a:t>
            </a:r>
            <a:r>
              <a:rPr lang="en-US" sz="3200" dirty="0">
                <a:latin typeface="Times New Roman" pitchFamily="18" charset="0"/>
                <a:ea typeface="+mj-lt"/>
                <a:cs typeface="Times New Roman" pitchFamily="18" charset="0"/>
              </a:rPr>
              <a:t>is no need for testing after the home isolation period is over.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E:\home isolation\images (94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7720" y="4577195"/>
            <a:ext cx="3000942" cy="19760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6206596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DF494E-245A-4C2B-A2F9-8B6A45E8C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latin typeface="Times New Roman" pitchFamily="18" charset="0"/>
                <a:ea typeface="+mj-lt"/>
                <a:cs typeface="Times New Roman" pitchFamily="18" charset="0"/>
              </a:rPr>
              <a:t>Instructions for the patient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CAC5248-6713-4283-B122-09A2A1578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2728" y="0"/>
            <a:ext cx="7689272" cy="6858000"/>
          </a:xfrm>
        </p:spPr>
        <p:txBody>
          <a:bodyPr anchor="ctr">
            <a:normAutofit/>
          </a:bodyPr>
          <a:lstStyle/>
          <a:p>
            <a:pPr algn="just"/>
            <a:r>
              <a:rPr lang="en-US" sz="2400" dirty="0">
                <a:ea typeface="+mn-lt"/>
                <a:cs typeface="+mn-lt"/>
              </a:rPr>
              <a:t>Patient should at all times use </a:t>
            </a:r>
            <a:r>
              <a:rPr lang="en-US" sz="2400" b="1" u="sng" dirty="0">
                <a:ea typeface="+mn-lt"/>
                <a:cs typeface="+mn-lt"/>
              </a:rPr>
              <a:t>triple layer medical mask</a:t>
            </a:r>
            <a:r>
              <a:rPr lang="en-US" sz="2400" dirty="0">
                <a:ea typeface="+mn-lt"/>
                <a:cs typeface="+mn-lt"/>
              </a:rPr>
              <a:t>. </a:t>
            </a:r>
            <a:endParaRPr lang="en-US" sz="2400" dirty="0" smtClean="0">
              <a:ea typeface="+mn-lt"/>
              <a:cs typeface="+mn-lt"/>
            </a:endParaRPr>
          </a:p>
          <a:p>
            <a:pPr algn="just"/>
            <a:r>
              <a:rPr lang="en-US" sz="2400" dirty="0" smtClean="0">
                <a:ea typeface="+mn-lt"/>
                <a:cs typeface="+mn-lt"/>
              </a:rPr>
              <a:t>Discard </a:t>
            </a:r>
            <a:r>
              <a:rPr lang="en-US" sz="2400" dirty="0">
                <a:ea typeface="+mn-lt"/>
                <a:cs typeface="+mn-lt"/>
              </a:rPr>
              <a:t>mask</a:t>
            </a:r>
            <a:r>
              <a:rPr lang="en-US" sz="2400" b="1" u="sng" dirty="0">
                <a:ea typeface="+mn-lt"/>
                <a:cs typeface="+mn-lt"/>
              </a:rPr>
              <a:t> after 8 hours of use or earlier if they become wet or visibly soiled.</a:t>
            </a:r>
            <a:endParaRPr lang="en-US" sz="2400" b="1" u="sng" dirty="0"/>
          </a:p>
          <a:p>
            <a:pPr algn="just"/>
            <a:r>
              <a:rPr lang="en-US" sz="2400" dirty="0" smtClean="0">
                <a:ea typeface="+mn-lt"/>
                <a:cs typeface="+mn-lt"/>
              </a:rPr>
              <a:t>Mask </a:t>
            </a:r>
            <a:r>
              <a:rPr lang="en-US" sz="2400" dirty="0">
                <a:ea typeface="+mn-lt"/>
                <a:cs typeface="+mn-lt"/>
              </a:rPr>
              <a:t>should be discarded only after disinfecting it with</a:t>
            </a:r>
            <a:r>
              <a:rPr lang="en-US" sz="2400" b="1" u="sng" dirty="0">
                <a:ea typeface="+mn-lt"/>
                <a:cs typeface="+mn-lt"/>
              </a:rPr>
              <a:t> 1% Sodium Hypo-chlorite</a:t>
            </a:r>
            <a:r>
              <a:rPr lang="en-US" sz="2400" dirty="0">
                <a:ea typeface="+mn-lt"/>
                <a:cs typeface="+mn-lt"/>
              </a:rPr>
              <a:t>.</a:t>
            </a:r>
            <a:endParaRPr lang="en-US" sz="2400" dirty="0"/>
          </a:p>
          <a:p>
            <a:pPr algn="just"/>
            <a:r>
              <a:rPr lang="en-US" sz="2400" dirty="0" smtClean="0">
                <a:ea typeface="+mn-lt"/>
                <a:cs typeface="+mn-lt"/>
              </a:rPr>
              <a:t>Patient </a:t>
            </a:r>
            <a:r>
              <a:rPr lang="en-US" sz="2400" dirty="0">
                <a:ea typeface="+mn-lt"/>
                <a:cs typeface="+mn-lt"/>
              </a:rPr>
              <a:t>must stay in the identified room and away from other people in </a:t>
            </a:r>
            <a:r>
              <a:rPr lang="en-US" sz="2400" dirty="0" smtClean="0">
                <a:ea typeface="+mn-lt"/>
                <a:cs typeface="+mn-lt"/>
              </a:rPr>
              <a:t>home.</a:t>
            </a:r>
            <a:endParaRPr lang="en-US" sz="2400" dirty="0"/>
          </a:p>
          <a:p>
            <a:pPr algn="just"/>
            <a:r>
              <a:rPr lang="en-US" sz="2400" dirty="0" smtClean="0">
                <a:ea typeface="+mn-lt"/>
                <a:cs typeface="+mn-lt"/>
              </a:rPr>
              <a:t> </a:t>
            </a:r>
            <a:r>
              <a:rPr lang="en-US" sz="2400" dirty="0">
                <a:ea typeface="+mn-lt"/>
                <a:cs typeface="+mn-lt"/>
              </a:rPr>
              <a:t>Patient must take rest and drink lot of fluids to maintain adequate hydration</a:t>
            </a:r>
            <a:endParaRPr lang="en-US" sz="2400" dirty="0"/>
          </a:p>
          <a:p>
            <a:pPr algn="just"/>
            <a:r>
              <a:rPr lang="en-US" sz="2400" dirty="0" smtClean="0">
                <a:ea typeface="+mn-lt"/>
                <a:cs typeface="+mn-lt"/>
              </a:rPr>
              <a:t>Follow </a:t>
            </a:r>
            <a:r>
              <a:rPr lang="en-US" sz="2400" b="1" u="sng" dirty="0">
                <a:ea typeface="+mn-lt"/>
                <a:cs typeface="+mn-lt"/>
              </a:rPr>
              <a:t>respiratory etiquettes</a:t>
            </a:r>
            <a:r>
              <a:rPr lang="en-US" sz="2400" dirty="0">
                <a:ea typeface="+mn-lt"/>
                <a:cs typeface="+mn-lt"/>
              </a:rPr>
              <a:t> all the time.</a:t>
            </a:r>
            <a:endParaRPr lang="en-US" sz="2400" dirty="0"/>
          </a:p>
        </p:txBody>
      </p:sp>
      <p:pic>
        <p:nvPicPr>
          <p:cNvPr id="5122" name="Picture 2" descr="E:\home isolation\images (5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3782" y="0"/>
            <a:ext cx="2571750" cy="22444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3" name="Picture 3" descr="E:\home isolation\images (98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6697" y="4461165"/>
            <a:ext cx="1846728" cy="21335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52703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</TotalTime>
  <Words>1008</Words>
  <Application>Microsoft Office PowerPoint</Application>
  <PresentationFormat>Custom</PresentationFormat>
  <Paragraphs>76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Atlas</vt:lpstr>
      <vt:lpstr>Government of India Ministry of Health &amp; Family Welfare</vt:lpstr>
      <vt:lpstr>Patients  eligible  for  home  isolation</vt:lpstr>
      <vt:lpstr>Slide 3</vt:lpstr>
      <vt:lpstr>Annexure-I</vt:lpstr>
      <vt:lpstr>When to seek medical attention??</vt:lpstr>
      <vt:lpstr>Role of State/District Health Authorities</vt:lpstr>
      <vt:lpstr>Slide 7</vt:lpstr>
      <vt:lpstr>When to discontinue Home Isolation??</vt:lpstr>
      <vt:lpstr>Instructions for the patient</vt:lpstr>
      <vt:lpstr>Slide 10</vt:lpstr>
      <vt:lpstr>Instructions for care-givers</vt:lpstr>
      <vt:lpstr>2.Hand Hygiene</vt:lpstr>
      <vt:lpstr>Exposure to patient environment</vt:lpstr>
      <vt:lpstr>Slide 14</vt:lpstr>
      <vt:lpstr>Care of the patient and family members</vt:lpstr>
      <vt:lpstr>STAY AT HOME,STAY SAFE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Dr. Anil Misra</cp:lastModifiedBy>
  <cp:revision>174</cp:revision>
  <dcterms:created xsi:type="dcterms:W3CDTF">2020-07-30T18:04:07Z</dcterms:created>
  <dcterms:modified xsi:type="dcterms:W3CDTF">2020-07-31T10:52:40Z</dcterms:modified>
</cp:coreProperties>
</file>