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  <p:sldMasterId id="2147483674" r:id="rId6"/>
  </p:sldMasterIdLst>
  <p:notesMasterIdLst>
    <p:notesMasterId r:id="rId24"/>
  </p:notesMasterIdLst>
  <p:sldIdLst>
    <p:sldId id="265" r:id="rId7"/>
    <p:sldId id="286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6" r:id="rId17"/>
    <p:sldId id="275" r:id="rId18"/>
    <p:sldId id="277" r:id="rId19"/>
    <p:sldId id="281" r:id="rId20"/>
    <p:sldId id="278" r:id="rId21"/>
    <p:sldId id="284" r:id="rId22"/>
    <p:sldId id="28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elcome" id="{E75E278A-FF0E-49A4-B170-79828D63BBAD}">
          <p14:sldIdLst>
            <p14:sldId id="265"/>
            <p14:sldId id="286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6"/>
            <p14:sldId id="275"/>
            <p14:sldId id="277"/>
            <p14:sldId id="281"/>
            <p14:sldId id="278"/>
            <p14:sldId id="284"/>
            <p14:sldId id="28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B4A6"/>
    <a:srgbClr val="734F29"/>
    <a:srgbClr val="D24726"/>
    <a:srgbClr val="DD462F"/>
    <a:srgbClr val="AEB785"/>
    <a:srgbClr val="EFD5A2"/>
    <a:srgbClr val="3B3026"/>
    <a:srgbClr val="ECE1CA"/>
    <a:srgbClr val="795531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8" autoAdjust="0"/>
    <p:restoredTop sz="94280" autoAdjust="0"/>
  </p:normalViewPr>
  <p:slideViewPr>
    <p:cSldViewPr snapToGrid="0">
      <p:cViewPr varScale="1">
        <p:scale>
          <a:sx n="100" d="100"/>
          <a:sy n="100" d="100"/>
        </p:scale>
        <p:origin x="78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13577B-6902-467D-A26C-08A0DD5E4E03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61EA0F-A667-4B49-8422-0062BC55E2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4866468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2061006"/>
            <a:ext cx="10515600" cy="2387600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2" y="5110609"/>
            <a:ext cx="6705599" cy="1137793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2800">
                <a:solidFill>
                  <a:srgbClr val="D2472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4866468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718549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596921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95346" y="0"/>
            <a:ext cx="2096655" cy="685800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215419" y="365125"/>
            <a:ext cx="1819564" cy="5811838"/>
          </a:xfrm>
        </p:spPr>
        <p:txBody>
          <a:bodyPr vert="eaVert"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10095346" y="0"/>
            <a:ext cx="2096655" cy="685800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3022666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>
          <a:xfrm>
            <a:off x="503555" y="2459482"/>
            <a:ext cx="9063989" cy="1384995"/>
          </a:xfrm>
        </p:spPr>
        <p:txBody>
          <a:bodyPr/>
          <a:lstStyle/>
          <a:p>
            <a:pPr lvl="0"/>
            <a:r>
              <a:rPr lang="en-US" smtClean="0"/>
              <a:t>Text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5800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4866468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84577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6973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5656882" y="1709738"/>
            <a:ext cx="6535119" cy="357518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4977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4931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2109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9529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786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208868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4167753" cy="435133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Aft>
                <a:spcPts val="1200"/>
              </a:spcAft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  <a:lvl2pPr>
              <a:lnSpc>
                <a:spcPct val="150000"/>
              </a:lnSpc>
              <a:spcAft>
                <a:spcPts val="1200"/>
              </a:spcAft>
              <a:defRPr sz="1400">
                <a:solidFill>
                  <a:schemeClr val="bg1">
                    <a:lumMod val="50000"/>
                  </a:schemeClr>
                </a:solidFill>
              </a:defRPr>
            </a:lvl2pPr>
            <a:lvl3pPr>
              <a:lnSpc>
                <a:spcPct val="150000"/>
              </a:lnSpc>
              <a:spcAft>
                <a:spcPts val="1200"/>
              </a:spcAft>
              <a:defRPr sz="1200">
                <a:solidFill>
                  <a:schemeClr val="bg1">
                    <a:lumMod val="50000"/>
                  </a:schemeClr>
                </a:solidFill>
              </a:defRPr>
            </a:lvl3pPr>
            <a:lvl4pPr>
              <a:lnSpc>
                <a:spcPct val="150000"/>
              </a:lnSpc>
              <a:spcAft>
                <a:spcPts val="1200"/>
              </a:spcAft>
              <a:defRPr sz="1100">
                <a:solidFill>
                  <a:schemeClr val="bg1">
                    <a:lumMod val="50000"/>
                  </a:schemeClr>
                </a:solidFill>
              </a:defRPr>
            </a:lvl4pPr>
            <a:lvl5pPr>
              <a:lnSpc>
                <a:spcPct val="150000"/>
              </a:lnSpc>
              <a:spcAft>
                <a:spcPts val="1200"/>
              </a:spcAft>
              <a:defRPr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26236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7720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705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10095346" y="0"/>
            <a:ext cx="2096655" cy="685800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719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656882" y="1709738"/>
            <a:ext cx="6535119" cy="357518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2402238"/>
            <a:ext cx="4508715" cy="2187227"/>
          </a:xfrm>
        </p:spPr>
        <p:txBody>
          <a:bodyPr anchor="ctr">
            <a:noAutofit/>
          </a:bodyPr>
          <a:lstStyle>
            <a:lvl1pPr algn="l">
              <a:defRPr sz="4800">
                <a:solidFill>
                  <a:srgbClr val="D247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3308" y="2402237"/>
            <a:ext cx="5269424" cy="2187226"/>
          </a:xfrm>
        </p:spPr>
        <p:txBody>
          <a:bodyPr anchor="ctr">
            <a:norm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5656882" y="1709738"/>
            <a:ext cx="6535119" cy="357518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335655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3282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737851" cy="1228436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1489075"/>
            <a:ext cx="5156200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1851" y="2193927"/>
            <a:ext cx="5156200" cy="397827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9664" y="1489075"/>
            <a:ext cx="5157787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9664" y="2193927"/>
            <a:ext cx="5157787" cy="397827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606029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00814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432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193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095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EEBAAA-29B5-4AF5-BC5F-7E580C29002D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03555" y="427736"/>
            <a:ext cx="906398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03555" y="2459482"/>
            <a:ext cx="906398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24174" y="9944862"/>
            <a:ext cx="322275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3555" y="9944862"/>
            <a:ext cx="231635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51192" y="9944862"/>
            <a:ext cx="231635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157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EEBAAA-29B5-4AF5-BC5F-7E580C2900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0EDB8-5305-433F-BE41-D7A86D811D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469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sz="4400" b="1" dirty="0">
                <a:solidFill>
                  <a:prstClr val="white"/>
                </a:solidFill>
                <a:latin typeface="Arial Black" panose="020B0A04020102020204" pitchFamily="34" charset="0"/>
                <a:cs typeface="Times New Roman"/>
              </a:rPr>
              <a:t>Nursing </a:t>
            </a:r>
            <a:r>
              <a:rPr lang="en-IN" sz="4400" b="1" spc="-27" dirty="0">
                <a:solidFill>
                  <a:prstClr val="white"/>
                </a:solidFill>
                <a:latin typeface="Arial Black" panose="020B0A04020102020204" pitchFamily="34" charset="0"/>
                <a:cs typeface="Times New Roman"/>
              </a:rPr>
              <a:t>Care</a:t>
            </a:r>
            <a:r>
              <a:rPr lang="en-IN" sz="4400" b="1" dirty="0">
                <a:solidFill>
                  <a:prstClr val="white"/>
                </a:solidFill>
                <a:latin typeface="Arial Black" panose="020B0A04020102020204" pitchFamily="34" charset="0"/>
                <a:cs typeface="Times New Roman"/>
              </a:rPr>
              <a:t> of</a:t>
            </a:r>
            <a:r>
              <a:rPr lang="en-IN" sz="4400" b="1" spc="1101" dirty="0">
                <a:solidFill>
                  <a:prstClr val="white"/>
                </a:solidFill>
                <a:latin typeface="Arial Black" panose="020B0A04020102020204" pitchFamily="34" charset="0"/>
                <a:cs typeface="Times New Roman"/>
              </a:rPr>
              <a:t> </a:t>
            </a:r>
            <a:r>
              <a:rPr lang="en-IN" sz="4400" b="1" dirty="0">
                <a:solidFill>
                  <a:prstClr val="white"/>
                </a:solidFill>
                <a:latin typeface="Arial Black" panose="020B0A04020102020204" pitchFamily="34" charset="0"/>
                <a:cs typeface="Times New Roman"/>
              </a:rPr>
              <a:t>Patient on Dialysis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4"/>
            <a:ext cx="10677524" cy="5032375"/>
          </a:xfrm>
        </p:spPr>
        <p:txBody>
          <a:bodyPr>
            <a:normAutofit/>
          </a:bodyPr>
          <a:lstStyle/>
          <a:p>
            <a:pPr lvl="0">
              <a:lnSpc>
                <a:spcPts val="3911"/>
              </a:lnSpc>
              <a:spcBef>
                <a:spcPts val="315"/>
              </a:spcBef>
              <a:spcAft>
                <a:spcPts val="0"/>
              </a:spcAft>
            </a:pPr>
            <a:endParaRPr lang="en-IN" sz="9600" b="1" spc="-17" dirty="0">
              <a:solidFill>
                <a:srgbClr val="000000"/>
              </a:solidFill>
              <a:latin typeface="Calibri"/>
              <a:cs typeface="Calibri"/>
            </a:endParaRPr>
          </a:p>
          <a:p>
            <a:endParaRPr lang="en-IN" sz="9600" dirty="0"/>
          </a:p>
        </p:txBody>
      </p:sp>
      <p:sp>
        <p:nvSpPr>
          <p:cNvPr id="4" name="TextBox 3"/>
          <p:cNvSpPr txBox="1"/>
          <p:nvPr/>
        </p:nvSpPr>
        <p:spPr>
          <a:xfrm>
            <a:off x="8077200" y="5619750"/>
            <a:ext cx="37623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err="1" smtClean="0">
                <a:latin typeface="Calisto MT" panose="02040603050505030304" pitchFamily="18" charset="0"/>
              </a:rPr>
              <a:t>Dr.</a:t>
            </a:r>
            <a:r>
              <a:rPr lang="en-IN" dirty="0" smtClean="0">
                <a:latin typeface="Calisto MT" panose="02040603050505030304" pitchFamily="18" charset="0"/>
              </a:rPr>
              <a:t> </a:t>
            </a:r>
            <a:r>
              <a:rPr lang="en-IN" dirty="0" err="1" smtClean="0">
                <a:latin typeface="Calisto MT" panose="02040603050505030304" pitchFamily="18" charset="0"/>
              </a:rPr>
              <a:t>M.L.Patel</a:t>
            </a:r>
            <a:endParaRPr lang="en-IN" dirty="0" smtClean="0">
              <a:latin typeface="Calisto MT" panose="02040603050505030304" pitchFamily="18" charset="0"/>
            </a:endParaRPr>
          </a:p>
          <a:p>
            <a:r>
              <a:rPr lang="en-IN" dirty="0" smtClean="0">
                <a:latin typeface="Calisto MT" panose="02040603050505030304" pitchFamily="18" charset="0"/>
              </a:rPr>
              <a:t>Additional Professor</a:t>
            </a:r>
          </a:p>
          <a:p>
            <a:r>
              <a:rPr lang="en-IN" dirty="0" smtClean="0">
                <a:latin typeface="Calisto MT" panose="02040603050505030304" pitchFamily="18" charset="0"/>
              </a:rPr>
              <a:t>Department of Medicine</a:t>
            </a:r>
          </a:p>
          <a:p>
            <a:r>
              <a:rPr lang="en-IN" dirty="0" smtClean="0">
                <a:latin typeface="Calisto MT" panose="02040603050505030304" pitchFamily="18" charset="0"/>
              </a:rPr>
              <a:t>KGMU </a:t>
            </a:r>
            <a:r>
              <a:rPr lang="en-IN" dirty="0" err="1" smtClean="0">
                <a:latin typeface="Calisto MT" panose="02040603050505030304" pitchFamily="18" charset="0"/>
              </a:rPr>
              <a:t>Lucknow</a:t>
            </a:r>
            <a:endParaRPr lang="en-IN" dirty="0">
              <a:latin typeface="Calisto MT" panose="02040603050505030304" pitchFamily="18" charset="0"/>
            </a:endParaRPr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04925"/>
            <a:ext cx="12191999" cy="431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25104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4000" dirty="0" smtClean="0">
                <a:latin typeface="Arial Black" panose="020B0A04020102020204" pitchFamily="34" charset="0"/>
              </a:rPr>
              <a:t>POST DIALYSIS CARE</a:t>
            </a:r>
            <a:endParaRPr lang="en-IN" sz="4000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10515600" cy="4351338"/>
          </a:xfrm>
        </p:spPr>
        <p:txBody>
          <a:bodyPr>
            <a:normAutofit fontScale="85000" lnSpcReduction="10000"/>
          </a:bodyPr>
          <a:lstStyle/>
          <a:p>
            <a:pPr lvl="0">
              <a:lnSpc>
                <a:spcPts val="3662"/>
              </a:lnSpc>
              <a:spcBef>
                <a:spcPts val="0"/>
              </a:spcBef>
              <a:spcAft>
                <a:spcPts val="0"/>
              </a:spcAft>
            </a:pPr>
            <a:r>
              <a:rPr lang="en-IN" sz="3000" b="1" dirty="0">
                <a:solidFill>
                  <a:schemeClr val="tx1"/>
                </a:solidFill>
                <a:latin typeface="Calibri"/>
                <a:cs typeface="Calibri"/>
              </a:rPr>
              <a:t>Monitor BP; report </a:t>
            </a:r>
            <a:r>
              <a:rPr lang="en-IN" sz="3000" b="1" spc="-10" dirty="0">
                <a:solidFill>
                  <a:schemeClr val="tx1"/>
                </a:solidFill>
                <a:latin typeface="Calibri"/>
                <a:cs typeface="Calibri"/>
              </a:rPr>
              <a:t>hypotension</a:t>
            </a:r>
            <a:r>
              <a:rPr lang="en-IN" sz="3000" b="1" spc="36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000" b="1" dirty="0">
                <a:solidFill>
                  <a:schemeClr val="tx1"/>
                </a:solidFill>
                <a:latin typeface="Calibri"/>
                <a:cs typeface="Calibri"/>
              </a:rPr>
              <a:t>or</a:t>
            </a:r>
            <a:r>
              <a:rPr lang="en-IN" sz="3000" b="1" spc="-11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000" b="1" dirty="0">
                <a:solidFill>
                  <a:schemeClr val="tx1"/>
                </a:solidFill>
                <a:latin typeface="Calibri"/>
                <a:cs typeface="Calibri"/>
              </a:rPr>
              <a:t>hypertension</a:t>
            </a:r>
          </a:p>
          <a:p>
            <a:pPr lvl="0">
              <a:lnSpc>
                <a:spcPts val="3662"/>
              </a:lnSpc>
              <a:spcBef>
                <a:spcPts val="610"/>
              </a:spcBef>
              <a:spcAft>
                <a:spcPts val="0"/>
              </a:spcAft>
            </a:pPr>
            <a:r>
              <a:rPr lang="en-IN" sz="3000" dirty="0">
                <a:solidFill>
                  <a:schemeClr val="tx1"/>
                </a:solidFill>
                <a:latin typeface="Arial"/>
                <a:cs typeface="Arial"/>
              </a:rPr>
              <a:t>•</a:t>
            </a:r>
            <a:r>
              <a:rPr lang="en-IN" sz="3000" spc="902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IN" sz="3000" b="1" spc="-40" dirty="0">
                <a:solidFill>
                  <a:schemeClr val="tx1"/>
                </a:solidFill>
                <a:latin typeface="Calibri"/>
                <a:cs typeface="Calibri"/>
              </a:rPr>
              <a:t>Watch</a:t>
            </a:r>
            <a:r>
              <a:rPr lang="en-IN" sz="3000" b="1" spc="27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000" b="1" spc="-23" dirty="0">
                <a:solidFill>
                  <a:schemeClr val="tx1"/>
                </a:solidFill>
                <a:latin typeface="Calibri"/>
                <a:cs typeface="Calibri"/>
              </a:rPr>
              <a:t>for</a:t>
            </a:r>
            <a:r>
              <a:rPr lang="en-IN" sz="3000" b="1" spc="12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000" b="1" dirty="0">
                <a:solidFill>
                  <a:schemeClr val="tx1"/>
                </a:solidFill>
                <a:latin typeface="Calibri"/>
                <a:cs typeface="Calibri"/>
              </a:rPr>
              <a:t>bleeding</a:t>
            </a:r>
          </a:p>
          <a:p>
            <a:pPr lvl="0">
              <a:lnSpc>
                <a:spcPts val="3662"/>
              </a:lnSpc>
              <a:spcBef>
                <a:spcPts val="607"/>
              </a:spcBef>
              <a:spcAft>
                <a:spcPts val="0"/>
              </a:spcAft>
            </a:pPr>
            <a:r>
              <a:rPr lang="en-IN" sz="3000" dirty="0">
                <a:solidFill>
                  <a:schemeClr val="tx1"/>
                </a:solidFill>
                <a:latin typeface="Arial"/>
                <a:cs typeface="Arial"/>
              </a:rPr>
              <a:t>•</a:t>
            </a:r>
            <a:r>
              <a:rPr lang="en-IN" sz="3000" spc="902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IN" sz="3000" b="1" dirty="0">
                <a:solidFill>
                  <a:schemeClr val="tx1"/>
                </a:solidFill>
                <a:latin typeface="Calibri"/>
                <a:cs typeface="Calibri"/>
              </a:rPr>
              <a:t>Check </a:t>
            </a:r>
            <a:r>
              <a:rPr lang="en-IN" sz="3000" b="1" spc="-10" dirty="0">
                <a:solidFill>
                  <a:schemeClr val="tx1"/>
                </a:solidFill>
                <a:latin typeface="Calibri"/>
                <a:cs typeface="Calibri"/>
              </a:rPr>
              <a:t>weight</a:t>
            </a:r>
            <a:r>
              <a:rPr lang="en-IN" sz="3000" b="1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000" b="1" dirty="0">
                <a:solidFill>
                  <a:schemeClr val="tx1"/>
                </a:solidFill>
                <a:latin typeface="Calibri"/>
                <a:cs typeface="Calibri"/>
              </a:rPr>
              <a:t>and </a:t>
            </a:r>
            <a:r>
              <a:rPr lang="en-IN" sz="3000" b="1" spc="-10" dirty="0">
                <a:solidFill>
                  <a:schemeClr val="tx1"/>
                </a:solidFill>
                <a:latin typeface="Calibri"/>
                <a:cs typeface="Calibri"/>
              </a:rPr>
              <a:t>compare</a:t>
            </a:r>
            <a:r>
              <a:rPr lang="en-IN" sz="3000" b="1" dirty="0">
                <a:solidFill>
                  <a:schemeClr val="tx1"/>
                </a:solidFill>
                <a:latin typeface="Calibri"/>
                <a:cs typeface="Calibri"/>
              </a:rPr>
              <a:t> (weight loss should</a:t>
            </a:r>
          </a:p>
          <a:p>
            <a:pPr marL="343204" lvl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</a:pPr>
            <a:r>
              <a:rPr lang="en-IN" sz="3000" b="1" dirty="0">
                <a:solidFill>
                  <a:schemeClr val="tx1"/>
                </a:solidFill>
                <a:latin typeface="Calibri"/>
                <a:cs typeface="Calibri"/>
              </a:rPr>
              <a:t>be close </a:t>
            </a:r>
            <a:r>
              <a:rPr lang="en-IN" sz="3000" b="1" spc="-20" dirty="0">
                <a:solidFill>
                  <a:schemeClr val="tx1"/>
                </a:solidFill>
                <a:latin typeface="Calibri"/>
                <a:cs typeface="Calibri"/>
              </a:rPr>
              <a:t>to</a:t>
            </a:r>
            <a:r>
              <a:rPr lang="en-IN" sz="3000" b="1" dirty="0">
                <a:solidFill>
                  <a:schemeClr val="tx1"/>
                </a:solidFill>
                <a:latin typeface="Calibri"/>
                <a:cs typeface="Calibri"/>
              </a:rPr>
              <a:t> fluid </a:t>
            </a:r>
            <a:r>
              <a:rPr lang="en-IN" sz="3000" b="1" spc="-17" dirty="0">
                <a:solidFill>
                  <a:schemeClr val="tx1"/>
                </a:solidFill>
                <a:latin typeface="Calibri"/>
                <a:cs typeface="Calibri"/>
              </a:rPr>
              <a:t>removal</a:t>
            </a:r>
            <a:r>
              <a:rPr lang="en-IN" sz="3000" b="1" spc="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000" b="1" dirty="0">
                <a:solidFill>
                  <a:schemeClr val="tx1"/>
                </a:solidFill>
                <a:latin typeface="Calibri"/>
                <a:cs typeface="Calibri"/>
              </a:rPr>
              <a:t>goal </a:t>
            </a:r>
            <a:r>
              <a:rPr lang="en-IN" sz="3000" b="1" spc="-10" dirty="0">
                <a:solidFill>
                  <a:schemeClr val="tx1"/>
                </a:solidFill>
                <a:latin typeface="Calibri"/>
                <a:cs typeface="Calibri"/>
              </a:rPr>
              <a:t>set</a:t>
            </a:r>
            <a:r>
              <a:rPr lang="en-IN" sz="3000" b="1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000" b="1" dirty="0">
                <a:solidFill>
                  <a:schemeClr val="tx1"/>
                </a:solidFill>
                <a:latin typeface="Calibri"/>
                <a:cs typeface="Calibri"/>
              </a:rPr>
              <a:t>during</a:t>
            </a:r>
          </a:p>
          <a:p>
            <a:pPr marL="343204" lvl="0">
              <a:lnSpc>
                <a:spcPts val="3601"/>
              </a:lnSpc>
              <a:spcBef>
                <a:spcPts val="0"/>
              </a:spcBef>
              <a:spcAft>
                <a:spcPts val="0"/>
              </a:spcAft>
            </a:pPr>
            <a:r>
              <a:rPr lang="en-IN" sz="3000" b="1" dirty="0">
                <a:solidFill>
                  <a:schemeClr val="tx1"/>
                </a:solidFill>
                <a:latin typeface="Calibri"/>
                <a:cs typeface="Calibri"/>
              </a:rPr>
              <a:t>treatment)</a:t>
            </a:r>
          </a:p>
          <a:p>
            <a:pPr lvl="0">
              <a:lnSpc>
                <a:spcPts val="3662"/>
              </a:lnSpc>
              <a:spcBef>
                <a:spcPts val="607"/>
              </a:spcBef>
              <a:spcAft>
                <a:spcPts val="0"/>
              </a:spcAft>
            </a:pPr>
            <a:r>
              <a:rPr lang="en-IN" sz="3000" dirty="0">
                <a:solidFill>
                  <a:schemeClr val="tx1"/>
                </a:solidFill>
                <a:latin typeface="Arial"/>
                <a:cs typeface="Arial"/>
              </a:rPr>
              <a:t>•</a:t>
            </a:r>
            <a:r>
              <a:rPr lang="en-IN" sz="3000" spc="902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IN" sz="3000" b="1" dirty="0">
                <a:solidFill>
                  <a:schemeClr val="tx1"/>
                </a:solidFill>
                <a:latin typeface="Calibri"/>
                <a:cs typeface="Calibri"/>
              </a:rPr>
              <a:t>Document</a:t>
            </a:r>
            <a:r>
              <a:rPr lang="en-IN" sz="3000" b="1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000" b="1" dirty="0">
                <a:solidFill>
                  <a:schemeClr val="tx1"/>
                </a:solidFill>
                <a:latin typeface="Calibri"/>
                <a:cs typeface="Calibri"/>
              </a:rPr>
              <a:t>unusual findings</a:t>
            </a:r>
          </a:p>
          <a:p>
            <a:pPr marL="343204" lvl="0">
              <a:lnSpc>
                <a:spcPts val="3662"/>
              </a:lnSpc>
              <a:spcBef>
                <a:spcPts val="0"/>
              </a:spcBef>
              <a:spcAft>
                <a:spcPts val="0"/>
              </a:spcAft>
            </a:pPr>
            <a:r>
              <a:rPr lang="en-IN" sz="3000" dirty="0">
                <a:solidFill>
                  <a:schemeClr val="tx1"/>
                </a:solidFill>
                <a:latin typeface="Arial"/>
                <a:cs typeface="Arial"/>
              </a:rPr>
              <a:t>•</a:t>
            </a:r>
            <a:r>
              <a:rPr lang="en-IN" sz="3000" spc="902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IN" sz="3000" b="1" dirty="0">
                <a:solidFill>
                  <a:schemeClr val="tx1"/>
                </a:solidFill>
                <a:latin typeface="Calibri"/>
                <a:cs typeface="Calibri"/>
              </a:rPr>
              <a:t>Assess access</a:t>
            </a:r>
            <a:r>
              <a:rPr lang="en-IN" sz="3000" b="1" spc="-10" dirty="0">
                <a:solidFill>
                  <a:schemeClr val="tx1"/>
                </a:solidFill>
                <a:latin typeface="Calibri"/>
                <a:cs typeface="Calibri"/>
              </a:rPr>
              <a:t> site</a:t>
            </a:r>
            <a:r>
              <a:rPr lang="en-IN" sz="3000" b="1" spc="11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000" b="1" spc="-25" dirty="0">
                <a:solidFill>
                  <a:schemeClr val="tx1"/>
                </a:solidFill>
                <a:latin typeface="Calibri"/>
                <a:cs typeface="Calibri"/>
              </a:rPr>
              <a:t>for</a:t>
            </a:r>
            <a:r>
              <a:rPr lang="en-IN" sz="3000" b="1" spc="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000" b="1" dirty="0">
                <a:solidFill>
                  <a:schemeClr val="tx1"/>
                </a:solidFill>
                <a:latin typeface="Calibri"/>
                <a:cs typeface="Calibri"/>
              </a:rPr>
              <a:t>bruit, thrill,</a:t>
            </a:r>
            <a:r>
              <a:rPr lang="en-IN" sz="3000" b="1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000" b="1" spc="-18" dirty="0">
                <a:solidFill>
                  <a:schemeClr val="tx1"/>
                </a:solidFill>
                <a:latin typeface="Calibri"/>
                <a:cs typeface="Calibri"/>
              </a:rPr>
              <a:t>exudate,</a:t>
            </a:r>
            <a:r>
              <a:rPr lang="en-IN" sz="3000" b="1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000" b="1" dirty="0" err="1" smtClean="0">
                <a:solidFill>
                  <a:schemeClr val="tx1"/>
                </a:solidFill>
                <a:latin typeface="Calibri"/>
                <a:cs typeface="Calibri"/>
              </a:rPr>
              <a:t>signs</a:t>
            </a:r>
            <a:r>
              <a:rPr lang="en-IN" sz="3000" b="1" dirty="0" err="1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lang="en-IN" sz="3000" b="1" dirty="0">
                <a:solidFill>
                  <a:schemeClr val="tx1"/>
                </a:solidFill>
                <a:latin typeface="Calibri"/>
                <a:cs typeface="Calibri"/>
              </a:rPr>
              <a:t> infection, bleeding</a:t>
            </a:r>
          </a:p>
          <a:p>
            <a:pPr lvl="0">
              <a:lnSpc>
                <a:spcPts val="3662"/>
              </a:lnSpc>
              <a:spcBef>
                <a:spcPts val="607"/>
              </a:spcBef>
              <a:spcAft>
                <a:spcPts val="0"/>
              </a:spcAft>
            </a:pPr>
            <a:r>
              <a:rPr lang="en-IN" sz="3000" dirty="0">
                <a:solidFill>
                  <a:schemeClr val="tx1"/>
                </a:solidFill>
                <a:latin typeface="Arial"/>
                <a:cs typeface="Arial"/>
              </a:rPr>
              <a:t>•</a:t>
            </a:r>
            <a:r>
              <a:rPr lang="en-IN" sz="3000" spc="902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IN" sz="3000" b="1" spc="-11" dirty="0">
                <a:solidFill>
                  <a:schemeClr val="tx1"/>
                </a:solidFill>
                <a:latin typeface="Calibri"/>
                <a:cs typeface="Calibri"/>
              </a:rPr>
              <a:t>Give</a:t>
            </a:r>
            <a:r>
              <a:rPr lang="en-IN" sz="3000" b="1" spc="28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000" b="1" dirty="0">
                <a:solidFill>
                  <a:schemeClr val="tx1"/>
                </a:solidFill>
                <a:latin typeface="Calibri"/>
                <a:cs typeface="Calibri"/>
              </a:rPr>
              <a:t>missed meds, if </a:t>
            </a:r>
            <a:r>
              <a:rPr lang="en-IN" sz="3000" b="1" spc="-10" dirty="0">
                <a:solidFill>
                  <a:schemeClr val="tx1"/>
                </a:solidFill>
                <a:latin typeface="Calibri"/>
                <a:cs typeface="Calibri"/>
              </a:rPr>
              <a:t>indicated</a:t>
            </a:r>
          </a:p>
          <a:p>
            <a:pPr lvl="0">
              <a:lnSpc>
                <a:spcPts val="3665"/>
              </a:lnSpc>
              <a:spcBef>
                <a:spcPts val="604"/>
              </a:spcBef>
              <a:spcAft>
                <a:spcPts val="0"/>
              </a:spcAft>
            </a:pPr>
            <a:endParaRPr lang="en-IN" sz="3000" b="1" dirty="0">
              <a:solidFill>
                <a:srgbClr val="00B050"/>
              </a:solidFill>
              <a:latin typeface="Calibri"/>
              <a:cs typeface="Calibri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09228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>
                <a:latin typeface="Arial Black" panose="020B0A04020102020204" pitchFamily="34" charset="0"/>
              </a:rPr>
              <a:t>NURSHING INTERVENTION IN DIALYSIS</a:t>
            </a:r>
            <a:endParaRPr lang="en-IN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434" y="1495425"/>
            <a:ext cx="11425641" cy="5276850"/>
          </a:xfrm>
        </p:spPr>
        <p:txBody>
          <a:bodyPr>
            <a:normAutofit/>
          </a:bodyPr>
          <a:lstStyle/>
          <a:p>
            <a:pPr marL="514350" lvl="0" indent="-514350">
              <a:lnSpc>
                <a:spcPts val="3914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IN" sz="2000" b="1" dirty="0" smtClean="0">
                <a:solidFill>
                  <a:schemeClr val="tx1"/>
                </a:solidFill>
                <a:latin typeface="Calibri"/>
                <a:cs typeface="Calibri"/>
              </a:rPr>
              <a:t>Explain</a:t>
            </a:r>
            <a:r>
              <a:rPr lang="en-IN" sz="2000" b="1" spc="-34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2000" b="1" dirty="0">
                <a:solidFill>
                  <a:schemeClr val="tx1"/>
                </a:solidFill>
                <a:latin typeface="Calibri"/>
                <a:cs typeface="Calibri"/>
              </a:rPr>
              <a:t>procedure</a:t>
            </a:r>
            <a:r>
              <a:rPr lang="en-IN" sz="2000" b="1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2000" b="1" spc="-30" dirty="0">
                <a:solidFill>
                  <a:schemeClr val="tx1"/>
                </a:solidFill>
                <a:latin typeface="Calibri"/>
                <a:cs typeface="Calibri"/>
              </a:rPr>
              <a:t>to</a:t>
            </a:r>
            <a:r>
              <a:rPr lang="en-IN" sz="2000" b="1" spc="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2000" b="1" dirty="0" smtClean="0">
                <a:solidFill>
                  <a:schemeClr val="tx1"/>
                </a:solidFill>
                <a:latin typeface="Calibri"/>
                <a:cs typeface="Calibri"/>
              </a:rPr>
              <a:t>client</a:t>
            </a:r>
          </a:p>
          <a:p>
            <a:pPr lvl="0">
              <a:lnSpc>
                <a:spcPts val="3914"/>
              </a:lnSpc>
              <a:spcBef>
                <a:spcPts val="0"/>
              </a:spcBef>
              <a:spcAft>
                <a:spcPts val="0"/>
              </a:spcAft>
            </a:pPr>
            <a:r>
              <a:rPr lang="en-IN" sz="2000" b="1" dirty="0" smtClean="0">
                <a:solidFill>
                  <a:schemeClr val="tx1"/>
                </a:solidFill>
                <a:latin typeface="Calibri"/>
                <a:cs typeface="Calibri"/>
              </a:rPr>
              <a:t>2</a:t>
            </a:r>
            <a:r>
              <a:rPr lang="en-IN" sz="2000" b="1" dirty="0">
                <a:solidFill>
                  <a:schemeClr val="tx1"/>
                </a:solidFill>
                <a:latin typeface="Calibri"/>
                <a:cs typeface="Calibri"/>
              </a:rPr>
              <a:t>.</a:t>
            </a:r>
            <a:r>
              <a:rPr lang="en-IN" sz="2000" b="1" spc="8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2000" b="1" dirty="0" err="1">
                <a:solidFill>
                  <a:schemeClr val="tx1"/>
                </a:solidFill>
                <a:latin typeface="Calibri"/>
                <a:cs typeface="Calibri"/>
              </a:rPr>
              <a:t>Cannulating</a:t>
            </a:r>
            <a:r>
              <a:rPr lang="en-IN" sz="2000" b="1" spc="-52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2000" b="1" dirty="0">
                <a:solidFill>
                  <a:schemeClr val="tx1"/>
                </a:solidFill>
                <a:latin typeface="Calibri"/>
                <a:cs typeface="Calibri"/>
              </a:rPr>
              <a:t>&amp; connecting</a:t>
            </a:r>
            <a:r>
              <a:rPr lang="en-IN" sz="2000" b="1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2000" b="1" spc="-34" dirty="0">
                <a:solidFill>
                  <a:schemeClr val="tx1"/>
                </a:solidFill>
                <a:latin typeface="Calibri"/>
                <a:cs typeface="Calibri"/>
              </a:rPr>
              <a:t>to</a:t>
            </a:r>
            <a:r>
              <a:rPr lang="en-IN" sz="2000" b="1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2000" b="1" dirty="0">
                <a:solidFill>
                  <a:schemeClr val="tx1"/>
                </a:solidFill>
                <a:latin typeface="Calibri"/>
                <a:cs typeface="Calibri"/>
              </a:rPr>
              <a:t>HD</a:t>
            </a:r>
            <a:r>
              <a:rPr lang="en-IN" sz="2000" b="1" spc="-12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2000" b="1" dirty="0" smtClean="0">
                <a:solidFill>
                  <a:schemeClr val="tx1"/>
                </a:solidFill>
                <a:latin typeface="Calibri"/>
                <a:cs typeface="Calibri"/>
              </a:rPr>
              <a:t>machine</a:t>
            </a:r>
          </a:p>
          <a:p>
            <a:pPr lvl="0">
              <a:lnSpc>
                <a:spcPts val="3914"/>
              </a:lnSpc>
              <a:spcBef>
                <a:spcPts val="0"/>
              </a:spcBef>
              <a:spcAft>
                <a:spcPts val="0"/>
              </a:spcAft>
            </a:pPr>
            <a:r>
              <a:rPr lang="en-IN" sz="2000" b="1" dirty="0" smtClean="0">
                <a:solidFill>
                  <a:schemeClr val="tx1"/>
                </a:solidFill>
                <a:latin typeface="Calibri"/>
                <a:cs typeface="Calibri"/>
              </a:rPr>
              <a:t>3</a:t>
            </a:r>
            <a:r>
              <a:rPr lang="en-IN" sz="2000" b="1" dirty="0">
                <a:solidFill>
                  <a:schemeClr val="tx1"/>
                </a:solidFill>
                <a:latin typeface="Calibri"/>
                <a:cs typeface="Calibri"/>
              </a:rPr>
              <a:t>. Monitor hemodynamic</a:t>
            </a:r>
            <a:r>
              <a:rPr lang="en-IN" sz="2000" b="1" spc="-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2000" b="1" spc="-12" dirty="0">
                <a:solidFill>
                  <a:schemeClr val="tx1"/>
                </a:solidFill>
                <a:latin typeface="Calibri"/>
                <a:cs typeface="Calibri"/>
              </a:rPr>
              <a:t>status</a:t>
            </a:r>
            <a:r>
              <a:rPr lang="en-IN" sz="2000" b="1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2000" b="1" dirty="0" smtClean="0">
                <a:solidFill>
                  <a:schemeClr val="tx1"/>
                </a:solidFill>
                <a:latin typeface="Calibri"/>
                <a:cs typeface="Calibri"/>
              </a:rPr>
              <a:t>continuously</a:t>
            </a:r>
          </a:p>
          <a:p>
            <a:pPr lvl="0">
              <a:lnSpc>
                <a:spcPts val="3914"/>
              </a:lnSpc>
              <a:spcBef>
                <a:spcPts val="0"/>
              </a:spcBef>
              <a:spcAft>
                <a:spcPts val="0"/>
              </a:spcAft>
            </a:pPr>
            <a:r>
              <a:rPr lang="en-IN" sz="2000" b="1" dirty="0" smtClean="0">
                <a:solidFill>
                  <a:schemeClr val="tx1"/>
                </a:solidFill>
                <a:latin typeface="Calibri"/>
                <a:cs typeface="Calibri"/>
              </a:rPr>
              <a:t>4</a:t>
            </a:r>
            <a:r>
              <a:rPr lang="en-IN" sz="2000" b="1" dirty="0">
                <a:solidFill>
                  <a:schemeClr val="tx1"/>
                </a:solidFill>
                <a:latin typeface="Calibri"/>
                <a:cs typeface="Calibri"/>
              </a:rPr>
              <a:t>. Monitor acid-base</a:t>
            </a:r>
            <a:r>
              <a:rPr lang="en-IN" sz="2000" b="1" spc="-37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2000" b="1" dirty="0" smtClean="0">
                <a:solidFill>
                  <a:schemeClr val="tx1"/>
                </a:solidFill>
                <a:latin typeface="Calibri"/>
                <a:cs typeface="Calibri"/>
              </a:rPr>
              <a:t>balance</a:t>
            </a:r>
          </a:p>
          <a:p>
            <a:pPr lvl="0">
              <a:lnSpc>
                <a:spcPts val="3914"/>
              </a:lnSpc>
              <a:spcBef>
                <a:spcPts val="0"/>
              </a:spcBef>
              <a:spcAft>
                <a:spcPts val="0"/>
              </a:spcAft>
            </a:pPr>
            <a:r>
              <a:rPr lang="en-IN" sz="2000" b="1" dirty="0" smtClean="0">
                <a:solidFill>
                  <a:schemeClr val="tx1"/>
                </a:solidFill>
                <a:latin typeface="Calibri"/>
                <a:cs typeface="Calibri"/>
              </a:rPr>
              <a:t>5</a:t>
            </a:r>
            <a:r>
              <a:rPr lang="en-IN" sz="2000" b="1" dirty="0">
                <a:solidFill>
                  <a:schemeClr val="tx1"/>
                </a:solidFill>
                <a:latin typeface="Calibri"/>
                <a:cs typeface="Calibri"/>
              </a:rPr>
              <a:t>. Monitor </a:t>
            </a:r>
            <a:r>
              <a:rPr lang="en-IN" sz="2000" b="1" dirty="0" smtClean="0">
                <a:solidFill>
                  <a:schemeClr val="tx1"/>
                </a:solidFill>
                <a:latin typeface="Calibri"/>
                <a:cs typeface="Calibri"/>
              </a:rPr>
              <a:t>electrolytes</a:t>
            </a:r>
          </a:p>
          <a:p>
            <a:pPr lvl="0">
              <a:lnSpc>
                <a:spcPts val="3914"/>
              </a:lnSpc>
              <a:spcBef>
                <a:spcPts val="0"/>
              </a:spcBef>
              <a:spcAft>
                <a:spcPts val="0"/>
              </a:spcAft>
            </a:pPr>
            <a:r>
              <a:rPr lang="en-IN" sz="2400" b="1" dirty="0" smtClean="0">
                <a:solidFill>
                  <a:schemeClr val="tx1"/>
                </a:solidFill>
                <a:latin typeface="Calibri"/>
                <a:cs typeface="Calibri"/>
              </a:rPr>
              <a:t>6</a:t>
            </a:r>
            <a:r>
              <a:rPr lang="en-IN" sz="2400" b="1" dirty="0">
                <a:solidFill>
                  <a:schemeClr val="tx1"/>
                </a:solidFill>
                <a:latin typeface="Calibri"/>
                <a:cs typeface="Calibri"/>
              </a:rPr>
              <a:t>. Insure</a:t>
            </a:r>
            <a:r>
              <a:rPr lang="en-IN" sz="2400" b="1" spc="-14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2400" b="1" dirty="0">
                <a:solidFill>
                  <a:schemeClr val="tx1"/>
                </a:solidFill>
                <a:latin typeface="Calibri"/>
                <a:cs typeface="Calibri"/>
              </a:rPr>
              <a:t>sterility</a:t>
            </a:r>
            <a:r>
              <a:rPr lang="en-IN" sz="2400" b="1" spc="-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2400" b="1" dirty="0">
                <a:solidFill>
                  <a:schemeClr val="tx1"/>
                </a:solidFill>
                <a:latin typeface="Calibri"/>
                <a:cs typeface="Calibri"/>
              </a:rPr>
              <a:t>of </a:t>
            </a:r>
            <a:r>
              <a:rPr lang="en-IN" sz="2400" b="1" spc="-27" dirty="0">
                <a:solidFill>
                  <a:schemeClr val="tx1"/>
                </a:solidFill>
                <a:latin typeface="Calibri"/>
                <a:cs typeface="Calibri"/>
              </a:rPr>
              <a:t>system</a:t>
            </a:r>
          </a:p>
          <a:p>
            <a:pPr lvl="0">
              <a:lnSpc>
                <a:spcPts val="3458"/>
              </a:lnSpc>
              <a:spcBef>
                <a:spcPts val="0"/>
              </a:spcBef>
              <a:spcAft>
                <a:spcPts val="0"/>
              </a:spcAft>
            </a:pPr>
            <a:r>
              <a:rPr lang="en-IN" sz="2400" b="1" dirty="0">
                <a:solidFill>
                  <a:schemeClr val="tx1"/>
                </a:solidFill>
                <a:latin typeface="Calibri"/>
                <a:cs typeface="Calibri"/>
              </a:rPr>
              <a:t>7. Maintain</a:t>
            </a:r>
            <a:r>
              <a:rPr lang="en-IN" sz="2400" b="1" spc="-28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2400" b="1" dirty="0">
                <a:solidFill>
                  <a:schemeClr val="tx1"/>
                </a:solidFill>
                <a:latin typeface="Calibri"/>
                <a:cs typeface="Calibri"/>
              </a:rPr>
              <a:t>a closed</a:t>
            </a:r>
            <a:r>
              <a:rPr lang="en-IN" sz="2400" b="1" spc="-31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2400" b="1" spc="-25" dirty="0" smtClean="0">
                <a:solidFill>
                  <a:schemeClr val="tx1"/>
                </a:solidFill>
                <a:latin typeface="Calibri"/>
                <a:cs typeface="Calibri"/>
              </a:rPr>
              <a:t>system</a:t>
            </a:r>
          </a:p>
          <a:p>
            <a:pPr lvl="0">
              <a:lnSpc>
                <a:spcPts val="3458"/>
              </a:lnSpc>
              <a:spcBef>
                <a:spcPts val="0"/>
              </a:spcBef>
              <a:spcAft>
                <a:spcPts val="0"/>
              </a:spcAft>
            </a:pPr>
            <a:r>
              <a:rPr lang="en-IN" sz="2400" b="1" dirty="0" smtClean="0">
                <a:solidFill>
                  <a:schemeClr val="tx1"/>
                </a:solidFill>
                <a:latin typeface="Calibri"/>
                <a:cs typeface="Calibri"/>
              </a:rPr>
              <a:t>8. Diet Restriction- </a:t>
            </a:r>
            <a:r>
              <a:rPr lang="en-IN" sz="2400" spc="-11" dirty="0" smtClean="0">
                <a:solidFill>
                  <a:schemeClr val="tx1"/>
                </a:solidFill>
                <a:latin typeface="Calibri"/>
                <a:cs typeface="Calibri"/>
              </a:rPr>
              <a:t>Protein</a:t>
            </a:r>
            <a:r>
              <a:rPr lang="en-IN" sz="2400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2400" spc="-36" dirty="0" smtClean="0">
                <a:solidFill>
                  <a:schemeClr val="tx1"/>
                </a:solidFill>
                <a:latin typeface="Calibri"/>
                <a:cs typeface="Calibri"/>
              </a:rPr>
              <a:t>intake, </a:t>
            </a:r>
            <a:r>
              <a:rPr lang="en-IN" sz="2400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2400" dirty="0">
                <a:solidFill>
                  <a:schemeClr val="tx1"/>
                </a:solidFill>
                <a:latin typeface="Calibri"/>
                <a:cs typeface="Calibri"/>
              </a:rPr>
              <a:t>Sodium</a:t>
            </a:r>
            <a:r>
              <a:rPr lang="en-IN" sz="2400" spc="33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2400" spc="-33" dirty="0" smtClean="0">
                <a:solidFill>
                  <a:schemeClr val="tx1"/>
                </a:solidFill>
                <a:latin typeface="Calibri"/>
                <a:cs typeface="Calibri"/>
              </a:rPr>
              <a:t>intake, </a:t>
            </a:r>
            <a:r>
              <a:rPr lang="en-IN" sz="2400" spc="-12" dirty="0" smtClean="0">
                <a:solidFill>
                  <a:schemeClr val="tx1"/>
                </a:solidFill>
                <a:latin typeface="Calibri"/>
                <a:cs typeface="Calibri"/>
              </a:rPr>
              <a:t>Potassium</a:t>
            </a:r>
            <a:r>
              <a:rPr lang="en-IN" sz="2400" spc="27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2400" spc="-34" dirty="0" smtClean="0">
                <a:solidFill>
                  <a:schemeClr val="tx1"/>
                </a:solidFill>
                <a:latin typeface="Calibri"/>
                <a:cs typeface="Calibri"/>
              </a:rPr>
              <a:t>intake, </a:t>
            </a:r>
            <a:r>
              <a:rPr lang="en-IN" sz="2400" spc="15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2400" dirty="0">
                <a:solidFill>
                  <a:schemeClr val="tx1"/>
                </a:solidFill>
                <a:latin typeface="Calibri"/>
                <a:cs typeface="Calibri"/>
              </a:rPr>
              <a:t>Fluid</a:t>
            </a:r>
            <a:r>
              <a:rPr lang="en-IN" sz="24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2400" spc="-33" dirty="0">
                <a:solidFill>
                  <a:schemeClr val="tx1"/>
                </a:solidFill>
                <a:latin typeface="Calibri"/>
                <a:cs typeface="Calibri"/>
              </a:rPr>
              <a:t>intake</a:t>
            </a:r>
          </a:p>
          <a:p>
            <a:pPr lvl="0">
              <a:lnSpc>
                <a:spcPts val="3662"/>
              </a:lnSpc>
              <a:spcBef>
                <a:spcPts val="0"/>
              </a:spcBef>
              <a:spcAft>
                <a:spcPts val="0"/>
              </a:spcAft>
            </a:pPr>
            <a:r>
              <a:rPr lang="en-IN" sz="2400" dirty="0">
                <a:solidFill>
                  <a:prstClr val="black"/>
                </a:solidFill>
                <a:latin typeface="Calibri"/>
                <a:cs typeface="Calibri"/>
              </a:rPr>
              <a:t>9. </a:t>
            </a:r>
            <a:r>
              <a:rPr lang="en-IN" sz="2400" b="1" spc="-18" dirty="0">
                <a:solidFill>
                  <a:prstClr val="black"/>
                </a:solidFill>
                <a:latin typeface="Calibri"/>
                <a:cs typeface="Calibri"/>
              </a:rPr>
              <a:t>Reinforce</a:t>
            </a:r>
            <a:r>
              <a:rPr lang="en-IN" sz="2400" b="1" spc="2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lang="en-IN" sz="2400" b="1" dirty="0">
                <a:solidFill>
                  <a:prstClr val="black"/>
                </a:solidFill>
                <a:latin typeface="Calibri"/>
                <a:cs typeface="Calibri"/>
              </a:rPr>
              <a:t>adjustment </a:t>
            </a:r>
            <a:r>
              <a:rPr lang="en-IN" sz="2400" b="1" spc="-20" dirty="0">
                <a:solidFill>
                  <a:prstClr val="black"/>
                </a:solidFill>
                <a:latin typeface="Calibri"/>
                <a:cs typeface="Calibri"/>
              </a:rPr>
              <a:t>to</a:t>
            </a:r>
            <a:r>
              <a:rPr lang="en-IN" sz="2400" b="1" spc="11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lang="en-IN" sz="2400" b="1" dirty="0">
                <a:solidFill>
                  <a:prstClr val="black"/>
                </a:solidFill>
                <a:latin typeface="Calibri"/>
                <a:cs typeface="Calibri"/>
              </a:rPr>
              <a:t>prescribed medications that </a:t>
            </a:r>
            <a:r>
              <a:rPr lang="en-IN" sz="2400" b="1" spc="-28" dirty="0">
                <a:solidFill>
                  <a:prstClr val="black"/>
                </a:solidFill>
                <a:latin typeface="Calibri"/>
                <a:cs typeface="Calibri"/>
              </a:rPr>
              <a:t>may</a:t>
            </a:r>
            <a:r>
              <a:rPr lang="en-IN" sz="2400" b="1" spc="3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lang="en-IN" sz="2400" b="1" dirty="0">
                <a:solidFill>
                  <a:prstClr val="black"/>
                </a:solidFill>
                <a:latin typeface="Calibri"/>
                <a:cs typeface="Calibri"/>
              </a:rPr>
              <a:t>be </a:t>
            </a:r>
            <a:r>
              <a:rPr lang="en-IN" sz="2400" b="1" spc="-15" dirty="0">
                <a:solidFill>
                  <a:prstClr val="black"/>
                </a:solidFill>
                <a:latin typeface="Calibri"/>
                <a:cs typeface="Calibri"/>
              </a:rPr>
              <a:t>affected</a:t>
            </a:r>
            <a:r>
              <a:rPr lang="en-IN" sz="2400" b="1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lang="en-IN" sz="2400" b="1" spc="-14" dirty="0">
                <a:solidFill>
                  <a:prstClr val="black"/>
                </a:solidFill>
                <a:latin typeface="Calibri"/>
                <a:cs typeface="Calibri"/>
              </a:rPr>
              <a:t>by</a:t>
            </a:r>
            <a:r>
              <a:rPr lang="en-IN" sz="2400" b="1" spc="1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lang="en-IN" sz="2400" b="1" dirty="0">
                <a:solidFill>
                  <a:prstClr val="black"/>
                </a:solidFill>
                <a:latin typeface="Calibri"/>
                <a:cs typeface="Calibri"/>
              </a:rPr>
              <a:t>the process</a:t>
            </a:r>
            <a:r>
              <a:rPr lang="en-IN" sz="2400" b="1" spc="12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lang="en-IN" sz="2400" b="1" spc="-10" dirty="0">
                <a:solidFill>
                  <a:prstClr val="black"/>
                </a:solidFill>
                <a:latin typeface="Calibri"/>
                <a:cs typeface="Calibri"/>
              </a:rPr>
              <a:t>of</a:t>
            </a:r>
            <a:r>
              <a:rPr lang="en-IN" sz="2400" b="1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lang="en-IN" sz="2400" b="1" dirty="0" err="1">
                <a:solidFill>
                  <a:prstClr val="black"/>
                </a:solidFill>
                <a:latin typeface="Calibri"/>
                <a:cs typeface="Calibri"/>
              </a:rPr>
              <a:t>hemodialysis</a:t>
            </a:r>
            <a:endParaRPr lang="en-IN" sz="2400" b="1" dirty="0">
              <a:solidFill>
                <a:prstClr val="black"/>
              </a:solidFill>
              <a:latin typeface="Calibri"/>
              <a:cs typeface="Calibri"/>
            </a:endParaRPr>
          </a:p>
          <a:p>
            <a:pPr lvl="0">
              <a:lnSpc>
                <a:spcPts val="3911"/>
              </a:lnSpc>
              <a:spcBef>
                <a:spcPts val="0"/>
              </a:spcBef>
              <a:spcAft>
                <a:spcPts val="0"/>
              </a:spcAft>
            </a:pPr>
            <a:endParaRPr lang="en-IN" sz="3200" spc="-34" dirty="0">
              <a:solidFill>
                <a:srgbClr val="3333CC"/>
              </a:solidFill>
              <a:latin typeface="Calibri"/>
              <a:cs typeface="Calibri"/>
            </a:endParaRPr>
          </a:p>
          <a:p>
            <a:pPr lvl="0">
              <a:lnSpc>
                <a:spcPts val="3911"/>
              </a:lnSpc>
              <a:spcBef>
                <a:spcPts val="0"/>
              </a:spcBef>
              <a:spcAft>
                <a:spcPts val="0"/>
              </a:spcAft>
            </a:pPr>
            <a:endParaRPr lang="en-IN" sz="3200" spc="-33" dirty="0">
              <a:solidFill>
                <a:srgbClr val="3333CC"/>
              </a:solidFill>
              <a:latin typeface="Calibri"/>
              <a:cs typeface="Calibri"/>
            </a:endParaRPr>
          </a:p>
          <a:p>
            <a:pPr marL="1313942" lvl="0">
              <a:lnSpc>
                <a:spcPts val="3455"/>
              </a:lnSpc>
              <a:spcBef>
                <a:spcPts val="0"/>
              </a:spcBef>
              <a:spcAft>
                <a:spcPts val="0"/>
              </a:spcAft>
            </a:pPr>
            <a:endParaRPr lang="en-IN" sz="7200" spc="-36" dirty="0">
              <a:solidFill>
                <a:srgbClr val="3333CC"/>
              </a:solidFill>
              <a:latin typeface="Calibri"/>
              <a:cs typeface="Calibri"/>
            </a:endParaRPr>
          </a:p>
          <a:p>
            <a:pPr lvl="0">
              <a:lnSpc>
                <a:spcPts val="3455"/>
              </a:lnSpc>
              <a:spcBef>
                <a:spcPts val="0"/>
              </a:spcBef>
              <a:spcAft>
                <a:spcPts val="0"/>
              </a:spcAft>
            </a:pPr>
            <a:endParaRPr lang="en-IN" sz="3200" dirty="0">
              <a:solidFill>
                <a:srgbClr val="000000"/>
              </a:solidFill>
              <a:latin typeface="Calibri"/>
              <a:cs typeface="Calibri"/>
            </a:endParaRPr>
          </a:p>
          <a:p>
            <a:pPr lvl="0">
              <a:lnSpc>
                <a:spcPts val="3914"/>
              </a:lnSpc>
              <a:spcBef>
                <a:spcPts val="0"/>
              </a:spcBef>
              <a:spcAft>
                <a:spcPts val="0"/>
              </a:spcAft>
            </a:pPr>
            <a:endParaRPr lang="en-IN" sz="3200" b="1" dirty="0">
              <a:solidFill>
                <a:srgbClr val="0070C0"/>
              </a:solidFill>
              <a:latin typeface="Calibri"/>
              <a:cs typeface="Calibri"/>
            </a:endParaRPr>
          </a:p>
          <a:p>
            <a:pPr lvl="0">
              <a:lnSpc>
                <a:spcPts val="3911"/>
              </a:lnSpc>
              <a:spcBef>
                <a:spcPts val="0"/>
              </a:spcBef>
              <a:spcAft>
                <a:spcPts val="0"/>
              </a:spcAft>
            </a:pPr>
            <a:endParaRPr lang="en-IN" sz="3200" b="1" dirty="0">
              <a:solidFill>
                <a:srgbClr val="7030A0"/>
              </a:solidFill>
              <a:latin typeface="Calibri"/>
              <a:cs typeface="Calibri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2360897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>
                <a:solidFill>
                  <a:prstClr val="white"/>
                </a:solidFill>
                <a:latin typeface="Arial Black" panose="020B0A04020102020204" pitchFamily="34" charset="0"/>
              </a:rPr>
              <a:t>NURSHING INTERVENTION IN DIALYSIS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0050" y="1825625"/>
            <a:ext cx="5619750" cy="4351338"/>
          </a:xfrm>
        </p:spPr>
        <p:txBody>
          <a:bodyPr>
            <a:normAutofit/>
          </a:bodyPr>
          <a:lstStyle/>
          <a:p>
            <a:pPr marL="0" lvl="0" indent="0">
              <a:lnSpc>
                <a:spcPts val="366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100" b="1" dirty="0" smtClean="0">
                <a:solidFill>
                  <a:schemeClr val="tx1"/>
                </a:solidFill>
                <a:latin typeface="Calibri"/>
                <a:cs typeface="Calibri"/>
              </a:rPr>
              <a:t>10</a:t>
            </a:r>
            <a:r>
              <a:rPr lang="en-IN" sz="3100" b="1" dirty="0">
                <a:solidFill>
                  <a:schemeClr val="tx1"/>
                </a:solidFill>
                <a:latin typeface="Calibri"/>
                <a:cs typeface="Calibri"/>
              </a:rPr>
              <a:t>. Monitor </a:t>
            </a:r>
            <a:r>
              <a:rPr lang="en-IN" sz="3100" b="1" spc="-23" dirty="0">
                <a:solidFill>
                  <a:schemeClr val="tx1"/>
                </a:solidFill>
                <a:latin typeface="Calibri"/>
                <a:cs typeface="Calibri"/>
              </a:rPr>
              <a:t>for</a:t>
            </a:r>
            <a:r>
              <a:rPr lang="en-IN" sz="3100" b="1" spc="23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100" b="1" dirty="0">
                <a:solidFill>
                  <a:schemeClr val="tx1"/>
                </a:solidFill>
                <a:latin typeface="Calibri"/>
                <a:cs typeface="Calibri"/>
              </a:rPr>
              <a:t>complications </a:t>
            </a:r>
            <a:r>
              <a:rPr lang="en-IN" sz="3100" b="1" spc="-12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lang="en-IN" sz="3100" b="1" spc="11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100" b="1" dirty="0">
                <a:solidFill>
                  <a:schemeClr val="tx1"/>
                </a:solidFill>
                <a:latin typeface="Calibri"/>
                <a:cs typeface="Calibri"/>
              </a:rPr>
              <a:t>dialysis</a:t>
            </a:r>
            <a:r>
              <a:rPr lang="en-IN" sz="3100" b="1" spc="31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100" b="1" spc="-15" dirty="0">
                <a:solidFill>
                  <a:schemeClr val="tx1"/>
                </a:solidFill>
                <a:latin typeface="Calibri"/>
                <a:cs typeface="Calibri"/>
              </a:rPr>
              <a:t>related</a:t>
            </a:r>
            <a:r>
              <a:rPr lang="en-IN" sz="3100" b="1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100" b="1" dirty="0" smtClean="0">
                <a:solidFill>
                  <a:schemeClr val="tx1"/>
                </a:solidFill>
                <a:latin typeface="Calibri"/>
                <a:cs typeface="Calibri"/>
              </a:rPr>
              <a:t>to:</a:t>
            </a:r>
          </a:p>
          <a:p>
            <a:pPr lvl="0">
              <a:lnSpc>
                <a:spcPts val="3665"/>
              </a:lnSpc>
              <a:spcBef>
                <a:spcPts val="0"/>
              </a:spcBef>
              <a:spcAft>
                <a:spcPts val="0"/>
              </a:spcAft>
            </a:pPr>
            <a:r>
              <a:rPr lang="en-IN" sz="3100" b="1" dirty="0" smtClean="0">
                <a:solidFill>
                  <a:schemeClr val="tx1"/>
                </a:solidFill>
                <a:latin typeface="Calibri"/>
                <a:cs typeface="Calibri"/>
              </a:rPr>
              <a:t>Arteriosclerotic</a:t>
            </a:r>
            <a:r>
              <a:rPr lang="en-IN" sz="3100" b="1" spc="-20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100" b="1" spc="-10" dirty="0">
                <a:solidFill>
                  <a:schemeClr val="tx1"/>
                </a:solidFill>
                <a:latin typeface="Calibri"/>
                <a:cs typeface="Calibri"/>
              </a:rPr>
              <a:t>cardiovascular</a:t>
            </a:r>
            <a:r>
              <a:rPr lang="en-IN" sz="3100" b="1" spc="14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100" b="1" dirty="0" smtClean="0">
                <a:solidFill>
                  <a:schemeClr val="tx1"/>
                </a:solidFill>
                <a:latin typeface="Calibri"/>
                <a:cs typeface="Calibri"/>
              </a:rPr>
              <a:t>disease</a:t>
            </a:r>
            <a:r>
              <a:rPr lang="en-IN" sz="3100" b="1" spc="-1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endParaRPr lang="en-IN" sz="3100" b="1" spc="-10" dirty="0" smtClean="0">
              <a:solidFill>
                <a:prstClr val="black"/>
              </a:solidFill>
              <a:latin typeface="Calibri"/>
              <a:cs typeface="Calibri"/>
            </a:endParaRPr>
          </a:p>
          <a:p>
            <a:pPr lvl="0">
              <a:lnSpc>
                <a:spcPts val="3665"/>
              </a:lnSpc>
              <a:spcBef>
                <a:spcPts val="0"/>
              </a:spcBef>
              <a:spcAft>
                <a:spcPts val="0"/>
              </a:spcAft>
            </a:pPr>
            <a:r>
              <a:rPr lang="en-IN" sz="3100" b="1" spc="-10" dirty="0" smtClean="0">
                <a:solidFill>
                  <a:prstClr val="black"/>
                </a:solidFill>
                <a:latin typeface="Calibri"/>
                <a:cs typeface="Calibri"/>
              </a:rPr>
              <a:t>Congestive</a:t>
            </a:r>
            <a:r>
              <a:rPr lang="en-IN" sz="3100" b="1" spc="28" dirty="0" smtClean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lang="en-IN" sz="3100" b="1" dirty="0">
                <a:solidFill>
                  <a:prstClr val="black"/>
                </a:solidFill>
                <a:latin typeface="Calibri"/>
                <a:cs typeface="Calibri"/>
              </a:rPr>
              <a:t>heart</a:t>
            </a:r>
            <a:r>
              <a:rPr lang="en-IN" sz="3100" b="1" spc="-17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lang="en-IN" sz="3100" b="1" spc="-17" dirty="0" smtClean="0">
                <a:solidFill>
                  <a:prstClr val="black"/>
                </a:solidFill>
                <a:latin typeface="Calibri"/>
                <a:cs typeface="Calibri"/>
              </a:rPr>
              <a:t>failure,</a:t>
            </a:r>
          </a:p>
          <a:p>
            <a:pPr lvl="0">
              <a:lnSpc>
                <a:spcPts val="3665"/>
              </a:lnSpc>
              <a:spcBef>
                <a:spcPts val="0"/>
              </a:spcBef>
              <a:spcAft>
                <a:spcPts val="0"/>
              </a:spcAft>
            </a:pPr>
            <a:r>
              <a:rPr lang="en-IN" sz="3100" b="1" spc="-23" dirty="0" smtClean="0">
                <a:solidFill>
                  <a:prstClr val="black"/>
                </a:solidFill>
                <a:latin typeface="Calibri"/>
                <a:cs typeface="Calibri"/>
              </a:rPr>
              <a:t>Stroke</a:t>
            </a:r>
            <a:r>
              <a:rPr lang="en-IN" sz="3100" b="1" dirty="0">
                <a:solidFill>
                  <a:prstClr val="black"/>
                </a:solidFill>
                <a:latin typeface="Calibri"/>
                <a:cs typeface="Calibri"/>
              </a:rPr>
              <a:t>,  </a:t>
            </a:r>
            <a:endParaRPr lang="en-IN" sz="3100" b="1" dirty="0" smtClean="0">
              <a:solidFill>
                <a:prstClr val="black"/>
              </a:solidFill>
              <a:latin typeface="Calibri"/>
              <a:cs typeface="Calibri"/>
            </a:endParaRPr>
          </a:p>
          <a:p>
            <a:pPr lvl="0">
              <a:lnSpc>
                <a:spcPts val="3665"/>
              </a:lnSpc>
              <a:spcBef>
                <a:spcPts val="0"/>
              </a:spcBef>
              <a:spcAft>
                <a:spcPts val="0"/>
              </a:spcAft>
            </a:pPr>
            <a:r>
              <a:rPr lang="en-IN" sz="3100" b="1" dirty="0" smtClean="0">
                <a:solidFill>
                  <a:prstClr val="black"/>
                </a:solidFill>
                <a:latin typeface="Calibri"/>
                <a:cs typeface="Calibri"/>
              </a:rPr>
              <a:t>Infection</a:t>
            </a:r>
            <a:r>
              <a:rPr lang="en-IN" sz="3100" b="1" dirty="0">
                <a:solidFill>
                  <a:prstClr val="black"/>
                </a:solidFill>
                <a:latin typeface="Calibri"/>
                <a:cs typeface="Calibri"/>
              </a:rPr>
              <a:t>, </a:t>
            </a:r>
            <a:endParaRPr lang="en-IN" sz="3100" b="1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0" lvl="0" indent="0">
              <a:lnSpc>
                <a:spcPts val="3665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IN" sz="3100" b="1" spc="-25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571500" lvl="0" indent="-571500">
              <a:lnSpc>
                <a:spcPts val="3662"/>
              </a:lnSpc>
              <a:spcBef>
                <a:spcPts val="0"/>
              </a:spcBef>
              <a:spcAft>
                <a:spcPts val="0"/>
              </a:spcAft>
              <a:buAutoNum type="romanLcPeriod"/>
            </a:pPr>
            <a:endParaRPr lang="fr-FR" sz="3000" b="1" dirty="0">
              <a:solidFill>
                <a:srgbClr val="000000"/>
              </a:solidFill>
              <a:latin typeface="Calibri"/>
              <a:cs typeface="Calibri"/>
            </a:endParaRPr>
          </a:p>
          <a:p>
            <a:pPr lvl="0">
              <a:lnSpc>
                <a:spcPts val="3662"/>
              </a:lnSpc>
              <a:spcBef>
                <a:spcPts val="0"/>
              </a:spcBef>
              <a:spcAft>
                <a:spcPts val="0"/>
              </a:spcAft>
            </a:pPr>
            <a:endParaRPr lang="en-IN" sz="3000" b="1" spc="-12" dirty="0">
              <a:solidFill>
                <a:srgbClr val="000000"/>
              </a:solidFill>
              <a:latin typeface="Calibri"/>
              <a:cs typeface="Calibri"/>
            </a:endParaRPr>
          </a:p>
          <a:p>
            <a:pPr lvl="0">
              <a:lnSpc>
                <a:spcPts val="3662"/>
              </a:lnSpc>
              <a:spcBef>
                <a:spcPts val="0"/>
              </a:spcBef>
              <a:spcAft>
                <a:spcPts val="0"/>
              </a:spcAft>
            </a:pPr>
            <a:endParaRPr lang="en-IN" sz="3000" b="1" dirty="0">
              <a:solidFill>
                <a:srgbClr val="000000"/>
              </a:solidFill>
              <a:latin typeface="Calibri"/>
              <a:cs typeface="Calibri"/>
            </a:endParaRPr>
          </a:p>
          <a:p>
            <a:pPr lvl="0">
              <a:lnSpc>
                <a:spcPts val="3662"/>
              </a:lnSpc>
              <a:spcBef>
                <a:spcPts val="0"/>
              </a:spcBef>
              <a:spcAft>
                <a:spcPts val="0"/>
              </a:spcAft>
            </a:pPr>
            <a:endParaRPr lang="en-IN" sz="3000" b="1" dirty="0">
              <a:solidFill>
                <a:srgbClr val="000000"/>
              </a:solidFill>
              <a:latin typeface="Calibri"/>
              <a:cs typeface="Calibri"/>
            </a:endParaRPr>
          </a:p>
          <a:p>
            <a:pPr lvl="0">
              <a:lnSpc>
                <a:spcPts val="3662"/>
              </a:lnSpc>
              <a:spcBef>
                <a:spcPts val="0"/>
              </a:spcBef>
              <a:spcAft>
                <a:spcPts val="0"/>
              </a:spcAft>
            </a:pPr>
            <a:endParaRPr lang="en-IN" sz="3000" b="1" dirty="0">
              <a:solidFill>
                <a:srgbClr val="000000"/>
              </a:solidFill>
              <a:latin typeface="Calibri"/>
              <a:cs typeface="Calibri"/>
            </a:endParaRPr>
          </a:p>
          <a:p>
            <a:pPr lvl="0">
              <a:lnSpc>
                <a:spcPts val="3665"/>
              </a:lnSpc>
              <a:spcBef>
                <a:spcPts val="0"/>
              </a:spcBef>
              <a:spcAft>
                <a:spcPts val="0"/>
              </a:spcAft>
            </a:pPr>
            <a:endParaRPr lang="en-IN" sz="3000" b="1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771448" lvl="0">
              <a:lnSpc>
                <a:spcPts val="2879"/>
              </a:lnSpc>
              <a:spcBef>
                <a:spcPts val="0"/>
              </a:spcBef>
              <a:spcAft>
                <a:spcPts val="0"/>
              </a:spcAft>
            </a:pPr>
            <a:endParaRPr lang="en-IN" sz="3000" b="1" spc="-23" dirty="0">
              <a:solidFill>
                <a:srgbClr val="000000"/>
              </a:solidFill>
              <a:latin typeface="Calibri"/>
              <a:cs typeface="Calibri"/>
            </a:endParaRPr>
          </a:p>
          <a:p>
            <a:pPr lvl="0">
              <a:lnSpc>
                <a:spcPts val="3662"/>
              </a:lnSpc>
              <a:spcBef>
                <a:spcPts val="0"/>
              </a:spcBef>
              <a:spcAft>
                <a:spcPts val="0"/>
              </a:spcAft>
            </a:pPr>
            <a:endParaRPr lang="en-IN" sz="3000" b="1" dirty="0">
              <a:solidFill>
                <a:srgbClr val="3333CC"/>
              </a:solidFill>
              <a:latin typeface="Calibri"/>
              <a:cs typeface="Calibri"/>
            </a:endParaRPr>
          </a:p>
          <a:p>
            <a:pPr lvl="0">
              <a:lnSpc>
                <a:spcPts val="3662"/>
              </a:lnSpc>
              <a:spcBef>
                <a:spcPts val="0"/>
              </a:spcBef>
              <a:spcAft>
                <a:spcPts val="0"/>
              </a:spcAft>
            </a:pPr>
            <a:endParaRPr lang="en-IN" sz="3000" b="1" dirty="0">
              <a:solidFill>
                <a:srgbClr val="3333CC"/>
              </a:solidFill>
              <a:latin typeface="Calibri"/>
              <a:cs typeface="Calibri"/>
            </a:endParaRPr>
          </a:p>
          <a:p>
            <a:endParaRPr lang="en-IN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885748" lvl="0" indent="-342900">
              <a:lnSpc>
                <a:spcPts val="2880"/>
              </a:lnSpc>
              <a:spcBef>
                <a:spcPts val="0"/>
              </a:spcBef>
            </a:pPr>
            <a:r>
              <a:rPr lang="en-IN" sz="2400" b="1" dirty="0" smtClean="0">
                <a:solidFill>
                  <a:prstClr val="black"/>
                </a:solidFill>
                <a:latin typeface="Calibri"/>
                <a:cs typeface="Calibri"/>
              </a:rPr>
              <a:t>Gastric </a:t>
            </a:r>
            <a:r>
              <a:rPr lang="en-IN" sz="2400" b="1" dirty="0">
                <a:solidFill>
                  <a:prstClr val="black"/>
                </a:solidFill>
                <a:latin typeface="Calibri"/>
                <a:cs typeface="Calibri"/>
              </a:rPr>
              <a:t>ulcers</a:t>
            </a:r>
            <a:r>
              <a:rPr lang="en-IN" sz="2400" b="1" spc="-157" dirty="0" smtClean="0">
                <a:solidFill>
                  <a:prstClr val="black"/>
                </a:solidFill>
                <a:latin typeface="Calibri"/>
                <a:cs typeface="Calibri"/>
              </a:rPr>
              <a:t>,</a:t>
            </a:r>
          </a:p>
          <a:p>
            <a:pPr marL="885748" lvl="0" indent="-342900">
              <a:lnSpc>
                <a:spcPts val="2880"/>
              </a:lnSpc>
              <a:spcBef>
                <a:spcPts val="0"/>
              </a:spcBef>
            </a:pPr>
            <a:r>
              <a:rPr lang="en-IN" sz="2400" b="1" spc="-157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lang="en-IN" sz="2400" b="1" spc="-157" dirty="0" smtClean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lang="en-IN" sz="2400" b="1" dirty="0">
                <a:solidFill>
                  <a:prstClr val="black"/>
                </a:solidFill>
                <a:latin typeface="Calibri"/>
                <a:cs typeface="Calibri"/>
              </a:rPr>
              <a:t>Hypertension, </a:t>
            </a:r>
            <a:endParaRPr lang="en-IN" sz="2400" b="1" dirty="0" smtClean="0">
              <a:solidFill>
                <a:prstClr val="black"/>
              </a:solidFill>
              <a:latin typeface="Calibri"/>
              <a:cs typeface="Calibri"/>
            </a:endParaRPr>
          </a:p>
          <a:p>
            <a:pPr marL="885748" lvl="0" indent="-342900">
              <a:lnSpc>
                <a:spcPts val="2880"/>
              </a:lnSpc>
              <a:spcBef>
                <a:spcPts val="0"/>
              </a:spcBef>
            </a:pPr>
            <a:r>
              <a:rPr lang="en-IN" sz="2400" b="1" dirty="0" smtClean="0">
                <a:solidFill>
                  <a:prstClr val="black"/>
                </a:solidFill>
                <a:latin typeface="Calibri"/>
                <a:cs typeface="Calibri"/>
              </a:rPr>
              <a:t>Calcium </a:t>
            </a:r>
            <a:r>
              <a:rPr lang="en-IN" sz="2400" b="1" dirty="0">
                <a:solidFill>
                  <a:prstClr val="black"/>
                </a:solidFill>
                <a:latin typeface="Calibri"/>
                <a:cs typeface="Calibri"/>
              </a:rPr>
              <a:t>deficiencies, </a:t>
            </a:r>
            <a:r>
              <a:rPr lang="en-IN" sz="2400" b="1" spc="682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endParaRPr lang="en-IN" sz="2400" b="1" spc="682" dirty="0" smtClean="0">
              <a:solidFill>
                <a:prstClr val="black"/>
              </a:solidFill>
              <a:latin typeface="Calibri"/>
              <a:cs typeface="Calibri"/>
            </a:endParaRPr>
          </a:p>
          <a:p>
            <a:pPr marL="885748" lvl="0" indent="-342900">
              <a:lnSpc>
                <a:spcPts val="2880"/>
              </a:lnSpc>
              <a:spcBef>
                <a:spcPts val="0"/>
              </a:spcBef>
            </a:pPr>
            <a:r>
              <a:rPr lang="en-IN" sz="2400" b="1" dirty="0" err="1" smtClean="0">
                <a:solidFill>
                  <a:prstClr val="black"/>
                </a:solidFill>
                <a:latin typeface="Calibri"/>
                <a:cs typeface="Calibri"/>
              </a:rPr>
              <a:t>Anemia</a:t>
            </a:r>
            <a:r>
              <a:rPr lang="en-IN" sz="2400" b="1" dirty="0" smtClean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lang="en-IN" sz="2400" b="1" dirty="0">
                <a:solidFill>
                  <a:prstClr val="black"/>
                </a:solidFill>
                <a:latin typeface="Calibri"/>
                <a:cs typeface="Calibri"/>
              </a:rPr>
              <a:t>and </a:t>
            </a:r>
            <a:r>
              <a:rPr lang="en-IN" sz="2400" b="1" spc="-12" dirty="0">
                <a:solidFill>
                  <a:prstClr val="black"/>
                </a:solidFill>
                <a:latin typeface="Calibri"/>
                <a:cs typeface="Calibri"/>
              </a:rPr>
              <a:t>fatigue, </a:t>
            </a:r>
            <a:endParaRPr lang="en-IN" sz="2400" b="1" spc="-12" dirty="0" smtClean="0">
              <a:solidFill>
                <a:prstClr val="black"/>
              </a:solidFill>
              <a:latin typeface="Calibri"/>
              <a:cs typeface="Calibri"/>
            </a:endParaRPr>
          </a:p>
          <a:p>
            <a:pPr marL="885748" lvl="0" indent="-342900">
              <a:lnSpc>
                <a:spcPts val="2880"/>
              </a:lnSpc>
              <a:spcBef>
                <a:spcPts val="0"/>
              </a:spcBef>
            </a:pPr>
            <a:r>
              <a:rPr lang="fr-FR" sz="2400" b="1" dirty="0" err="1" smtClean="0">
                <a:solidFill>
                  <a:prstClr val="black"/>
                </a:solidFill>
                <a:latin typeface="Calibri"/>
                <a:cs typeface="Calibri"/>
              </a:rPr>
              <a:t>Depression</a:t>
            </a:r>
            <a:r>
              <a:rPr lang="fr-FR" sz="2400" b="1" dirty="0">
                <a:solidFill>
                  <a:prstClr val="black"/>
                </a:solidFill>
                <a:latin typeface="Calibri"/>
                <a:cs typeface="Calibri"/>
              </a:rPr>
              <a:t>, </a:t>
            </a:r>
            <a:endParaRPr lang="fr-FR" sz="2400" b="1" dirty="0" smtClean="0">
              <a:solidFill>
                <a:prstClr val="black"/>
              </a:solidFill>
              <a:latin typeface="Calibri"/>
              <a:cs typeface="Calibri"/>
            </a:endParaRPr>
          </a:p>
          <a:p>
            <a:pPr marL="885748" lvl="0" indent="-342900">
              <a:lnSpc>
                <a:spcPts val="2880"/>
              </a:lnSpc>
              <a:spcBef>
                <a:spcPts val="0"/>
              </a:spcBef>
            </a:pPr>
            <a:r>
              <a:rPr lang="fr-FR" sz="2400" b="1" spc="-15" dirty="0" err="1" smtClean="0">
                <a:solidFill>
                  <a:prstClr val="black"/>
                </a:solidFill>
                <a:latin typeface="Calibri"/>
                <a:cs typeface="Calibri"/>
              </a:rPr>
              <a:t>sexual</a:t>
            </a:r>
            <a:r>
              <a:rPr lang="fr-FR" sz="2400" b="1" spc="15" dirty="0" smtClean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lang="fr-FR" sz="2400" b="1" dirty="0" err="1">
                <a:solidFill>
                  <a:prstClr val="black"/>
                </a:solidFill>
                <a:latin typeface="Calibri"/>
                <a:cs typeface="Calibri"/>
              </a:rPr>
              <a:t>dysfunction</a:t>
            </a:r>
            <a:r>
              <a:rPr lang="fr-FR" sz="2400" b="1" dirty="0">
                <a:solidFill>
                  <a:prstClr val="black"/>
                </a:solidFill>
                <a:latin typeface="Calibri"/>
                <a:cs typeface="Calibri"/>
              </a:rPr>
              <a:t>,</a:t>
            </a:r>
            <a:r>
              <a:rPr lang="fr-FR" sz="2400" b="1" spc="23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endParaRPr lang="fr-FR" sz="2400" b="1" spc="23" dirty="0" smtClean="0">
              <a:solidFill>
                <a:prstClr val="black"/>
              </a:solidFill>
              <a:latin typeface="Calibri"/>
              <a:cs typeface="Calibri"/>
            </a:endParaRPr>
          </a:p>
          <a:p>
            <a:pPr marL="885748" lvl="0" indent="-342900">
              <a:lnSpc>
                <a:spcPts val="2880"/>
              </a:lnSpc>
              <a:spcBef>
                <a:spcPts val="0"/>
              </a:spcBef>
            </a:pPr>
            <a:r>
              <a:rPr lang="fr-FR" sz="2400" b="1" dirty="0" smtClean="0">
                <a:solidFill>
                  <a:prstClr val="black"/>
                </a:solidFill>
                <a:latin typeface="Calibri"/>
                <a:cs typeface="Calibri"/>
              </a:rPr>
              <a:t>suicide </a:t>
            </a:r>
            <a:r>
              <a:rPr lang="fr-FR" sz="2400" b="1" dirty="0" err="1">
                <a:solidFill>
                  <a:prstClr val="black"/>
                </a:solidFill>
                <a:latin typeface="Calibri"/>
                <a:cs typeface="Calibri"/>
              </a:rPr>
              <a:t>risk</a:t>
            </a:r>
            <a:endParaRPr lang="fr-FR" sz="2400" b="1" dirty="0">
              <a:solidFill>
                <a:prstClr val="black"/>
              </a:solidFill>
              <a:latin typeface="Calibri"/>
              <a:cs typeface="Calibri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444660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238124"/>
            <a:ext cx="10749367" cy="970743"/>
          </a:xfrm>
        </p:spPr>
        <p:txBody>
          <a:bodyPr>
            <a:normAutofit fontScale="90000"/>
          </a:bodyPr>
          <a:lstStyle/>
          <a:p>
            <a:pPr marL="2613405" lvl="0">
              <a:lnSpc>
                <a:spcPts val="4877"/>
              </a:lnSpc>
              <a:spcBef>
                <a:spcPts val="0"/>
              </a:spcBef>
            </a:pPr>
            <a:r>
              <a:rPr lang="en-IN" sz="4000" b="1" dirty="0" smtClean="0"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4000" b="1" dirty="0" smtClean="0"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4000" b="1" dirty="0"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4000" b="1" dirty="0"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4000" b="1" dirty="0" smtClean="0"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4000" b="1" dirty="0" smtClean="0"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4000" b="1" dirty="0"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4000" b="1" dirty="0"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4000" b="1" dirty="0" smtClean="0"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4000" b="1" dirty="0" smtClean="0"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4000" b="1" dirty="0"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4000" b="1" dirty="0"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4000" b="1" dirty="0" smtClean="0"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4000" b="1" dirty="0" smtClean="0"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4000" b="1" spc="-50" dirty="0"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4000" b="1" spc="-50" dirty="0"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4000" b="1" dirty="0">
                <a:solidFill>
                  <a:prstClr val="white"/>
                </a:solidFill>
                <a:latin typeface="Arial Black" panose="020B0A04020102020204" pitchFamily="34" charset="0"/>
                <a:cs typeface="Calibri"/>
              </a:rPr>
              <a:t>DIET –</a:t>
            </a:r>
            <a:r>
              <a:rPr lang="en-IN" sz="4000" b="1" spc="-50" dirty="0">
                <a:solidFill>
                  <a:prstClr val="white"/>
                </a:solidFill>
                <a:latin typeface="Arial Black" panose="020B0A04020102020204" pitchFamily="34" charset="0"/>
                <a:cs typeface="Calibri"/>
              </a:rPr>
              <a:t>DIALYSIS</a:t>
            </a:r>
            <a:endParaRPr lang="en-IN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10810874" cy="4351338"/>
          </a:xfrm>
        </p:spPr>
        <p:txBody>
          <a:bodyPr/>
          <a:lstStyle/>
          <a:p>
            <a:pPr lvl="0">
              <a:lnSpc>
                <a:spcPts val="3662"/>
              </a:lnSpc>
              <a:spcBef>
                <a:spcPts val="0"/>
              </a:spcBef>
              <a:spcAft>
                <a:spcPts val="0"/>
              </a:spcAft>
            </a:pPr>
            <a:r>
              <a:rPr lang="en-IN" sz="3000" b="1" dirty="0">
                <a:solidFill>
                  <a:schemeClr val="tx1"/>
                </a:solidFill>
                <a:latin typeface="Calibri"/>
                <a:cs typeface="Calibri"/>
              </a:rPr>
              <a:t>PD</a:t>
            </a:r>
            <a:r>
              <a:rPr lang="en-IN" sz="3000" b="1" spc="676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000" b="1" spc="-23" dirty="0">
                <a:solidFill>
                  <a:schemeClr val="tx1"/>
                </a:solidFill>
                <a:latin typeface="Calibri"/>
                <a:cs typeface="Calibri"/>
              </a:rPr>
              <a:t>get</a:t>
            </a:r>
            <a:r>
              <a:rPr lang="en-IN" sz="3000" b="1" dirty="0">
                <a:solidFill>
                  <a:schemeClr val="tx1"/>
                </a:solidFill>
                <a:latin typeface="Calibri"/>
                <a:cs typeface="Calibri"/>
              </a:rPr>
              <a:t> calories </a:t>
            </a:r>
            <a:r>
              <a:rPr lang="en-IN" sz="3000" b="1" spc="-11" dirty="0">
                <a:solidFill>
                  <a:schemeClr val="tx1"/>
                </a:solidFill>
                <a:latin typeface="Calibri"/>
                <a:cs typeface="Calibri"/>
              </a:rPr>
              <a:t>from</a:t>
            </a:r>
            <a:r>
              <a:rPr lang="en-IN" sz="3000" b="1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000" b="1" spc="-10" dirty="0">
                <a:solidFill>
                  <a:schemeClr val="tx1"/>
                </a:solidFill>
                <a:latin typeface="Calibri"/>
                <a:cs typeface="Calibri"/>
              </a:rPr>
              <a:t>Dextrose </a:t>
            </a:r>
            <a:r>
              <a:rPr lang="en-IN" sz="3000" b="1" dirty="0">
                <a:solidFill>
                  <a:schemeClr val="tx1"/>
                </a:solidFill>
                <a:latin typeface="Calibri"/>
                <a:cs typeface="Calibri"/>
              </a:rPr>
              <a:t>in the fluid</a:t>
            </a:r>
            <a:r>
              <a:rPr lang="en-IN" sz="3000" b="1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000" b="1" dirty="0" smtClean="0">
                <a:solidFill>
                  <a:schemeClr val="tx1"/>
                </a:solidFill>
                <a:latin typeface="Calibri"/>
                <a:cs typeface="Calibri"/>
              </a:rPr>
              <a:t>–PD patients </a:t>
            </a:r>
            <a:r>
              <a:rPr lang="en-IN" sz="3000" b="1" spc="-27" dirty="0">
                <a:solidFill>
                  <a:schemeClr val="tx1"/>
                </a:solidFill>
                <a:latin typeface="Calibri"/>
                <a:cs typeface="Calibri"/>
              </a:rPr>
              <a:t>may</a:t>
            </a:r>
            <a:r>
              <a:rPr lang="en-IN" sz="3000" b="1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000" b="1" spc="-14" dirty="0">
                <a:solidFill>
                  <a:schemeClr val="tx1"/>
                </a:solidFill>
                <a:latin typeface="Calibri"/>
                <a:cs typeface="Calibri"/>
              </a:rPr>
              <a:t>eat</a:t>
            </a:r>
            <a:r>
              <a:rPr lang="en-IN" sz="3000" b="1" spc="12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000" b="1" spc="-21" dirty="0">
                <a:solidFill>
                  <a:schemeClr val="tx1"/>
                </a:solidFill>
                <a:latin typeface="Calibri"/>
                <a:cs typeface="Calibri"/>
              </a:rPr>
              <a:t>fewer</a:t>
            </a:r>
            <a:r>
              <a:rPr lang="en-IN" sz="3000" b="1" spc="21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000" b="1" dirty="0">
                <a:solidFill>
                  <a:schemeClr val="tx1"/>
                </a:solidFill>
                <a:latin typeface="Calibri"/>
                <a:cs typeface="Calibri"/>
              </a:rPr>
              <a:t>CHO</a:t>
            </a:r>
            <a:r>
              <a:rPr lang="en-IN" sz="3000" b="1" spc="-18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000" b="1" dirty="0">
                <a:solidFill>
                  <a:schemeClr val="tx1"/>
                </a:solidFill>
                <a:latin typeface="Calibri"/>
                <a:cs typeface="Calibri"/>
              </a:rPr>
              <a:t>than</a:t>
            </a:r>
            <a:r>
              <a:rPr lang="en-IN" sz="3000" b="1" spc="-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000" b="1" dirty="0" err="1" smtClean="0">
                <a:solidFill>
                  <a:schemeClr val="tx1"/>
                </a:solidFill>
                <a:latin typeface="Calibri"/>
                <a:cs typeface="Calibri"/>
              </a:rPr>
              <a:t>hemodialysis</a:t>
            </a:r>
            <a:r>
              <a:rPr lang="en-IN" sz="3000" b="1" dirty="0" smtClean="0">
                <a:solidFill>
                  <a:schemeClr val="tx1"/>
                </a:solidFill>
                <a:latin typeface="Calibri"/>
                <a:cs typeface="Calibri"/>
              </a:rPr>
              <a:t> patients</a:t>
            </a:r>
          </a:p>
          <a:p>
            <a:pPr lvl="0">
              <a:lnSpc>
                <a:spcPts val="3665"/>
              </a:lnSpc>
              <a:spcBef>
                <a:spcPts val="0"/>
              </a:spcBef>
              <a:spcAft>
                <a:spcPts val="0"/>
              </a:spcAft>
            </a:pPr>
            <a:r>
              <a:rPr lang="en-IN" sz="3000" b="1" spc="-10" dirty="0" smtClean="0">
                <a:solidFill>
                  <a:schemeClr val="tx1"/>
                </a:solidFill>
                <a:latin typeface="Calibri"/>
                <a:cs typeface="Calibri"/>
              </a:rPr>
              <a:t>Protein-</a:t>
            </a:r>
            <a:r>
              <a:rPr lang="en-IN" sz="3000" b="1" spc="694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000" b="1" dirty="0">
                <a:solidFill>
                  <a:schemeClr val="tx1"/>
                </a:solidFill>
                <a:latin typeface="Calibri"/>
                <a:cs typeface="Calibri"/>
              </a:rPr>
              <a:t>HD</a:t>
            </a:r>
            <a:r>
              <a:rPr lang="en-IN" sz="3000" b="1" spc="-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000" b="1" dirty="0">
                <a:solidFill>
                  <a:schemeClr val="tx1"/>
                </a:solidFill>
                <a:latin typeface="Calibri"/>
                <a:cs typeface="Calibri"/>
              </a:rPr>
              <a:t>loses 10-12 </a:t>
            </a:r>
            <a:r>
              <a:rPr lang="en-IN" sz="3000" b="1" dirty="0" err="1">
                <a:solidFill>
                  <a:schemeClr val="tx1"/>
                </a:solidFill>
                <a:latin typeface="Calibri"/>
                <a:cs typeface="Calibri"/>
              </a:rPr>
              <a:t>gms</a:t>
            </a:r>
            <a:r>
              <a:rPr lang="en-IN" sz="3000" b="1" dirty="0">
                <a:solidFill>
                  <a:schemeClr val="tx1"/>
                </a:solidFill>
                <a:latin typeface="Calibri"/>
                <a:cs typeface="Calibri"/>
              </a:rPr>
              <a:t> of </a:t>
            </a:r>
            <a:r>
              <a:rPr lang="en-IN" sz="3000" b="1" dirty="0" err="1">
                <a:solidFill>
                  <a:schemeClr val="tx1"/>
                </a:solidFill>
                <a:latin typeface="Calibri"/>
                <a:cs typeface="Calibri"/>
              </a:rPr>
              <a:t>Aminoacids</a:t>
            </a:r>
            <a:r>
              <a:rPr lang="en-IN" sz="3000" b="1" dirty="0">
                <a:solidFill>
                  <a:schemeClr val="tx1"/>
                </a:solidFill>
                <a:latin typeface="Calibri"/>
                <a:cs typeface="Calibri"/>
              </a:rPr>
              <a:t> and </a:t>
            </a:r>
            <a:r>
              <a:rPr lang="en-IN" sz="3000" b="1" dirty="0" smtClean="0">
                <a:solidFill>
                  <a:schemeClr val="tx1"/>
                </a:solidFill>
                <a:latin typeface="Calibri"/>
                <a:cs typeface="Calibri"/>
              </a:rPr>
              <a:t>PD 5-15gms</a:t>
            </a:r>
            <a:r>
              <a:rPr lang="en-IN" sz="3000" b="1" spc="-20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000" b="1" dirty="0">
                <a:solidFill>
                  <a:schemeClr val="tx1"/>
                </a:solidFill>
                <a:latin typeface="Calibri"/>
                <a:cs typeface="Calibri"/>
              </a:rPr>
              <a:t>of </a:t>
            </a:r>
            <a:r>
              <a:rPr lang="en-IN" sz="3000" b="1" spc="-11" dirty="0">
                <a:solidFill>
                  <a:schemeClr val="tx1"/>
                </a:solidFill>
                <a:latin typeface="Calibri"/>
                <a:cs typeface="Calibri"/>
              </a:rPr>
              <a:t>protein</a:t>
            </a:r>
            <a:r>
              <a:rPr lang="en-IN" sz="3000" b="1" spc="12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000" b="1" dirty="0">
                <a:solidFill>
                  <a:schemeClr val="tx1"/>
                </a:solidFill>
                <a:latin typeface="Calibri"/>
                <a:cs typeface="Calibri"/>
              </a:rPr>
              <a:t>per </a:t>
            </a:r>
            <a:r>
              <a:rPr lang="en-IN" sz="3000" b="1" spc="-10" dirty="0" smtClean="0">
                <a:solidFill>
                  <a:schemeClr val="tx1"/>
                </a:solidFill>
                <a:latin typeface="Calibri"/>
                <a:cs typeface="Calibri"/>
              </a:rPr>
              <a:t>treatment</a:t>
            </a:r>
          </a:p>
          <a:p>
            <a:pPr lvl="0">
              <a:lnSpc>
                <a:spcPts val="3662"/>
              </a:lnSpc>
              <a:spcBef>
                <a:spcPts val="0"/>
              </a:spcBef>
              <a:spcAft>
                <a:spcPts val="0"/>
              </a:spcAft>
            </a:pPr>
            <a:r>
              <a:rPr lang="en-IN" sz="3000" b="1" dirty="0" smtClean="0">
                <a:solidFill>
                  <a:schemeClr val="tx1"/>
                </a:solidFill>
                <a:latin typeface="Calibri"/>
                <a:cs typeface="Calibri"/>
              </a:rPr>
              <a:t>Also </a:t>
            </a:r>
            <a:r>
              <a:rPr lang="en-IN" sz="3000" b="1" dirty="0">
                <a:solidFill>
                  <a:schemeClr val="tx1"/>
                </a:solidFill>
                <a:latin typeface="Calibri"/>
                <a:cs typeface="Calibri"/>
              </a:rPr>
              <a:t>compensate infection inflammation</a:t>
            </a:r>
            <a:r>
              <a:rPr lang="en-IN" sz="3000" b="1" spc="18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000" b="1" dirty="0" err="1">
                <a:solidFill>
                  <a:schemeClr val="tx1"/>
                </a:solidFill>
                <a:latin typeface="Calibri"/>
                <a:cs typeface="Calibri"/>
              </a:rPr>
              <a:t>anemia</a:t>
            </a:r>
            <a:r>
              <a:rPr lang="en-IN" sz="3000" b="1" spc="17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000" b="1" dirty="0">
                <a:solidFill>
                  <a:schemeClr val="tx1"/>
                </a:solidFill>
                <a:latin typeface="Calibri"/>
                <a:cs typeface="Calibri"/>
              </a:rPr>
              <a:t>--&gt;</a:t>
            </a:r>
            <a:r>
              <a:rPr lang="en-IN" sz="3000" b="1" dirty="0" smtClean="0">
                <a:solidFill>
                  <a:schemeClr val="tx1"/>
                </a:solidFill>
                <a:latin typeface="Calibri"/>
                <a:cs typeface="Calibri"/>
              </a:rPr>
              <a:t>so consume </a:t>
            </a:r>
            <a:r>
              <a:rPr lang="en-IN" sz="3000" b="1" spc="-23" dirty="0">
                <a:solidFill>
                  <a:schemeClr val="tx1"/>
                </a:solidFill>
                <a:latin typeface="Calibri"/>
                <a:cs typeface="Calibri"/>
              </a:rPr>
              <a:t>HBV</a:t>
            </a:r>
            <a:r>
              <a:rPr lang="en-IN" sz="3000" b="1" spc="21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000" b="1" spc="-12" dirty="0">
                <a:solidFill>
                  <a:schemeClr val="tx1"/>
                </a:solidFill>
                <a:latin typeface="Calibri"/>
                <a:cs typeface="Calibri"/>
              </a:rPr>
              <a:t>protein</a:t>
            </a:r>
            <a:r>
              <a:rPr lang="en-IN" sz="3000" b="1" dirty="0">
                <a:solidFill>
                  <a:schemeClr val="tx1"/>
                </a:solidFill>
                <a:latin typeface="Calibri"/>
                <a:cs typeface="Calibri"/>
              </a:rPr>
              <a:t> (1gm/Kg/day</a:t>
            </a:r>
            <a:r>
              <a:rPr lang="en-IN" sz="3000" b="1" dirty="0" smtClean="0">
                <a:solidFill>
                  <a:schemeClr val="tx1"/>
                </a:solidFill>
                <a:latin typeface="Calibri"/>
                <a:cs typeface="Calibri"/>
              </a:rPr>
              <a:t>)</a:t>
            </a:r>
            <a:r>
              <a:rPr lang="en-IN" sz="3000" b="1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endParaRPr lang="en-IN" sz="3000" b="1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pPr lvl="0">
              <a:lnSpc>
                <a:spcPts val="3665"/>
              </a:lnSpc>
              <a:spcBef>
                <a:spcPts val="0"/>
              </a:spcBef>
              <a:spcAft>
                <a:spcPts val="0"/>
              </a:spcAft>
            </a:pPr>
            <a:r>
              <a:rPr lang="en-IN" sz="3000" b="1" dirty="0" smtClean="0">
                <a:solidFill>
                  <a:schemeClr val="tx1"/>
                </a:solidFill>
                <a:latin typeface="Calibri"/>
                <a:cs typeface="Calibri"/>
              </a:rPr>
              <a:t>Na </a:t>
            </a:r>
            <a:r>
              <a:rPr lang="en-IN" sz="3000" b="1" dirty="0">
                <a:solidFill>
                  <a:schemeClr val="tx1"/>
                </a:solidFill>
                <a:latin typeface="Calibri"/>
                <a:cs typeface="Calibri"/>
              </a:rPr>
              <a:t>– Salt 2gm/day—salt induce </a:t>
            </a:r>
            <a:r>
              <a:rPr lang="en-IN" sz="3000" b="1" spc="-14" dirty="0">
                <a:solidFill>
                  <a:schemeClr val="tx1"/>
                </a:solidFill>
                <a:latin typeface="Calibri"/>
                <a:cs typeface="Calibri"/>
              </a:rPr>
              <a:t>thirst</a:t>
            </a:r>
            <a:r>
              <a:rPr lang="en-IN" sz="3000" b="1" dirty="0">
                <a:solidFill>
                  <a:schemeClr val="tx1"/>
                </a:solidFill>
                <a:latin typeface="Calibri"/>
                <a:cs typeface="Calibri"/>
              </a:rPr>
              <a:t> –</a:t>
            </a:r>
            <a:r>
              <a:rPr lang="en-IN" sz="3000" b="1" spc="11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000" b="1" dirty="0">
                <a:solidFill>
                  <a:schemeClr val="tx1"/>
                </a:solidFill>
                <a:latin typeface="Calibri"/>
                <a:cs typeface="Calibri"/>
              </a:rPr>
              <a:t>High B</a:t>
            </a:r>
            <a:r>
              <a:rPr lang="en-IN" sz="3000" b="1" spc="-676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000" b="1" spc="-161" dirty="0">
                <a:solidFill>
                  <a:schemeClr val="tx1"/>
                </a:solidFill>
                <a:latin typeface="Calibri"/>
                <a:cs typeface="Calibri"/>
              </a:rPr>
              <a:t>P,</a:t>
            </a:r>
            <a:r>
              <a:rPr lang="en-IN" sz="3000" b="1" spc="157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000" b="1" dirty="0" smtClean="0">
                <a:solidFill>
                  <a:schemeClr val="tx1"/>
                </a:solidFill>
                <a:latin typeface="Calibri"/>
                <a:cs typeface="Calibri"/>
              </a:rPr>
              <a:t>and HF</a:t>
            </a:r>
            <a:endParaRPr lang="en-IN" sz="3000" b="1" dirty="0">
              <a:solidFill>
                <a:schemeClr val="tx1"/>
              </a:solidFill>
              <a:latin typeface="Calibri"/>
              <a:cs typeface="Calibri"/>
            </a:endParaRPr>
          </a:p>
          <a:p>
            <a:pPr lvl="0">
              <a:lnSpc>
                <a:spcPts val="3662"/>
              </a:lnSpc>
              <a:spcBef>
                <a:spcPts val="0"/>
              </a:spcBef>
              <a:spcAft>
                <a:spcPts val="0"/>
              </a:spcAft>
            </a:pPr>
            <a:r>
              <a:rPr lang="en-IN" sz="3000" b="1" dirty="0">
                <a:solidFill>
                  <a:schemeClr val="tx1"/>
                </a:solidFill>
                <a:latin typeface="Calibri"/>
                <a:cs typeface="Calibri"/>
              </a:rPr>
              <a:t>K-</a:t>
            </a:r>
            <a:r>
              <a:rPr lang="en-IN" sz="3000" b="1" spc="-14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000" b="1" dirty="0">
                <a:solidFill>
                  <a:schemeClr val="tx1"/>
                </a:solidFill>
                <a:latin typeface="Calibri"/>
                <a:cs typeface="Calibri"/>
              </a:rPr>
              <a:t>2mg/day K is </a:t>
            </a:r>
            <a:r>
              <a:rPr lang="en-IN" sz="3000" b="1" spc="-15" dirty="0">
                <a:solidFill>
                  <a:schemeClr val="tx1"/>
                </a:solidFill>
                <a:latin typeface="Calibri"/>
                <a:cs typeface="Calibri"/>
              </a:rPr>
              <a:t>more</a:t>
            </a:r>
            <a:r>
              <a:rPr lang="en-IN" sz="3000" b="1" spc="12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000" b="1" dirty="0">
                <a:solidFill>
                  <a:schemeClr val="tx1"/>
                </a:solidFill>
                <a:latin typeface="Calibri"/>
                <a:cs typeface="Calibri"/>
              </a:rPr>
              <a:t>efficiently</a:t>
            </a:r>
            <a:r>
              <a:rPr lang="en-IN" sz="3000" b="1" spc="11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000" b="1" spc="-14" dirty="0">
                <a:solidFill>
                  <a:schemeClr val="tx1"/>
                </a:solidFill>
                <a:latin typeface="Calibri"/>
                <a:cs typeface="Calibri"/>
              </a:rPr>
              <a:t>removed</a:t>
            </a:r>
            <a:r>
              <a:rPr lang="en-IN" sz="3000" b="1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000" b="1" dirty="0">
                <a:solidFill>
                  <a:schemeClr val="tx1"/>
                </a:solidFill>
                <a:latin typeface="Calibri"/>
                <a:cs typeface="Calibri"/>
              </a:rPr>
              <a:t>in </a:t>
            </a:r>
            <a:r>
              <a:rPr lang="en-IN" sz="3000" b="1" dirty="0" smtClean="0">
                <a:solidFill>
                  <a:schemeClr val="tx1"/>
                </a:solidFill>
                <a:latin typeface="Calibri"/>
                <a:cs typeface="Calibri"/>
              </a:rPr>
              <a:t>PD</a:t>
            </a:r>
            <a:r>
              <a:rPr lang="en-IN" sz="3000" b="1" dirty="0">
                <a:solidFill>
                  <a:schemeClr val="tx1"/>
                </a:solidFill>
                <a:latin typeface="Calibri"/>
                <a:cs typeface="Calibri"/>
              </a:rPr>
              <a:t>(daily treatment)</a:t>
            </a:r>
          </a:p>
          <a:p>
            <a:pPr lvl="0">
              <a:lnSpc>
                <a:spcPts val="3662"/>
              </a:lnSpc>
              <a:spcBef>
                <a:spcPts val="0"/>
              </a:spcBef>
              <a:spcAft>
                <a:spcPts val="0"/>
              </a:spcAft>
            </a:pPr>
            <a:endParaRPr lang="en-IN" sz="3000" b="1" dirty="0">
              <a:solidFill>
                <a:srgbClr val="3333CC"/>
              </a:solidFill>
              <a:latin typeface="Calibri"/>
              <a:cs typeface="Calibri"/>
            </a:endParaRPr>
          </a:p>
          <a:p>
            <a:pPr lvl="0">
              <a:lnSpc>
                <a:spcPts val="3662"/>
              </a:lnSpc>
              <a:spcBef>
                <a:spcPts val="0"/>
              </a:spcBef>
              <a:spcAft>
                <a:spcPts val="0"/>
              </a:spcAft>
            </a:pPr>
            <a:endParaRPr lang="en-IN" sz="3000" b="1" dirty="0">
              <a:solidFill>
                <a:srgbClr val="00B050"/>
              </a:solidFill>
              <a:latin typeface="Calibri"/>
              <a:cs typeface="Calibri"/>
            </a:endParaRPr>
          </a:p>
          <a:p>
            <a:pPr lvl="0">
              <a:lnSpc>
                <a:spcPts val="3665"/>
              </a:lnSpc>
              <a:spcBef>
                <a:spcPts val="0"/>
              </a:spcBef>
              <a:spcAft>
                <a:spcPts val="0"/>
              </a:spcAft>
            </a:pPr>
            <a:endParaRPr lang="en-IN" sz="30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lvl="0">
              <a:lnSpc>
                <a:spcPts val="3662"/>
              </a:lnSpc>
              <a:spcBef>
                <a:spcPts val="0"/>
              </a:spcBef>
              <a:spcAft>
                <a:spcPts val="0"/>
              </a:spcAft>
            </a:pPr>
            <a:endParaRPr lang="en-IN" sz="3000" b="1" spc="-10" dirty="0">
              <a:solidFill>
                <a:srgbClr val="002060"/>
              </a:solidFill>
              <a:latin typeface="Calibri"/>
              <a:cs typeface="Calibri"/>
            </a:endParaRPr>
          </a:p>
          <a:p>
            <a:pPr lvl="0">
              <a:lnSpc>
                <a:spcPts val="3662"/>
              </a:lnSpc>
              <a:spcBef>
                <a:spcPts val="0"/>
              </a:spcBef>
              <a:spcAft>
                <a:spcPts val="0"/>
              </a:spcAft>
            </a:pPr>
            <a:endParaRPr lang="en-IN" sz="30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lvl="0">
              <a:lnSpc>
                <a:spcPts val="3662"/>
              </a:lnSpc>
              <a:spcBef>
                <a:spcPts val="321"/>
              </a:spcBef>
              <a:spcAft>
                <a:spcPts val="0"/>
              </a:spcAft>
            </a:pPr>
            <a:endParaRPr lang="en-IN" sz="3000" b="1" dirty="0">
              <a:solidFill>
                <a:srgbClr val="C00000"/>
              </a:solidFill>
              <a:latin typeface="Calibri"/>
              <a:cs typeface="Calibri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40056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434" y="1695450"/>
            <a:ext cx="11301816" cy="4510088"/>
          </a:xfrm>
        </p:spPr>
        <p:txBody>
          <a:bodyPr>
            <a:normAutofit fontScale="40000" lnSpcReduction="20000"/>
          </a:bodyPr>
          <a:lstStyle/>
          <a:p>
            <a:pPr lvl="0">
              <a:lnSpc>
                <a:spcPts val="3911"/>
              </a:lnSpc>
              <a:spcBef>
                <a:spcPts val="0"/>
              </a:spcBef>
              <a:spcAft>
                <a:spcPts val="0"/>
              </a:spcAft>
            </a:pPr>
            <a:r>
              <a:rPr lang="en-IN" sz="8000" b="1" dirty="0">
                <a:solidFill>
                  <a:schemeClr val="tx1"/>
                </a:solidFill>
                <a:latin typeface="Calibri"/>
                <a:cs typeface="Calibri"/>
              </a:rPr>
              <a:t>Phosphorous</a:t>
            </a:r>
            <a:r>
              <a:rPr lang="en-IN" sz="8000" b="1" spc="692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8000" b="1" dirty="0">
                <a:solidFill>
                  <a:schemeClr val="tx1"/>
                </a:solidFill>
                <a:latin typeface="Calibri"/>
                <a:cs typeface="Calibri"/>
              </a:rPr>
              <a:t>cause</a:t>
            </a:r>
            <a:r>
              <a:rPr lang="en-IN" sz="8000" b="1" spc="-11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8000" b="1" spc="-14" dirty="0">
                <a:solidFill>
                  <a:schemeClr val="tx1"/>
                </a:solidFill>
                <a:latin typeface="Calibri"/>
                <a:cs typeface="Calibri"/>
              </a:rPr>
              <a:t>severe</a:t>
            </a:r>
            <a:r>
              <a:rPr lang="en-IN" sz="8000" b="1" dirty="0">
                <a:solidFill>
                  <a:schemeClr val="tx1"/>
                </a:solidFill>
                <a:latin typeface="Calibri"/>
                <a:cs typeface="Calibri"/>
              </a:rPr>
              <a:t> bone</a:t>
            </a:r>
            <a:r>
              <a:rPr lang="en-IN" sz="8000" b="1" spc="-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8000" b="1" dirty="0">
                <a:solidFill>
                  <a:schemeClr val="tx1"/>
                </a:solidFill>
                <a:latin typeface="Calibri"/>
                <a:cs typeface="Calibri"/>
              </a:rPr>
              <a:t>and</a:t>
            </a:r>
            <a:r>
              <a:rPr lang="en-IN" sz="8000" b="1" spc="-21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8000" b="1" dirty="0" smtClean="0">
                <a:solidFill>
                  <a:schemeClr val="tx1"/>
                </a:solidFill>
                <a:latin typeface="Calibri"/>
                <a:cs typeface="Calibri"/>
              </a:rPr>
              <a:t>heart problems</a:t>
            </a:r>
            <a:r>
              <a:rPr lang="en-IN" sz="8000" b="1" spc="-15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8000" b="1" dirty="0">
                <a:solidFill>
                  <a:schemeClr val="tx1"/>
                </a:solidFill>
                <a:latin typeface="Calibri"/>
                <a:cs typeface="Calibri"/>
              </a:rPr>
              <a:t>, itching</a:t>
            </a:r>
            <a:r>
              <a:rPr lang="en-IN" sz="8000" b="1" spc="-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8000" b="1" dirty="0">
                <a:solidFill>
                  <a:schemeClr val="tx1"/>
                </a:solidFill>
                <a:latin typeface="Calibri"/>
                <a:cs typeface="Calibri"/>
              </a:rPr>
              <a:t>and</a:t>
            </a:r>
            <a:r>
              <a:rPr lang="en-IN" sz="8000" b="1" spc="-21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8000" b="1" dirty="0">
                <a:solidFill>
                  <a:schemeClr val="tx1"/>
                </a:solidFill>
                <a:latin typeface="Calibri"/>
                <a:cs typeface="Calibri"/>
              </a:rPr>
              <a:t>tissue</a:t>
            </a:r>
            <a:r>
              <a:rPr lang="en-IN" sz="8000" b="1" spc="-34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8000" b="1" dirty="0" smtClean="0">
                <a:solidFill>
                  <a:schemeClr val="tx1"/>
                </a:solidFill>
                <a:latin typeface="Calibri"/>
                <a:cs typeface="Calibri"/>
              </a:rPr>
              <a:t>calcifications (</a:t>
            </a:r>
            <a:r>
              <a:rPr lang="en-IN" sz="8000" b="1" dirty="0">
                <a:solidFill>
                  <a:schemeClr val="tx1"/>
                </a:solidFill>
                <a:latin typeface="Calibri"/>
                <a:cs typeface="Calibri"/>
              </a:rPr>
              <a:t>800-1000mg/Day)</a:t>
            </a:r>
          </a:p>
          <a:p>
            <a:pPr lvl="0">
              <a:lnSpc>
                <a:spcPts val="3911"/>
              </a:lnSpc>
              <a:spcBef>
                <a:spcPts val="495"/>
              </a:spcBef>
              <a:spcAft>
                <a:spcPts val="0"/>
              </a:spcAft>
            </a:pPr>
            <a:r>
              <a:rPr lang="en-IN" sz="8000" dirty="0">
                <a:solidFill>
                  <a:schemeClr val="tx1"/>
                </a:solidFill>
                <a:latin typeface="Arial"/>
                <a:cs typeface="Arial"/>
              </a:rPr>
              <a:t>•</a:t>
            </a:r>
            <a:r>
              <a:rPr lang="en-IN" sz="8000" spc="78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IN" sz="8000" b="1" spc="-121" dirty="0">
                <a:solidFill>
                  <a:schemeClr val="tx1"/>
                </a:solidFill>
                <a:latin typeface="Calibri"/>
                <a:cs typeface="Calibri"/>
              </a:rPr>
              <a:t>Ta</a:t>
            </a:r>
            <a:r>
              <a:rPr lang="en-IN" sz="8000" b="1" spc="-719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8000" b="1" spc="-40" dirty="0" err="1">
                <a:solidFill>
                  <a:schemeClr val="tx1"/>
                </a:solidFill>
                <a:latin typeface="Calibri"/>
                <a:cs typeface="Calibri"/>
              </a:rPr>
              <a:t>ke</a:t>
            </a:r>
            <a:r>
              <a:rPr lang="en-IN" sz="8000" b="1" spc="41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8000" b="1" dirty="0">
                <a:solidFill>
                  <a:schemeClr val="tx1"/>
                </a:solidFill>
                <a:latin typeface="Calibri"/>
                <a:cs typeface="Calibri"/>
              </a:rPr>
              <a:t>phosphate</a:t>
            </a:r>
            <a:r>
              <a:rPr lang="en-IN" sz="8000" b="1" spc="-23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8000" b="1" dirty="0">
                <a:solidFill>
                  <a:schemeClr val="tx1"/>
                </a:solidFill>
                <a:latin typeface="Calibri"/>
                <a:cs typeface="Calibri"/>
              </a:rPr>
              <a:t>binders</a:t>
            </a:r>
          </a:p>
          <a:p>
            <a:pPr lvl="0">
              <a:lnSpc>
                <a:spcPts val="3911"/>
              </a:lnSpc>
              <a:spcBef>
                <a:spcPts val="0"/>
              </a:spcBef>
              <a:spcAft>
                <a:spcPts val="0"/>
              </a:spcAft>
            </a:pPr>
            <a:r>
              <a:rPr lang="en-IN" sz="8000" dirty="0">
                <a:solidFill>
                  <a:schemeClr val="tx1"/>
                </a:solidFill>
                <a:latin typeface="Arial"/>
                <a:cs typeface="Arial"/>
              </a:rPr>
              <a:t>•</a:t>
            </a:r>
            <a:r>
              <a:rPr lang="en-IN" sz="8000" spc="78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IN" sz="8000" b="1" dirty="0">
                <a:solidFill>
                  <a:schemeClr val="tx1"/>
                </a:solidFill>
                <a:latin typeface="Calibri"/>
                <a:cs typeface="Calibri"/>
              </a:rPr>
              <a:t>Ca should</a:t>
            </a:r>
            <a:r>
              <a:rPr lang="en-IN" sz="8000" b="1" spc="-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8000" b="1" dirty="0">
                <a:solidFill>
                  <a:schemeClr val="tx1"/>
                </a:solidFill>
                <a:latin typeface="Calibri"/>
                <a:cs typeface="Calibri"/>
              </a:rPr>
              <a:t>be</a:t>
            </a:r>
            <a:r>
              <a:rPr lang="en-IN" sz="8000" b="1" spc="-10" dirty="0">
                <a:solidFill>
                  <a:schemeClr val="tx1"/>
                </a:solidFill>
                <a:latin typeface="Calibri"/>
                <a:cs typeface="Calibri"/>
              </a:rPr>
              <a:t> more</a:t>
            </a:r>
            <a:r>
              <a:rPr lang="en-IN" sz="8000" b="1" spc="12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8000" b="1" dirty="0">
                <a:solidFill>
                  <a:schemeClr val="tx1"/>
                </a:solidFill>
                <a:latin typeface="Calibri"/>
                <a:cs typeface="Calibri"/>
              </a:rPr>
              <a:t>than</a:t>
            </a:r>
            <a:r>
              <a:rPr lang="en-IN" sz="8000" b="1" spc="-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8000" b="1" dirty="0">
                <a:solidFill>
                  <a:schemeClr val="tx1"/>
                </a:solidFill>
                <a:latin typeface="Calibri"/>
                <a:cs typeface="Calibri"/>
              </a:rPr>
              <a:t>2000mg</a:t>
            </a:r>
            <a:r>
              <a:rPr lang="en-IN" sz="8000" b="1" spc="-628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8000" b="1" spc="-49" dirty="0">
                <a:solidFill>
                  <a:schemeClr val="tx1"/>
                </a:solidFill>
                <a:latin typeface="Calibri"/>
                <a:cs typeface="Calibri"/>
              </a:rPr>
              <a:t>/day.</a:t>
            </a:r>
            <a:r>
              <a:rPr lang="en-IN" sz="8000" b="1" spc="43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8000" b="1" dirty="0">
                <a:solidFill>
                  <a:schemeClr val="tx1"/>
                </a:solidFill>
                <a:latin typeface="Calibri"/>
                <a:cs typeface="Calibri"/>
              </a:rPr>
              <a:t>Ca is </a:t>
            </a:r>
            <a:r>
              <a:rPr lang="en-IN" sz="8000" b="1" dirty="0" smtClean="0">
                <a:solidFill>
                  <a:schemeClr val="tx1"/>
                </a:solidFill>
                <a:latin typeface="Calibri"/>
                <a:cs typeface="Calibri"/>
              </a:rPr>
              <a:t>pulled out </a:t>
            </a:r>
            <a:r>
              <a:rPr lang="en-IN" sz="8000" b="1" spc="-12" dirty="0">
                <a:solidFill>
                  <a:schemeClr val="tx1"/>
                </a:solidFill>
                <a:latin typeface="Calibri"/>
                <a:cs typeface="Calibri"/>
              </a:rPr>
              <a:t>by</a:t>
            </a:r>
            <a:r>
              <a:rPr lang="en-IN" sz="8000" b="1" dirty="0">
                <a:solidFill>
                  <a:schemeClr val="tx1"/>
                </a:solidFill>
                <a:latin typeface="Calibri"/>
                <a:cs typeface="Calibri"/>
              </a:rPr>
              <a:t> dialysis</a:t>
            </a:r>
            <a:r>
              <a:rPr lang="en-IN" sz="8000" b="1" spc="-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8000" b="1" dirty="0">
                <a:solidFill>
                  <a:schemeClr val="tx1"/>
                </a:solidFill>
                <a:latin typeface="Calibri"/>
                <a:cs typeface="Calibri"/>
              </a:rPr>
              <a:t>lead </a:t>
            </a:r>
            <a:r>
              <a:rPr lang="en-IN" sz="8000" b="1" spc="-36" dirty="0">
                <a:solidFill>
                  <a:schemeClr val="tx1"/>
                </a:solidFill>
                <a:latin typeface="Calibri"/>
                <a:cs typeface="Calibri"/>
              </a:rPr>
              <a:t>to</a:t>
            </a:r>
            <a:r>
              <a:rPr lang="en-IN" sz="8000" b="1" spc="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8000" b="1" dirty="0">
                <a:solidFill>
                  <a:schemeClr val="tx1"/>
                </a:solidFill>
                <a:latin typeface="Calibri"/>
                <a:cs typeface="Calibri"/>
              </a:rPr>
              <a:t>serious</a:t>
            </a:r>
            <a:r>
              <a:rPr lang="en-IN" sz="8000" b="1" spc="-17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8000" b="1" dirty="0">
                <a:solidFill>
                  <a:schemeClr val="tx1"/>
                </a:solidFill>
                <a:latin typeface="Calibri"/>
                <a:cs typeface="Calibri"/>
              </a:rPr>
              <a:t>health</a:t>
            </a:r>
            <a:r>
              <a:rPr lang="en-IN" sz="8000" b="1" spc="-18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8000" b="1" dirty="0" smtClean="0">
                <a:solidFill>
                  <a:schemeClr val="tx1"/>
                </a:solidFill>
                <a:latin typeface="Calibri"/>
                <a:cs typeface="Calibri"/>
              </a:rPr>
              <a:t>problems</a:t>
            </a:r>
          </a:p>
          <a:p>
            <a:pPr lvl="0">
              <a:lnSpc>
                <a:spcPts val="3914"/>
              </a:lnSpc>
              <a:spcBef>
                <a:spcPts val="0"/>
              </a:spcBef>
              <a:spcAft>
                <a:spcPts val="0"/>
              </a:spcAft>
            </a:pPr>
            <a:r>
              <a:rPr lang="en-IN" sz="8000" b="1" dirty="0" smtClean="0">
                <a:solidFill>
                  <a:schemeClr val="tx1"/>
                </a:solidFill>
                <a:latin typeface="Calibri"/>
                <a:cs typeface="Calibri"/>
              </a:rPr>
              <a:t>Fluid-</a:t>
            </a:r>
            <a:r>
              <a:rPr lang="en-IN" sz="8000" b="1" spc="-27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8000" b="1" dirty="0">
                <a:solidFill>
                  <a:schemeClr val="tx1"/>
                </a:solidFill>
                <a:latin typeface="Calibri"/>
                <a:cs typeface="Calibri"/>
              </a:rPr>
              <a:t>if they</a:t>
            </a:r>
            <a:r>
              <a:rPr lang="en-IN" sz="8000" b="1" spc="-12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8000" b="1" dirty="0">
                <a:solidFill>
                  <a:schemeClr val="tx1"/>
                </a:solidFill>
                <a:latin typeface="Calibri"/>
                <a:cs typeface="Calibri"/>
              </a:rPr>
              <a:t>consume</a:t>
            </a:r>
            <a:r>
              <a:rPr lang="en-IN" sz="8000" b="1" spc="-27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8000" b="1" dirty="0">
                <a:solidFill>
                  <a:schemeClr val="tx1"/>
                </a:solidFill>
                <a:latin typeface="Calibri"/>
                <a:cs typeface="Calibri"/>
              </a:rPr>
              <a:t>more </a:t>
            </a:r>
            <a:r>
              <a:rPr lang="en-IN" sz="8000" b="1" dirty="0" smtClean="0">
                <a:solidFill>
                  <a:schemeClr val="tx1"/>
                </a:solidFill>
                <a:latin typeface="Calibri"/>
                <a:cs typeface="Calibri"/>
              </a:rPr>
              <a:t>fluid</a:t>
            </a:r>
            <a:r>
              <a:rPr lang="en-IN" sz="8000" b="1" spc="10" dirty="0" smtClean="0">
                <a:solidFill>
                  <a:schemeClr val="tx1"/>
                </a:solidFill>
                <a:latin typeface="Calibri"/>
                <a:cs typeface="Calibri"/>
              </a:rPr>
              <a:t>—</a:t>
            </a:r>
            <a:r>
              <a:rPr lang="en-IN" sz="8000" b="1" dirty="0" smtClean="0">
                <a:solidFill>
                  <a:schemeClr val="tx1"/>
                </a:solidFill>
                <a:latin typeface="Calibri"/>
                <a:cs typeface="Calibri"/>
              </a:rPr>
              <a:t>use </a:t>
            </a:r>
            <a:r>
              <a:rPr lang="en-IN" sz="8000" b="1" spc="-12" dirty="0" smtClean="0">
                <a:solidFill>
                  <a:schemeClr val="tx1"/>
                </a:solidFill>
                <a:latin typeface="Calibri"/>
                <a:cs typeface="Calibri"/>
              </a:rPr>
              <a:t>concentrated</a:t>
            </a:r>
            <a:r>
              <a:rPr lang="en-IN" sz="8000" b="1" spc="-28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8000" b="1" dirty="0">
                <a:solidFill>
                  <a:schemeClr val="tx1"/>
                </a:solidFill>
                <a:latin typeface="Calibri"/>
                <a:cs typeface="Calibri"/>
              </a:rPr>
              <a:t>dialysate</a:t>
            </a:r>
            <a:r>
              <a:rPr lang="en-IN" sz="8000" b="1" spc="-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8000" b="1" dirty="0">
                <a:solidFill>
                  <a:schemeClr val="tx1"/>
                </a:solidFill>
                <a:latin typeface="Calibri"/>
                <a:cs typeface="Calibri"/>
              </a:rPr>
              <a:t>if no</a:t>
            </a:r>
            <a:r>
              <a:rPr lang="en-IN" sz="8000" b="1" spc="14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8000" b="1" dirty="0">
                <a:solidFill>
                  <a:schemeClr val="tx1"/>
                </a:solidFill>
                <a:latin typeface="Calibri"/>
                <a:cs typeface="Calibri"/>
              </a:rPr>
              <a:t>urine</a:t>
            </a:r>
            <a:r>
              <a:rPr lang="en-IN" sz="8000" b="1" spc="-12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8000" b="1" dirty="0">
                <a:solidFill>
                  <a:schemeClr val="tx1"/>
                </a:solidFill>
                <a:latin typeface="Calibri"/>
                <a:cs typeface="Calibri"/>
              </a:rPr>
              <a:t>out</a:t>
            </a:r>
            <a:r>
              <a:rPr lang="en-IN" sz="8000" b="1" spc="-18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8000" b="1" dirty="0">
                <a:solidFill>
                  <a:schemeClr val="tx1"/>
                </a:solidFill>
                <a:latin typeface="Calibri"/>
                <a:cs typeface="Calibri"/>
              </a:rPr>
              <a:t>put </a:t>
            </a:r>
            <a:r>
              <a:rPr lang="en-IN" sz="8000" b="1" dirty="0" smtClean="0">
                <a:solidFill>
                  <a:schemeClr val="tx1"/>
                </a:solidFill>
                <a:latin typeface="Calibri"/>
                <a:cs typeface="Calibri"/>
              </a:rPr>
              <a:t>–consume</a:t>
            </a:r>
            <a:r>
              <a:rPr lang="en-IN" sz="8000" b="1" spc="-37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8000" b="1" dirty="0">
                <a:solidFill>
                  <a:schemeClr val="tx1"/>
                </a:solidFill>
                <a:latin typeface="Calibri"/>
                <a:cs typeface="Calibri"/>
              </a:rPr>
              <a:t>&lt;than</a:t>
            </a:r>
            <a:r>
              <a:rPr lang="en-IN" sz="8000" b="1" spc="-18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8000" b="1" dirty="0" smtClean="0">
                <a:solidFill>
                  <a:schemeClr val="tx1"/>
                </a:solidFill>
                <a:latin typeface="Calibri"/>
                <a:cs typeface="Calibri"/>
              </a:rPr>
              <a:t>1000ml</a:t>
            </a:r>
            <a:r>
              <a:rPr lang="en-IN" sz="8000" b="1" spc="20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8000" b="1" spc="-17" dirty="0">
                <a:solidFill>
                  <a:schemeClr val="tx1"/>
                </a:solidFill>
                <a:latin typeface="Calibri"/>
                <a:cs typeface="Calibri"/>
              </a:rPr>
              <a:t>/day</a:t>
            </a:r>
            <a:r>
              <a:rPr lang="en-IN" sz="8000" b="1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8000" b="1" dirty="0" smtClean="0">
                <a:solidFill>
                  <a:schemeClr val="tx1"/>
                </a:solidFill>
                <a:latin typeface="Calibri"/>
                <a:cs typeface="Calibri"/>
              </a:rPr>
              <a:t>. </a:t>
            </a:r>
          </a:p>
          <a:p>
            <a:pPr lvl="0">
              <a:lnSpc>
                <a:spcPts val="3914"/>
              </a:lnSpc>
              <a:spcBef>
                <a:spcPts val="0"/>
              </a:spcBef>
              <a:spcAft>
                <a:spcPts val="0"/>
              </a:spcAft>
            </a:pPr>
            <a:r>
              <a:rPr lang="en-IN" sz="8000" b="1" dirty="0" smtClean="0">
                <a:solidFill>
                  <a:schemeClr val="tx1"/>
                </a:solidFill>
                <a:latin typeface="Calibri"/>
                <a:cs typeface="Calibri"/>
              </a:rPr>
              <a:t>Consume</a:t>
            </a:r>
            <a:r>
              <a:rPr lang="en-IN" sz="8000" b="1" spc="-14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8000" b="1" dirty="0">
                <a:solidFill>
                  <a:schemeClr val="tx1"/>
                </a:solidFill>
                <a:latin typeface="Calibri"/>
                <a:cs typeface="Calibri"/>
              </a:rPr>
              <a:t>20-25</a:t>
            </a:r>
            <a:r>
              <a:rPr lang="en-IN" sz="8000" b="1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8000" b="1" dirty="0">
                <a:solidFill>
                  <a:schemeClr val="tx1"/>
                </a:solidFill>
                <a:latin typeface="Calibri"/>
                <a:cs typeface="Calibri"/>
              </a:rPr>
              <a:t>g </a:t>
            </a:r>
            <a:r>
              <a:rPr lang="en-IN" sz="8000" b="1" dirty="0" err="1">
                <a:solidFill>
                  <a:schemeClr val="tx1"/>
                </a:solidFill>
                <a:latin typeface="Calibri"/>
                <a:cs typeface="Calibri"/>
              </a:rPr>
              <a:t>fiber</a:t>
            </a:r>
            <a:endParaRPr lang="en-IN" sz="8000" b="1" dirty="0">
              <a:solidFill>
                <a:schemeClr val="tx1"/>
              </a:solidFill>
              <a:latin typeface="Calibri"/>
              <a:cs typeface="Calibri"/>
            </a:endParaRPr>
          </a:p>
          <a:p>
            <a:pPr lvl="0">
              <a:lnSpc>
                <a:spcPts val="3911"/>
              </a:lnSpc>
              <a:spcBef>
                <a:spcPts val="0"/>
              </a:spcBef>
              <a:spcAft>
                <a:spcPts val="0"/>
              </a:spcAft>
            </a:pPr>
            <a:endParaRPr lang="en-IN" sz="8000" b="1" dirty="0">
              <a:solidFill>
                <a:srgbClr val="7030A0"/>
              </a:solidFill>
              <a:latin typeface="Calibri"/>
              <a:cs typeface="Calibri"/>
            </a:endParaRPr>
          </a:p>
          <a:p>
            <a:pPr lvl="0">
              <a:lnSpc>
                <a:spcPts val="3911"/>
              </a:lnSpc>
              <a:spcBef>
                <a:spcPts val="0"/>
              </a:spcBef>
              <a:spcAft>
                <a:spcPts val="0"/>
              </a:spcAft>
            </a:pPr>
            <a:endParaRPr lang="en-IN" sz="3200" b="1" dirty="0">
              <a:solidFill>
                <a:srgbClr val="00B050"/>
              </a:solidFill>
              <a:latin typeface="Calibri"/>
              <a:cs typeface="Calibri"/>
            </a:endParaRPr>
          </a:p>
          <a:p>
            <a:pPr lvl="0">
              <a:lnSpc>
                <a:spcPts val="3914"/>
              </a:lnSpc>
              <a:spcBef>
                <a:spcPts val="693"/>
              </a:spcBef>
              <a:spcAft>
                <a:spcPts val="0"/>
              </a:spcAft>
            </a:pPr>
            <a:endParaRPr lang="en-IN" sz="3200" b="1" dirty="0">
              <a:solidFill>
                <a:srgbClr val="00B05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42759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10115549" cy="4351338"/>
          </a:xfrm>
        </p:spPr>
        <p:txBody>
          <a:bodyPr>
            <a:normAutofit/>
          </a:bodyPr>
          <a:lstStyle/>
          <a:p>
            <a:pPr lvl="0">
              <a:lnSpc>
                <a:spcPts val="3911"/>
              </a:lnSpc>
              <a:spcBef>
                <a:spcPts val="0"/>
              </a:spcBef>
              <a:spcAft>
                <a:spcPts val="0"/>
              </a:spcAft>
            </a:pPr>
            <a:r>
              <a:rPr lang="en-IN" sz="2400" b="1" dirty="0">
                <a:solidFill>
                  <a:schemeClr val="tx1"/>
                </a:solidFill>
                <a:latin typeface="Calibri"/>
                <a:cs typeface="Calibri"/>
              </a:rPr>
              <a:t>1.2</a:t>
            </a:r>
            <a:r>
              <a:rPr lang="en-IN" sz="2400" b="1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2400" b="1" dirty="0">
                <a:solidFill>
                  <a:schemeClr val="tx1"/>
                </a:solidFill>
                <a:latin typeface="Calibri"/>
                <a:cs typeface="Calibri"/>
              </a:rPr>
              <a:t>g of protein/kg</a:t>
            </a:r>
            <a:r>
              <a:rPr lang="en-IN" sz="2400" b="1" spc="-31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2400" b="1" dirty="0">
                <a:solidFill>
                  <a:schemeClr val="tx1"/>
                </a:solidFill>
                <a:latin typeface="Calibri"/>
                <a:cs typeface="Calibri"/>
              </a:rPr>
              <a:t>body</a:t>
            </a:r>
            <a:r>
              <a:rPr lang="en-IN" sz="2400" b="1" spc="-11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2400" b="1" spc="-10" dirty="0">
                <a:solidFill>
                  <a:schemeClr val="tx1"/>
                </a:solidFill>
                <a:latin typeface="Calibri"/>
                <a:cs typeface="Calibri"/>
              </a:rPr>
              <a:t>weight/day</a:t>
            </a:r>
            <a:r>
              <a:rPr lang="en-IN" sz="2400" b="1" spc="-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2400" b="1" spc="-23" dirty="0" smtClean="0">
                <a:solidFill>
                  <a:schemeClr val="tx1"/>
                </a:solidFill>
                <a:latin typeface="Calibri"/>
                <a:cs typeface="Calibri"/>
              </a:rPr>
              <a:t>for </a:t>
            </a:r>
            <a:r>
              <a:rPr lang="en-IN" sz="2400" b="1" dirty="0" err="1" smtClean="0">
                <a:solidFill>
                  <a:schemeClr val="tx1"/>
                </a:solidFill>
                <a:latin typeface="Calibri"/>
                <a:cs typeface="Calibri"/>
              </a:rPr>
              <a:t>hemodialysis</a:t>
            </a:r>
            <a:r>
              <a:rPr lang="en-IN" sz="2400" b="1" spc="-30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2400" b="1" dirty="0">
                <a:solidFill>
                  <a:schemeClr val="tx1"/>
                </a:solidFill>
                <a:latin typeface="Calibri"/>
                <a:cs typeface="Calibri"/>
              </a:rPr>
              <a:t>patients</a:t>
            </a:r>
          </a:p>
          <a:p>
            <a:pPr lvl="0">
              <a:lnSpc>
                <a:spcPts val="3914"/>
              </a:lnSpc>
              <a:spcBef>
                <a:spcPts val="693"/>
              </a:spcBef>
              <a:spcAft>
                <a:spcPts val="0"/>
              </a:spcAft>
            </a:pPr>
            <a:r>
              <a:rPr lang="en-IN" sz="2400" b="1" dirty="0">
                <a:solidFill>
                  <a:schemeClr val="tx1"/>
                </a:solidFill>
                <a:latin typeface="Calibri"/>
                <a:cs typeface="Calibri"/>
              </a:rPr>
              <a:t>•</a:t>
            </a:r>
            <a:r>
              <a:rPr lang="en-IN" sz="2400" b="1" spc="1464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2400" b="1" dirty="0">
                <a:solidFill>
                  <a:schemeClr val="tx1"/>
                </a:solidFill>
                <a:latin typeface="Calibri"/>
                <a:cs typeface="Calibri"/>
              </a:rPr>
              <a:t>1.3 g of protein/kg</a:t>
            </a:r>
            <a:r>
              <a:rPr lang="en-IN" sz="2400" b="1" spc="-37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2400" b="1" dirty="0">
                <a:solidFill>
                  <a:schemeClr val="tx1"/>
                </a:solidFill>
                <a:latin typeface="Calibri"/>
                <a:cs typeface="Calibri"/>
              </a:rPr>
              <a:t>body</a:t>
            </a:r>
            <a:r>
              <a:rPr lang="en-IN" sz="2400" b="1" spc="-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2400" b="1" spc="-10" dirty="0">
                <a:solidFill>
                  <a:schemeClr val="tx1"/>
                </a:solidFill>
                <a:latin typeface="Calibri"/>
                <a:cs typeface="Calibri"/>
              </a:rPr>
              <a:t>weight/day</a:t>
            </a:r>
            <a:r>
              <a:rPr lang="en-IN" sz="2400" b="1" spc="-18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2400" b="1" spc="-25" dirty="0" smtClean="0">
                <a:solidFill>
                  <a:schemeClr val="tx1"/>
                </a:solidFill>
                <a:latin typeface="Calibri"/>
                <a:cs typeface="Calibri"/>
              </a:rPr>
              <a:t>for </a:t>
            </a:r>
            <a:r>
              <a:rPr lang="en-IN" sz="2400" b="1" dirty="0" smtClean="0">
                <a:solidFill>
                  <a:schemeClr val="tx1"/>
                </a:solidFill>
                <a:latin typeface="Calibri"/>
                <a:cs typeface="Calibri"/>
              </a:rPr>
              <a:t>peritoneal </a:t>
            </a:r>
            <a:r>
              <a:rPr lang="en-IN" sz="2400" b="1" dirty="0">
                <a:solidFill>
                  <a:schemeClr val="tx1"/>
                </a:solidFill>
                <a:latin typeface="Calibri"/>
                <a:cs typeface="Calibri"/>
              </a:rPr>
              <a:t>dialysis</a:t>
            </a:r>
            <a:r>
              <a:rPr lang="en-IN" sz="2400" b="1" spc="-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2400" b="1" dirty="0">
                <a:solidFill>
                  <a:schemeClr val="tx1"/>
                </a:solidFill>
                <a:latin typeface="Calibri"/>
                <a:cs typeface="Calibri"/>
              </a:rPr>
              <a:t>patients</a:t>
            </a:r>
          </a:p>
          <a:p>
            <a:pPr lvl="0">
              <a:lnSpc>
                <a:spcPts val="3911"/>
              </a:lnSpc>
              <a:spcBef>
                <a:spcPts val="696"/>
              </a:spcBef>
              <a:spcAft>
                <a:spcPts val="0"/>
              </a:spcAft>
            </a:pPr>
            <a:r>
              <a:rPr lang="en-IN" sz="2400" b="1" dirty="0">
                <a:solidFill>
                  <a:schemeClr val="tx1"/>
                </a:solidFill>
                <a:latin typeface="Calibri"/>
                <a:cs typeface="Calibri"/>
              </a:rPr>
              <a:t>•</a:t>
            </a:r>
            <a:r>
              <a:rPr lang="en-IN" sz="2400" b="1" spc="218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2400" b="1" dirty="0">
                <a:solidFill>
                  <a:schemeClr val="tx1"/>
                </a:solidFill>
                <a:latin typeface="Calibri"/>
                <a:cs typeface="Calibri"/>
              </a:rPr>
              <a:t>35 </a:t>
            </a:r>
            <a:r>
              <a:rPr lang="en-IN" sz="2400" b="1" spc="-12" dirty="0">
                <a:solidFill>
                  <a:schemeClr val="tx1"/>
                </a:solidFill>
                <a:latin typeface="Calibri"/>
                <a:cs typeface="Calibri"/>
              </a:rPr>
              <a:t>kcal/kg</a:t>
            </a:r>
            <a:r>
              <a:rPr lang="en-IN" sz="2400" b="1" dirty="0">
                <a:solidFill>
                  <a:schemeClr val="tx1"/>
                </a:solidFill>
                <a:latin typeface="Calibri"/>
                <a:cs typeface="Calibri"/>
              </a:rPr>
              <a:t> body</a:t>
            </a:r>
            <a:r>
              <a:rPr lang="en-IN" sz="2400" b="1" spc="-11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2400" b="1" dirty="0">
                <a:solidFill>
                  <a:schemeClr val="tx1"/>
                </a:solidFill>
                <a:latin typeface="Calibri"/>
                <a:cs typeface="Calibri"/>
              </a:rPr>
              <a:t>weight</a:t>
            </a:r>
            <a:r>
              <a:rPr lang="en-IN" sz="2400" b="1" spc="-11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2400" b="1" spc="-23" dirty="0">
                <a:solidFill>
                  <a:schemeClr val="tx1"/>
                </a:solidFill>
                <a:latin typeface="Calibri"/>
                <a:cs typeface="Calibri"/>
              </a:rPr>
              <a:t>for</a:t>
            </a:r>
            <a:r>
              <a:rPr lang="en-IN" sz="2400" b="1" spc="46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2400" b="1" dirty="0" smtClean="0">
                <a:solidFill>
                  <a:schemeClr val="tx1"/>
                </a:solidFill>
                <a:latin typeface="Calibri"/>
                <a:cs typeface="Calibri"/>
              </a:rPr>
              <a:t>patient less </a:t>
            </a:r>
            <a:r>
              <a:rPr lang="en-IN" sz="2400" b="1" dirty="0">
                <a:solidFill>
                  <a:schemeClr val="tx1"/>
                </a:solidFill>
                <a:latin typeface="Calibri"/>
                <a:cs typeface="Calibri"/>
              </a:rPr>
              <a:t>than</a:t>
            </a:r>
            <a:r>
              <a:rPr lang="en-IN" sz="2400" b="1" spc="70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2400" b="1" dirty="0">
                <a:solidFill>
                  <a:schemeClr val="tx1"/>
                </a:solidFill>
                <a:latin typeface="Calibri"/>
                <a:cs typeface="Calibri"/>
              </a:rPr>
              <a:t>60 </a:t>
            </a:r>
            <a:r>
              <a:rPr lang="en-IN" sz="2400" b="1" spc="-18" dirty="0">
                <a:solidFill>
                  <a:schemeClr val="tx1"/>
                </a:solidFill>
                <a:latin typeface="Calibri"/>
                <a:cs typeface="Calibri"/>
              </a:rPr>
              <a:t>years</a:t>
            </a:r>
            <a:r>
              <a:rPr lang="en-IN" sz="2400" b="1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2400" b="1" dirty="0">
                <a:solidFill>
                  <a:schemeClr val="tx1"/>
                </a:solidFill>
                <a:latin typeface="Calibri"/>
                <a:cs typeface="Calibri"/>
              </a:rPr>
              <a:t>of age</a:t>
            </a:r>
          </a:p>
          <a:p>
            <a:pPr lvl="0">
              <a:lnSpc>
                <a:spcPts val="3911"/>
              </a:lnSpc>
              <a:spcBef>
                <a:spcPts val="696"/>
              </a:spcBef>
              <a:spcAft>
                <a:spcPts val="0"/>
              </a:spcAft>
            </a:pPr>
            <a:r>
              <a:rPr lang="en-IN" sz="2400" b="1" dirty="0">
                <a:solidFill>
                  <a:schemeClr val="tx1"/>
                </a:solidFill>
                <a:latin typeface="Calibri"/>
                <a:cs typeface="Calibri"/>
              </a:rPr>
              <a:t>•</a:t>
            </a:r>
            <a:r>
              <a:rPr lang="en-IN" sz="2400" b="1" spc="2904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2400" b="1" dirty="0">
                <a:solidFill>
                  <a:schemeClr val="tx1"/>
                </a:solidFill>
                <a:latin typeface="Calibri"/>
                <a:cs typeface="Calibri"/>
              </a:rPr>
              <a:t>30</a:t>
            </a:r>
            <a:r>
              <a:rPr lang="en-IN" sz="2400" b="1" spc="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2400" b="1" spc="-30" dirty="0">
                <a:solidFill>
                  <a:schemeClr val="tx1"/>
                </a:solidFill>
                <a:latin typeface="Calibri"/>
                <a:cs typeface="Calibri"/>
              </a:rPr>
              <a:t>to</a:t>
            </a:r>
            <a:r>
              <a:rPr lang="en-IN" sz="2400" b="1" spc="34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2400" b="1" dirty="0">
                <a:solidFill>
                  <a:schemeClr val="tx1"/>
                </a:solidFill>
                <a:latin typeface="Calibri"/>
                <a:cs typeface="Calibri"/>
              </a:rPr>
              <a:t>35 </a:t>
            </a:r>
            <a:r>
              <a:rPr lang="en-IN" sz="2400" b="1" spc="-12" dirty="0">
                <a:solidFill>
                  <a:schemeClr val="tx1"/>
                </a:solidFill>
                <a:latin typeface="Calibri"/>
                <a:cs typeface="Calibri"/>
              </a:rPr>
              <a:t>kcal/kg</a:t>
            </a:r>
            <a:r>
              <a:rPr lang="en-IN" sz="2400" b="1" dirty="0">
                <a:solidFill>
                  <a:schemeClr val="tx1"/>
                </a:solidFill>
                <a:latin typeface="Calibri"/>
                <a:cs typeface="Calibri"/>
              </a:rPr>
              <a:t> body</a:t>
            </a:r>
            <a:r>
              <a:rPr lang="en-IN" sz="2400" b="1" spc="-11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2400" b="1" dirty="0" smtClean="0">
                <a:solidFill>
                  <a:schemeClr val="tx1"/>
                </a:solidFill>
                <a:latin typeface="Calibri"/>
                <a:cs typeface="Calibri"/>
              </a:rPr>
              <a:t>weight </a:t>
            </a:r>
            <a:r>
              <a:rPr lang="en-IN" sz="2400" b="1" spc="-11" dirty="0" smtClean="0">
                <a:solidFill>
                  <a:schemeClr val="tx1"/>
                </a:solidFill>
                <a:latin typeface="Calibri"/>
                <a:cs typeface="Calibri"/>
              </a:rPr>
              <a:t>For</a:t>
            </a:r>
            <a:r>
              <a:rPr lang="en-IN" sz="2400" b="1" spc="738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2400" b="1" dirty="0">
                <a:solidFill>
                  <a:schemeClr val="tx1"/>
                </a:solidFill>
                <a:latin typeface="Calibri"/>
                <a:cs typeface="Calibri"/>
              </a:rPr>
              <a:t>patients 60 </a:t>
            </a:r>
            <a:r>
              <a:rPr lang="en-IN" sz="2400" b="1" spc="-18" dirty="0">
                <a:solidFill>
                  <a:schemeClr val="tx1"/>
                </a:solidFill>
                <a:latin typeface="Calibri"/>
                <a:cs typeface="Calibri"/>
              </a:rPr>
              <a:t>years</a:t>
            </a:r>
            <a:r>
              <a:rPr lang="en-IN" sz="2400" b="1" dirty="0">
                <a:solidFill>
                  <a:schemeClr val="tx1"/>
                </a:solidFill>
                <a:latin typeface="Calibri"/>
                <a:cs typeface="Calibri"/>
              </a:rPr>
              <a:t> or older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535237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1295400" y="1181100"/>
            <a:ext cx="9239250" cy="44013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9290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28825" y="2905125"/>
            <a:ext cx="6962775" cy="243912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18312"/>
              </a:lnSpc>
            </a:pPr>
            <a:r>
              <a:rPr lang="en-IN" sz="15000" dirty="0" smtClean="0">
                <a:solidFill>
                  <a:prstClr val="white"/>
                </a:solidFill>
                <a:latin typeface="Brush Script MT" panose="03060802040406070304" pitchFamily="66" charset="0"/>
                <a:cs typeface="Calibri"/>
              </a:rPr>
              <a:t>Thank </a:t>
            </a:r>
            <a:r>
              <a:rPr lang="en-IN" sz="15000" spc="-87" dirty="0" err="1" smtClean="0">
                <a:solidFill>
                  <a:prstClr val="white"/>
                </a:solidFill>
                <a:latin typeface="Brush Script MT" panose="03060802040406070304" pitchFamily="66" charset="0"/>
                <a:cs typeface="Calibri"/>
              </a:rPr>
              <a:t>yo</a:t>
            </a:r>
            <a:r>
              <a:rPr lang="en-IN" sz="15000" spc="-3395" dirty="0" smtClean="0">
                <a:solidFill>
                  <a:prstClr val="white"/>
                </a:solidFill>
                <a:latin typeface="Brush Script MT" panose="03060802040406070304" pitchFamily="66" charset="0"/>
                <a:cs typeface="Calibri"/>
              </a:rPr>
              <a:t> </a:t>
            </a:r>
            <a:r>
              <a:rPr lang="en-IN" sz="15000" dirty="0">
                <a:solidFill>
                  <a:prstClr val="white"/>
                </a:solidFill>
                <a:latin typeface="Brush Script MT" panose="03060802040406070304" pitchFamily="66" charset="0"/>
                <a:cs typeface="Calibri"/>
              </a:rPr>
              <a:t>u</a:t>
            </a:r>
          </a:p>
        </p:txBody>
      </p:sp>
    </p:spTree>
    <p:extLst>
      <p:ext uri="{BB962C8B-B14F-4D97-AF65-F5344CB8AC3E}">
        <p14:creationId xmlns:p14="http://schemas.microsoft.com/office/powerpoint/2010/main" val="350211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4000" b="1" dirty="0">
                <a:solidFill>
                  <a:prstClr val="white"/>
                </a:solidFill>
                <a:latin typeface="Arial Black" panose="020B0A04020102020204" pitchFamily="34" charset="0"/>
                <a:cs typeface="Times New Roman"/>
              </a:rPr>
              <a:t>Nursing </a:t>
            </a:r>
            <a:r>
              <a:rPr lang="en-IN" sz="4000" b="1" spc="-27" dirty="0">
                <a:solidFill>
                  <a:prstClr val="white"/>
                </a:solidFill>
                <a:latin typeface="Arial Black" panose="020B0A04020102020204" pitchFamily="34" charset="0"/>
                <a:cs typeface="Times New Roman"/>
              </a:rPr>
              <a:t>Care</a:t>
            </a:r>
            <a:r>
              <a:rPr lang="en-IN" sz="4000" b="1" dirty="0">
                <a:solidFill>
                  <a:prstClr val="white"/>
                </a:solidFill>
                <a:latin typeface="Arial Black" panose="020B0A04020102020204" pitchFamily="34" charset="0"/>
                <a:cs typeface="Times New Roman"/>
              </a:rPr>
              <a:t> of</a:t>
            </a:r>
            <a:r>
              <a:rPr lang="en-IN" sz="4000" b="1" spc="1101" dirty="0">
                <a:solidFill>
                  <a:prstClr val="white"/>
                </a:solidFill>
                <a:latin typeface="Arial Black" panose="020B0A04020102020204" pitchFamily="34" charset="0"/>
                <a:cs typeface="Times New Roman"/>
              </a:rPr>
              <a:t> </a:t>
            </a:r>
            <a:r>
              <a:rPr lang="en-IN" sz="4000" b="1" dirty="0">
                <a:solidFill>
                  <a:prstClr val="white"/>
                </a:solidFill>
                <a:latin typeface="Arial Black" panose="020B0A04020102020204" pitchFamily="34" charset="0"/>
                <a:cs typeface="Times New Roman"/>
              </a:rPr>
              <a:t>Patient on Dialysis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10591799" cy="4351338"/>
          </a:xfrm>
        </p:spPr>
        <p:txBody>
          <a:bodyPr>
            <a:normAutofit fontScale="85000" lnSpcReduction="10000"/>
          </a:bodyPr>
          <a:lstStyle/>
          <a:p>
            <a:pPr lvl="0">
              <a:lnSpc>
                <a:spcPts val="3914"/>
              </a:lnSpc>
              <a:spcBef>
                <a:spcPts val="0"/>
              </a:spcBef>
              <a:spcAft>
                <a:spcPts val="0"/>
              </a:spcAft>
            </a:pPr>
            <a:r>
              <a:rPr lang="en-IN" sz="2600" b="1" dirty="0">
                <a:solidFill>
                  <a:srgbClr val="C00000"/>
                </a:solidFill>
                <a:latin typeface="Calibri"/>
                <a:cs typeface="Calibri"/>
              </a:rPr>
              <a:t>Protocols</a:t>
            </a:r>
            <a:r>
              <a:rPr lang="en-IN" sz="26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lang="en-IN" sz="2600" b="1" dirty="0">
                <a:solidFill>
                  <a:srgbClr val="C00000"/>
                </a:solidFill>
                <a:latin typeface="Calibri"/>
                <a:cs typeface="Calibri"/>
              </a:rPr>
              <a:t>–</a:t>
            </a:r>
            <a:r>
              <a:rPr lang="en-IN" sz="2600" b="1" spc="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lang="en-IN" sz="2600" b="1" dirty="0">
                <a:solidFill>
                  <a:srgbClr val="C00000"/>
                </a:solidFill>
                <a:latin typeface="Calibri"/>
                <a:cs typeface="Calibri"/>
              </a:rPr>
              <a:t>In each</a:t>
            </a:r>
            <a:r>
              <a:rPr lang="en-IN" sz="2600" b="1" spc="-11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lang="en-IN" sz="2600" b="1" dirty="0">
                <a:solidFill>
                  <a:srgbClr val="C00000"/>
                </a:solidFill>
                <a:latin typeface="Calibri"/>
                <a:cs typeface="Calibri"/>
              </a:rPr>
              <a:t>unit in</a:t>
            </a:r>
            <a:r>
              <a:rPr lang="en-IN" sz="2600" b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lang="en-IN" sz="2600" b="1" spc="-23" dirty="0">
                <a:solidFill>
                  <a:srgbClr val="C00000"/>
                </a:solidFill>
                <a:latin typeface="Calibri"/>
                <a:cs typeface="Calibri"/>
              </a:rPr>
              <a:t>regard</a:t>
            </a:r>
            <a:r>
              <a:rPr lang="en-IN" sz="2600" b="1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lang="en-IN" sz="2600" b="1" spc="-30" dirty="0">
                <a:solidFill>
                  <a:srgbClr val="C00000"/>
                </a:solidFill>
                <a:latin typeface="Calibri"/>
                <a:cs typeface="Calibri"/>
              </a:rPr>
              <a:t>to</a:t>
            </a:r>
            <a:r>
              <a:rPr lang="en-IN" sz="2600" b="1" spc="34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lang="en-IN" sz="2600" b="1" dirty="0" err="1" smtClean="0">
                <a:solidFill>
                  <a:srgbClr val="C00000"/>
                </a:solidFill>
                <a:latin typeface="Calibri"/>
                <a:cs typeface="Calibri"/>
              </a:rPr>
              <a:t>machines</a:t>
            </a:r>
            <a:r>
              <a:rPr lang="en-IN" sz="2600" b="1" spc="-36" dirty="0" err="1" smtClean="0">
                <a:solidFill>
                  <a:srgbClr val="C00000"/>
                </a:solidFill>
                <a:latin typeface="Calibri"/>
                <a:cs typeface="Calibri"/>
              </a:rPr>
              <a:t>,</a:t>
            </a:r>
            <a:r>
              <a:rPr lang="en-IN" sz="2600" b="1" dirty="0" err="1" smtClean="0">
                <a:solidFill>
                  <a:srgbClr val="C00000"/>
                </a:solidFill>
                <a:latin typeface="Calibri"/>
                <a:cs typeface="Calibri"/>
              </a:rPr>
              <a:t>Procedure</a:t>
            </a:r>
            <a:r>
              <a:rPr lang="en-IN" sz="2600" b="1" spc="-10" dirty="0" smtClean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lang="en-IN" sz="2600" b="1" dirty="0">
                <a:solidFill>
                  <a:srgbClr val="C00000"/>
                </a:solidFill>
                <a:latin typeface="Calibri"/>
                <a:cs typeface="Calibri"/>
              </a:rPr>
              <a:t>&amp; patient</a:t>
            </a:r>
            <a:r>
              <a:rPr lang="en-IN" sz="2600" b="1" spc="711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lang="en-IN" sz="2600" b="1" spc="-17" dirty="0">
                <a:solidFill>
                  <a:srgbClr val="C00000"/>
                </a:solidFill>
                <a:latin typeface="Calibri"/>
                <a:cs typeface="Calibri"/>
              </a:rPr>
              <a:t>care</a:t>
            </a:r>
          </a:p>
          <a:p>
            <a:pPr lvl="0">
              <a:lnSpc>
                <a:spcPct val="120000"/>
              </a:lnSpc>
              <a:spcBef>
                <a:spcPts val="315"/>
              </a:spcBef>
              <a:spcAft>
                <a:spcPts val="0"/>
              </a:spcAft>
            </a:pPr>
            <a:r>
              <a:rPr lang="en-IN" sz="3100" b="1" dirty="0">
                <a:solidFill>
                  <a:srgbClr val="000000"/>
                </a:solidFill>
                <a:latin typeface="Calibri"/>
                <a:cs typeface="Calibri"/>
              </a:rPr>
              <a:t>Sanitizing</a:t>
            </a:r>
            <a:r>
              <a:rPr lang="en-IN" sz="3100" b="1" spc="-31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IN" sz="3100" b="1" dirty="0">
                <a:solidFill>
                  <a:srgbClr val="000000"/>
                </a:solidFill>
                <a:latin typeface="Calibri"/>
                <a:cs typeface="Calibri"/>
              </a:rPr>
              <a:t>machines</a:t>
            </a:r>
          </a:p>
          <a:p>
            <a:pPr lvl="0">
              <a:lnSpc>
                <a:spcPct val="120000"/>
              </a:lnSpc>
              <a:spcBef>
                <a:spcPts val="312"/>
              </a:spcBef>
              <a:spcAft>
                <a:spcPts val="0"/>
              </a:spcAft>
            </a:pPr>
            <a:r>
              <a:rPr lang="en-IN" sz="31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lang="en-IN" sz="3100" spc="78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IN" sz="3100" b="1" dirty="0">
                <a:solidFill>
                  <a:srgbClr val="000000"/>
                </a:solidFill>
                <a:latin typeface="Calibri"/>
                <a:cs typeface="Calibri"/>
              </a:rPr>
              <a:t>PD </a:t>
            </a:r>
            <a:r>
              <a:rPr lang="en-IN" sz="3100" b="1" spc="-11" dirty="0" err="1">
                <a:solidFill>
                  <a:srgbClr val="000000"/>
                </a:solidFill>
                <a:latin typeface="Calibri"/>
                <a:cs typeface="Calibri"/>
              </a:rPr>
              <a:t>cath</a:t>
            </a:r>
            <a:r>
              <a:rPr lang="en-IN" sz="3100" b="1" spc="-12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IN" sz="3100" b="1" dirty="0">
                <a:solidFill>
                  <a:srgbClr val="000000"/>
                </a:solidFill>
                <a:latin typeface="Calibri"/>
                <a:cs typeface="Calibri"/>
              </a:rPr>
              <a:t>care/dressing</a:t>
            </a:r>
            <a:r>
              <a:rPr lang="en-IN" sz="3100" b="1" spc="-46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IN" sz="3100" b="1" dirty="0">
                <a:solidFill>
                  <a:srgbClr val="000000"/>
                </a:solidFill>
                <a:latin typeface="Calibri"/>
                <a:cs typeface="Calibri"/>
              </a:rPr>
              <a:t>/treatment</a:t>
            </a:r>
          </a:p>
          <a:p>
            <a:pPr lvl="0">
              <a:lnSpc>
                <a:spcPct val="120000"/>
              </a:lnSpc>
              <a:spcBef>
                <a:spcPts val="309"/>
              </a:spcBef>
              <a:spcAft>
                <a:spcPts val="0"/>
              </a:spcAft>
            </a:pPr>
            <a:r>
              <a:rPr lang="en-IN" sz="31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lang="en-IN" sz="3100" spc="78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IN" sz="3100" b="1" dirty="0">
                <a:solidFill>
                  <a:srgbClr val="000000"/>
                </a:solidFill>
                <a:latin typeface="Calibri"/>
                <a:cs typeface="Calibri"/>
              </a:rPr>
              <a:t>Flushing</a:t>
            </a:r>
            <a:r>
              <a:rPr lang="en-IN" sz="3100" b="1" spc="-37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IN" sz="3100" b="1" dirty="0">
                <a:solidFill>
                  <a:srgbClr val="000000"/>
                </a:solidFill>
                <a:latin typeface="Calibri"/>
                <a:cs typeface="Calibri"/>
              </a:rPr>
              <a:t>new</a:t>
            </a:r>
            <a:r>
              <a:rPr lang="en-IN" sz="3100" b="1" spc="1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IN" sz="3100" b="1" dirty="0">
                <a:solidFill>
                  <a:srgbClr val="000000"/>
                </a:solidFill>
                <a:latin typeface="Calibri"/>
                <a:cs typeface="Calibri"/>
              </a:rPr>
              <a:t>PD</a:t>
            </a:r>
            <a:r>
              <a:rPr lang="en-IN" sz="3100" b="1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IN" sz="3100" b="1" spc="-12" dirty="0">
                <a:solidFill>
                  <a:srgbClr val="000000"/>
                </a:solidFill>
                <a:latin typeface="Calibri"/>
                <a:cs typeface="Calibri"/>
              </a:rPr>
              <a:t>catheter</a:t>
            </a:r>
          </a:p>
          <a:p>
            <a:pPr lvl="0">
              <a:lnSpc>
                <a:spcPct val="120000"/>
              </a:lnSpc>
              <a:spcBef>
                <a:spcPts val="364"/>
              </a:spcBef>
              <a:spcAft>
                <a:spcPts val="0"/>
              </a:spcAft>
            </a:pPr>
            <a:r>
              <a:rPr lang="en-IN" sz="31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lang="en-IN" sz="3100" spc="78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IN" sz="3100" b="1" dirty="0">
                <a:solidFill>
                  <a:srgbClr val="000000"/>
                </a:solidFill>
                <a:latin typeface="Calibri"/>
                <a:cs typeface="Calibri"/>
              </a:rPr>
              <a:t>PET</a:t>
            </a:r>
          </a:p>
          <a:p>
            <a:pPr lvl="0">
              <a:lnSpc>
                <a:spcPct val="120000"/>
              </a:lnSpc>
              <a:spcBef>
                <a:spcPts val="312"/>
              </a:spcBef>
              <a:spcAft>
                <a:spcPts val="0"/>
              </a:spcAft>
            </a:pPr>
            <a:r>
              <a:rPr lang="en-IN" sz="31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lang="en-IN" sz="3100" spc="78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IN" sz="3100" b="1" dirty="0">
                <a:solidFill>
                  <a:srgbClr val="000000"/>
                </a:solidFill>
                <a:latin typeface="Calibri"/>
                <a:cs typeface="Calibri"/>
              </a:rPr>
              <a:t>Peritonitis</a:t>
            </a:r>
            <a:r>
              <a:rPr lang="en-IN" sz="3100" b="1" spc="-28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IN" sz="3100" b="1" spc="-15" dirty="0">
                <a:solidFill>
                  <a:srgbClr val="000000"/>
                </a:solidFill>
                <a:latin typeface="Calibri"/>
                <a:cs typeface="Calibri"/>
              </a:rPr>
              <a:t>care</a:t>
            </a:r>
          </a:p>
          <a:p>
            <a:pPr lvl="0">
              <a:lnSpc>
                <a:spcPct val="120000"/>
              </a:lnSpc>
              <a:spcBef>
                <a:spcPts val="309"/>
              </a:spcBef>
              <a:spcAft>
                <a:spcPts val="0"/>
              </a:spcAft>
            </a:pPr>
            <a:r>
              <a:rPr lang="en-IN" sz="31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lang="en-IN" sz="3100" spc="78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IN" sz="3100" b="1" spc="-12" dirty="0">
                <a:solidFill>
                  <a:srgbClr val="000000"/>
                </a:solidFill>
                <a:latin typeface="Calibri"/>
                <a:cs typeface="Calibri"/>
              </a:rPr>
              <a:t>Investigation</a:t>
            </a:r>
            <a:r>
              <a:rPr lang="en-IN" sz="3100" b="1" dirty="0">
                <a:solidFill>
                  <a:srgbClr val="000000"/>
                </a:solidFill>
                <a:latin typeface="Calibri"/>
                <a:cs typeface="Calibri"/>
              </a:rPr>
              <a:t> protocol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IN" sz="31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lang="en-IN" sz="3100" spc="78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IN" sz="3100" b="1" spc="-17" dirty="0">
                <a:solidFill>
                  <a:srgbClr val="000000"/>
                </a:solidFill>
                <a:latin typeface="Calibri"/>
                <a:cs typeface="Calibri"/>
              </a:rPr>
              <a:t>Vaccination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IN" sz="3100" b="1" spc="-12" dirty="0">
                <a:solidFill>
                  <a:srgbClr val="000000"/>
                </a:solidFill>
                <a:latin typeface="Calibri"/>
                <a:cs typeface="Calibri"/>
              </a:rPr>
              <a:t>Records</a:t>
            </a:r>
            <a:r>
              <a:rPr lang="en-IN" sz="3100" b="1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IN" sz="3100" b="1" spc="-23" dirty="0">
                <a:solidFill>
                  <a:srgbClr val="000000"/>
                </a:solidFill>
                <a:latin typeface="Calibri"/>
                <a:cs typeface="Calibri"/>
              </a:rPr>
              <a:t>/Treatment</a:t>
            </a:r>
            <a:r>
              <a:rPr lang="en-IN" sz="3100" b="1" spc="1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IN" sz="3100" b="1" dirty="0">
                <a:solidFill>
                  <a:srgbClr val="000000"/>
                </a:solidFill>
                <a:latin typeface="Calibri"/>
                <a:cs typeface="Calibri"/>
              </a:rPr>
              <a:t>flow</a:t>
            </a:r>
            <a:r>
              <a:rPr lang="en-IN" sz="3100" b="1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IN" sz="3100" b="1" dirty="0">
                <a:solidFill>
                  <a:srgbClr val="000000"/>
                </a:solidFill>
                <a:latin typeface="Calibri"/>
                <a:cs typeface="Calibri"/>
              </a:rPr>
              <a:t>sheets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51361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326" y="0"/>
            <a:ext cx="11353800" cy="1208868"/>
          </a:xfrm>
        </p:spPr>
        <p:txBody>
          <a:bodyPr>
            <a:normAutofit fontScale="90000"/>
          </a:bodyPr>
          <a:lstStyle/>
          <a:p>
            <a:pPr lvl="0">
              <a:lnSpc>
                <a:spcPts val="5375"/>
              </a:lnSpc>
              <a:spcBef>
                <a:spcPts val="0"/>
              </a:spcBef>
            </a:pPr>
            <a:r>
              <a:rPr lang="en-IN" sz="4400" b="1" dirty="0" smtClean="0"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4400" b="1" dirty="0" smtClean="0"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4400" b="1" dirty="0"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4400" b="1" dirty="0"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4400" b="1" dirty="0" smtClean="0"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4400" b="1" dirty="0" smtClean="0"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4400" b="1" dirty="0"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4400" b="1" dirty="0"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4400" b="1" dirty="0" smtClean="0"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4400" b="1" dirty="0" smtClean="0"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4400" b="1" dirty="0"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4400" b="1" dirty="0"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4400" b="1" dirty="0" smtClean="0"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4400" b="1" dirty="0" smtClean="0"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4400" b="1" dirty="0"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4400" b="1" dirty="0"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4400" b="1" dirty="0" smtClean="0"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4400" b="1" dirty="0" smtClean="0"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4400" b="1" dirty="0"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4400" b="1" dirty="0"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4400" b="1" dirty="0" smtClean="0"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4400" b="1" dirty="0" smtClean="0"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4400" b="1" dirty="0"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4400" b="1" dirty="0"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4400" b="1" dirty="0" smtClean="0"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4400" b="1" dirty="0" smtClean="0"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4400" b="1" dirty="0"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4400" b="1" dirty="0"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4400" b="1" dirty="0" smtClean="0"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4400" b="1" dirty="0" smtClean="0"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4400" b="1" dirty="0"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4400" b="1" dirty="0"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4400" b="1" dirty="0" smtClean="0"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4400" b="1" dirty="0" smtClean="0"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4400" b="1" dirty="0" smtClean="0"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4400" b="1" dirty="0" smtClean="0"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4400" b="1" dirty="0"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4400" b="1" dirty="0"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4400" b="1" dirty="0" smtClean="0"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4400" b="1" dirty="0" smtClean="0"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4400" b="1" dirty="0" smtClean="0"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4400" b="1" dirty="0" smtClean="0"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4400" b="1" dirty="0"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4400" b="1" dirty="0"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4400" b="1" dirty="0" smtClean="0"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4400" b="1" dirty="0" smtClean="0"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4400" b="1" dirty="0"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4400" b="1" dirty="0"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4400" b="1" dirty="0" smtClean="0"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4400" b="1" dirty="0" smtClean="0"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4400" b="1" dirty="0"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4400" b="1" dirty="0"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4400" b="1" dirty="0" smtClean="0"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4400" b="1" dirty="0" smtClean="0"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4400" b="1" dirty="0"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4400" b="1" dirty="0"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4400" b="1" dirty="0" smtClean="0"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4400" b="1" dirty="0" smtClean="0"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4400" b="1" dirty="0"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4400" b="1" dirty="0"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4400" b="1" dirty="0" smtClean="0"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4400" b="1" dirty="0" smtClean="0"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4400" b="1" dirty="0"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4400" b="1" dirty="0"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4400" b="1" dirty="0" smtClean="0"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4400" b="1" dirty="0" smtClean="0"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4400" b="1" dirty="0"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4400" b="1" dirty="0"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4400" b="1" dirty="0" smtClean="0"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4400" b="1" dirty="0" smtClean="0"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4400" b="1" dirty="0" smtClean="0"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4400" b="1" dirty="0" smtClean="0"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4400" b="1" dirty="0"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4400" b="1" dirty="0"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4400" b="1" dirty="0" smtClean="0"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4400" b="1" dirty="0" smtClean="0"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4400" b="1" dirty="0"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4400" b="1" dirty="0"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4400" b="1" dirty="0" smtClean="0"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4400" b="1" dirty="0" smtClean="0"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4400" b="1" dirty="0"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4400" b="1" dirty="0"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4400" b="1" dirty="0" err="1" smtClean="0">
                <a:latin typeface="Arial Black" panose="020B0A04020102020204" pitchFamily="34" charset="0"/>
                <a:ea typeface="+mn-ea"/>
                <a:cs typeface="Calibri"/>
              </a:rPr>
              <a:t>Hemodialysis</a:t>
            </a:r>
            <a:r>
              <a:rPr lang="en-IN" sz="4400" b="1" spc="-44" dirty="0" smtClean="0">
                <a:latin typeface="Arial Black" panose="020B0A04020102020204" pitchFamily="34" charset="0"/>
                <a:ea typeface="+mn-ea"/>
                <a:cs typeface="Calibri"/>
              </a:rPr>
              <a:t> </a:t>
            </a:r>
            <a:r>
              <a:rPr lang="en-IN" sz="4400" b="1" spc="-14" dirty="0">
                <a:latin typeface="Arial Black" panose="020B0A04020102020204" pitchFamily="34" charset="0"/>
                <a:ea typeface="+mn-ea"/>
                <a:cs typeface="Calibri"/>
              </a:rPr>
              <a:t>requires</a:t>
            </a:r>
            <a:r>
              <a:rPr lang="en-IN" sz="4400" b="1" dirty="0">
                <a:latin typeface="Arial Black" panose="020B0A04020102020204" pitchFamily="34" charset="0"/>
                <a:ea typeface="+mn-ea"/>
                <a:cs typeface="Calibri"/>
              </a:rPr>
              <a:t> 5</a:t>
            </a:r>
            <a:r>
              <a:rPr lang="en-IN" sz="4400" b="1" spc="998" dirty="0">
                <a:latin typeface="Arial Black" panose="020B0A04020102020204" pitchFamily="34" charset="0"/>
                <a:ea typeface="+mn-ea"/>
                <a:cs typeface="Calibri"/>
              </a:rPr>
              <a:t> </a:t>
            </a:r>
            <a:r>
              <a:rPr lang="en-IN" sz="4400" b="1" dirty="0">
                <a:latin typeface="Arial Black" panose="020B0A04020102020204" pitchFamily="34" charset="0"/>
                <a:ea typeface="+mn-ea"/>
                <a:cs typeface="Calibri"/>
              </a:rPr>
              <a:t>things</a:t>
            </a:r>
            <a:br>
              <a:rPr lang="en-IN" sz="4400" b="1" dirty="0">
                <a:latin typeface="Arial Black" panose="020B0A04020102020204" pitchFamily="34" charset="0"/>
                <a:ea typeface="+mn-ea"/>
                <a:cs typeface="Calibri"/>
              </a:rPr>
            </a:br>
            <a:endParaRPr lang="en-IN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11096624" cy="4351338"/>
          </a:xfrm>
        </p:spPr>
        <p:txBody>
          <a:bodyPr/>
          <a:lstStyle/>
          <a:p>
            <a:pPr marL="514350" lvl="0" indent="-514350">
              <a:lnSpc>
                <a:spcPts val="3914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IN" sz="2800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Access</a:t>
            </a:r>
            <a:r>
              <a:rPr lang="en-IN" sz="2800" spc="-28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N" sz="2800" spc="-3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en-IN" sz="2800" spc="34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N" sz="28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patient</a:t>
            </a:r>
            <a:r>
              <a:rPr lang="en-IN" sz="2800" spc="-634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N" sz="2800" spc="-88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’s</a:t>
            </a:r>
            <a:r>
              <a:rPr lang="en-IN" sz="2800" spc="8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N" sz="28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circulation</a:t>
            </a:r>
            <a:r>
              <a:rPr lang="en-IN" sz="2800" spc="-2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N" sz="28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(usually</a:t>
            </a:r>
            <a:r>
              <a:rPr lang="en-IN" sz="2800" spc="-3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N" sz="2800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via fistula)</a:t>
            </a:r>
          </a:p>
          <a:p>
            <a:pPr lvl="0">
              <a:lnSpc>
                <a:spcPts val="3911"/>
              </a:lnSpc>
              <a:spcBef>
                <a:spcPts val="0"/>
              </a:spcBef>
              <a:spcAft>
                <a:spcPts val="0"/>
              </a:spcAft>
            </a:pPr>
            <a:r>
              <a:rPr lang="en-IN" sz="28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2.</a:t>
            </a:r>
            <a:r>
              <a:rPr lang="en-IN" sz="2800" spc="86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N" sz="28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Access</a:t>
            </a:r>
            <a:r>
              <a:rPr lang="en-IN" sz="2800" spc="-28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N" sz="2800" spc="-3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en-IN" sz="2800" spc="34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N" sz="28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 dialysis machine</a:t>
            </a:r>
            <a:r>
              <a:rPr lang="en-IN" sz="2800" spc="-28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N" sz="28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en-IN" sz="2800" spc="-2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N" sz="2800" spc="-1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dialyzer</a:t>
            </a:r>
            <a:r>
              <a:rPr lang="en-IN" sz="2800" spc="1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N" sz="2800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with a </a:t>
            </a:r>
            <a:r>
              <a:rPr lang="en-IN" sz="28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semipermeable</a:t>
            </a:r>
            <a:r>
              <a:rPr lang="en-IN" sz="2800" spc="-34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N" sz="28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membrane</a:t>
            </a:r>
          </a:p>
          <a:p>
            <a:pPr lvl="0">
              <a:lnSpc>
                <a:spcPts val="3911"/>
              </a:lnSpc>
              <a:spcBef>
                <a:spcPts val="698"/>
              </a:spcBef>
              <a:spcAft>
                <a:spcPts val="0"/>
              </a:spcAft>
            </a:pPr>
            <a:r>
              <a:rPr lang="en-IN" sz="28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3.</a:t>
            </a:r>
            <a:r>
              <a:rPr lang="en-IN" sz="2800" spc="719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N" sz="28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The appropriate</a:t>
            </a:r>
            <a:r>
              <a:rPr lang="en-IN" sz="2800" spc="-18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N" sz="28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solution</a:t>
            </a:r>
            <a:r>
              <a:rPr lang="en-IN" sz="2800" spc="-3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N" sz="28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(dialysate</a:t>
            </a:r>
            <a:r>
              <a:rPr lang="en-IN" sz="2800" spc="-18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N" sz="28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bath)</a:t>
            </a:r>
          </a:p>
          <a:p>
            <a:pPr lvl="0">
              <a:lnSpc>
                <a:spcPts val="3914"/>
              </a:lnSpc>
              <a:spcBef>
                <a:spcPts val="0"/>
              </a:spcBef>
              <a:spcAft>
                <a:spcPts val="0"/>
              </a:spcAft>
            </a:pPr>
            <a:r>
              <a:rPr lang="en-IN" sz="2800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4. Time</a:t>
            </a:r>
            <a:r>
              <a:rPr lang="en-IN" sz="28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: 12</a:t>
            </a:r>
            <a:r>
              <a:rPr lang="en-IN" sz="2800" spc="17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N" sz="28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hours</a:t>
            </a:r>
            <a:r>
              <a:rPr lang="en-IN" sz="2800" spc="-1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N" sz="28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each week, divided</a:t>
            </a:r>
            <a:r>
              <a:rPr lang="en-IN" sz="2800" spc="-2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N" sz="28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in 3 </a:t>
            </a:r>
            <a:r>
              <a:rPr lang="en-IN" sz="2800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equal segments</a:t>
            </a:r>
            <a:endParaRPr lang="en-IN" sz="28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ts val="3911"/>
              </a:lnSpc>
              <a:spcBef>
                <a:spcPts val="696"/>
              </a:spcBef>
              <a:spcAft>
                <a:spcPts val="0"/>
              </a:spcAft>
            </a:pPr>
            <a:r>
              <a:rPr lang="en-IN" sz="28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5. Place:</a:t>
            </a:r>
            <a:r>
              <a:rPr lang="en-IN" sz="2800" spc="-27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N" sz="28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home (if feasible) or a</a:t>
            </a:r>
            <a:r>
              <a:rPr lang="en-IN" sz="2800" spc="-1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N" sz="28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dialysis</a:t>
            </a:r>
            <a:r>
              <a:rPr lang="en-IN" sz="2800" spc="-25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N" sz="2800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centre</a:t>
            </a:r>
            <a:endParaRPr lang="en-IN" sz="28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lvl="0" indent="-514350">
              <a:lnSpc>
                <a:spcPts val="3914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endParaRPr lang="en-IN" sz="3200" b="1" dirty="0">
              <a:solidFill>
                <a:srgbClr val="7030A0"/>
              </a:solidFill>
              <a:latin typeface="Calibri"/>
              <a:cs typeface="Calibri"/>
            </a:endParaRPr>
          </a:p>
          <a:p>
            <a:pPr lvl="0">
              <a:lnSpc>
                <a:spcPts val="3911"/>
              </a:lnSpc>
              <a:spcBef>
                <a:spcPts val="0"/>
              </a:spcBef>
              <a:spcAft>
                <a:spcPts val="0"/>
              </a:spcAft>
            </a:pPr>
            <a:endParaRPr lang="en-IN" sz="3200" b="1" dirty="0">
              <a:solidFill>
                <a:srgbClr val="7030A0"/>
              </a:solidFill>
              <a:latin typeface="Calibri"/>
              <a:cs typeface="Calibri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70336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950" y="0"/>
            <a:ext cx="10991851" cy="1208867"/>
          </a:xfrm>
        </p:spPr>
        <p:txBody>
          <a:bodyPr>
            <a:normAutofit fontScale="90000"/>
          </a:bodyPr>
          <a:lstStyle/>
          <a:p>
            <a:pPr lvl="0">
              <a:lnSpc>
                <a:spcPts val="4877"/>
              </a:lnSpc>
              <a:spcBef>
                <a:spcPts val="0"/>
              </a:spcBef>
            </a:pPr>
            <a:r>
              <a:rPr lang="en-IN" sz="4400" b="1" dirty="0" smtClean="0">
                <a:latin typeface="Arial Black" panose="020B0A04020102020204" pitchFamily="34" charset="0"/>
                <a:ea typeface="+mn-ea"/>
                <a:cs typeface="Times New Roman"/>
              </a:rPr>
              <a:t/>
            </a:r>
            <a:br>
              <a:rPr lang="en-IN" sz="4400" b="1" dirty="0" smtClean="0">
                <a:latin typeface="Arial Black" panose="020B0A04020102020204" pitchFamily="34" charset="0"/>
                <a:ea typeface="+mn-ea"/>
                <a:cs typeface="Times New Roman"/>
              </a:rPr>
            </a:br>
            <a:r>
              <a:rPr lang="en-IN" sz="4400" b="1" dirty="0">
                <a:latin typeface="Arial Black" panose="020B0A04020102020204" pitchFamily="34" charset="0"/>
                <a:ea typeface="+mn-ea"/>
                <a:cs typeface="Times New Roman"/>
              </a:rPr>
              <a:t/>
            </a:r>
            <a:br>
              <a:rPr lang="en-IN" sz="4400" b="1" dirty="0">
                <a:latin typeface="Arial Black" panose="020B0A04020102020204" pitchFamily="34" charset="0"/>
                <a:ea typeface="+mn-ea"/>
                <a:cs typeface="Times New Roman"/>
              </a:rPr>
            </a:br>
            <a:r>
              <a:rPr lang="en-IN" sz="4400" b="1" dirty="0" smtClean="0">
                <a:latin typeface="Arial Black" panose="020B0A04020102020204" pitchFamily="34" charset="0"/>
                <a:ea typeface="+mn-ea"/>
                <a:cs typeface="Times New Roman"/>
              </a:rPr>
              <a:t/>
            </a:r>
            <a:br>
              <a:rPr lang="en-IN" sz="4400" b="1" dirty="0" smtClean="0">
                <a:latin typeface="Arial Black" panose="020B0A04020102020204" pitchFamily="34" charset="0"/>
                <a:ea typeface="+mn-ea"/>
                <a:cs typeface="Times New Roman"/>
              </a:rPr>
            </a:br>
            <a:r>
              <a:rPr lang="en-IN" sz="4400" b="1" dirty="0">
                <a:latin typeface="Arial Black" panose="020B0A04020102020204" pitchFamily="34" charset="0"/>
                <a:ea typeface="+mn-ea"/>
                <a:cs typeface="Times New Roman"/>
              </a:rPr>
              <a:t/>
            </a:r>
            <a:br>
              <a:rPr lang="en-IN" sz="4400" b="1" dirty="0">
                <a:latin typeface="Arial Black" panose="020B0A04020102020204" pitchFamily="34" charset="0"/>
                <a:ea typeface="+mn-ea"/>
                <a:cs typeface="Times New Roman"/>
              </a:rPr>
            </a:br>
            <a:r>
              <a:rPr lang="en-IN" sz="4400" b="1" dirty="0" smtClean="0">
                <a:latin typeface="Arial Black" panose="020B0A04020102020204" pitchFamily="34" charset="0"/>
                <a:ea typeface="+mn-ea"/>
                <a:cs typeface="Times New Roman"/>
              </a:rPr>
              <a:t/>
            </a:r>
            <a:br>
              <a:rPr lang="en-IN" sz="4400" b="1" dirty="0" smtClean="0">
                <a:latin typeface="Arial Black" panose="020B0A04020102020204" pitchFamily="34" charset="0"/>
                <a:ea typeface="+mn-ea"/>
                <a:cs typeface="Times New Roman"/>
              </a:rPr>
            </a:br>
            <a:r>
              <a:rPr lang="en-IN" sz="4400" b="1" dirty="0" smtClean="0">
                <a:latin typeface="Arial Black" panose="020B0A04020102020204" pitchFamily="34" charset="0"/>
                <a:ea typeface="+mn-ea"/>
                <a:cs typeface="Times New Roman"/>
              </a:rPr>
              <a:t/>
            </a:r>
            <a:br>
              <a:rPr lang="en-IN" sz="4400" b="1" dirty="0" smtClean="0">
                <a:latin typeface="Arial Black" panose="020B0A04020102020204" pitchFamily="34" charset="0"/>
                <a:ea typeface="+mn-ea"/>
                <a:cs typeface="Times New Roman"/>
              </a:rPr>
            </a:br>
            <a:r>
              <a:rPr lang="en-IN" sz="4400" b="1" dirty="0" smtClean="0">
                <a:latin typeface="Arial Black" panose="020B0A04020102020204" pitchFamily="34" charset="0"/>
                <a:ea typeface="+mn-ea"/>
                <a:cs typeface="Times New Roman"/>
              </a:rPr>
              <a:t/>
            </a:r>
            <a:br>
              <a:rPr lang="en-IN" sz="4400" b="1" dirty="0" smtClean="0">
                <a:latin typeface="Arial Black" panose="020B0A04020102020204" pitchFamily="34" charset="0"/>
                <a:ea typeface="+mn-ea"/>
                <a:cs typeface="Times New Roman"/>
              </a:rPr>
            </a:br>
            <a:r>
              <a:rPr lang="en-IN" sz="4400" b="1" dirty="0">
                <a:latin typeface="Arial Black" panose="020B0A04020102020204" pitchFamily="34" charset="0"/>
                <a:ea typeface="+mn-ea"/>
                <a:cs typeface="Times New Roman"/>
              </a:rPr>
              <a:t/>
            </a:r>
            <a:br>
              <a:rPr lang="en-IN" sz="4400" b="1" dirty="0">
                <a:latin typeface="Arial Black" panose="020B0A04020102020204" pitchFamily="34" charset="0"/>
                <a:ea typeface="+mn-ea"/>
                <a:cs typeface="Times New Roman"/>
              </a:rPr>
            </a:br>
            <a:r>
              <a:rPr lang="en-IN" sz="4400" b="1" spc="-18" dirty="0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  <a:t/>
            </a:r>
            <a:br>
              <a:rPr lang="en-IN" sz="4400" b="1" spc="-18" dirty="0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</a:br>
            <a:r>
              <a:rPr lang="en-IN" sz="4400" b="1" spc="-18" dirty="0" smtClean="0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  <a:t>	</a:t>
            </a:r>
            <a:r>
              <a:rPr lang="en-IN" sz="4400" b="1" spc="-18" dirty="0" err="1" smtClean="0">
                <a:latin typeface="Arial Black" panose="020B0A04020102020204" pitchFamily="34" charset="0"/>
                <a:ea typeface="+mn-ea"/>
                <a:cs typeface="Times New Roman"/>
              </a:rPr>
              <a:t>Hemodialysis</a:t>
            </a:r>
            <a:r>
              <a:rPr lang="en-IN" sz="4400" b="1" spc="-18" dirty="0" smtClean="0">
                <a:latin typeface="Arial Black" panose="020B0A04020102020204" pitchFamily="34" charset="0"/>
                <a:ea typeface="+mn-ea"/>
                <a:cs typeface="Times New Roman"/>
              </a:rPr>
              <a:t>- Procedure</a:t>
            </a:r>
            <a:endParaRPr lang="en-IN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10944224" cy="4351338"/>
          </a:xfrm>
        </p:spPr>
        <p:txBody>
          <a:bodyPr>
            <a:normAutofit fontScale="25000" lnSpcReduction="20000"/>
          </a:bodyPr>
          <a:lstStyle/>
          <a:p>
            <a:pPr lvl="0">
              <a:lnSpc>
                <a:spcPts val="3662"/>
              </a:lnSpc>
              <a:spcBef>
                <a:spcPts val="0"/>
              </a:spcBef>
              <a:spcAft>
                <a:spcPts val="0"/>
              </a:spcAft>
            </a:pPr>
            <a:r>
              <a:rPr lang="en-IN" sz="9600" b="1" dirty="0">
                <a:solidFill>
                  <a:srgbClr val="000000"/>
                </a:solidFill>
                <a:latin typeface="Calibri"/>
                <a:cs typeface="Calibri"/>
              </a:rPr>
              <a:t>1</a:t>
            </a:r>
            <a:r>
              <a:rPr lang="en-IN" sz="9600" b="1" dirty="0">
                <a:solidFill>
                  <a:srgbClr val="C00000"/>
                </a:solidFill>
                <a:latin typeface="Calibri"/>
                <a:cs typeface="Calibri"/>
              </a:rPr>
              <a:t>.</a:t>
            </a:r>
            <a:r>
              <a:rPr lang="en-IN" sz="9600" b="1" spc="663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lang="en-IN" sz="9600" b="1" spc="-15" dirty="0">
                <a:solidFill>
                  <a:schemeClr val="tx1"/>
                </a:solidFill>
                <a:latin typeface="Calibri"/>
                <a:cs typeface="Calibri"/>
              </a:rPr>
              <a:t>Patient</a:t>
            </a:r>
            <a:r>
              <a:rPr lang="en-IN" sz="9600" b="1" spc="-592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9600" b="1" spc="-87" dirty="0">
                <a:solidFill>
                  <a:schemeClr val="tx1"/>
                </a:solidFill>
                <a:latin typeface="Calibri"/>
                <a:cs typeface="Calibri"/>
              </a:rPr>
              <a:t>’s</a:t>
            </a:r>
            <a:r>
              <a:rPr lang="en-IN" sz="9600" b="1" spc="87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9600" b="1" dirty="0">
                <a:solidFill>
                  <a:schemeClr val="tx1"/>
                </a:solidFill>
                <a:latin typeface="Calibri"/>
                <a:cs typeface="Calibri"/>
              </a:rPr>
              <a:t>circulation is accessed</a:t>
            </a:r>
          </a:p>
          <a:p>
            <a:pPr lvl="0">
              <a:lnSpc>
                <a:spcPts val="3665"/>
              </a:lnSpc>
              <a:spcBef>
                <a:spcPts val="244"/>
              </a:spcBef>
              <a:spcAft>
                <a:spcPts val="0"/>
              </a:spcAft>
            </a:pPr>
            <a:r>
              <a:rPr lang="en-IN" sz="9600" b="1" dirty="0">
                <a:solidFill>
                  <a:schemeClr val="tx1"/>
                </a:solidFill>
                <a:latin typeface="Calibri"/>
                <a:cs typeface="Calibri"/>
              </a:rPr>
              <a:t>2. Unless</a:t>
            </a:r>
            <a:r>
              <a:rPr lang="en-IN" sz="9600" b="1" spc="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9600" b="1" spc="-10" dirty="0">
                <a:solidFill>
                  <a:schemeClr val="tx1"/>
                </a:solidFill>
                <a:latin typeface="Calibri"/>
                <a:cs typeface="Calibri"/>
              </a:rPr>
              <a:t>contraindicated,</a:t>
            </a:r>
            <a:r>
              <a:rPr lang="en-IN" sz="9600" b="1" spc="-23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9600" b="1" dirty="0">
                <a:solidFill>
                  <a:schemeClr val="tx1"/>
                </a:solidFill>
                <a:latin typeface="Calibri"/>
                <a:cs typeface="Calibri"/>
              </a:rPr>
              <a:t>heparin</a:t>
            </a:r>
            <a:r>
              <a:rPr lang="en-IN" sz="9600" b="1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9600" b="1" dirty="0">
                <a:solidFill>
                  <a:schemeClr val="tx1"/>
                </a:solidFill>
                <a:latin typeface="Calibri"/>
                <a:cs typeface="Calibri"/>
              </a:rPr>
              <a:t>is</a:t>
            </a:r>
            <a:r>
              <a:rPr lang="en-IN" sz="9600" b="1" spc="-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9600" b="1" spc="-11" dirty="0">
                <a:solidFill>
                  <a:schemeClr val="tx1"/>
                </a:solidFill>
                <a:latin typeface="Calibri"/>
                <a:cs typeface="Calibri"/>
              </a:rPr>
              <a:t>administer</a:t>
            </a:r>
            <a:r>
              <a:rPr lang="en-IN" sz="9600" b="1" dirty="0">
                <a:solidFill>
                  <a:schemeClr val="tx1"/>
                </a:solidFill>
                <a:latin typeface="Calibri"/>
                <a:cs typeface="Calibri"/>
              </a:rPr>
              <a:t>ed</a:t>
            </a:r>
          </a:p>
          <a:p>
            <a:pPr lvl="0">
              <a:lnSpc>
                <a:spcPts val="3662"/>
              </a:lnSpc>
              <a:spcBef>
                <a:spcPts val="0"/>
              </a:spcBef>
              <a:spcAft>
                <a:spcPts val="0"/>
              </a:spcAft>
            </a:pPr>
            <a:r>
              <a:rPr lang="en-IN" sz="9600" b="1" dirty="0">
                <a:solidFill>
                  <a:schemeClr val="tx1"/>
                </a:solidFill>
                <a:latin typeface="Calibri"/>
                <a:cs typeface="Calibri"/>
              </a:rPr>
              <a:t>3. Dialysis</a:t>
            </a:r>
            <a:r>
              <a:rPr lang="en-IN" sz="9600" b="1" spc="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9600" b="1" dirty="0">
                <a:solidFill>
                  <a:schemeClr val="tx1"/>
                </a:solidFill>
                <a:latin typeface="Calibri"/>
                <a:cs typeface="Calibri"/>
              </a:rPr>
              <a:t>solution</a:t>
            </a:r>
            <a:r>
              <a:rPr lang="en-IN" sz="9600" b="1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9600" b="1" dirty="0">
                <a:solidFill>
                  <a:schemeClr val="tx1"/>
                </a:solidFill>
                <a:latin typeface="Calibri"/>
                <a:cs typeface="Calibri"/>
              </a:rPr>
              <a:t>surrounds the membranes</a:t>
            </a:r>
            <a:r>
              <a:rPr lang="en-IN" sz="9600" b="1" spc="18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9600" b="1" dirty="0" err="1" smtClean="0">
                <a:solidFill>
                  <a:schemeClr val="tx1"/>
                </a:solidFill>
                <a:latin typeface="Calibri"/>
                <a:cs typeface="Calibri"/>
              </a:rPr>
              <a:t>and</a:t>
            </a:r>
            <a:r>
              <a:rPr lang="en-IN" sz="9600" b="1" dirty="0" err="1">
                <a:solidFill>
                  <a:schemeClr val="tx1"/>
                </a:solidFill>
                <a:latin typeface="Calibri"/>
                <a:cs typeface="Calibri"/>
              </a:rPr>
              <a:t>flows</a:t>
            </a:r>
            <a:r>
              <a:rPr lang="en-IN" sz="9600" b="1" spc="17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9600" b="1" dirty="0">
                <a:solidFill>
                  <a:schemeClr val="tx1"/>
                </a:solidFill>
                <a:latin typeface="Calibri"/>
                <a:cs typeface="Calibri"/>
              </a:rPr>
              <a:t>in </a:t>
            </a:r>
            <a:r>
              <a:rPr lang="en-IN" sz="9600" b="1" dirty="0" smtClean="0">
                <a:solidFill>
                  <a:schemeClr val="tx1"/>
                </a:solidFill>
                <a:latin typeface="Calibri"/>
                <a:cs typeface="Calibri"/>
              </a:rPr>
              <a:t>the opposite direction.</a:t>
            </a:r>
          </a:p>
          <a:p>
            <a:pPr lvl="0">
              <a:lnSpc>
                <a:spcPts val="3662"/>
              </a:lnSpc>
              <a:spcBef>
                <a:spcPts val="0"/>
              </a:spcBef>
              <a:spcAft>
                <a:spcPts val="0"/>
              </a:spcAft>
            </a:pPr>
            <a:r>
              <a:rPr lang="en-IN" sz="9600" b="1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9600" b="1" dirty="0">
                <a:solidFill>
                  <a:schemeClr val="tx1"/>
                </a:solidFill>
                <a:latin typeface="Calibri"/>
                <a:cs typeface="Calibri"/>
              </a:rPr>
              <a:t>4. Dialysis</a:t>
            </a:r>
            <a:r>
              <a:rPr lang="en-IN" sz="9600" b="1" spc="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9600" b="1" dirty="0">
                <a:solidFill>
                  <a:schemeClr val="tx1"/>
                </a:solidFill>
                <a:latin typeface="Calibri"/>
                <a:cs typeface="Calibri"/>
              </a:rPr>
              <a:t>solution</a:t>
            </a:r>
            <a:r>
              <a:rPr lang="en-IN" sz="9600" b="1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9600" b="1" dirty="0">
                <a:solidFill>
                  <a:schemeClr val="tx1"/>
                </a:solidFill>
                <a:latin typeface="Calibri"/>
                <a:cs typeface="Calibri"/>
              </a:rPr>
              <a:t>is:</a:t>
            </a:r>
          </a:p>
          <a:p>
            <a:pPr marL="514350" lvl="0" indent="-514350">
              <a:lnSpc>
                <a:spcPts val="3662"/>
              </a:lnSpc>
              <a:spcBef>
                <a:spcPts val="0"/>
              </a:spcBef>
              <a:spcAft>
                <a:spcPts val="0"/>
              </a:spcAft>
              <a:buAutoNum type="alphaLcPeriod"/>
            </a:pPr>
            <a:r>
              <a:rPr lang="en-IN" sz="9600" b="1" dirty="0" smtClean="0">
                <a:solidFill>
                  <a:schemeClr val="tx1"/>
                </a:solidFill>
                <a:latin typeface="Calibri"/>
                <a:cs typeface="Calibri"/>
              </a:rPr>
              <a:t>Highly </a:t>
            </a:r>
            <a:r>
              <a:rPr lang="en-IN" sz="9600" b="1" dirty="0">
                <a:solidFill>
                  <a:schemeClr val="tx1"/>
                </a:solidFill>
                <a:latin typeface="Calibri"/>
                <a:cs typeface="Calibri"/>
              </a:rPr>
              <a:t>purified</a:t>
            </a:r>
            <a:r>
              <a:rPr lang="en-IN" sz="9600" b="1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9600" b="1" spc="-25" dirty="0" smtClean="0">
                <a:solidFill>
                  <a:schemeClr val="tx1"/>
                </a:solidFill>
                <a:latin typeface="Calibri"/>
                <a:cs typeface="Calibri"/>
              </a:rPr>
              <a:t>water</a:t>
            </a:r>
          </a:p>
          <a:p>
            <a:pPr marL="514350" lvl="0" indent="-514350">
              <a:lnSpc>
                <a:spcPts val="3662"/>
              </a:lnSpc>
              <a:spcBef>
                <a:spcPts val="0"/>
              </a:spcBef>
              <a:spcAft>
                <a:spcPts val="0"/>
              </a:spcAft>
              <a:buAutoNum type="alphaLcPeriod"/>
            </a:pPr>
            <a:r>
              <a:rPr lang="en-IN" sz="9600" b="1" spc="10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9600" b="1" dirty="0" err="1">
                <a:solidFill>
                  <a:schemeClr val="tx1"/>
                </a:solidFill>
                <a:latin typeface="Calibri"/>
                <a:cs typeface="Calibri"/>
              </a:rPr>
              <a:t>Na,K</a:t>
            </a:r>
            <a:r>
              <a:rPr lang="en-IN" sz="9600" b="1" dirty="0">
                <a:solidFill>
                  <a:schemeClr val="tx1"/>
                </a:solidFill>
                <a:latin typeface="Calibri"/>
                <a:cs typeface="Calibri"/>
              </a:rPr>
              <a:t>,</a:t>
            </a:r>
            <a:r>
              <a:rPr lang="en-IN" sz="9600" b="1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9600" b="1" dirty="0">
                <a:solidFill>
                  <a:schemeClr val="tx1"/>
                </a:solidFill>
                <a:latin typeface="Calibri"/>
                <a:cs typeface="Calibri"/>
              </a:rPr>
              <a:t>Ca, </a:t>
            </a:r>
            <a:r>
              <a:rPr lang="en-IN" sz="9600" b="1" spc="28" dirty="0">
                <a:solidFill>
                  <a:schemeClr val="tx1"/>
                </a:solidFill>
                <a:latin typeface="Calibri"/>
                <a:cs typeface="Calibri"/>
              </a:rPr>
              <a:t>Mg,</a:t>
            </a:r>
            <a:r>
              <a:rPr lang="en-IN" sz="9600" b="1" spc="-37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9600" b="1" dirty="0">
                <a:solidFill>
                  <a:schemeClr val="tx1"/>
                </a:solidFill>
                <a:latin typeface="Calibri"/>
                <a:cs typeface="Calibri"/>
              </a:rPr>
              <a:t>Cl,</a:t>
            </a:r>
            <a:r>
              <a:rPr lang="en-IN" sz="9600" b="1" spc="14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9600" b="1" dirty="0">
                <a:solidFill>
                  <a:schemeClr val="tx1"/>
                </a:solidFill>
                <a:latin typeface="Calibri"/>
                <a:cs typeface="Calibri"/>
              </a:rPr>
              <a:t>&amp; </a:t>
            </a:r>
            <a:r>
              <a:rPr lang="en-IN" sz="9600" b="1" spc="-10" dirty="0" smtClean="0">
                <a:solidFill>
                  <a:schemeClr val="tx1"/>
                </a:solidFill>
                <a:latin typeface="Calibri"/>
                <a:cs typeface="Calibri"/>
              </a:rPr>
              <a:t>Dextrose</a:t>
            </a:r>
          </a:p>
          <a:p>
            <a:pPr lvl="0">
              <a:lnSpc>
                <a:spcPts val="3662"/>
              </a:lnSpc>
              <a:spcBef>
                <a:spcPts val="0"/>
              </a:spcBef>
              <a:spcAft>
                <a:spcPts val="0"/>
              </a:spcAft>
            </a:pPr>
            <a:r>
              <a:rPr lang="en-IN" sz="9600" b="1" dirty="0">
                <a:solidFill>
                  <a:schemeClr val="tx1"/>
                </a:solidFill>
                <a:latin typeface="Calibri"/>
                <a:cs typeface="Calibri"/>
              </a:rPr>
              <a:t>c.</a:t>
            </a:r>
            <a:r>
              <a:rPr lang="en-IN" sz="9600" b="1" spc="-31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9600" b="1" dirty="0">
                <a:solidFill>
                  <a:schemeClr val="tx1"/>
                </a:solidFill>
                <a:latin typeface="Calibri"/>
                <a:cs typeface="Calibri"/>
              </a:rPr>
              <a:t>Either bicarbonate or</a:t>
            </a:r>
            <a:r>
              <a:rPr lang="en-IN" sz="9600" b="1" spc="-15" dirty="0">
                <a:solidFill>
                  <a:schemeClr val="tx1"/>
                </a:solidFill>
                <a:latin typeface="Calibri"/>
                <a:cs typeface="Calibri"/>
              </a:rPr>
              <a:t> acetate,</a:t>
            </a:r>
            <a:r>
              <a:rPr lang="en-IN" sz="9600" b="1" spc="-18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9600" b="1" spc="-20" dirty="0">
                <a:solidFill>
                  <a:schemeClr val="tx1"/>
                </a:solidFill>
                <a:latin typeface="Calibri"/>
                <a:cs typeface="Calibri"/>
              </a:rPr>
              <a:t>to</a:t>
            </a:r>
            <a:r>
              <a:rPr lang="en-IN" sz="9600" b="1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9600" b="1" spc="-10" dirty="0" smtClean="0">
                <a:solidFill>
                  <a:schemeClr val="tx1"/>
                </a:solidFill>
                <a:latin typeface="Calibri"/>
                <a:cs typeface="Calibri"/>
              </a:rPr>
              <a:t>maintain proper Ph.</a:t>
            </a:r>
          </a:p>
          <a:p>
            <a:pPr lvl="0">
              <a:lnSpc>
                <a:spcPts val="3914"/>
              </a:lnSpc>
              <a:spcBef>
                <a:spcPts val="0"/>
              </a:spcBef>
              <a:spcAft>
                <a:spcPts val="0"/>
              </a:spcAft>
            </a:pPr>
            <a:r>
              <a:rPr lang="en-IN" sz="9600" b="1" dirty="0">
                <a:solidFill>
                  <a:schemeClr val="tx1"/>
                </a:solidFill>
                <a:latin typeface="Calibri"/>
                <a:cs typeface="Calibri"/>
              </a:rPr>
              <a:t>6. Via</a:t>
            </a:r>
            <a:r>
              <a:rPr lang="en-IN" sz="9600" b="1" spc="-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9600" b="1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lang="en-IN" sz="9600" b="1" spc="-14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9600" b="1" dirty="0">
                <a:solidFill>
                  <a:schemeClr val="tx1"/>
                </a:solidFill>
                <a:latin typeface="Calibri"/>
                <a:cs typeface="Calibri"/>
              </a:rPr>
              <a:t>process</a:t>
            </a:r>
            <a:r>
              <a:rPr lang="en-IN" sz="9600" b="1" spc="-14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9600" b="1" dirty="0">
                <a:solidFill>
                  <a:schemeClr val="tx1"/>
                </a:solidFill>
                <a:latin typeface="Calibri"/>
                <a:cs typeface="Calibri"/>
              </a:rPr>
              <a:t>of diffusion,</a:t>
            </a:r>
            <a:r>
              <a:rPr lang="en-IN" sz="9600" b="1" spc="-34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9600" b="1" spc="-17" dirty="0">
                <a:solidFill>
                  <a:schemeClr val="tx1"/>
                </a:solidFill>
                <a:latin typeface="Calibri"/>
                <a:cs typeface="Calibri"/>
              </a:rPr>
              <a:t>wastes</a:t>
            </a:r>
            <a:r>
              <a:rPr lang="en-IN" sz="9600" b="1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9600" b="1" spc="-15" dirty="0">
                <a:solidFill>
                  <a:schemeClr val="tx1"/>
                </a:solidFill>
                <a:latin typeface="Calibri"/>
                <a:cs typeface="Calibri"/>
              </a:rPr>
              <a:t>are</a:t>
            </a:r>
            <a:r>
              <a:rPr lang="en-IN" sz="9600" b="1" spc="18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9600" b="1" spc="-11" dirty="0" smtClean="0">
                <a:solidFill>
                  <a:schemeClr val="tx1"/>
                </a:solidFill>
                <a:latin typeface="Calibri"/>
                <a:cs typeface="Calibri"/>
              </a:rPr>
              <a:t>removed</a:t>
            </a:r>
            <a:r>
              <a:rPr lang="en-IN" sz="9600" b="1" spc="-11" dirty="0" smtClean="0">
                <a:solidFill>
                  <a:srgbClr val="7030A0"/>
                </a:solidFill>
                <a:latin typeface="Calibri"/>
                <a:cs typeface="Calibri"/>
              </a:rPr>
              <a:t>  </a:t>
            </a:r>
            <a:r>
              <a:rPr lang="en-IN" sz="9600" b="1" dirty="0" smtClean="0">
                <a:solidFill>
                  <a:schemeClr val="tx1"/>
                </a:solidFill>
                <a:latin typeface="Calibri"/>
                <a:cs typeface="Calibri"/>
              </a:rPr>
              <a:t>in </a:t>
            </a:r>
            <a:r>
              <a:rPr lang="en-IN" sz="9600" b="1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lang="en-IN" sz="9600" b="1" spc="-14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9600" b="1" spc="-15" dirty="0">
                <a:solidFill>
                  <a:schemeClr val="tx1"/>
                </a:solidFill>
                <a:latin typeface="Calibri"/>
                <a:cs typeface="Calibri"/>
              </a:rPr>
              <a:t>form</a:t>
            </a:r>
            <a:r>
              <a:rPr lang="en-IN" sz="9600" b="1" spc="18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9600" b="1" dirty="0">
                <a:solidFill>
                  <a:schemeClr val="tx1"/>
                </a:solidFill>
                <a:latin typeface="Calibri"/>
                <a:cs typeface="Calibri"/>
              </a:rPr>
              <a:t>of solutes</a:t>
            </a:r>
            <a:r>
              <a:rPr lang="en-IN" sz="9600" b="1" spc="-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9600" b="1" dirty="0">
                <a:solidFill>
                  <a:schemeClr val="tx1"/>
                </a:solidFill>
                <a:latin typeface="Calibri"/>
                <a:cs typeface="Calibri"/>
              </a:rPr>
              <a:t>(metabolic </a:t>
            </a:r>
            <a:r>
              <a:rPr lang="en-IN" sz="9600" b="1" spc="-14" dirty="0">
                <a:solidFill>
                  <a:schemeClr val="tx1"/>
                </a:solidFill>
                <a:latin typeface="Calibri"/>
                <a:cs typeface="Calibri"/>
              </a:rPr>
              <a:t>wastes,</a:t>
            </a:r>
            <a:r>
              <a:rPr lang="en-IN" sz="9600" b="1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9600" b="1" dirty="0" smtClean="0">
                <a:solidFill>
                  <a:schemeClr val="tx1"/>
                </a:solidFill>
                <a:latin typeface="Calibri"/>
                <a:cs typeface="Calibri"/>
              </a:rPr>
              <a:t>acid-base components </a:t>
            </a:r>
            <a:r>
              <a:rPr lang="en-IN" sz="9600" b="1" dirty="0">
                <a:solidFill>
                  <a:schemeClr val="tx1"/>
                </a:solidFill>
                <a:latin typeface="Calibri"/>
                <a:cs typeface="Calibri"/>
              </a:rPr>
              <a:t>and</a:t>
            </a:r>
            <a:r>
              <a:rPr lang="en-IN" sz="9600" b="1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9600" b="1" dirty="0">
                <a:solidFill>
                  <a:schemeClr val="tx1"/>
                </a:solidFill>
                <a:latin typeface="Calibri"/>
                <a:cs typeface="Calibri"/>
              </a:rPr>
              <a:t>electrolytes)</a:t>
            </a:r>
          </a:p>
          <a:p>
            <a:pPr lvl="0">
              <a:lnSpc>
                <a:spcPts val="3662"/>
              </a:lnSpc>
              <a:spcBef>
                <a:spcPts val="0"/>
              </a:spcBef>
              <a:spcAft>
                <a:spcPts val="0"/>
              </a:spcAft>
            </a:pPr>
            <a:endParaRPr lang="en-IN" sz="9600" b="1" spc="-1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514350" lvl="0" indent="-514350">
              <a:lnSpc>
                <a:spcPts val="3662"/>
              </a:lnSpc>
              <a:spcBef>
                <a:spcPts val="0"/>
              </a:spcBef>
              <a:spcAft>
                <a:spcPts val="0"/>
              </a:spcAft>
              <a:buAutoNum type="alphaLcPeriod"/>
            </a:pPr>
            <a:endParaRPr lang="en-IN" sz="9600" b="1" spc="-10" dirty="0">
              <a:solidFill>
                <a:srgbClr val="00B050"/>
              </a:solidFill>
              <a:latin typeface="Calibri"/>
              <a:cs typeface="Calibri"/>
            </a:endParaRPr>
          </a:p>
          <a:p>
            <a:pPr marL="257555" lvl="0">
              <a:lnSpc>
                <a:spcPts val="3662"/>
              </a:lnSpc>
              <a:spcBef>
                <a:spcPts val="247"/>
              </a:spcBef>
              <a:spcAft>
                <a:spcPts val="0"/>
              </a:spcAft>
            </a:pPr>
            <a:endParaRPr lang="en-IN" sz="9600" b="1" spc="-25" dirty="0">
              <a:solidFill>
                <a:srgbClr val="C00000"/>
              </a:solidFill>
              <a:latin typeface="Calibri"/>
              <a:cs typeface="Calibri"/>
            </a:endParaRPr>
          </a:p>
          <a:p>
            <a:pPr lvl="0">
              <a:lnSpc>
                <a:spcPts val="4394"/>
              </a:lnSpc>
              <a:spcBef>
                <a:spcPts val="0"/>
              </a:spcBef>
              <a:spcAft>
                <a:spcPts val="0"/>
              </a:spcAft>
            </a:pPr>
            <a:r>
              <a:rPr lang="en-IN" sz="9600" b="1" dirty="0" smtClean="0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endParaRPr lang="en-IN" sz="9600" b="1" dirty="0">
              <a:solidFill>
                <a:srgbClr val="0070C0"/>
              </a:solidFill>
              <a:latin typeface="Calibri"/>
              <a:cs typeface="Calibri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63614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10810874" cy="4351338"/>
          </a:xfrm>
        </p:spPr>
        <p:txBody>
          <a:bodyPr/>
          <a:lstStyle/>
          <a:p>
            <a:pPr lvl="0">
              <a:lnSpc>
                <a:spcPts val="3911"/>
              </a:lnSpc>
              <a:spcBef>
                <a:spcPts val="0"/>
              </a:spcBef>
              <a:spcAft>
                <a:spcPts val="0"/>
              </a:spcAft>
            </a:pPr>
            <a:r>
              <a:rPr lang="en-IN" sz="3200" dirty="0">
                <a:solidFill>
                  <a:schemeClr val="tx1"/>
                </a:solidFill>
                <a:latin typeface="Calibri"/>
                <a:cs typeface="Calibri"/>
              </a:rPr>
              <a:t>7.</a:t>
            </a:r>
            <a:r>
              <a:rPr lang="en-IN" sz="3200" spc="18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200" b="1" dirty="0">
                <a:solidFill>
                  <a:schemeClr val="tx1"/>
                </a:solidFill>
                <a:latin typeface="Calibri"/>
                <a:cs typeface="Calibri"/>
              </a:rPr>
              <a:t>Solute</a:t>
            </a:r>
            <a:r>
              <a:rPr lang="en-IN" sz="3200" b="1" spc="-11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200" b="1" spc="-15" dirty="0">
                <a:solidFill>
                  <a:schemeClr val="tx1"/>
                </a:solidFill>
                <a:latin typeface="Calibri"/>
                <a:cs typeface="Calibri"/>
              </a:rPr>
              <a:t>wastes</a:t>
            </a:r>
            <a:r>
              <a:rPr lang="en-IN" sz="3200" b="1" dirty="0">
                <a:solidFill>
                  <a:schemeClr val="tx1"/>
                </a:solidFill>
                <a:latin typeface="Calibri"/>
                <a:cs typeface="Calibri"/>
              </a:rPr>
              <a:t> can</a:t>
            </a:r>
            <a:r>
              <a:rPr lang="en-IN" sz="3200" b="1" spc="70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200" b="1" dirty="0">
                <a:solidFill>
                  <a:schemeClr val="tx1"/>
                </a:solidFill>
                <a:latin typeface="Calibri"/>
                <a:cs typeface="Calibri"/>
              </a:rPr>
              <a:t>be</a:t>
            </a:r>
            <a:r>
              <a:rPr lang="en-IN" sz="3200" b="1" spc="-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200" b="1" dirty="0" smtClean="0">
                <a:solidFill>
                  <a:schemeClr val="tx1"/>
                </a:solidFill>
                <a:latin typeface="Calibri"/>
                <a:cs typeface="Calibri"/>
              </a:rPr>
              <a:t>discarded</a:t>
            </a:r>
          </a:p>
          <a:p>
            <a:pPr lvl="0">
              <a:lnSpc>
                <a:spcPts val="3911"/>
              </a:lnSpc>
              <a:spcBef>
                <a:spcPts val="0"/>
              </a:spcBef>
              <a:spcAft>
                <a:spcPts val="0"/>
              </a:spcAft>
            </a:pPr>
            <a:r>
              <a:rPr lang="en-IN" sz="3200" b="1" dirty="0">
                <a:solidFill>
                  <a:schemeClr val="tx1"/>
                </a:solidFill>
                <a:latin typeface="Calibri"/>
                <a:cs typeface="Calibri"/>
              </a:rPr>
              <a:t>8. </a:t>
            </a:r>
            <a:r>
              <a:rPr lang="en-IN" sz="3200" b="1" spc="-10" dirty="0">
                <a:solidFill>
                  <a:schemeClr val="tx1"/>
                </a:solidFill>
                <a:latin typeface="Calibri"/>
                <a:cs typeface="Calibri"/>
              </a:rPr>
              <a:t>Ultrafiltration</a:t>
            </a:r>
            <a:r>
              <a:rPr lang="en-IN" sz="3200" b="1" spc="-31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200" b="1" spc="-10" dirty="0">
                <a:solidFill>
                  <a:schemeClr val="tx1"/>
                </a:solidFill>
                <a:latin typeface="Calibri"/>
                <a:cs typeface="Calibri"/>
              </a:rPr>
              <a:t>removes</a:t>
            </a:r>
            <a:r>
              <a:rPr lang="en-IN" sz="3200" b="1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200" b="1" spc="-23" dirty="0">
                <a:solidFill>
                  <a:schemeClr val="tx1"/>
                </a:solidFill>
                <a:latin typeface="Calibri"/>
                <a:cs typeface="Calibri"/>
              </a:rPr>
              <a:t>excess</a:t>
            </a:r>
            <a:r>
              <a:rPr lang="en-IN" sz="3200" b="1" spc="18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200" b="1" spc="-20" dirty="0">
                <a:solidFill>
                  <a:schemeClr val="tx1"/>
                </a:solidFill>
                <a:latin typeface="Calibri"/>
                <a:cs typeface="Calibri"/>
              </a:rPr>
              <a:t>water</a:t>
            </a:r>
            <a:r>
              <a:rPr lang="en-IN" sz="3200" b="1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200" b="1" spc="-11" dirty="0">
                <a:solidFill>
                  <a:schemeClr val="tx1"/>
                </a:solidFill>
                <a:latin typeface="Calibri"/>
                <a:cs typeface="Calibri"/>
              </a:rPr>
              <a:t>from</a:t>
            </a:r>
            <a:r>
              <a:rPr lang="en-IN" sz="3200" b="1" spc="14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200" b="1" dirty="0" smtClean="0">
                <a:solidFill>
                  <a:schemeClr val="tx1"/>
                </a:solidFill>
                <a:latin typeface="Calibri"/>
                <a:cs typeface="Calibri"/>
              </a:rPr>
              <a:t>the blood</a:t>
            </a:r>
            <a:endParaRPr lang="en-IN" sz="3200" b="1" dirty="0">
              <a:solidFill>
                <a:schemeClr val="tx1"/>
              </a:solidFill>
              <a:latin typeface="Calibri"/>
              <a:cs typeface="Calibri"/>
            </a:endParaRPr>
          </a:p>
          <a:p>
            <a:pPr lvl="0">
              <a:lnSpc>
                <a:spcPts val="3911"/>
              </a:lnSpc>
              <a:spcBef>
                <a:spcPts val="0"/>
              </a:spcBef>
              <a:spcAft>
                <a:spcPts val="0"/>
              </a:spcAft>
            </a:pPr>
            <a:r>
              <a:rPr lang="en-IN" sz="3200" b="1" dirty="0">
                <a:solidFill>
                  <a:schemeClr val="tx1"/>
                </a:solidFill>
                <a:latin typeface="Calibri"/>
                <a:cs typeface="Calibri"/>
              </a:rPr>
              <a:t>9. After cleansing,</a:t>
            </a:r>
            <a:r>
              <a:rPr lang="en-IN" sz="3200" b="1" spc="-14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200" b="1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lang="en-IN" sz="3200" b="1" spc="-37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200" b="1" dirty="0">
                <a:solidFill>
                  <a:schemeClr val="tx1"/>
                </a:solidFill>
                <a:latin typeface="Calibri"/>
                <a:cs typeface="Calibri"/>
              </a:rPr>
              <a:t>blood</a:t>
            </a:r>
            <a:r>
              <a:rPr lang="en-IN" sz="3200" b="1" spc="-11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200" b="1" dirty="0">
                <a:solidFill>
                  <a:schemeClr val="tx1"/>
                </a:solidFill>
                <a:latin typeface="Calibri"/>
                <a:cs typeface="Calibri"/>
              </a:rPr>
              <a:t>returns </a:t>
            </a:r>
            <a:r>
              <a:rPr lang="en-IN" sz="3200" b="1" spc="-30" dirty="0">
                <a:solidFill>
                  <a:schemeClr val="tx1"/>
                </a:solidFill>
                <a:latin typeface="Calibri"/>
                <a:cs typeface="Calibri"/>
              </a:rPr>
              <a:t>to</a:t>
            </a:r>
            <a:r>
              <a:rPr lang="en-IN" sz="3200" b="1" spc="34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200" b="1" dirty="0">
                <a:solidFill>
                  <a:schemeClr val="tx1"/>
                </a:solidFill>
                <a:latin typeface="Calibri"/>
                <a:cs typeface="Calibri"/>
              </a:rPr>
              <a:t>the </a:t>
            </a:r>
            <a:r>
              <a:rPr lang="en-IN" sz="3200" b="1" dirty="0" smtClean="0">
                <a:solidFill>
                  <a:schemeClr val="tx1"/>
                </a:solidFill>
                <a:latin typeface="Calibri"/>
                <a:cs typeface="Calibri"/>
              </a:rPr>
              <a:t>client via</a:t>
            </a:r>
            <a:r>
              <a:rPr lang="en-IN" sz="3200" b="1" spc="-14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200" b="1" dirty="0">
                <a:solidFill>
                  <a:schemeClr val="tx1"/>
                </a:solidFill>
                <a:latin typeface="Calibri"/>
                <a:cs typeface="Calibri"/>
              </a:rPr>
              <a:t>the access</a:t>
            </a:r>
          </a:p>
          <a:p>
            <a:pPr lvl="0">
              <a:lnSpc>
                <a:spcPts val="3911"/>
              </a:lnSpc>
              <a:spcBef>
                <a:spcPts val="0"/>
              </a:spcBef>
              <a:spcAft>
                <a:spcPts val="0"/>
              </a:spcAft>
            </a:pPr>
            <a:endParaRPr lang="en-IN" sz="3200" b="1" dirty="0">
              <a:solidFill>
                <a:schemeClr val="tx1"/>
              </a:solidFill>
              <a:latin typeface="Calibri"/>
              <a:cs typeface="Calibri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72927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550" y="390525"/>
            <a:ext cx="11982450" cy="875493"/>
          </a:xfrm>
        </p:spPr>
        <p:txBody>
          <a:bodyPr>
            <a:normAutofit fontScale="90000"/>
          </a:bodyPr>
          <a:lstStyle/>
          <a:p>
            <a:pPr lvl="0">
              <a:lnSpc>
                <a:spcPts val="4877"/>
              </a:lnSpc>
              <a:spcBef>
                <a:spcPts val="0"/>
              </a:spcBef>
            </a:pPr>
            <a:r>
              <a:rPr lang="en-IN" sz="4000" b="1" dirty="0" smtClean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/>
            </a:r>
            <a:br>
              <a:rPr lang="en-IN" sz="4000" b="1" dirty="0" smtClean="0">
                <a:solidFill>
                  <a:srgbClr val="000000"/>
                </a:solidFill>
                <a:latin typeface="Calibri"/>
                <a:ea typeface="+mn-ea"/>
                <a:cs typeface="Calibri"/>
              </a:rPr>
            </a:br>
            <a:r>
              <a:rPr lang="en-IN" sz="4000" b="1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/>
            </a:r>
            <a:br>
              <a:rPr lang="en-IN" sz="4000" b="1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</a:br>
            <a:r>
              <a:rPr lang="en-IN" sz="4000" b="1" dirty="0" smtClean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/>
            </a:r>
            <a:br>
              <a:rPr lang="en-IN" sz="4000" b="1" dirty="0" smtClean="0">
                <a:solidFill>
                  <a:srgbClr val="000000"/>
                </a:solidFill>
                <a:latin typeface="Calibri"/>
                <a:ea typeface="+mn-ea"/>
                <a:cs typeface="Calibri"/>
              </a:rPr>
            </a:br>
            <a:r>
              <a:rPr lang="en-IN" sz="4000" b="1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/>
            </a:r>
            <a:br>
              <a:rPr lang="en-IN" sz="4000" b="1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</a:br>
            <a:r>
              <a:rPr lang="en-IN" sz="4000" b="1" dirty="0" smtClean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/>
            </a:r>
            <a:br>
              <a:rPr lang="en-IN" sz="4000" b="1" dirty="0" smtClean="0">
                <a:solidFill>
                  <a:srgbClr val="000000"/>
                </a:solidFill>
                <a:latin typeface="Calibri"/>
                <a:ea typeface="+mn-ea"/>
                <a:cs typeface="Calibri"/>
              </a:rPr>
            </a:br>
            <a:r>
              <a:rPr lang="en-IN" sz="4000" b="1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/>
            </a:r>
            <a:br>
              <a:rPr lang="en-IN" sz="4000" b="1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</a:br>
            <a:r>
              <a:rPr lang="en-IN" sz="4000" b="1" dirty="0" smtClean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/>
            </a:r>
            <a:br>
              <a:rPr lang="en-IN" sz="4000" b="1" dirty="0" smtClean="0">
                <a:solidFill>
                  <a:srgbClr val="000000"/>
                </a:solidFill>
                <a:latin typeface="Calibri"/>
                <a:ea typeface="+mn-ea"/>
                <a:cs typeface="Calibri"/>
              </a:rPr>
            </a:br>
            <a:r>
              <a:rPr lang="en-IN" sz="4000" b="1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/>
            </a:r>
            <a:br>
              <a:rPr lang="en-IN" sz="4000" b="1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</a:br>
            <a:r>
              <a:rPr lang="en-IN" sz="4000" b="1" dirty="0" smtClean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/>
            </a:r>
            <a:br>
              <a:rPr lang="en-IN" sz="4000" b="1" dirty="0" smtClean="0">
                <a:solidFill>
                  <a:srgbClr val="000000"/>
                </a:solidFill>
                <a:latin typeface="Calibri"/>
                <a:ea typeface="+mn-ea"/>
                <a:cs typeface="Calibri"/>
              </a:rPr>
            </a:br>
            <a:r>
              <a:rPr lang="en-IN" sz="4000" b="1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/>
            </a:r>
            <a:br>
              <a:rPr lang="en-IN" sz="4000" b="1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</a:br>
            <a:r>
              <a:rPr lang="en-IN" sz="4000" b="1" dirty="0" smtClean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/>
            </a:r>
            <a:br>
              <a:rPr lang="en-IN" sz="4000" b="1" dirty="0" smtClean="0">
                <a:solidFill>
                  <a:srgbClr val="000000"/>
                </a:solidFill>
                <a:latin typeface="Calibri"/>
                <a:ea typeface="+mn-ea"/>
                <a:cs typeface="Calibri"/>
              </a:rPr>
            </a:br>
            <a:r>
              <a:rPr lang="en-IN" sz="4000" b="1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/>
            </a:r>
            <a:br>
              <a:rPr lang="en-IN" sz="4000" b="1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</a:br>
            <a:r>
              <a:rPr lang="en-IN" sz="4000" b="1" dirty="0" smtClean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/>
            </a:r>
            <a:br>
              <a:rPr lang="en-IN" sz="4000" b="1" dirty="0" smtClean="0">
                <a:solidFill>
                  <a:srgbClr val="000000"/>
                </a:solidFill>
                <a:latin typeface="Calibri"/>
                <a:ea typeface="+mn-ea"/>
                <a:cs typeface="Calibri"/>
              </a:rPr>
            </a:br>
            <a:r>
              <a:rPr lang="en-IN" sz="4000" b="1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/>
            </a:r>
            <a:br>
              <a:rPr lang="en-IN" sz="4000" b="1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</a:br>
            <a:r>
              <a:rPr lang="en-IN" sz="1800" b="1" dirty="0">
                <a:solidFill>
                  <a:srgbClr val="000000"/>
                </a:solidFill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1800" b="1" dirty="0">
                <a:solidFill>
                  <a:srgbClr val="000000"/>
                </a:solidFill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1800" b="1" dirty="0" smtClean="0">
                <a:solidFill>
                  <a:srgbClr val="000000"/>
                </a:solidFill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1800" b="1" dirty="0" smtClean="0">
                <a:solidFill>
                  <a:srgbClr val="000000"/>
                </a:solidFill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1800" b="1" dirty="0">
                <a:solidFill>
                  <a:srgbClr val="000000"/>
                </a:solidFill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1800" b="1" dirty="0">
                <a:solidFill>
                  <a:srgbClr val="000000"/>
                </a:solidFill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1800" b="1" dirty="0" smtClean="0">
                <a:solidFill>
                  <a:srgbClr val="000000"/>
                </a:solidFill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1800" b="1" dirty="0" smtClean="0">
                <a:solidFill>
                  <a:srgbClr val="000000"/>
                </a:solidFill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1800" b="1" dirty="0">
                <a:solidFill>
                  <a:srgbClr val="000000"/>
                </a:solidFill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1800" b="1" dirty="0">
                <a:solidFill>
                  <a:srgbClr val="000000"/>
                </a:solidFill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1800" b="1" dirty="0" smtClean="0">
                <a:solidFill>
                  <a:srgbClr val="000000"/>
                </a:solidFill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1800" b="1" dirty="0" smtClean="0">
                <a:solidFill>
                  <a:srgbClr val="000000"/>
                </a:solidFill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1800" b="1" dirty="0">
                <a:solidFill>
                  <a:srgbClr val="000000"/>
                </a:solidFill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1800" b="1" dirty="0">
                <a:solidFill>
                  <a:srgbClr val="000000"/>
                </a:solidFill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4900" b="1" dirty="0" smtClean="0">
                <a:latin typeface="Arial Black" panose="020B0A04020102020204" pitchFamily="34" charset="0"/>
                <a:cs typeface="Calibri"/>
              </a:rPr>
              <a:t>Complications</a:t>
            </a:r>
            <a:r>
              <a:rPr lang="en-IN" sz="4900" b="1" spc="40" dirty="0" smtClean="0">
                <a:latin typeface="Arial Black" panose="020B0A04020102020204" pitchFamily="34" charset="0"/>
                <a:cs typeface="Calibri"/>
              </a:rPr>
              <a:t> </a:t>
            </a:r>
            <a:r>
              <a:rPr lang="en-IN" sz="4900" b="1" spc="-25" dirty="0">
                <a:latin typeface="Arial Black" panose="020B0A04020102020204" pitchFamily="34" charset="0"/>
                <a:cs typeface="Calibri"/>
              </a:rPr>
              <a:t>related</a:t>
            </a:r>
            <a:r>
              <a:rPr lang="en-IN" sz="4900" b="1" spc="36" dirty="0">
                <a:latin typeface="Arial Black" panose="020B0A04020102020204" pitchFamily="34" charset="0"/>
                <a:cs typeface="Calibri"/>
              </a:rPr>
              <a:t> </a:t>
            </a:r>
            <a:r>
              <a:rPr lang="en-IN" sz="4900" b="1" spc="-43" dirty="0">
                <a:latin typeface="Arial Black" panose="020B0A04020102020204" pitchFamily="34" charset="0"/>
                <a:cs typeface="Calibri"/>
              </a:rPr>
              <a:t>to</a:t>
            </a:r>
            <a:r>
              <a:rPr lang="en-IN" sz="4900" b="1" spc="41" dirty="0">
                <a:latin typeface="Arial Black" panose="020B0A04020102020204" pitchFamily="34" charset="0"/>
                <a:cs typeface="Calibri"/>
              </a:rPr>
              <a:t> </a:t>
            </a:r>
            <a:r>
              <a:rPr lang="en-IN" sz="4900" b="1" dirty="0">
                <a:latin typeface="Arial Black" panose="020B0A04020102020204" pitchFamily="34" charset="0"/>
                <a:cs typeface="Calibri"/>
              </a:rPr>
              <a:t>vascular </a:t>
            </a:r>
            <a:r>
              <a:rPr lang="en-IN" sz="4900" b="1" dirty="0" smtClean="0">
                <a:latin typeface="Arial Black" panose="020B0A04020102020204" pitchFamily="34" charset="0"/>
                <a:cs typeface="Calibri"/>
              </a:rPr>
              <a:t/>
            </a:r>
            <a:br>
              <a:rPr lang="en-IN" sz="4900" b="1" dirty="0" smtClean="0">
                <a:latin typeface="Arial Black" panose="020B0A04020102020204" pitchFamily="34" charset="0"/>
                <a:cs typeface="Calibri"/>
              </a:rPr>
            </a:br>
            <a:r>
              <a:rPr lang="en-IN" sz="4900" b="1" dirty="0">
                <a:latin typeface="Arial Black" panose="020B0A04020102020204" pitchFamily="34" charset="0"/>
                <a:cs typeface="Calibri"/>
              </a:rPr>
              <a:t/>
            </a:r>
            <a:br>
              <a:rPr lang="en-IN" sz="4900" b="1" dirty="0">
                <a:latin typeface="Arial Black" panose="020B0A04020102020204" pitchFamily="34" charset="0"/>
                <a:cs typeface="Calibri"/>
              </a:rPr>
            </a:br>
            <a:r>
              <a:rPr lang="en-IN" sz="4900" b="1" dirty="0" smtClean="0">
                <a:latin typeface="Arial Black" panose="020B0A04020102020204" pitchFamily="34" charset="0"/>
                <a:cs typeface="Calibri"/>
              </a:rPr>
              <a:t/>
            </a:r>
            <a:br>
              <a:rPr lang="en-IN" sz="4900" b="1" dirty="0" smtClean="0">
                <a:latin typeface="Arial Black" panose="020B0A04020102020204" pitchFamily="34" charset="0"/>
                <a:cs typeface="Calibri"/>
              </a:rPr>
            </a:br>
            <a:r>
              <a:rPr lang="en-IN" sz="4900" b="1" dirty="0">
                <a:latin typeface="Arial Black" panose="020B0A04020102020204" pitchFamily="34" charset="0"/>
                <a:cs typeface="Calibri"/>
              </a:rPr>
              <a:t/>
            </a:r>
            <a:br>
              <a:rPr lang="en-IN" sz="4900" b="1" dirty="0">
                <a:latin typeface="Arial Black" panose="020B0A04020102020204" pitchFamily="34" charset="0"/>
                <a:cs typeface="Calibri"/>
              </a:rPr>
            </a:br>
            <a:r>
              <a:rPr lang="en-IN" sz="4900" b="1" dirty="0" smtClean="0">
                <a:latin typeface="Arial Black" panose="020B0A04020102020204" pitchFamily="34" charset="0"/>
                <a:cs typeface="Calibri"/>
              </a:rPr>
              <a:t/>
            </a:r>
            <a:br>
              <a:rPr lang="en-IN" sz="4900" b="1" dirty="0" smtClean="0">
                <a:latin typeface="Arial Black" panose="020B0A04020102020204" pitchFamily="34" charset="0"/>
                <a:cs typeface="Calibri"/>
              </a:rPr>
            </a:br>
            <a:r>
              <a:rPr lang="en-IN" sz="4900" b="1" dirty="0">
                <a:latin typeface="Arial Black" panose="020B0A04020102020204" pitchFamily="34" charset="0"/>
                <a:cs typeface="Calibri"/>
              </a:rPr>
              <a:t/>
            </a:r>
            <a:br>
              <a:rPr lang="en-IN" sz="4900" b="1" dirty="0">
                <a:latin typeface="Arial Black" panose="020B0A04020102020204" pitchFamily="34" charset="0"/>
                <a:cs typeface="Calibri"/>
              </a:rPr>
            </a:br>
            <a:r>
              <a:rPr lang="en-IN" sz="4900" b="1" dirty="0" smtClean="0">
                <a:latin typeface="Arial Black" panose="020B0A04020102020204" pitchFamily="34" charset="0"/>
                <a:cs typeface="Calibri"/>
              </a:rPr>
              <a:t/>
            </a:r>
            <a:br>
              <a:rPr lang="en-IN" sz="4900" b="1" dirty="0" smtClean="0">
                <a:latin typeface="Arial Black" panose="020B0A04020102020204" pitchFamily="34" charset="0"/>
                <a:cs typeface="Calibri"/>
              </a:rPr>
            </a:br>
            <a:r>
              <a:rPr lang="en-IN" sz="4900" b="1" dirty="0">
                <a:latin typeface="Arial Black" panose="020B0A04020102020204" pitchFamily="34" charset="0"/>
                <a:cs typeface="Calibri"/>
              </a:rPr>
              <a:t/>
            </a:r>
            <a:br>
              <a:rPr lang="en-IN" sz="4900" b="1" dirty="0">
                <a:latin typeface="Arial Black" panose="020B0A04020102020204" pitchFamily="34" charset="0"/>
                <a:cs typeface="Calibri"/>
              </a:rPr>
            </a:br>
            <a:r>
              <a:rPr lang="en-IN" sz="4900" b="1" dirty="0" smtClean="0">
                <a:latin typeface="Arial Black" panose="020B0A04020102020204" pitchFamily="34" charset="0"/>
                <a:cs typeface="Calibri"/>
              </a:rPr>
              <a:t/>
            </a:r>
            <a:br>
              <a:rPr lang="en-IN" sz="4900" b="1" dirty="0" smtClean="0">
                <a:latin typeface="Arial Black" panose="020B0A04020102020204" pitchFamily="34" charset="0"/>
                <a:cs typeface="Calibri"/>
              </a:rPr>
            </a:br>
            <a:r>
              <a:rPr lang="en-IN" sz="4900" b="1" dirty="0">
                <a:latin typeface="Arial Black" panose="020B0A04020102020204" pitchFamily="34" charset="0"/>
                <a:cs typeface="Calibri"/>
              </a:rPr>
              <a:t/>
            </a:r>
            <a:br>
              <a:rPr lang="en-IN" sz="4900" b="1" dirty="0">
                <a:latin typeface="Arial Black" panose="020B0A04020102020204" pitchFamily="34" charset="0"/>
                <a:cs typeface="Calibri"/>
              </a:rPr>
            </a:br>
            <a:r>
              <a:rPr lang="en-IN" sz="4900" b="1" dirty="0" smtClean="0">
                <a:latin typeface="Arial Black" panose="020B0A04020102020204" pitchFamily="34" charset="0"/>
                <a:cs typeface="Calibri"/>
              </a:rPr>
              <a:t/>
            </a:r>
            <a:br>
              <a:rPr lang="en-IN" sz="4900" b="1" dirty="0" smtClean="0">
                <a:latin typeface="Arial Black" panose="020B0A04020102020204" pitchFamily="34" charset="0"/>
                <a:cs typeface="Calibri"/>
              </a:rPr>
            </a:br>
            <a:r>
              <a:rPr lang="en-IN" sz="4900" b="1" dirty="0">
                <a:latin typeface="Arial Black" panose="020B0A04020102020204" pitchFamily="34" charset="0"/>
                <a:cs typeface="Calibri"/>
              </a:rPr>
              <a:t/>
            </a:r>
            <a:br>
              <a:rPr lang="en-IN" sz="4900" b="1" dirty="0">
                <a:latin typeface="Arial Black" panose="020B0A04020102020204" pitchFamily="34" charset="0"/>
                <a:cs typeface="Calibri"/>
              </a:rPr>
            </a:br>
            <a:r>
              <a:rPr lang="en-IN" sz="4900" b="1" dirty="0" smtClean="0">
                <a:latin typeface="Arial Black" panose="020B0A04020102020204" pitchFamily="34" charset="0"/>
                <a:cs typeface="Calibri"/>
              </a:rPr>
              <a:t/>
            </a:r>
            <a:br>
              <a:rPr lang="en-IN" sz="4900" b="1" dirty="0" smtClean="0">
                <a:latin typeface="Arial Black" panose="020B0A04020102020204" pitchFamily="34" charset="0"/>
                <a:cs typeface="Calibri"/>
              </a:rPr>
            </a:br>
            <a:r>
              <a:rPr lang="en-IN" sz="4900" b="1" dirty="0">
                <a:latin typeface="Arial Black" panose="020B0A04020102020204" pitchFamily="34" charset="0"/>
                <a:cs typeface="Calibri"/>
              </a:rPr>
              <a:t/>
            </a:r>
            <a:br>
              <a:rPr lang="en-IN" sz="4900" b="1" dirty="0">
                <a:latin typeface="Arial Black" panose="020B0A04020102020204" pitchFamily="34" charset="0"/>
                <a:cs typeface="Calibri"/>
              </a:rPr>
            </a:br>
            <a:r>
              <a:rPr lang="en-IN" sz="4900" b="1" dirty="0" smtClean="0">
                <a:latin typeface="Arial Black" panose="020B0A04020102020204" pitchFamily="34" charset="0"/>
                <a:cs typeface="Calibri"/>
              </a:rPr>
              <a:t/>
            </a:r>
            <a:br>
              <a:rPr lang="en-IN" sz="4900" b="1" dirty="0" smtClean="0">
                <a:latin typeface="Arial Black" panose="020B0A04020102020204" pitchFamily="34" charset="0"/>
                <a:cs typeface="Calibri"/>
              </a:rPr>
            </a:br>
            <a:r>
              <a:rPr lang="en-IN" sz="4900" b="1" dirty="0">
                <a:latin typeface="Arial Black" panose="020B0A04020102020204" pitchFamily="34" charset="0"/>
                <a:ea typeface="+mn-ea"/>
                <a:cs typeface="Calibri"/>
              </a:rPr>
              <a:t/>
            </a:r>
            <a:br>
              <a:rPr lang="en-IN" sz="4900" b="1" dirty="0">
                <a:latin typeface="Arial Black" panose="020B0A04020102020204" pitchFamily="34" charset="0"/>
                <a:ea typeface="+mn-ea"/>
                <a:cs typeface="Calibri"/>
              </a:rPr>
            </a:br>
            <a:r>
              <a:rPr lang="en-IN" sz="4900" b="1" dirty="0" smtClean="0">
                <a:latin typeface="Arial Black" panose="020B0A04020102020204" pitchFamily="34" charset="0"/>
                <a:ea typeface="+mn-ea"/>
                <a:cs typeface="Calibri"/>
              </a:rPr>
              <a:t>	</a:t>
            </a:r>
            <a:r>
              <a:rPr lang="en-IN" sz="4900" b="1" dirty="0" smtClean="0">
                <a:solidFill>
                  <a:prstClr val="white"/>
                </a:solidFill>
                <a:latin typeface="Arial Black" panose="020B0A04020102020204" pitchFamily="34" charset="0"/>
                <a:cs typeface="Calibri"/>
              </a:rPr>
              <a:t>Access</a:t>
            </a:r>
            <a:r>
              <a:rPr lang="en-IN" sz="4900" b="1" spc="31" dirty="0" smtClean="0">
                <a:solidFill>
                  <a:prstClr val="white"/>
                </a:solidFill>
                <a:latin typeface="Arial Black" panose="020B0A04020102020204" pitchFamily="34" charset="0"/>
                <a:cs typeface="Calibri"/>
              </a:rPr>
              <a:t> </a:t>
            </a:r>
            <a:r>
              <a:rPr lang="en-IN" sz="4900" b="1" dirty="0" smtClean="0">
                <a:solidFill>
                  <a:prstClr val="white"/>
                </a:solidFill>
                <a:latin typeface="Arial Black" panose="020B0A04020102020204" pitchFamily="34" charset="0"/>
                <a:cs typeface="Calibri"/>
              </a:rPr>
              <a:t>during </a:t>
            </a:r>
            <a:r>
              <a:rPr lang="en-IN" sz="4900" b="1" dirty="0" err="1">
                <a:solidFill>
                  <a:prstClr val="white"/>
                </a:solidFill>
                <a:latin typeface="Arial Black" panose="020B0A04020102020204" pitchFamily="34" charset="0"/>
                <a:cs typeface="Calibri"/>
              </a:rPr>
              <a:t>Hemodialysis</a:t>
            </a:r>
            <a:endParaRPr lang="en-IN" sz="4900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10620374" cy="4351338"/>
          </a:xfrm>
        </p:spPr>
        <p:txBody>
          <a:bodyPr/>
          <a:lstStyle/>
          <a:p>
            <a:pPr marL="514350" lvl="0" indent="-514350">
              <a:lnSpc>
                <a:spcPts val="3911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IN" sz="3200" b="1" dirty="0" smtClean="0">
                <a:solidFill>
                  <a:schemeClr val="tx1"/>
                </a:solidFill>
                <a:latin typeface="Calibri"/>
                <a:cs typeface="Calibri"/>
              </a:rPr>
              <a:t>Infection</a:t>
            </a:r>
          </a:p>
          <a:p>
            <a:pPr marL="514350" lvl="0" indent="-514350">
              <a:lnSpc>
                <a:spcPts val="3911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IN" sz="3200" b="1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200" b="1" spc="-10" dirty="0">
                <a:solidFill>
                  <a:schemeClr val="tx1"/>
                </a:solidFill>
                <a:latin typeface="Calibri"/>
                <a:cs typeface="Calibri"/>
              </a:rPr>
              <a:t>Catheter</a:t>
            </a:r>
            <a:r>
              <a:rPr lang="en-IN" sz="3200" b="1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200" b="1" dirty="0" smtClean="0">
                <a:solidFill>
                  <a:schemeClr val="tx1"/>
                </a:solidFill>
                <a:latin typeface="Calibri"/>
                <a:cs typeface="Calibri"/>
              </a:rPr>
              <a:t>clotting</a:t>
            </a:r>
          </a:p>
          <a:p>
            <a:pPr marL="91439" lvl="0">
              <a:lnSpc>
                <a:spcPts val="3914"/>
              </a:lnSpc>
              <a:spcBef>
                <a:spcPts val="0"/>
              </a:spcBef>
              <a:spcAft>
                <a:spcPts val="0"/>
              </a:spcAft>
            </a:pPr>
            <a:r>
              <a:rPr lang="en-IN" sz="3200" b="1" dirty="0">
                <a:solidFill>
                  <a:schemeClr val="tx1"/>
                </a:solidFill>
                <a:latin typeface="Calibri"/>
                <a:cs typeface="Calibri"/>
              </a:rPr>
              <a:t>3. </a:t>
            </a:r>
            <a:r>
              <a:rPr lang="en-IN" sz="3200" b="1" spc="-14" dirty="0">
                <a:solidFill>
                  <a:schemeClr val="tx1"/>
                </a:solidFill>
                <a:latin typeface="Calibri"/>
                <a:cs typeface="Calibri"/>
              </a:rPr>
              <a:t>Central</a:t>
            </a:r>
            <a:r>
              <a:rPr lang="en-IN" sz="3200" b="1" dirty="0">
                <a:solidFill>
                  <a:schemeClr val="tx1"/>
                </a:solidFill>
                <a:latin typeface="Calibri"/>
                <a:cs typeface="Calibri"/>
              </a:rPr>
              <a:t> venous thrombosis</a:t>
            </a:r>
          </a:p>
          <a:p>
            <a:pPr marL="91439" lvl="0">
              <a:lnSpc>
                <a:spcPts val="3911"/>
              </a:lnSpc>
              <a:spcBef>
                <a:spcPts val="1850"/>
              </a:spcBef>
              <a:spcAft>
                <a:spcPts val="0"/>
              </a:spcAft>
            </a:pPr>
            <a:r>
              <a:rPr lang="en-IN" sz="3200" b="1" dirty="0">
                <a:solidFill>
                  <a:schemeClr val="tx1"/>
                </a:solidFill>
                <a:latin typeface="Calibri"/>
                <a:cs typeface="Calibri"/>
              </a:rPr>
              <a:t>4. Stenosis</a:t>
            </a:r>
            <a:r>
              <a:rPr lang="en-IN" sz="3200" b="1" spc="-18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200" b="1" dirty="0">
                <a:solidFill>
                  <a:schemeClr val="tx1"/>
                </a:solidFill>
                <a:latin typeface="Calibri"/>
                <a:cs typeface="Calibri"/>
              </a:rPr>
              <a:t>or thrombosis</a:t>
            </a:r>
          </a:p>
          <a:p>
            <a:pPr lvl="0">
              <a:lnSpc>
                <a:spcPts val="3914"/>
              </a:lnSpc>
              <a:spcBef>
                <a:spcPts val="1845"/>
              </a:spcBef>
              <a:spcAft>
                <a:spcPts val="0"/>
              </a:spcAft>
            </a:pPr>
            <a:r>
              <a:rPr lang="en-IN" sz="3200" b="1" dirty="0">
                <a:solidFill>
                  <a:schemeClr val="tx1"/>
                </a:solidFill>
                <a:latin typeface="Calibri"/>
                <a:cs typeface="Calibri"/>
              </a:rPr>
              <a:t>5. Ischemia</a:t>
            </a:r>
            <a:r>
              <a:rPr lang="en-IN" sz="3200" b="1" spc="-12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200" b="1" dirty="0">
                <a:solidFill>
                  <a:schemeClr val="tx1"/>
                </a:solidFill>
                <a:latin typeface="Calibri"/>
                <a:cs typeface="Calibri"/>
              </a:rPr>
              <a:t>of the </a:t>
            </a:r>
            <a:r>
              <a:rPr lang="en-IN" sz="3200" b="1" spc="-12" dirty="0">
                <a:solidFill>
                  <a:schemeClr val="tx1"/>
                </a:solidFill>
                <a:latin typeface="Calibri"/>
                <a:cs typeface="Calibri"/>
              </a:rPr>
              <a:t>affected</a:t>
            </a:r>
            <a:r>
              <a:rPr lang="en-IN" sz="3200" b="1" dirty="0">
                <a:solidFill>
                  <a:schemeClr val="tx1"/>
                </a:solidFill>
                <a:latin typeface="Calibri"/>
                <a:cs typeface="Calibri"/>
              </a:rPr>
              <a:t> limb</a:t>
            </a:r>
          </a:p>
          <a:p>
            <a:pPr lvl="0">
              <a:lnSpc>
                <a:spcPts val="3911"/>
              </a:lnSpc>
              <a:spcBef>
                <a:spcPts val="1851"/>
              </a:spcBef>
              <a:spcAft>
                <a:spcPts val="0"/>
              </a:spcAft>
            </a:pPr>
            <a:r>
              <a:rPr lang="en-IN" sz="3200" b="1" dirty="0">
                <a:solidFill>
                  <a:schemeClr val="tx1"/>
                </a:solidFill>
                <a:latin typeface="Calibri"/>
                <a:cs typeface="Calibri"/>
              </a:rPr>
              <a:t>6. Development of an</a:t>
            </a:r>
            <a:r>
              <a:rPr lang="en-IN" sz="3200" b="1" spc="-43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IN" sz="3200" b="1" dirty="0">
                <a:solidFill>
                  <a:schemeClr val="tx1"/>
                </a:solidFill>
                <a:latin typeface="Calibri"/>
                <a:cs typeface="Calibri"/>
              </a:rPr>
              <a:t>aneurysm</a:t>
            </a:r>
          </a:p>
          <a:p>
            <a:pPr lvl="0">
              <a:lnSpc>
                <a:spcPts val="3911"/>
              </a:lnSpc>
              <a:spcBef>
                <a:spcPts val="0"/>
              </a:spcBef>
              <a:spcAft>
                <a:spcPts val="0"/>
              </a:spcAft>
            </a:pPr>
            <a:endParaRPr lang="en-IN" sz="3200" b="1" dirty="0">
              <a:solidFill>
                <a:srgbClr val="C00000"/>
              </a:solidFill>
              <a:latin typeface="Calibri"/>
              <a:cs typeface="Calibri"/>
            </a:endParaRPr>
          </a:p>
          <a:p>
            <a:pPr lvl="0">
              <a:lnSpc>
                <a:spcPts val="3914"/>
              </a:lnSpc>
              <a:spcBef>
                <a:spcPts val="0"/>
              </a:spcBef>
              <a:spcAft>
                <a:spcPts val="0"/>
              </a:spcAft>
            </a:pPr>
            <a:endParaRPr lang="en-IN" sz="3200" b="1" dirty="0">
              <a:solidFill>
                <a:srgbClr val="C00000"/>
              </a:solidFill>
              <a:latin typeface="Calibri"/>
              <a:cs typeface="Calibri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382300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lnSpc>
                <a:spcPts val="3906"/>
              </a:lnSpc>
              <a:spcBef>
                <a:spcPts val="0"/>
              </a:spcBef>
            </a:pPr>
            <a:r>
              <a:rPr lang="en-IN" sz="4400" b="1" dirty="0" smtClean="0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  <a:t/>
            </a:r>
            <a:br>
              <a:rPr lang="en-IN" sz="4400" b="1" dirty="0" smtClean="0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</a:br>
            <a:r>
              <a:rPr lang="en-IN" sz="4400" b="1" dirty="0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  <a:t/>
            </a:r>
            <a:br>
              <a:rPr lang="en-IN" sz="4400" b="1" dirty="0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</a:br>
            <a:r>
              <a:rPr lang="en-IN" sz="4400" b="1" dirty="0" smtClean="0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  <a:t/>
            </a:r>
            <a:br>
              <a:rPr lang="en-IN" sz="4400" b="1" dirty="0" smtClean="0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</a:br>
            <a:r>
              <a:rPr lang="en-IN" sz="4400" b="1" dirty="0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  <a:t/>
            </a:r>
            <a:br>
              <a:rPr lang="en-IN" sz="4400" b="1" dirty="0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</a:br>
            <a:r>
              <a:rPr lang="en-IN" sz="4400" b="1" dirty="0" smtClean="0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  <a:t/>
            </a:r>
            <a:br>
              <a:rPr lang="en-IN" sz="4400" b="1" dirty="0" smtClean="0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</a:br>
            <a:r>
              <a:rPr lang="en-IN" sz="4400" b="1" dirty="0" smtClean="0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  <a:t/>
            </a:r>
            <a:br>
              <a:rPr lang="en-IN" sz="4400" b="1" dirty="0" smtClean="0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</a:br>
            <a:r>
              <a:rPr lang="en-IN" sz="4400" b="1" dirty="0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  <a:t/>
            </a:r>
            <a:br>
              <a:rPr lang="en-IN" sz="4400" b="1" dirty="0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</a:br>
            <a:r>
              <a:rPr lang="en-IN" sz="4400" b="1" dirty="0" smtClean="0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  <a:t/>
            </a:r>
            <a:br>
              <a:rPr lang="en-IN" sz="4400" b="1" dirty="0" smtClean="0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</a:br>
            <a:r>
              <a:rPr lang="en-IN" sz="4400" b="1" dirty="0" smtClean="0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  <a:t/>
            </a:r>
            <a:br>
              <a:rPr lang="en-IN" sz="4400" b="1" dirty="0" smtClean="0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</a:br>
            <a:r>
              <a:rPr lang="en-IN" sz="4400" b="1" dirty="0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  <a:t/>
            </a:r>
            <a:br>
              <a:rPr lang="en-IN" sz="4400" b="1" dirty="0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</a:br>
            <a:r>
              <a:rPr lang="en-IN" sz="4400" b="1" dirty="0" smtClean="0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  <a:t/>
            </a:r>
            <a:br>
              <a:rPr lang="en-IN" sz="4400" b="1" dirty="0" smtClean="0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</a:br>
            <a:r>
              <a:rPr lang="en-IN" sz="4400" b="1" dirty="0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  <a:t/>
            </a:r>
            <a:br>
              <a:rPr lang="en-IN" sz="4400" b="1" dirty="0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</a:br>
            <a:r>
              <a:rPr lang="en-IN" sz="4400" b="1" dirty="0" smtClean="0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  <a:t/>
            </a:r>
            <a:br>
              <a:rPr lang="en-IN" sz="4400" b="1" dirty="0" smtClean="0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</a:br>
            <a:r>
              <a:rPr lang="en-IN" sz="4400" b="1" dirty="0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  <a:t/>
            </a:r>
            <a:br>
              <a:rPr lang="en-IN" sz="4400" b="1" dirty="0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</a:br>
            <a:r>
              <a:rPr lang="en-IN" sz="4400" b="1" dirty="0" smtClean="0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  <a:t/>
            </a:r>
            <a:br>
              <a:rPr lang="en-IN" sz="4400" b="1" dirty="0" smtClean="0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</a:br>
            <a:r>
              <a:rPr lang="en-IN" sz="4400" b="1" dirty="0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  <a:t/>
            </a:r>
            <a:br>
              <a:rPr lang="en-IN" sz="4400" b="1" dirty="0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</a:br>
            <a:r>
              <a:rPr lang="en-IN" sz="4400" b="1" dirty="0" smtClean="0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  <a:t/>
            </a:r>
            <a:br>
              <a:rPr lang="en-IN" sz="4400" b="1" dirty="0" smtClean="0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</a:br>
            <a:r>
              <a:rPr lang="en-IN" sz="4400" b="1" dirty="0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  <a:t/>
            </a:r>
            <a:br>
              <a:rPr lang="en-IN" sz="4400" b="1" dirty="0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</a:br>
            <a:r>
              <a:rPr lang="en-IN" sz="4400" b="1" dirty="0" smtClean="0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  <a:t/>
            </a:r>
            <a:br>
              <a:rPr lang="en-IN" sz="4400" b="1" dirty="0" smtClean="0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</a:br>
            <a:r>
              <a:rPr lang="en-IN" sz="4900" b="1" dirty="0">
                <a:latin typeface="Arial Black" panose="020B0A04020102020204" pitchFamily="34" charset="0"/>
                <a:ea typeface="+mn-ea"/>
                <a:cs typeface="Times New Roman"/>
              </a:rPr>
              <a:t/>
            </a:r>
            <a:br>
              <a:rPr lang="en-IN" sz="4900" b="1" dirty="0">
                <a:latin typeface="Arial Black" panose="020B0A04020102020204" pitchFamily="34" charset="0"/>
                <a:ea typeface="+mn-ea"/>
                <a:cs typeface="Times New Roman"/>
              </a:rPr>
            </a:br>
            <a:r>
              <a:rPr lang="en-IN" sz="4900" b="1" dirty="0" smtClean="0">
                <a:latin typeface="Arial Black" panose="020B0A04020102020204" pitchFamily="34" charset="0"/>
                <a:ea typeface="+mn-ea"/>
                <a:cs typeface="Times New Roman"/>
              </a:rPr>
              <a:t/>
            </a:r>
            <a:br>
              <a:rPr lang="en-IN" sz="4900" b="1" dirty="0" smtClean="0">
                <a:latin typeface="Arial Black" panose="020B0A04020102020204" pitchFamily="34" charset="0"/>
                <a:ea typeface="+mn-ea"/>
                <a:cs typeface="Times New Roman"/>
              </a:rPr>
            </a:br>
            <a:r>
              <a:rPr lang="en-IN" sz="4900" b="1" dirty="0" smtClean="0">
                <a:latin typeface="Arial Black" panose="020B0A04020102020204" pitchFamily="34" charset="0"/>
                <a:ea typeface="+mn-ea"/>
                <a:cs typeface="Calibri"/>
              </a:rPr>
              <a:t>Pre-dialysis</a:t>
            </a:r>
            <a:r>
              <a:rPr lang="en-IN" sz="4900" b="1" spc="-28" dirty="0" smtClean="0">
                <a:latin typeface="Arial Black" panose="020B0A04020102020204" pitchFamily="34" charset="0"/>
                <a:ea typeface="+mn-ea"/>
                <a:cs typeface="Calibri"/>
              </a:rPr>
              <a:t> </a:t>
            </a:r>
            <a:r>
              <a:rPr lang="en-IN" sz="4900" b="1" spc="-15" dirty="0">
                <a:latin typeface="Arial Black" panose="020B0A04020102020204" pitchFamily="34" charset="0"/>
                <a:ea typeface="+mn-ea"/>
                <a:cs typeface="Calibri"/>
              </a:rPr>
              <a:t>care</a:t>
            </a:r>
            <a:br>
              <a:rPr lang="en-IN" sz="4900" b="1" spc="-15" dirty="0">
                <a:latin typeface="Arial Black" panose="020B0A04020102020204" pitchFamily="34" charset="0"/>
                <a:ea typeface="+mn-ea"/>
                <a:cs typeface="Calibri"/>
              </a:rPr>
            </a:br>
            <a:endParaRPr lang="en-IN" sz="4900" dirty="0">
              <a:latin typeface="Arial Black" panose="020B0A0402010202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66701" y="1457325"/>
            <a:ext cx="11449050" cy="5286375"/>
          </a:xfrm>
        </p:spPr>
        <p:txBody>
          <a:bodyPr>
            <a:normAutofit fontScale="25000" lnSpcReduction="20000"/>
          </a:bodyPr>
          <a:lstStyle/>
          <a:p>
            <a:pPr lvl="0">
              <a:lnSpc>
                <a:spcPts val="3911"/>
              </a:lnSpc>
              <a:spcBef>
                <a:spcPts val="699"/>
              </a:spcBef>
              <a:spcAft>
                <a:spcPts val="0"/>
              </a:spcAft>
            </a:pPr>
            <a:r>
              <a:rPr lang="en-IN" sz="14400" b="1" i="1" dirty="0" smtClean="0">
                <a:solidFill>
                  <a:srgbClr val="000000"/>
                </a:solidFill>
                <a:latin typeface="Calibri"/>
                <a:cs typeface="Calibri"/>
              </a:rPr>
              <a:t>Assess for-</a:t>
            </a:r>
            <a:endParaRPr lang="en-IN" sz="14400" b="1" i="1" dirty="0">
              <a:solidFill>
                <a:srgbClr val="000000"/>
              </a:solidFill>
              <a:latin typeface="Calibri"/>
              <a:cs typeface="Calibri"/>
            </a:endParaRPr>
          </a:p>
          <a:p>
            <a:pPr lvl="0">
              <a:lnSpc>
                <a:spcPts val="3911"/>
              </a:lnSpc>
              <a:spcBef>
                <a:spcPts val="0"/>
              </a:spcBef>
              <a:spcAft>
                <a:spcPts val="0"/>
              </a:spcAft>
            </a:pPr>
            <a:r>
              <a:rPr lang="en-IN" sz="9600" b="1" dirty="0" smtClean="0">
                <a:solidFill>
                  <a:schemeClr val="tx1"/>
                </a:solidFill>
                <a:latin typeface="Calibri" panose="020F0502020204030204" pitchFamily="34" charset="0"/>
                <a:cs typeface="Arial"/>
              </a:rPr>
              <a:t>Weight:</a:t>
            </a:r>
            <a:r>
              <a:rPr lang="en-IN" sz="9600" b="1" spc="-23" dirty="0" smtClean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</a:t>
            </a:r>
            <a:r>
              <a:rPr lang="en-IN" sz="9600" b="1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Determines</a:t>
            </a:r>
            <a:r>
              <a:rPr lang="en-IN" sz="9600" b="1" spc="-2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</a:t>
            </a:r>
            <a:r>
              <a:rPr lang="en-IN" sz="9600" b="1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amount</a:t>
            </a:r>
            <a:r>
              <a:rPr lang="en-IN" sz="9600" b="1" spc="-17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</a:t>
            </a:r>
            <a:r>
              <a:rPr lang="en-IN" sz="9600" b="1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of fluid</a:t>
            </a:r>
            <a:r>
              <a:rPr lang="en-IN" sz="9600" b="1" spc="-1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</a:t>
            </a:r>
            <a:r>
              <a:rPr lang="en-IN" sz="9600" b="1" spc="-3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to</a:t>
            </a:r>
            <a:r>
              <a:rPr lang="en-IN" sz="9600" b="1" spc="34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</a:t>
            </a:r>
            <a:r>
              <a:rPr lang="en-IN" sz="9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be </a:t>
            </a:r>
            <a:r>
              <a:rPr lang="en-IN" sz="9600" b="1" spc="-10" dirty="0" smtClean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removed</a:t>
            </a:r>
            <a:r>
              <a:rPr lang="en-IN" sz="9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</a:t>
            </a:r>
            <a:r>
              <a:rPr lang="en-IN" sz="9600" b="1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during</a:t>
            </a:r>
            <a:r>
              <a:rPr lang="en-IN" sz="9600" b="1" spc="-3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</a:t>
            </a:r>
            <a:r>
              <a:rPr lang="en-IN" sz="9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dialysis</a:t>
            </a:r>
          </a:p>
          <a:p>
            <a:pPr lvl="0">
              <a:lnSpc>
                <a:spcPts val="3911"/>
              </a:lnSpc>
              <a:spcBef>
                <a:spcPts val="0"/>
              </a:spcBef>
              <a:spcAft>
                <a:spcPts val="0"/>
              </a:spcAft>
            </a:pPr>
            <a:r>
              <a:rPr lang="en-IN" sz="9600" b="1" dirty="0" smtClean="0">
                <a:solidFill>
                  <a:schemeClr val="tx1"/>
                </a:solidFill>
                <a:latin typeface="Calibri" panose="020F0502020204030204" pitchFamily="34" charset="0"/>
                <a:cs typeface="Arial"/>
              </a:rPr>
              <a:t>Vital Sign</a:t>
            </a:r>
            <a:r>
              <a:rPr lang="en-IN" sz="9600" dirty="0" smtClean="0">
                <a:solidFill>
                  <a:schemeClr val="tx1"/>
                </a:solidFill>
                <a:latin typeface="Calibri" panose="020F0502020204030204" pitchFamily="34" charset="0"/>
                <a:cs typeface="Arial"/>
              </a:rPr>
              <a:t>:</a:t>
            </a:r>
            <a:r>
              <a:rPr lang="en-IN" sz="9600" b="1" spc="-23" dirty="0" smtClean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</a:t>
            </a:r>
            <a:r>
              <a:rPr lang="en-IN" sz="9600" b="1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BP </a:t>
            </a:r>
            <a:r>
              <a:rPr lang="en-IN" sz="9600" b="1" spc="-2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for</a:t>
            </a:r>
            <a:r>
              <a:rPr lang="en-IN" sz="9600" b="1" spc="3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</a:t>
            </a:r>
            <a:r>
              <a:rPr lang="en-IN" sz="9600" b="1" spc="-21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hypo</a:t>
            </a:r>
            <a:r>
              <a:rPr lang="en-IN" sz="9600" b="1" spc="2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</a:t>
            </a:r>
            <a:r>
              <a:rPr lang="en-IN" sz="9600" b="1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and</a:t>
            </a:r>
            <a:r>
              <a:rPr lang="en-IN" sz="9600" b="1" spc="-2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</a:t>
            </a:r>
            <a:r>
              <a:rPr lang="en-IN" sz="9600" b="1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hypertension</a:t>
            </a:r>
            <a:r>
              <a:rPr lang="en-IN" sz="9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; </a:t>
            </a:r>
            <a:r>
              <a:rPr lang="en-IN" sz="9600" b="1" spc="-15" dirty="0" smtClean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temperature </a:t>
            </a:r>
            <a:r>
              <a:rPr lang="en-IN" sz="9600" b="1" spc="-23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for</a:t>
            </a:r>
            <a:r>
              <a:rPr lang="en-IN" sz="9600" b="1" spc="37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</a:t>
            </a:r>
            <a:r>
              <a:rPr lang="en-IN" sz="9600" b="1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sepsis;</a:t>
            </a:r>
            <a:r>
              <a:rPr lang="en-IN" sz="9600" b="1" spc="-34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</a:t>
            </a:r>
            <a:r>
              <a:rPr lang="en-IN" sz="9600" b="1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respiration </a:t>
            </a:r>
            <a:r>
              <a:rPr lang="en-IN" sz="9600" b="1" spc="-27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for</a:t>
            </a:r>
            <a:r>
              <a:rPr lang="en-IN" sz="9600" b="1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</a:t>
            </a:r>
            <a:r>
              <a:rPr lang="en-IN" sz="9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fluid Overload</a:t>
            </a:r>
          </a:p>
          <a:p>
            <a:pPr lvl="0">
              <a:lnSpc>
                <a:spcPts val="3914"/>
              </a:lnSpc>
              <a:spcBef>
                <a:spcPts val="0"/>
              </a:spcBef>
              <a:spcAft>
                <a:spcPts val="0"/>
              </a:spcAft>
            </a:pPr>
            <a:r>
              <a:rPr lang="en-IN" sz="9600" b="1" dirty="0" smtClean="0">
                <a:solidFill>
                  <a:schemeClr val="tx1"/>
                </a:solidFill>
                <a:latin typeface="Calibri" panose="020F0502020204030204" pitchFamily="34" charset="0"/>
                <a:cs typeface="Arial"/>
              </a:rPr>
              <a:t>Potassium level</a:t>
            </a:r>
            <a:r>
              <a:rPr lang="en-IN" sz="9600" dirty="0" smtClean="0">
                <a:solidFill>
                  <a:schemeClr val="tx1"/>
                </a:solidFill>
                <a:latin typeface="Calibri" panose="020F0502020204030204" pitchFamily="34" charset="0"/>
                <a:cs typeface="Arial"/>
              </a:rPr>
              <a:t>:</a:t>
            </a:r>
            <a:r>
              <a:rPr lang="en-IN" sz="9600" b="1" spc="-713" dirty="0" smtClean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</a:t>
            </a:r>
            <a:r>
              <a:rPr lang="en-IN" sz="9600" b="1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Determines potassium</a:t>
            </a:r>
            <a:r>
              <a:rPr lang="en-IN" sz="9600" b="1" spc="-1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</a:t>
            </a:r>
            <a:r>
              <a:rPr lang="en-IN" sz="9600" b="1" spc="-10" dirty="0" smtClean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level </a:t>
            </a:r>
            <a:r>
              <a:rPr lang="en-IN" sz="9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in </a:t>
            </a:r>
            <a:r>
              <a:rPr lang="en-IN" sz="9600" b="1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dialysate</a:t>
            </a:r>
            <a:r>
              <a:rPr lang="en-IN" sz="9600" b="1" spc="-21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</a:t>
            </a:r>
            <a:r>
              <a:rPr lang="en-IN" sz="9600" b="1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(in the</a:t>
            </a:r>
            <a:r>
              <a:rPr lang="en-IN" sz="9600" b="1" spc="-14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</a:t>
            </a:r>
            <a:r>
              <a:rPr lang="en-IN" sz="9600" b="1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chronic</a:t>
            </a:r>
            <a:r>
              <a:rPr lang="en-IN" sz="9600" b="1" spc="-14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</a:t>
            </a:r>
            <a:r>
              <a:rPr lang="en-IN" sz="9600" b="1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setting,</a:t>
            </a:r>
            <a:r>
              <a:rPr lang="en-IN" sz="9600" b="1" spc="-37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</a:t>
            </a:r>
            <a:r>
              <a:rPr lang="en-IN" sz="9600" b="1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this is</a:t>
            </a:r>
            <a:r>
              <a:rPr lang="en-IN" sz="9600" b="1" spc="-12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</a:t>
            </a:r>
            <a:r>
              <a:rPr lang="en-IN" sz="9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done monthly</a:t>
            </a:r>
            <a:r>
              <a:rPr lang="en-IN" sz="9600" b="1" spc="-27" dirty="0" smtClean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</a:t>
            </a:r>
            <a:r>
              <a:rPr lang="en-IN" sz="9600" b="1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unless</a:t>
            </a:r>
            <a:r>
              <a:rPr lang="en-IN" sz="9600" b="1" spc="-12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</a:t>
            </a:r>
            <a:r>
              <a:rPr lang="en-IN" sz="9600" b="1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the patient</a:t>
            </a:r>
            <a:r>
              <a:rPr lang="en-IN" sz="9600" b="1" spc="-2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</a:t>
            </a:r>
            <a:r>
              <a:rPr lang="en-IN" sz="9600" b="1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is </a:t>
            </a:r>
            <a:r>
              <a:rPr lang="en-IN" sz="9600" b="1" spc="-10" dirty="0" smtClean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symptomatic</a:t>
            </a:r>
          </a:p>
          <a:p>
            <a:pPr lvl="0">
              <a:lnSpc>
                <a:spcPts val="3914"/>
              </a:lnSpc>
              <a:spcBef>
                <a:spcPts val="0"/>
              </a:spcBef>
              <a:spcAft>
                <a:spcPts val="0"/>
              </a:spcAft>
            </a:pPr>
            <a:r>
              <a:rPr lang="en-IN" sz="9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Hold</a:t>
            </a:r>
            <a:r>
              <a:rPr lang="en-IN" sz="9600" b="1" spc="-10" dirty="0" smtClean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</a:t>
            </a:r>
            <a:r>
              <a:rPr lang="en-IN" sz="9600" b="1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drugs</a:t>
            </a:r>
            <a:r>
              <a:rPr lang="en-IN" sz="9600" b="1" spc="-1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</a:t>
            </a:r>
            <a:r>
              <a:rPr lang="en-IN" sz="9600" b="1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that pass</a:t>
            </a:r>
            <a:r>
              <a:rPr lang="en-IN" sz="9600" b="1" spc="-37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</a:t>
            </a:r>
            <a:r>
              <a:rPr lang="en-IN" sz="9600" b="1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through</a:t>
            </a:r>
            <a:r>
              <a:rPr lang="en-IN" sz="9600" b="1" spc="-23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</a:t>
            </a:r>
            <a:r>
              <a:rPr lang="en-IN" sz="9600" b="1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the</a:t>
            </a:r>
            <a:r>
              <a:rPr lang="en-IN" sz="9600" b="1" spc="-14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</a:t>
            </a:r>
            <a:r>
              <a:rPr lang="en-IN" sz="9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dialysis membrane</a:t>
            </a:r>
            <a:r>
              <a:rPr lang="en-IN" sz="9600" b="1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,</a:t>
            </a:r>
            <a:r>
              <a:rPr lang="en-IN" sz="9600" b="1" spc="-11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</a:t>
            </a:r>
            <a:r>
              <a:rPr lang="en-IN" sz="9600" b="1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such</a:t>
            </a:r>
            <a:r>
              <a:rPr lang="en-IN" sz="9600" b="1" spc="-23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</a:t>
            </a:r>
            <a:r>
              <a:rPr lang="en-IN" sz="9600" b="1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as </a:t>
            </a:r>
            <a:r>
              <a:rPr lang="en-IN" sz="9600" b="1" dirty="0" err="1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piperacillin</a:t>
            </a:r>
            <a:r>
              <a:rPr lang="en-IN" sz="9600" b="1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,</a:t>
            </a:r>
            <a:r>
              <a:rPr lang="en-IN" sz="9600" b="1" spc="-1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</a:t>
            </a:r>
            <a:r>
              <a:rPr lang="en-IN" sz="9600" b="1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folic</a:t>
            </a:r>
            <a:r>
              <a:rPr lang="en-IN" sz="9600" b="1" spc="-2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</a:t>
            </a:r>
            <a:r>
              <a:rPr lang="en-IN" sz="9600" b="1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acid</a:t>
            </a:r>
            <a:r>
              <a:rPr lang="en-IN" sz="9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, and</a:t>
            </a:r>
            <a:r>
              <a:rPr lang="en-IN" sz="9600" b="1" spc="-21" dirty="0" smtClean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</a:t>
            </a:r>
            <a:r>
              <a:rPr lang="en-IN" sz="9600" b="1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other water-soluble</a:t>
            </a:r>
            <a:r>
              <a:rPr lang="en-IN" sz="9600" b="1" spc="-23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</a:t>
            </a:r>
            <a:r>
              <a:rPr lang="en-IN" sz="9600" b="1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vitamins.</a:t>
            </a:r>
          </a:p>
          <a:p>
            <a:pPr lvl="0">
              <a:lnSpc>
                <a:spcPts val="3579"/>
              </a:lnSpc>
              <a:spcBef>
                <a:spcPts val="0"/>
              </a:spcBef>
              <a:spcAft>
                <a:spcPts val="0"/>
              </a:spcAft>
            </a:pPr>
            <a:r>
              <a:rPr lang="en-IN" sz="9600" dirty="0">
                <a:solidFill>
                  <a:schemeClr val="tx1"/>
                </a:solidFill>
                <a:latin typeface="Calibri" panose="020F0502020204030204" pitchFamily="34" charset="0"/>
                <a:cs typeface="Arial"/>
              </a:rPr>
              <a:t>•</a:t>
            </a:r>
            <a:r>
              <a:rPr lang="en-IN" sz="9600" spc="782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lang="en-IN" sz="9600" b="1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Hold</a:t>
            </a:r>
            <a:r>
              <a:rPr lang="en-IN" sz="9600" b="1" spc="-1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</a:t>
            </a:r>
            <a:r>
              <a:rPr lang="en-IN" sz="9600" b="1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antihypertensive</a:t>
            </a:r>
            <a:r>
              <a:rPr lang="en-IN" sz="9600" b="1" spc="-2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</a:t>
            </a:r>
            <a:r>
              <a:rPr lang="en-IN" sz="9600" b="1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drugs,</a:t>
            </a:r>
            <a:r>
              <a:rPr lang="en-IN" sz="9600" b="1" spc="-3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</a:t>
            </a:r>
            <a:r>
              <a:rPr lang="en-IN" sz="9600" b="1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especially</a:t>
            </a:r>
            <a:r>
              <a:rPr lang="en-IN" sz="9600" b="1" spc="-28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</a:t>
            </a:r>
            <a:r>
              <a:rPr lang="en-IN" sz="9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if </a:t>
            </a:r>
            <a:r>
              <a:rPr lang="en-IN" sz="9600" b="1" spc="-15" dirty="0" smtClean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systolic</a:t>
            </a:r>
            <a:r>
              <a:rPr lang="en-IN" sz="9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</a:t>
            </a:r>
            <a:r>
              <a:rPr lang="en-IN" sz="9600" b="1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pressure</a:t>
            </a:r>
            <a:r>
              <a:rPr lang="en-IN" sz="9600" b="1" spc="-23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</a:t>
            </a:r>
            <a:r>
              <a:rPr lang="en-IN" sz="9600" b="1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is below 100, per </a:t>
            </a:r>
            <a:r>
              <a:rPr lang="en-IN" sz="9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physician order</a:t>
            </a:r>
          </a:p>
          <a:p>
            <a:pPr lvl="0">
              <a:lnSpc>
                <a:spcPts val="3914"/>
              </a:lnSpc>
              <a:spcBef>
                <a:spcPts val="693"/>
              </a:spcBef>
              <a:spcAft>
                <a:spcPts val="0"/>
              </a:spcAft>
            </a:pPr>
            <a:endParaRPr lang="en-IN" sz="9600" b="1" dirty="0">
              <a:solidFill>
                <a:srgbClr val="C00000"/>
              </a:solidFill>
              <a:latin typeface="Calibri"/>
              <a:cs typeface="Calibri"/>
            </a:endParaRPr>
          </a:p>
          <a:p>
            <a:pPr lvl="0">
              <a:lnSpc>
                <a:spcPts val="3911"/>
              </a:lnSpc>
              <a:spcBef>
                <a:spcPts val="699"/>
              </a:spcBef>
              <a:spcAft>
                <a:spcPts val="0"/>
              </a:spcAft>
            </a:pPr>
            <a:endParaRPr lang="en-IN" sz="9600" b="1" spc="-10" dirty="0">
              <a:solidFill>
                <a:srgbClr val="00B050"/>
              </a:solidFill>
              <a:latin typeface="Calibri"/>
              <a:cs typeface="Calibri"/>
            </a:endParaRPr>
          </a:p>
          <a:p>
            <a:pPr marL="343204" lvl="0">
              <a:lnSpc>
                <a:spcPts val="3839"/>
              </a:lnSpc>
              <a:spcBef>
                <a:spcPts val="0"/>
              </a:spcBef>
              <a:spcAft>
                <a:spcPts val="0"/>
              </a:spcAft>
            </a:pPr>
            <a:endParaRPr lang="en-IN" sz="3200" b="1" dirty="0">
              <a:solidFill>
                <a:srgbClr val="C00000"/>
              </a:solidFill>
              <a:latin typeface="Calibri"/>
              <a:cs typeface="Calibri"/>
            </a:endParaRPr>
          </a:p>
          <a:p>
            <a:pPr lvl="0">
              <a:lnSpc>
                <a:spcPts val="3914"/>
              </a:lnSpc>
              <a:spcBef>
                <a:spcPts val="0"/>
              </a:spcBef>
              <a:spcAft>
                <a:spcPts val="0"/>
              </a:spcAft>
            </a:pPr>
            <a:endParaRPr lang="en-IN" sz="3200" b="1" dirty="0">
              <a:solidFill>
                <a:srgbClr val="0070C0"/>
              </a:solidFill>
              <a:latin typeface="Calibri"/>
              <a:cs typeface="Calibri"/>
            </a:endParaRPr>
          </a:p>
          <a:p>
            <a:pPr lvl="0">
              <a:lnSpc>
                <a:spcPts val="3911"/>
              </a:lnSpc>
              <a:spcBef>
                <a:spcPts val="696"/>
              </a:spcBef>
              <a:spcAft>
                <a:spcPts val="0"/>
              </a:spcAft>
            </a:pPr>
            <a:endParaRPr lang="en-IN" sz="3200" b="1" dirty="0">
              <a:solidFill>
                <a:srgbClr val="0070C0"/>
              </a:solidFill>
              <a:latin typeface="Calibri"/>
              <a:cs typeface="Calibri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24968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lnSpc>
                <a:spcPts val="3906"/>
              </a:lnSpc>
              <a:spcBef>
                <a:spcPts val="0"/>
              </a:spcBef>
            </a:pPr>
            <a:r>
              <a:rPr lang="en-IN" sz="4000" dirty="0">
                <a:latin typeface="Arial Black" panose="020B0A04020102020204" pitchFamily="34" charset="0"/>
                <a:ea typeface="+mn-ea"/>
                <a:cs typeface="Calibri"/>
              </a:rPr>
              <a:t>Check </a:t>
            </a:r>
            <a:r>
              <a:rPr lang="en-IN" sz="4000" spc="-10" dirty="0">
                <a:latin typeface="Arial Black" panose="020B0A04020102020204" pitchFamily="34" charset="0"/>
                <a:ea typeface="+mn-ea"/>
                <a:cs typeface="Calibri"/>
              </a:rPr>
              <a:t>access</a:t>
            </a:r>
            <a:r>
              <a:rPr lang="en-IN" sz="4000" dirty="0">
                <a:latin typeface="Arial Black" panose="020B0A04020102020204" pitchFamily="34" charset="0"/>
                <a:ea typeface="+mn-ea"/>
                <a:cs typeface="Calibri"/>
              </a:rPr>
              <a:t> site</a:t>
            </a:r>
            <a:br>
              <a:rPr lang="en-IN" sz="4000" dirty="0">
                <a:latin typeface="Arial Black" panose="020B0A04020102020204" pitchFamily="34" charset="0"/>
                <a:ea typeface="+mn-ea"/>
                <a:cs typeface="Calibri"/>
              </a:rPr>
            </a:br>
            <a:endParaRPr lang="en-IN" sz="4000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9905999" cy="4351338"/>
          </a:xfrm>
        </p:spPr>
        <p:txBody>
          <a:bodyPr>
            <a:normAutofit/>
          </a:bodyPr>
          <a:lstStyle/>
          <a:p>
            <a:pPr lvl="0">
              <a:lnSpc>
                <a:spcPts val="3911"/>
              </a:lnSpc>
              <a:spcBef>
                <a:spcPts val="696"/>
              </a:spcBef>
              <a:spcAft>
                <a:spcPts val="0"/>
              </a:spcAft>
            </a:pPr>
            <a:r>
              <a:rPr lang="en-IN" sz="3200" b="1" dirty="0">
                <a:solidFill>
                  <a:srgbClr val="000000"/>
                </a:solidFill>
                <a:latin typeface="Calibri"/>
                <a:cs typeface="Calibri"/>
              </a:rPr>
              <a:t>Assess</a:t>
            </a:r>
            <a:r>
              <a:rPr lang="en-IN" sz="3200" b="1" spc="-33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IN" sz="3200" b="1" dirty="0">
                <a:solidFill>
                  <a:srgbClr val="000000"/>
                </a:solidFill>
                <a:latin typeface="Calibri"/>
                <a:cs typeface="Calibri"/>
              </a:rPr>
              <a:t>fistula</a:t>
            </a:r>
            <a:r>
              <a:rPr lang="en-IN" sz="3200" b="1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IN" sz="3200" b="1" dirty="0">
                <a:solidFill>
                  <a:srgbClr val="000000"/>
                </a:solidFill>
                <a:latin typeface="Calibri"/>
                <a:cs typeface="Calibri"/>
              </a:rPr>
              <a:t>or </a:t>
            </a:r>
            <a:r>
              <a:rPr lang="en-IN" sz="3200" b="1" spc="-17" dirty="0">
                <a:solidFill>
                  <a:srgbClr val="000000"/>
                </a:solidFill>
                <a:latin typeface="Calibri"/>
                <a:cs typeface="Calibri"/>
              </a:rPr>
              <a:t>graft</a:t>
            </a:r>
            <a:r>
              <a:rPr lang="en-IN" sz="3200" b="1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IN" sz="3200" b="1" spc="-23" dirty="0">
                <a:solidFill>
                  <a:srgbClr val="000000"/>
                </a:solidFill>
                <a:latin typeface="Calibri"/>
                <a:cs typeface="Calibri"/>
              </a:rPr>
              <a:t>for</a:t>
            </a:r>
            <a:r>
              <a:rPr lang="en-IN" sz="3200" b="1" spc="37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IN" sz="3200" b="1" dirty="0">
                <a:solidFill>
                  <a:srgbClr val="000000"/>
                </a:solidFill>
                <a:latin typeface="Calibri"/>
                <a:cs typeface="Calibri"/>
              </a:rPr>
              <a:t>infection</a:t>
            </a:r>
          </a:p>
          <a:p>
            <a:pPr lvl="0">
              <a:lnSpc>
                <a:spcPts val="3914"/>
              </a:lnSpc>
              <a:spcBef>
                <a:spcPts val="693"/>
              </a:spcBef>
              <a:spcAft>
                <a:spcPts val="0"/>
              </a:spcAft>
            </a:pPr>
            <a:r>
              <a:rPr lang="en-IN" sz="32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lang="en-IN" sz="3200" spc="78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IN" sz="3200" b="1" dirty="0">
                <a:solidFill>
                  <a:srgbClr val="000000"/>
                </a:solidFill>
                <a:latin typeface="Calibri"/>
                <a:cs typeface="Calibri"/>
              </a:rPr>
              <a:t>Assess</a:t>
            </a:r>
            <a:r>
              <a:rPr lang="en-IN" sz="3200" b="1" spc="-3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IN" sz="3200" b="1" dirty="0">
                <a:solidFill>
                  <a:srgbClr val="000000"/>
                </a:solidFill>
                <a:latin typeface="Calibri"/>
                <a:cs typeface="Calibri"/>
              </a:rPr>
              <a:t>circulation</a:t>
            </a:r>
            <a:r>
              <a:rPr lang="en-IN" sz="3200" b="1" spc="-38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IN" sz="3200" b="1" dirty="0">
                <a:solidFill>
                  <a:srgbClr val="000000"/>
                </a:solidFill>
                <a:latin typeface="Calibri"/>
                <a:cs typeface="Calibri"/>
              </a:rPr>
              <a:t>in </a:t>
            </a:r>
            <a:r>
              <a:rPr lang="en-IN" sz="3200" b="1" spc="-10" dirty="0">
                <a:solidFill>
                  <a:srgbClr val="000000"/>
                </a:solidFill>
                <a:latin typeface="Calibri"/>
                <a:cs typeface="Calibri"/>
              </a:rPr>
              <a:t>distal </a:t>
            </a:r>
            <a:r>
              <a:rPr lang="en-IN" sz="3200" b="1" dirty="0">
                <a:solidFill>
                  <a:srgbClr val="000000"/>
                </a:solidFill>
                <a:latin typeface="Calibri"/>
                <a:cs typeface="Calibri"/>
              </a:rPr>
              <a:t>portion</a:t>
            </a:r>
            <a:r>
              <a:rPr lang="en-IN" sz="3200" b="1" spc="-23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IN" sz="3200" b="1" dirty="0">
                <a:solidFill>
                  <a:srgbClr val="000000"/>
                </a:solidFill>
                <a:latin typeface="Calibri"/>
                <a:cs typeface="Calibri"/>
              </a:rPr>
              <a:t>of</a:t>
            </a:r>
          </a:p>
          <a:p>
            <a:pPr marL="343204" lvl="0">
              <a:lnSpc>
                <a:spcPts val="3842"/>
              </a:lnSpc>
              <a:spcBef>
                <a:spcPts val="0"/>
              </a:spcBef>
              <a:spcAft>
                <a:spcPts val="0"/>
              </a:spcAft>
            </a:pPr>
            <a:r>
              <a:rPr lang="en-IN" sz="3200" b="1" dirty="0">
                <a:solidFill>
                  <a:srgbClr val="000000"/>
                </a:solidFill>
                <a:latin typeface="Calibri"/>
                <a:cs typeface="Calibri"/>
              </a:rPr>
              <a:t>extremity</a:t>
            </a:r>
          </a:p>
          <a:p>
            <a:pPr lvl="0">
              <a:lnSpc>
                <a:spcPts val="3911"/>
              </a:lnSpc>
              <a:spcBef>
                <a:spcPts val="696"/>
              </a:spcBef>
              <a:spcAft>
                <a:spcPts val="0"/>
              </a:spcAft>
            </a:pPr>
            <a:r>
              <a:rPr lang="en-IN" sz="32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lang="en-IN" sz="3200" spc="78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IN" sz="3200" b="1" dirty="0">
                <a:solidFill>
                  <a:srgbClr val="000000"/>
                </a:solidFill>
                <a:latin typeface="Calibri"/>
                <a:cs typeface="Calibri"/>
              </a:rPr>
              <a:t>Auscultate</a:t>
            </a:r>
            <a:r>
              <a:rPr lang="en-IN" sz="3200" b="1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IN" sz="3200" b="1" spc="-23" dirty="0">
                <a:solidFill>
                  <a:srgbClr val="000000"/>
                </a:solidFill>
                <a:latin typeface="Calibri"/>
                <a:cs typeface="Calibri"/>
              </a:rPr>
              <a:t>for</a:t>
            </a:r>
            <a:r>
              <a:rPr lang="en-IN" sz="3200" b="1" spc="37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IN" sz="3200" b="1" dirty="0">
                <a:solidFill>
                  <a:srgbClr val="000000"/>
                </a:solidFill>
                <a:latin typeface="Calibri"/>
                <a:cs typeface="Calibri"/>
              </a:rPr>
              <a:t>bruit</a:t>
            </a:r>
          </a:p>
          <a:p>
            <a:pPr lvl="0">
              <a:lnSpc>
                <a:spcPts val="3914"/>
              </a:lnSpc>
              <a:spcBef>
                <a:spcPts val="693"/>
              </a:spcBef>
              <a:spcAft>
                <a:spcPts val="0"/>
              </a:spcAft>
            </a:pPr>
            <a:r>
              <a:rPr lang="en-IN" sz="32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lang="en-IN" sz="3200" spc="78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IN" sz="3200" b="1" spc="-18" dirty="0">
                <a:solidFill>
                  <a:srgbClr val="000000"/>
                </a:solidFill>
                <a:latin typeface="Calibri"/>
                <a:cs typeface="Calibri"/>
              </a:rPr>
              <a:t>Palpate</a:t>
            </a:r>
            <a:r>
              <a:rPr lang="en-IN" sz="3200" b="1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IN" sz="3200" b="1" spc="-25" dirty="0">
                <a:solidFill>
                  <a:srgbClr val="000000"/>
                </a:solidFill>
                <a:latin typeface="Calibri"/>
                <a:cs typeface="Calibri"/>
              </a:rPr>
              <a:t>for</a:t>
            </a:r>
            <a:r>
              <a:rPr lang="en-IN" sz="3200" b="1" spc="27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IN" sz="3200" b="1" dirty="0">
                <a:solidFill>
                  <a:srgbClr val="000000"/>
                </a:solidFill>
                <a:latin typeface="Calibri"/>
                <a:cs typeface="Calibri"/>
              </a:rPr>
              <a:t>thrill</a:t>
            </a:r>
          </a:p>
          <a:p>
            <a:pPr lvl="0">
              <a:lnSpc>
                <a:spcPts val="3911"/>
              </a:lnSpc>
              <a:spcBef>
                <a:spcPts val="698"/>
              </a:spcBef>
              <a:spcAft>
                <a:spcPts val="0"/>
              </a:spcAft>
            </a:pPr>
            <a:r>
              <a:rPr lang="en-IN" sz="32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lang="en-IN" sz="3200" spc="78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IN" sz="3200" b="1" dirty="0">
                <a:solidFill>
                  <a:srgbClr val="000000"/>
                </a:solidFill>
                <a:latin typeface="Calibri"/>
                <a:cs typeface="Calibri"/>
              </a:rPr>
              <a:t>No IV or blood</a:t>
            </a:r>
            <a:r>
              <a:rPr lang="en-IN" sz="3200" b="1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IN" sz="3200" b="1" spc="-27" dirty="0">
                <a:solidFill>
                  <a:srgbClr val="000000"/>
                </a:solidFill>
                <a:latin typeface="Calibri"/>
                <a:cs typeface="Calibri"/>
              </a:rPr>
              <a:t>draws</a:t>
            </a:r>
            <a:r>
              <a:rPr lang="en-IN" sz="3200" b="1" dirty="0">
                <a:solidFill>
                  <a:srgbClr val="000000"/>
                </a:solidFill>
                <a:latin typeface="Calibri"/>
                <a:cs typeface="Calibri"/>
              </a:rPr>
              <a:t> in that</a:t>
            </a:r>
            <a:r>
              <a:rPr lang="en-IN" sz="3200" b="1" spc="-12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IN" sz="3200" b="1" dirty="0">
                <a:solidFill>
                  <a:srgbClr val="000000"/>
                </a:solidFill>
                <a:latin typeface="Calibri"/>
                <a:cs typeface="Calibri"/>
              </a:rPr>
              <a:t>arm</a:t>
            </a:r>
          </a:p>
          <a:p>
            <a:pPr lvl="0">
              <a:lnSpc>
                <a:spcPts val="3914"/>
              </a:lnSpc>
              <a:spcBef>
                <a:spcPts val="693"/>
              </a:spcBef>
              <a:spcAft>
                <a:spcPts val="0"/>
              </a:spcAft>
            </a:pPr>
            <a:r>
              <a:rPr lang="en-IN" sz="32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lang="en-IN" sz="3200" spc="78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IN" sz="3200" b="1" dirty="0">
                <a:solidFill>
                  <a:srgbClr val="000000"/>
                </a:solidFill>
                <a:latin typeface="Calibri"/>
                <a:cs typeface="Calibri"/>
              </a:rPr>
              <a:t>No BP in arm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2417884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4000" dirty="0" smtClean="0">
                <a:latin typeface="Arial Black" panose="020B0A04020102020204" pitchFamily="34" charset="0"/>
              </a:rPr>
              <a:t>During Dialysis</a:t>
            </a:r>
            <a:endParaRPr lang="en-IN" sz="4000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10515600" cy="4351338"/>
          </a:xfrm>
        </p:spPr>
        <p:txBody>
          <a:bodyPr>
            <a:normAutofit fontScale="62500" lnSpcReduction="20000"/>
          </a:bodyPr>
          <a:lstStyle/>
          <a:p>
            <a:pPr lvl="0">
              <a:lnSpc>
                <a:spcPts val="3662"/>
              </a:lnSpc>
              <a:spcBef>
                <a:spcPts val="0"/>
              </a:spcBef>
              <a:spcAft>
                <a:spcPts val="0"/>
              </a:spcAft>
            </a:pPr>
            <a:r>
              <a:rPr lang="en-IN" sz="3400" b="1" i="1" u="sng" spc="-33" dirty="0">
                <a:solidFill>
                  <a:srgbClr val="000000"/>
                </a:solidFill>
                <a:latin typeface="Calibri"/>
                <a:cs typeface="Calibri"/>
              </a:rPr>
              <a:t>Watch</a:t>
            </a:r>
            <a:r>
              <a:rPr lang="en-IN" sz="3400" b="1" i="1" u="sng" spc="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IN" sz="3400" b="1" i="1" u="sng" spc="-11" dirty="0">
                <a:solidFill>
                  <a:srgbClr val="000000"/>
                </a:solidFill>
                <a:latin typeface="Calibri"/>
                <a:cs typeface="Calibri"/>
              </a:rPr>
              <a:t>for</a:t>
            </a:r>
          </a:p>
          <a:p>
            <a:pPr lvl="0">
              <a:lnSpc>
                <a:spcPts val="3662"/>
              </a:lnSpc>
              <a:spcBef>
                <a:spcPts val="250"/>
              </a:spcBef>
              <a:spcAft>
                <a:spcPts val="0"/>
              </a:spcAft>
            </a:pPr>
            <a:r>
              <a:rPr lang="en-IN" sz="34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lang="en-IN" sz="3400" spc="90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IN" sz="3400" b="1" dirty="0">
                <a:solidFill>
                  <a:srgbClr val="000000"/>
                </a:solidFill>
                <a:latin typeface="Calibri"/>
                <a:cs typeface="Calibri"/>
              </a:rPr>
              <a:t>Hypotension</a:t>
            </a:r>
          </a:p>
          <a:p>
            <a:pPr lvl="0">
              <a:lnSpc>
                <a:spcPts val="3662"/>
              </a:lnSpc>
              <a:spcBef>
                <a:spcPts val="297"/>
              </a:spcBef>
              <a:spcAft>
                <a:spcPts val="0"/>
              </a:spcAft>
            </a:pPr>
            <a:r>
              <a:rPr lang="en-IN" sz="34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lang="en-IN" sz="3400" spc="90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IN" sz="3400" b="1" dirty="0">
                <a:solidFill>
                  <a:srgbClr val="000000"/>
                </a:solidFill>
                <a:latin typeface="Calibri"/>
                <a:cs typeface="Calibri"/>
              </a:rPr>
              <a:t>Muscle</a:t>
            </a:r>
            <a:r>
              <a:rPr lang="en-IN" sz="3400" b="1" spc="-11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IN" sz="3400" b="1" spc="-15" dirty="0">
                <a:solidFill>
                  <a:srgbClr val="000000"/>
                </a:solidFill>
                <a:latin typeface="Calibri"/>
                <a:cs typeface="Calibri"/>
              </a:rPr>
              <a:t>cramps</a:t>
            </a:r>
          </a:p>
          <a:p>
            <a:pPr lvl="0">
              <a:lnSpc>
                <a:spcPts val="3665"/>
              </a:lnSpc>
              <a:spcBef>
                <a:spcPts val="244"/>
              </a:spcBef>
              <a:spcAft>
                <a:spcPts val="0"/>
              </a:spcAft>
            </a:pPr>
            <a:r>
              <a:rPr lang="en-IN" sz="34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lang="en-IN" sz="3400" spc="90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IN" sz="3400" b="1" dirty="0">
                <a:solidFill>
                  <a:srgbClr val="000000"/>
                </a:solidFill>
                <a:latin typeface="Calibri"/>
                <a:cs typeface="Calibri"/>
              </a:rPr>
              <a:t>Nausea and vomiting</a:t>
            </a:r>
          </a:p>
          <a:p>
            <a:pPr lvl="0">
              <a:lnSpc>
                <a:spcPts val="3662"/>
              </a:lnSpc>
              <a:spcBef>
                <a:spcPts val="299"/>
              </a:spcBef>
              <a:spcAft>
                <a:spcPts val="0"/>
              </a:spcAft>
            </a:pPr>
            <a:r>
              <a:rPr lang="en-IN" sz="34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lang="en-IN" sz="3400" spc="90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IN" sz="3400" b="1" dirty="0" smtClean="0">
                <a:solidFill>
                  <a:srgbClr val="000000"/>
                </a:solidFill>
                <a:latin typeface="Calibri"/>
                <a:cs typeface="Calibri"/>
              </a:rPr>
              <a:t>Headache</a:t>
            </a:r>
          </a:p>
          <a:p>
            <a:pPr marL="457200" lvl="0" indent="-457200">
              <a:lnSpc>
                <a:spcPts val="3665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N" sz="3400" b="1" dirty="0" smtClean="0">
                <a:solidFill>
                  <a:srgbClr val="000000"/>
                </a:solidFill>
                <a:latin typeface="Calibri"/>
                <a:cs typeface="Calibri"/>
              </a:rPr>
              <a:t>Itching</a:t>
            </a:r>
          </a:p>
          <a:p>
            <a:pPr lvl="0">
              <a:lnSpc>
                <a:spcPts val="3665"/>
              </a:lnSpc>
              <a:spcBef>
                <a:spcPts val="0"/>
              </a:spcBef>
              <a:spcAft>
                <a:spcPts val="0"/>
              </a:spcAft>
            </a:pPr>
            <a:r>
              <a:rPr lang="en-IN" sz="3400" b="1" dirty="0" smtClean="0">
                <a:solidFill>
                  <a:srgbClr val="000000"/>
                </a:solidFill>
                <a:latin typeface="Calibri"/>
                <a:cs typeface="Calibri"/>
              </a:rPr>
              <a:t>Less</a:t>
            </a:r>
            <a:r>
              <a:rPr lang="en-IN" sz="3400" b="1" spc="-1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IN" sz="3400" b="1" dirty="0">
                <a:solidFill>
                  <a:srgbClr val="000000"/>
                </a:solidFill>
                <a:latin typeface="Calibri"/>
                <a:cs typeface="Calibri"/>
              </a:rPr>
              <a:t>commonly:</a:t>
            </a:r>
            <a:r>
              <a:rPr lang="en-IN" sz="3400" b="1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IN" sz="3400" b="1" dirty="0">
                <a:solidFill>
                  <a:srgbClr val="000000"/>
                </a:solidFill>
                <a:latin typeface="Calibri"/>
                <a:cs typeface="Calibri"/>
              </a:rPr>
              <a:t>disequilibrium</a:t>
            </a:r>
            <a:r>
              <a:rPr lang="en-IN" sz="3400" b="1" spc="36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IN" sz="3400" b="1" spc="-11" dirty="0">
                <a:solidFill>
                  <a:srgbClr val="000000"/>
                </a:solidFill>
                <a:latin typeface="Calibri"/>
                <a:cs typeface="Calibri"/>
              </a:rPr>
              <a:t>syndrome</a:t>
            </a:r>
            <a:r>
              <a:rPr lang="en-IN" sz="3400" b="1" spc="-11" dirty="0" smtClean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en-IN" sz="3400" b="1" dirty="0" smtClean="0">
                <a:solidFill>
                  <a:srgbClr val="000000"/>
                </a:solidFill>
                <a:latin typeface="Calibri"/>
                <a:cs typeface="Calibri"/>
              </a:rPr>
              <a:t>hypersensitivity</a:t>
            </a:r>
            <a:r>
              <a:rPr lang="en-IN" sz="3400" b="1" spc="31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IN" sz="3400" b="1" dirty="0">
                <a:solidFill>
                  <a:srgbClr val="000000"/>
                </a:solidFill>
                <a:latin typeface="Calibri"/>
                <a:cs typeface="Calibri"/>
              </a:rPr>
              <a:t>reaction, arrhythmia, cardiac</a:t>
            </a:r>
          </a:p>
          <a:p>
            <a:pPr marL="343204" lvl="0">
              <a:lnSpc>
                <a:spcPts val="3239"/>
              </a:lnSpc>
              <a:spcBef>
                <a:spcPts val="0"/>
              </a:spcBef>
              <a:spcAft>
                <a:spcPts val="0"/>
              </a:spcAft>
            </a:pPr>
            <a:r>
              <a:rPr lang="en-IN" sz="3400" b="1" dirty="0" err="1">
                <a:solidFill>
                  <a:srgbClr val="000000"/>
                </a:solidFill>
                <a:latin typeface="Calibri"/>
                <a:cs typeface="Calibri"/>
              </a:rPr>
              <a:t>tamponade</a:t>
            </a:r>
            <a:r>
              <a:rPr lang="en-IN" sz="3400" b="1" dirty="0">
                <a:solidFill>
                  <a:srgbClr val="000000"/>
                </a:solidFill>
                <a:latin typeface="Calibri"/>
                <a:cs typeface="Calibri"/>
              </a:rPr>
              <a:t>, seizures,</a:t>
            </a:r>
            <a:r>
              <a:rPr lang="en-IN" sz="3400" b="1" spc="21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IN" sz="3400" b="1" dirty="0">
                <a:solidFill>
                  <a:srgbClr val="000000"/>
                </a:solidFill>
                <a:latin typeface="Calibri"/>
                <a:cs typeface="Calibri"/>
              </a:rPr>
              <a:t>air embolism</a:t>
            </a:r>
          </a:p>
          <a:p>
            <a:pPr lvl="0">
              <a:lnSpc>
                <a:spcPts val="3662"/>
              </a:lnSpc>
              <a:spcBef>
                <a:spcPts val="0"/>
              </a:spcBef>
              <a:spcAft>
                <a:spcPts val="0"/>
              </a:spcAft>
            </a:pPr>
            <a:endParaRPr lang="en-IN" sz="3000" b="1" dirty="0">
              <a:solidFill>
                <a:srgbClr val="000000"/>
              </a:solidFill>
              <a:latin typeface="Calibri"/>
              <a:cs typeface="Calibri"/>
            </a:endParaRPr>
          </a:p>
          <a:p>
            <a:pPr lvl="0">
              <a:lnSpc>
                <a:spcPts val="3662"/>
              </a:lnSpc>
              <a:spcBef>
                <a:spcPts val="299"/>
              </a:spcBef>
              <a:spcAft>
                <a:spcPts val="0"/>
              </a:spcAft>
            </a:pPr>
            <a:endParaRPr lang="en-IN" sz="3000" b="1" dirty="0">
              <a:solidFill>
                <a:srgbClr val="000000"/>
              </a:solidFill>
              <a:latin typeface="Calibri"/>
              <a:cs typeface="Calibri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481290692"/>
      </p:ext>
    </p:extLst>
  </p:cSld>
  <p:clrMapOvr>
    <a:masterClrMapping/>
  </p:clrMapOvr>
</p:sld>
</file>

<file path=ppt/theme/theme1.xml><?xml version="1.0" encoding="utf-8"?>
<a:theme xmlns:a="http://schemas.openxmlformats.org/drawingml/2006/main" name="WelcomeDo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come to PowerPoint.potx" id="{43699C43-EC89-4A55-9A99-3FD944590577}" vid="{3C36ED3A-1C33-4ECB-8650-37D568EF4545}"/>
    </a:ext>
  </a:extLst>
</a:theme>
</file>

<file path=ppt/theme/theme2.xml><?xml version="1.0" encoding="utf-8"?>
<a:theme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true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1584528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 xsi:nil="true"/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2012-06-20T23:39:00+00:00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2029-01-01T08:00:00+00:00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TP102923943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843282</LocLastLocAttemptVersionLookup>
    <IsSearchable xmlns="4873beb7-5857-4685-be1f-d57550cc96cc">true</IsSearchable>
    <TemplateTemplateType xmlns="4873beb7-5857-4685-be1f-d57550cc96cc">PowerPoint Template - Slideshow Launch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LocMarketGroupTiers2 xmlns="4873beb7-5857-4685-be1f-d57550cc96cc" xsi:nil="true"/>
    <APAuthor xmlns="4873beb7-5857-4685-be1f-d57550cc96cc">
      <UserInfo>
        <DisplayName>REDMOND\v-sa</DisplayName>
        <AccountId>2467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15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</documentManagement>
</p:properties>
</file>

<file path=customXml/itemProps1.xml><?xml version="1.0" encoding="utf-8"?>
<ds:datastoreItem xmlns:ds="http://schemas.openxmlformats.org/officeDocument/2006/customXml" ds:itemID="{63EE7759-C66F-4EA4-9863-7EBA32518D3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3DEC53A-9DF1-4780-BE92-17E971B7A9E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970C04F-E7AC-41AB-9C6D-1B1BB88BFF7F}">
  <ds:schemaRefs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purl.org/dc/terms/"/>
    <ds:schemaRef ds:uri="http://www.w3.org/XML/1998/namespace"/>
    <ds:schemaRef ds:uri="http://schemas.openxmlformats.org/package/2006/metadata/core-properties"/>
    <ds:schemaRef ds:uri="4873beb7-5857-4685-be1f-d57550cc96c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Welcome to PowerPoint 2013</Template>
  <TotalTime>151</TotalTime>
  <Words>790</Words>
  <Application>Microsoft Office PowerPoint</Application>
  <PresentationFormat>Widescreen</PresentationFormat>
  <Paragraphs>143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9" baseType="lpstr">
      <vt:lpstr>Arial</vt:lpstr>
      <vt:lpstr>Arial Black</vt:lpstr>
      <vt:lpstr>Brush Script MT</vt:lpstr>
      <vt:lpstr>Calibri</vt:lpstr>
      <vt:lpstr>Calibri Light</vt:lpstr>
      <vt:lpstr>Calisto MT</vt:lpstr>
      <vt:lpstr>Segoe UI</vt:lpstr>
      <vt:lpstr>Segoe UI Light</vt:lpstr>
      <vt:lpstr>Times New Roman</vt:lpstr>
      <vt:lpstr>WelcomeDoc</vt:lpstr>
      <vt:lpstr>Theme Office</vt:lpstr>
      <vt:lpstr>Office Theme</vt:lpstr>
      <vt:lpstr>Nursing Care of Patient on Dialysis</vt:lpstr>
      <vt:lpstr>Nursing Care of Patient on Dialysis</vt:lpstr>
      <vt:lpstr>                                         Hemodialysis requires 5 things </vt:lpstr>
      <vt:lpstr>          Hemodialysis- Procedure</vt:lpstr>
      <vt:lpstr>PowerPoint Presentation</vt:lpstr>
      <vt:lpstr>                     Complications related to vascular                  Access during Hemodialysis</vt:lpstr>
      <vt:lpstr>                     Pre-dialysis care </vt:lpstr>
      <vt:lpstr>Check access site </vt:lpstr>
      <vt:lpstr>During Dialysis</vt:lpstr>
      <vt:lpstr>POST DIALYSIS CARE</vt:lpstr>
      <vt:lpstr>NURSHING INTERVENTION IN DIALYSIS</vt:lpstr>
      <vt:lpstr>NURSHING INTERVENTION IN DIALYSIS</vt:lpstr>
      <vt:lpstr>        DIET –DIALYSIS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Nursing Care of Patient on Dialysis</dc:title>
  <dc:creator>HP</dc:creator>
  <cp:keywords/>
  <cp:lastModifiedBy>HP</cp:lastModifiedBy>
  <cp:revision>14</cp:revision>
  <dcterms:created xsi:type="dcterms:W3CDTF">2020-05-22T07:07:35Z</dcterms:created>
  <dcterms:modified xsi:type="dcterms:W3CDTF">2020-05-23T06:03:07Z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_TemplateID">
    <vt:lpwstr>TC029239449991</vt:lpwstr>
  </property>
  <property fmtid="{D5CDD505-2E9C-101B-9397-08002B2CF9AE}" pid="4" name="ContentTypeId">
    <vt:lpwstr>0x0101006EDDDB5EE6D98C44930B742096920B300400F5B6D36B3EF94B4E9A635CDF2A18F5B8</vt:lpwstr>
  </property>
  <property fmtid="{D5CDD505-2E9C-101B-9397-08002B2CF9AE}" pid="5" name="FeatureTags">
    <vt:lpwstr/>
  </property>
  <property fmtid="{D5CDD505-2E9C-101B-9397-08002B2CF9AE}" pid="6" name="LocalizationTags">
    <vt:lpwstr/>
  </property>
  <property fmtid="{D5CDD505-2E9C-101B-9397-08002B2CF9AE}" pid="7" name="ScenarioTags">
    <vt:lpwstr/>
  </property>
  <property fmtid="{D5CDD505-2E9C-101B-9397-08002B2CF9AE}" pid="8" name="CampaignTags">
    <vt:lpwstr/>
  </property>
</Properties>
</file>