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74" r:id="rId6"/>
  </p:sldMasterIdLst>
  <p:notesMasterIdLst>
    <p:notesMasterId r:id="rId24"/>
  </p:notesMasterIdLst>
  <p:sldIdLst>
    <p:sldId id="265" r:id="rId7"/>
    <p:sldId id="286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5" r:id="rId18"/>
    <p:sldId id="277" r:id="rId19"/>
    <p:sldId id="281" r:id="rId20"/>
    <p:sldId id="278" r:id="rId21"/>
    <p:sldId id="284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65"/>
            <p14:sldId id="28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  <p14:sldId id="275"/>
            <p14:sldId id="277"/>
            <p14:sldId id="281"/>
            <p14:sldId id="278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280" autoAdjust="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503555" y="2459482"/>
            <a:ext cx="9063989" cy="1384995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8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5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97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97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93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10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52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8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23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72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0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1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555" y="427736"/>
            <a:ext cx="90639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55" y="2459482"/>
            <a:ext cx="90639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4174" y="9944862"/>
            <a:ext cx="32227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555" y="9944862"/>
            <a:ext cx="23163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1192" y="9944862"/>
            <a:ext cx="23163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5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6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4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Nursing </a:t>
            </a:r>
            <a:r>
              <a:rPr lang="en-IN" sz="4400" b="1" spc="-27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Care</a:t>
            </a:r>
            <a:r>
              <a:rPr lang="en-IN" sz="44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 of</a:t>
            </a:r>
            <a:r>
              <a:rPr lang="en-IN" sz="4400" b="1" spc="110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en-IN" sz="44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Patient on Dialysis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677524" cy="5032375"/>
          </a:xfrm>
        </p:spPr>
        <p:txBody>
          <a:bodyPr>
            <a:normAutofit/>
          </a:bodyPr>
          <a:lstStyle/>
          <a:p>
            <a:pPr lvl="0">
              <a:lnSpc>
                <a:spcPts val="3911"/>
              </a:lnSpc>
              <a:spcBef>
                <a:spcPts val="315"/>
              </a:spcBef>
              <a:spcAft>
                <a:spcPts val="0"/>
              </a:spcAft>
            </a:pPr>
            <a:endParaRPr lang="en-IN" sz="9600" b="1" spc="-17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IN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8077200" y="5619750"/>
            <a:ext cx="376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latin typeface="Calisto MT" panose="02040603050505030304" pitchFamily="18" charset="0"/>
              </a:rPr>
              <a:t>Dr.</a:t>
            </a:r>
            <a:r>
              <a:rPr lang="en-IN" dirty="0" smtClean="0">
                <a:latin typeface="Calisto MT" panose="02040603050505030304" pitchFamily="18" charset="0"/>
              </a:rPr>
              <a:t> </a:t>
            </a:r>
            <a:r>
              <a:rPr lang="en-IN" dirty="0" err="1" smtClean="0">
                <a:latin typeface="Calisto MT" panose="02040603050505030304" pitchFamily="18" charset="0"/>
              </a:rPr>
              <a:t>M.L.Patel</a:t>
            </a:r>
            <a:endParaRPr lang="en-IN" dirty="0" smtClean="0">
              <a:latin typeface="Calisto MT" panose="02040603050505030304" pitchFamily="18" charset="0"/>
            </a:endParaRPr>
          </a:p>
          <a:p>
            <a:r>
              <a:rPr lang="en-IN" dirty="0" smtClean="0">
                <a:latin typeface="Calisto MT" panose="02040603050505030304" pitchFamily="18" charset="0"/>
              </a:rPr>
              <a:t>Additional Professor</a:t>
            </a:r>
          </a:p>
          <a:p>
            <a:r>
              <a:rPr lang="en-IN" dirty="0" smtClean="0">
                <a:latin typeface="Calisto MT" panose="02040603050505030304" pitchFamily="18" charset="0"/>
              </a:rPr>
              <a:t>Department of Medicine</a:t>
            </a:r>
          </a:p>
          <a:p>
            <a:r>
              <a:rPr lang="en-IN" dirty="0" smtClean="0">
                <a:latin typeface="Calisto MT" panose="02040603050505030304" pitchFamily="18" charset="0"/>
              </a:rPr>
              <a:t>KGMU </a:t>
            </a:r>
            <a:r>
              <a:rPr lang="en-IN" dirty="0" err="1" smtClean="0">
                <a:latin typeface="Calisto MT" panose="02040603050505030304" pitchFamily="18" charset="0"/>
              </a:rPr>
              <a:t>Lucknow</a:t>
            </a:r>
            <a:endParaRPr lang="en-IN" dirty="0">
              <a:latin typeface="Calisto MT" panose="0204060305050503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4925"/>
            <a:ext cx="12191999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51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Arial Black" panose="020B0A04020102020204" pitchFamily="34" charset="0"/>
              </a:rPr>
              <a:t>POST DIALYSIS CARE</a:t>
            </a:r>
            <a:endParaRPr lang="en-IN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Monitor BP; report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hypotension</a:t>
            </a:r>
            <a:r>
              <a:rPr lang="en-IN" sz="3000" b="1" spc="36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or</a:t>
            </a:r>
            <a:r>
              <a:rPr lang="en-IN" sz="30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hypertension</a:t>
            </a:r>
          </a:p>
          <a:p>
            <a:pPr lvl="0">
              <a:lnSpc>
                <a:spcPts val="3662"/>
              </a:lnSpc>
              <a:spcBef>
                <a:spcPts val="610"/>
              </a:spcBef>
              <a:spcAft>
                <a:spcPts val="0"/>
              </a:spcAft>
            </a:pPr>
            <a:r>
              <a:rPr lang="en-IN" sz="3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3000" spc="90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3000" b="1" spc="-40" dirty="0">
                <a:solidFill>
                  <a:schemeClr val="tx1"/>
                </a:solidFill>
                <a:latin typeface="Calibri"/>
                <a:cs typeface="Calibri"/>
              </a:rPr>
              <a:t>Watch</a:t>
            </a:r>
            <a:r>
              <a:rPr lang="en-IN" sz="3000" b="1" spc="2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23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lang="en-IN" sz="3000" b="1" spc="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bleeding</a:t>
            </a:r>
          </a:p>
          <a:p>
            <a:pPr lvl="0">
              <a:lnSpc>
                <a:spcPts val="3662"/>
              </a:lnSpc>
              <a:spcBef>
                <a:spcPts val="607"/>
              </a:spcBef>
              <a:spcAft>
                <a:spcPts val="0"/>
              </a:spcAft>
            </a:pPr>
            <a:r>
              <a:rPr lang="en-IN" sz="3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3000" spc="90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Check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weight</a:t>
            </a:r>
            <a:r>
              <a:rPr lang="en-IN" sz="30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and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compare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(weight loss should</a:t>
            </a:r>
          </a:p>
          <a:p>
            <a:pPr marL="343204" lvl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be close </a:t>
            </a:r>
            <a:r>
              <a:rPr lang="en-IN" sz="3000" b="1" spc="-2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fluid </a:t>
            </a:r>
            <a:r>
              <a:rPr lang="en-IN" sz="3000" b="1" spc="-17" dirty="0">
                <a:solidFill>
                  <a:schemeClr val="tx1"/>
                </a:solidFill>
                <a:latin typeface="Calibri"/>
                <a:cs typeface="Calibri"/>
              </a:rPr>
              <a:t>removal</a:t>
            </a:r>
            <a:r>
              <a:rPr lang="en-IN" sz="3000" b="1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goal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set</a:t>
            </a:r>
            <a:r>
              <a:rPr lang="en-IN" sz="30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during</a:t>
            </a:r>
          </a:p>
          <a:p>
            <a:pPr marL="343204" lvl="0">
              <a:lnSpc>
                <a:spcPts val="360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treatment)</a:t>
            </a:r>
          </a:p>
          <a:p>
            <a:pPr lvl="0">
              <a:lnSpc>
                <a:spcPts val="3662"/>
              </a:lnSpc>
              <a:spcBef>
                <a:spcPts val="607"/>
              </a:spcBef>
              <a:spcAft>
                <a:spcPts val="0"/>
              </a:spcAft>
            </a:pPr>
            <a:r>
              <a:rPr lang="en-IN" sz="3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3000" spc="90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Document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unusual findings</a:t>
            </a:r>
          </a:p>
          <a:p>
            <a:pPr marL="343204"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3000" spc="90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Assess access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 site</a:t>
            </a:r>
            <a:r>
              <a:rPr lang="en-IN" sz="3000" b="1" spc="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25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lang="en-IN" sz="3000" b="1" spc="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bruit, thrill,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8" dirty="0">
                <a:solidFill>
                  <a:schemeClr val="tx1"/>
                </a:solidFill>
                <a:latin typeface="Calibri"/>
                <a:cs typeface="Calibri"/>
              </a:rPr>
              <a:t>exudate,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 err="1" smtClean="0">
                <a:solidFill>
                  <a:schemeClr val="tx1"/>
                </a:solidFill>
                <a:latin typeface="Calibri"/>
                <a:cs typeface="Calibri"/>
              </a:rPr>
              <a:t>signs</a:t>
            </a:r>
            <a:r>
              <a:rPr lang="en-IN" sz="3000" b="1" dirty="0" err="1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infection, bleeding</a:t>
            </a:r>
          </a:p>
          <a:p>
            <a:pPr lvl="0">
              <a:lnSpc>
                <a:spcPts val="3662"/>
              </a:lnSpc>
              <a:spcBef>
                <a:spcPts val="607"/>
              </a:spcBef>
              <a:spcAft>
                <a:spcPts val="0"/>
              </a:spcAft>
            </a:pPr>
            <a:r>
              <a:rPr lang="en-IN" sz="3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3000" spc="90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3000" b="1" spc="-11" dirty="0">
                <a:solidFill>
                  <a:schemeClr val="tx1"/>
                </a:solidFill>
                <a:latin typeface="Calibri"/>
                <a:cs typeface="Calibri"/>
              </a:rPr>
              <a:t>Give</a:t>
            </a:r>
            <a:r>
              <a:rPr lang="en-IN" sz="3000" b="1" spc="2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missed meds, if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indicated</a:t>
            </a:r>
          </a:p>
          <a:p>
            <a:pPr lvl="0">
              <a:lnSpc>
                <a:spcPts val="3665"/>
              </a:lnSpc>
              <a:spcBef>
                <a:spcPts val="604"/>
              </a:spcBef>
              <a:spcAft>
                <a:spcPts val="0"/>
              </a:spcAft>
            </a:pPr>
            <a:endParaRPr lang="en-IN" sz="3000" b="1" dirty="0">
              <a:solidFill>
                <a:srgbClr val="00B05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922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Black" panose="020B0A04020102020204" pitchFamily="34" charset="0"/>
              </a:rPr>
              <a:t>NURSHING INTERVENTION IN DIALYSIS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495425"/>
            <a:ext cx="11425641" cy="527685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ts val="3914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Explain</a:t>
            </a:r>
            <a:r>
              <a:rPr lang="en-IN" sz="2000" b="1" spc="-34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procedure</a:t>
            </a:r>
            <a:r>
              <a:rPr lang="en-IN" sz="20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spc="-3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2000" b="1" spc="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client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r>
              <a:rPr lang="en-IN" sz="2000" b="1" spc="8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 err="1">
                <a:solidFill>
                  <a:schemeClr val="tx1"/>
                </a:solidFill>
                <a:latin typeface="Calibri"/>
                <a:cs typeface="Calibri"/>
              </a:rPr>
              <a:t>Cannulating</a:t>
            </a:r>
            <a:r>
              <a:rPr lang="en-IN" sz="2000" b="1" spc="-5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&amp; connecting</a:t>
            </a:r>
            <a:r>
              <a:rPr lang="en-IN" sz="20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spc="-34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20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HD</a:t>
            </a:r>
            <a:r>
              <a:rPr lang="en-IN" sz="2000" b="1" spc="-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machine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. Monitor hemodynamic</a:t>
            </a:r>
            <a:r>
              <a:rPr lang="en-IN" sz="20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spc="-12" dirty="0">
                <a:solidFill>
                  <a:schemeClr val="tx1"/>
                </a:solidFill>
                <a:latin typeface="Calibri"/>
                <a:cs typeface="Calibri"/>
              </a:rPr>
              <a:t>status</a:t>
            </a:r>
            <a:r>
              <a:rPr lang="en-IN" sz="20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continuously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4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. Monitor acid-base</a:t>
            </a:r>
            <a:r>
              <a:rPr lang="en-IN" sz="2000" b="1" spc="-3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balance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IN" sz="2000" b="1" dirty="0">
                <a:solidFill>
                  <a:schemeClr val="tx1"/>
                </a:solidFill>
                <a:latin typeface="Calibri"/>
                <a:cs typeface="Calibri"/>
              </a:rPr>
              <a:t>. Monitor </a:t>
            </a:r>
            <a:r>
              <a:rPr lang="en-IN" sz="2000" b="1" dirty="0" smtClean="0">
                <a:solidFill>
                  <a:schemeClr val="tx1"/>
                </a:solidFill>
                <a:latin typeface="Calibri"/>
                <a:cs typeface="Calibri"/>
              </a:rPr>
              <a:t>electrolytes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b="1" dirty="0" smtClean="0">
                <a:solidFill>
                  <a:schemeClr val="tx1"/>
                </a:solidFill>
                <a:latin typeface="Calibri"/>
                <a:cs typeface="Calibri"/>
              </a:rPr>
              <a:t>6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. Insure</a:t>
            </a:r>
            <a:r>
              <a:rPr lang="en-IN" sz="24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sterility</a:t>
            </a:r>
            <a:r>
              <a:rPr lang="en-IN" sz="2400" b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of </a:t>
            </a:r>
            <a:r>
              <a:rPr lang="en-IN" sz="2400" b="1" spc="-27" dirty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lvl="0">
              <a:lnSpc>
                <a:spcPts val="3458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7. Maintain</a:t>
            </a:r>
            <a:r>
              <a:rPr lang="en-IN" sz="2400" b="1" spc="-2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a closed</a:t>
            </a:r>
            <a:r>
              <a:rPr lang="en-IN" sz="2400" b="1" spc="-3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25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lvl="0">
              <a:lnSpc>
                <a:spcPts val="3458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b="1" dirty="0" smtClean="0">
                <a:solidFill>
                  <a:schemeClr val="tx1"/>
                </a:solidFill>
                <a:latin typeface="Calibri"/>
                <a:cs typeface="Calibri"/>
              </a:rPr>
              <a:t>8. Diet Restriction- </a:t>
            </a:r>
            <a:r>
              <a:rPr lang="en-IN" sz="2400" spc="-11" dirty="0" smtClean="0">
                <a:solidFill>
                  <a:schemeClr val="tx1"/>
                </a:solidFill>
                <a:latin typeface="Calibri"/>
                <a:cs typeface="Calibri"/>
              </a:rPr>
              <a:t>Protein</a:t>
            </a:r>
            <a:r>
              <a:rPr lang="en-IN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spc="-36" dirty="0" smtClean="0">
                <a:solidFill>
                  <a:schemeClr val="tx1"/>
                </a:solidFill>
                <a:latin typeface="Calibri"/>
                <a:cs typeface="Calibri"/>
              </a:rPr>
              <a:t>intake, </a:t>
            </a:r>
            <a:r>
              <a:rPr lang="en-IN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dirty="0">
                <a:solidFill>
                  <a:schemeClr val="tx1"/>
                </a:solidFill>
                <a:latin typeface="Calibri"/>
                <a:cs typeface="Calibri"/>
              </a:rPr>
              <a:t>Sodium</a:t>
            </a:r>
            <a:r>
              <a:rPr lang="en-IN" sz="2400" spc="3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spc="-33" dirty="0" smtClean="0">
                <a:solidFill>
                  <a:schemeClr val="tx1"/>
                </a:solidFill>
                <a:latin typeface="Calibri"/>
                <a:cs typeface="Calibri"/>
              </a:rPr>
              <a:t>intake, </a:t>
            </a:r>
            <a:r>
              <a:rPr lang="en-IN" sz="2400" spc="-12" dirty="0" smtClean="0">
                <a:solidFill>
                  <a:schemeClr val="tx1"/>
                </a:solidFill>
                <a:latin typeface="Calibri"/>
                <a:cs typeface="Calibri"/>
              </a:rPr>
              <a:t>Potassium</a:t>
            </a:r>
            <a:r>
              <a:rPr lang="en-IN" sz="2400" spc="27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spc="-34" dirty="0" smtClean="0">
                <a:solidFill>
                  <a:schemeClr val="tx1"/>
                </a:solidFill>
                <a:latin typeface="Calibri"/>
                <a:cs typeface="Calibri"/>
              </a:rPr>
              <a:t>intake, </a:t>
            </a:r>
            <a:r>
              <a:rPr lang="en-IN" sz="2400" spc="15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dirty="0">
                <a:solidFill>
                  <a:schemeClr val="tx1"/>
                </a:solidFill>
                <a:latin typeface="Calibri"/>
                <a:cs typeface="Calibri"/>
              </a:rPr>
              <a:t>Fluid</a:t>
            </a:r>
            <a:r>
              <a:rPr lang="en-IN" sz="24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spc="-33" dirty="0">
                <a:solidFill>
                  <a:schemeClr val="tx1"/>
                </a:solidFill>
                <a:latin typeface="Calibri"/>
                <a:cs typeface="Calibri"/>
              </a:rPr>
              <a:t>intake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dirty="0">
                <a:solidFill>
                  <a:prstClr val="black"/>
                </a:solidFill>
                <a:latin typeface="Calibri"/>
                <a:cs typeface="Calibri"/>
              </a:rPr>
              <a:t>9. </a:t>
            </a:r>
            <a:r>
              <a:rPr lang="en-IN" sz="2400" b="1" spc="-18" dirty="0">
                <a:solidFill>
                  <a:prstClr val="black"/>
                </a:solidFill>
                <a:latin typeface="Calibri"/>
                <a:cs typeface="Calibri"/>
              </a:rPr>
              <a:t>Reinforce</a:t>
            </a:r>
            <a:r>
              <a:rPr lang="en-IN" sz="2400" b="1" spc="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adjustment </a:t>
            </a:r>
            <a:r>
              <a:rPr lang="en-IN" sz="2400" b="1" spc="-20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lang="en-IN" sz="2400" b="1" spc="1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prescribed medications that </a:t>
            </a:r>
            <a:r>
              <a:rPr lang="en-IN" sz="2400" b="1" spc="-28" dirty="0">
                <a:solidFill>
                  <a:prstClr val="black"/>
                </a:solidFill>
                <a:latin typeface="Calibri"/>
                <a:cs typeface="Calibri"/>
              </a:rPr>
              <a:t>may</a:t>
            </a:r>
            <a:r>
              <a:rPr lang="en-IN" sz="2400" b="1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be </a:t>
            </a:r>
            <a:r>
              <a:rPr lang="en-IN" sz="2400" b="1" spc="-15" dirty="0">
                <a:solidFill>
                  <a:prstClr val="black"/>
                </a:solidFill>
                <a:latin typeface="Calibri"/>
                <a:cs typeface="Calibri"/>
              </a:rPr>
              <a:t>affected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spc="-14" dirty="0">
                <a:solidFill>
                  <a:prstClr val="black"/>
                </a:solidFill>
                <a:latin typeface="Calibri"/>
                <a:cs typeface="Calibri"/>
              </a:rPr>
              <a:t>by</a:t>
            </a:r>
            <a:r>
              <a:rPr lang="en-IN" sz="2400" b="1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the process</a:t>
            </a:r>
            <a:r>
              <a:rPr lang="en-IN" sz="2400" b="1" spc="12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spc="-10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 err="1">
                <a:solidFill>
                  <a:prstClr val="black"/>
                </a:solidFill>
                <a:latin typeface="Calibri"/>
                <a:cs typeface="Calibri"/>
              </a:rPr>
              <a:t>hemodialysis</a:t>
            </a:r>
            <a:endParaRPr lang="en-IN" sz="24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spc="-34" dirty="0">
              <a:solidFill>
                <a:srgbClr val="3333CC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spc="-33" dirty="0">
              <a:solidFill>
                <a:srgbClr val="3333CC"/>
              </a:solidFill>
              <a:latin typeface="Calibri"/>
              <a:cs typeface="Calibri"/>
            </a:endParaRPr>
          </a:p>
          <a:p>
            <a:pPr marL="1313942" lvl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endParaRPr lang="en-IN" sz="7200" spc="-36" dirty="0">
              <a:solidFill>
                <a:srgbClr val="3333CC"/>
              </a:solidFill>
              <a:latin typeface="Calibri"/>
              <a:cs typeface="Calibri"/>
            </a:endParaRPr>
          </a:p>
          <a:p>
            <a:pPr lvl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endParaRPr lang="en-IN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7030A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608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prstClr val="white"/>
                </a:solidFill>
                <a:latin typeface="Arial Black" panose="020B0A04020102020204" pitchFamily="34" charset="0"/>
              </a:rPr>
              <a:t>NURSHING INTERVENTION IN DIALYSIS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825625"/>
            <a:ext cx="561975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100" b="1" dirty="0" smtClean="0">
                <a:solidFill>
                  <a:schemeClr val="tx1"/>
                </a:solidFill>
                <a:latin typeface="Calibri"/>
                <a:cs typeface="Calibri"/>
              </a:rPr>
              <a:t>10</a:t>
            </a:r>
            <a:r>
              <a:rPr lang="en-IN" sz="3100" b="1" dirty="0">
                <a:solidFill>
                  <a:schemeClr val="tx1"/>
                </a:solidFill>
                <a:latin typeface="Calibri"/>
                <a:cs typeface="Calibri"/>
              </a:rPr>
              <a:t>. Monitor </a:t>
            </a:r>
            <a:r>
              <a:rPr lang="en-IN" sz="3100" b="1" spc="-23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lang="en-IN" sz="3100" b="1" spc="2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chemeClr val="tx1"/>
                </a:solidFill>
                <a:latin typeface="Calibri"/>
                <a:cs typeface="Calibri"/>
              </a:rPr>
              <a:t>complications </a:t>
            </a:r>
            <a:r>
              <a:rPr lang="en-IN" sz="3100" b="1" spc="-12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en-IN" sz="3100" b="1" spc="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chemeClr val="tx1"/>
                </a:solidFill>
                <a:latin typeface="Calibri"/>
                <a:cs typeface="Calibri"/>
              </a:rPr>
              <a:t>dialysis</a:t>
            </a:r>
            <a:r>
              <a:rPr lang="en-IN" sz="3100" b="1" spc="3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spc="-15" dirty="0">
                <a:solidFill>
                  <a:schemeClr val="tx1"/>
                </a:solidFill>
                <a:latin typeface="Calibri"/>
                <a:cs typeface="Calibri"/>
              </a:rPr>
              <a:t>related</a:t>
            </a:r>
            <a:r>
              <a:rPr lang="en-IN" sz="31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dirty="0" smtClean="0">
                <a:solidFill>
                  <a:schemeClr val="tx1"/>
                </a:solidFill>
                <a:latin typeface="Calibri"/>
                <a:cs typeface="Calibri"/>
              </a:rPr>
              <a:t>to:</a:t>
            </a: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b="1" dirty="0" smtClean="0">
                <a:solidFill>
                  <a:schemeClr val="tx1"/>
                </a:solidFill>
                <a:latin typeface="Calibri"/>
                <a:cs typeface="Calibri"/>
              </a:rPr>
              <a:t>Arteriosclerotic</a:t>
            </a:r>
            <a:r>
              <a:rPr lang="en-IN" sz="3100" b="1" spc="-2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spc="-10" dirty="0">
                <a:solidFill>
                  <a:schemeClr val="tx1"/>
                </a:solidFill>
                <a:latin typeface="Calibri"/>
                <a:cs typeface="Calibri"/>
              </a:rPr>
              <a:t>cardiovascular</a:t>
            </a:r>
            <a:r>
              <a:rPr lang="en-IN" sz="3100" b="1" spc="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100" b="1" dirty="0" smtClean="0">
                <a:solidFill>
                  <a:schemeClr val="tx1"/>
                </a:solidFill>
                <a:latin typeface="Calibri"/>
                <a:cs typeface="Calibri"/>
              </a:rPr>
              <a:t>disease</a:t>
            </a:r>
            <a:r>
              <a:rPr lang="en-IN" sz="3100" b="1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endParaRPr lang="en-IN" sz="3100" b="1" spc="-10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b="1" spc="-10" dirty="0" smtClean="0">
                <a:solidFill>
                  <a:prstClr val="black"/>
                </a:solidFill>
                <a:latin typeface="Calibri"/>
                <a:cs typeface="Calibri"/>
              </a:rPr>
              <a:t>Congestive</a:t>
            </a:r>
            <a:r>
              <a:rPr lang="en-IN" sz="3100" b="1" spc="28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prstClr val="black"/>
                </a:solidFill>
                <a:latin typeface="Calibri"/>
                <a:cs typeface="Calibri"/>
              </a:rPr>
              <a:t>heart</a:t>
            </a:r>
            <a:r>
              <a:rPr lang="en-IN" sz="3100" b="1" spc="-1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3100" b="1" spc="-17" dirty="0" smtClean="0">
                <a:solidFill>
                  <a:prstClr val="black"/>
                </a:solidFill>
                <a:latin typeface="Calibri"/>
                <a:cs typeface="Calibri"/>
              </a:rPr>
              <a:t>failure,</a:t>
            </a: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b="1" spc="-23" dirty="0" smtClean="0">
                <a:solidFill>
                  <a:prstClr val="black"/>
                </a:solidFill>
                <a:latin typeface="Calibri"/>
                <a:cs typeface="Calibri"/>
              </a:rPr>
              <a:t>Stroke</a:t>
            </a:r>
            <a:r>
              <a:rPr lang="en-IN" sz="3100" b="1" dirty="0">
                <a:solidFill>
                  <a:prstClr val="black"/>
                </a:solidFill>
                <a:latin typeface="Calibri"/>
                <a:cs typeface="Calibri"/>
              </a:rPr>
              <a:t>,  </a:t>
            </a:r>
            <a:endParaRPr lang="en-IN" sz="3100" b="1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b="1" dirty="0" smtClean="0">
                <a:solidFill>
                  <a:prstClr val="black"/>
                </a:solidFill>
                <a:latin typeface="Calibri"/>
                <a:cs typeface="Calibri"/>
              </a:rPr>
              <a:t>Infection</a:t>
            </a:r>
            <a:r>
              <a:rPr lang="en-IN" sz="3100" b="1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endParaRPr lang="en-IN" sz="31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lvl="0" indent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3100" b="1" spc="-25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71500" lvl="0" indent="-571500">
              <a:lnSpc>
                <a:spcPts val="3662"/>
              </a:lnSpc>
              <a:spcBef>
                <a:spcPts val="0"/>
              </a:spcBef>
              <a:spcAft>
                <a:spcPts val="0"/>
              </a:spcAft>
              <a:buAutoNum type="romanLcPeriod"/>
            </a:pPr>
            <a:endParaRPr lang="fr-FR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spc="-12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71448" lvl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endParaRPr lang="en-IN" sz="3000" b="1" spc="-23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3333CC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3333CC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en-IN" sz="2400" b="1" dirty="0" smtClean="0">
                <a:solidFill>
                  <a:prstClr val="black"/>
                </a:solidFill>
                <a:latin typeface="Calibri"/>
                <a:cs typeface="Calibri"/>
              </a:rPr>
              <a:t>Gastric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ulcers</a:t>
            </a:r>
            <a:r>
              <a:rPr lang="en-IN" sz="2400" b="1" spc="-157" dirty="0" smtClean="0">
                <a:solidFill>
                  <a:prstClr val="black"/>
                </a:solidFill>
                <a:latin typeface="Calibri"/>
                <a:cs typeface="Calibri"/>
              </a:rPr>
              <a:t>,</a:t>
            </a: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en-IN" sz="2400" b="1" spc="-15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spc="-157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Hypertension, </a:t>
            </a:r>
            <a:endParaRPr lang="en-IN" sz="2400" b="1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en-IN" sz="2400" b="1" dirty="0" smtClean="0">
                <a:solidFill>
                  <a:prstClr val="black"/>
                </a:solidFill>
                <a:latin typeface="Calibri"/>
                <a:cs typeface="Calibri"/>
              </a:rPr>
              <a:t>Calcium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deficiencies, </a:t>
            </a:r>
            <a:r>
              <a:rPr lang="en-IN" sz="2400" b="1" spc="682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endParaRPr lang="en-IN" sz="2400" b="1" spc="682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en-IN" sz="2400" b="1" dirty="0" err="1" smtClean="0">
                <a:solidFill>
                  <a:prstClr val="black"/>
                </a:solidFill>
                <a:latin typeface="Calibri"/>
                <a:cs typeface="Calibri"/>
              </a:rPr>
              <a:t>Anemia</a:t>
            </a:r>
            <a:r>
              <a:rPr lang="en-IN" sz="2400" b="1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prstClr val="black"/>
                </a:solidFill>
                <a:latin typeface="Calibri"/>
                <a:cs typeface="Calibri"/>
              </a:rPr>
              <a:t>and </a:t>
            </a:r>
            <a:r>
              <a:rPr lang="en-IN" sz="2400" b="1" spc="-12" dirty="0">
                <a:solidFill>
                  <a:prstClr val="black"/>
                </a:solidFill>
                <a:latin typeface="Calibri"/>
                <a:cs typeface="Calibri"/>
              </a:rPr>
              <a:t>fatigue, </a:t>
            </a:r>
            <a:endParaRPr lang="en-IN" sz="2400" b="1" spc="-12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fr-FR" sz="2400" b="1" dirty="0" err="1" smtClean="0">
                <a:solidFill>
                  <a:prstClr val="black"/>
                </a:solidFill>
                <a:latin typeface="Calibri"/>
                <a:cs typeface="Calibri"/>
              </a:rPr>
              <a:t>Depression</a:t>
            </a:r>
            <a:r>
              <a:rPr lang="fr-FR" sz="2400" b="1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endParaRPr lang="fr-FR" sz="2400" b="1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fr-FR" sz="2400" b="1" spc="-15" dirty="0" err="1" smtClean="0">
                <a:solidFill>
                  <a:prstClr val="black"/>
                </a:solidFill>
                <a:latin typeface="Calibri"/>
                <a:cs typeface="Calibri"/>
              </a:rPr>
              <a:t>sexual</a:t>
            </a:r>
            <a:r>
              <a:rPr lang="fr-FR" sz="2400" b="1" spc="15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fr-FR" sz="2400" b="1" dirty="0" err="1">
                <a:solidFill>
                  <a:prstClr val="black"/>
                </a:solidFill>
                <a:latin typeface="Calibri"/>
                <a:cs typeface="Calibri"/>
              </a:rPr>
              <a:t>dysfunction</a:t>
            </a:r>
            <a:r>
              <a:rPr lang="fr-FR" sz="2400" b="1" dirty="0">
                <a:solidFill>
                  <a:prstClr val="black"/>
                </a:solidFill>
                <a:latin typeface="Calibri"/>
                <a:cs typeface="Calibri"/>
              </a:rPr>
              <a:t>,</a:t>
            </a:r>
            <a:r>
              <a:rPr lang="fr-FR" sz="2400" b="1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endParaRPr lang="fr-FR" sz="2400" b="1" spc="23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885748" lvl="0" indent="-342900">
              <a:lnSpc>
                <a:spcPts val="2880"/>
              </a:lnSpc>
              <a:spcBef>
                <a:spcPts val="0"/>
              </a:spcBef>
            </a:pPr>
            <a:r>
              <a:rPr lang="fr-FR" sz="2400" b="1" dirty="0" smtClean="0">
                <a:solidFill>
                  <a:prstClr val="black"/>
                </a:solidFill>
                <a:latin typeface="Calibri"/>
                <a:cs typeface="Calibri"/>
              </a:rPr>
              <a:t>suicide </a:t>
            </a:r>
            <a:r>
              <a:rPr lang="fr-FR" sz="2400" b="1" dirty="0" err="1">
                <a:solidFill>
                  <a:prstClr val="black"/>
                </a:solidFill>
                <a:latin typeface="Calibri"/>
                <a:cs typeface="Calibri"/>
              </a:rPr>
              <a:t>risk</a:t>
            </a:r>
            <a:endParaRPr lang="fr-FR" sz="24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446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238124"/>
            <a:ext cx="10749367" cy="970743"/>
          </a:xfrm>
        </p:spPr>
        <p:txBody>
          <a:bodyPr>
            <a:normAutofit fontScale="90000"/>
          </a:bodyPr>
          <a:lstStyle/>
          <a:p>
            <a:pPr marL="2613405" lvl="0">
              <a:lnSpc>
                <a:spcPts val="4877"/>
              </a:lnSpc>
              <a:spcBef>
                <a:spcPts val="0"/>
              </a:spcBef>
            </a:pPr>
            <a: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spc="-50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000" b="1" spc="-50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000" b="1" dirty="0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DIET –</a:t>
            </a:r>
            <a:r>
              <a:rPr lang="en-IN" sz="4000" b="1" spc="-50" dirty="0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DIALYSIS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10874" cy="4351338"/>
          </a:xfrm>
        </p:spPr>
        <p:txBody>
          <a:bodyPr/>
          <a:lstStyle/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PD</a:t>
            </a:r>
            <a:r>
              <a:rPr lang="en-IN" sz="3000" b="1" spc="676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23" dirty="0">
                <a:solidFill>
                  <a:schemeClr val="tx1"/>
                </a:solidFill>
                <a:latin typeface="Calibri"/>
                <a:cs typeface="Calibri"/>
              </a:rPr>
              <a:t>get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calories </a:t>
            </a:r>
            <a:r>
              <a:rPr lang="en-IN" sz="3000" b="1" spc="-11" dirty="0">
                <a:solidFill>
                  <a:schemeClr val="tx1"/>
                </a:solidFill>
                <a:latin typeface="Calibri"/>
                <a:cs typeface="Calibri"/>
              </a:rPr>
              <a:t>from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0" dirty="0">
                <a:solidFill>
                  <a:schemeClr val="tx1"/>
                </a:solidFill>
                <a:latin typeface="Calibri"/>
                <a:cs typeface="Calibri"/>
              </a:rPr>
              <a:t>Dextrose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in the fluid</a:t>
            </a:r>
            <a:r>
              <a:rPr lang="en-IN" sz="30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–PD patients </a:t>
            </a:r>
            <a:r>
              <a:rPr lang="en-IN" sz="3000" b="1" spc="-27" dirty="0">
                <a:solidFill>
                  <a:schemeClr val="tx1"/>
                </a:solidFill>
                <a:latin typeface="Calibri"/>
                <a:cs typeface="Calibri"/>
              </a:rPr>
              <a:t>may</a:t>
            </a:r>
            <a:r>
              <a:rPr lang="en-IN" sz="30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4" dirty="0">
                <a:solidFill>
                  <a:schemeClr val="tx1"/>
                </a:solidFill>
                <a:latin typeface="Calibri"/>
                <a:cs typeface="Calibri"/>
              </a:rPr>
              <a:t>eat</a:t>
            </a:r>
            <a:r>
              <a:rPr lang="en-IN" sz="3000" b="1" spc="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21" dirty="0">
                <a:solidFill>
                  <a:schemeClr val="tx1"/>
                </a:solidFill>
                <a:latin typeface="Calibri"/>
                <a:cs typeface="Calibri"/>
              </a:rPr>
              <a:t>fewer</a:t>
            </a:r>
            <a:r>
              <a:rPr lang="en-IN" sz="3000" b="1" spc="2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CHO</a:t>
            </a:r>
            <a:r>
              <a:rPr lang="en-IN" sz="30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than</a:t>
            </a:r>
            <a:r>
              <a:rPr lang="en-IN" sz="30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 err="1" smtClean="0">
                <a:solidFill>
                  <a:schemeClr val="tx1"/>
                </a:solidFill>
                <a:latin typeface="Calibri"/>
                <a:cs typeface="Calibri"/>
              </a:rPr>
              <a:t>hemodialysis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 patients</a:t>
            </a: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spc="-10" dirty="0" smtClean="0">
                <a:solidFill>
                  <a:schemeClr val="tx1"/>
                </a:solidFill>
                <a:latin typeface="Calibri"/>
                <a:cs typeface="Calibri"/>
              </a:rPr>
              <a:t>Protein-</a:t>
            </a:r>
            <a:r>
              <a:rPr lang="en-IN" sz="3000" b="1" spc="694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HD</a:t>
            </a:r>
            <a:r>
              <a:rPr lang="en-IN" sz="3000" b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loses 10-12 </a:t>
            </a:r>
            <a:r>
              <a:rPr lang="en-IN" sz="3000" b="1" dirty="0" err="1">
                <a:solidFill>
                  <a:schemeClr val="tx1"/>
                </a:solidFill>
                <a:latin typeface="Calibri"/>
                <a:cs typeface="Calibri"/>
              </a:rPr>
              <a:t>gms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en-IN" sz="3000" b="1" dirty="0" err="1">
                <a:solidFill>
                  <a:schemeClr val="tx1"/>
                </a:solidFill>
                <a:latin typeface="Calibri"/>
                <a:cs typeface="Calibri"/>
              </a:rPr>
              <a:t>Aminoacids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and 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PD 5-15gms</a:t>
            </a:r>
            <a:r>
              <a:rPr lang="en-IN" sz="3000" b="1" spc="-2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of </a:t>
            </a:r>
            <a:r>
              <a:rPr lang="en-IN" sz="3000" b="1" spc="-11" dirty="0">
                <a:solidFill>
                  <a:schemeClr val="tx1"/>
                </a:solidFill>
                <a:latin typeface="Calibri"/>
                <a:cs typeface="Calibri"/>
              </a:rPr>
              <a:t>protein</a:t>
            </a:r>
            <a:r>
              <a:rPr lang="en-IN" sz="3000" b="1" spc="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per </a:t>
            </a:r>
            <a:r>
              <a:rPr lang="en-IN" sz="3000" b="1" spc="-10" dirty="0" smtClean="0">
                <a:solidFill>
                  <a:schemeClr val="tx1"/>
                </a:solidFill>
                <a:latin typeface="Calibri"/>
                <a:cs typeface="Calibri"/>
              </a:rPr>
              <a:t>treatment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Also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compensate infection inflammation</a:t>
            </a:r>
            <a:r>
              <a:rPr lang="en-IN" sz="3000" b="1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 err="1">
                <a:solidFill>
                  <a:schemeClr val="tx1"/>
                </a:solidFill>
                <a:latin typeface="Calibri"/>
                <a:cs typeface="Calibri"/>
              </a:rPr>
              <a:t>anemia</a:t>
            </a:r>
            <a:r>
              <a:rPr lang="en-IN" sz="3000" b="1" spc="1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--&gt;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so consume </a:t>
            </a:r>
            <a:r>
              <a:rPr lang="en-IN" sz="3000" b="1" spc="-23" dirty="0">
                <a:solidFill>
                  <a:schemeClr val="tx1"/>
                </a:solidFill>
                <a:latin typeface="Calibri"/>
                <a:cs typeface="Calibri"/>
              </a:rPr>
              <a:t>HBV</a:t>
            </a:r>
            <a:r>
              <a:rPr lang="en-IN" sz="3000" b="1" spc="2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2" dirty="0">
                <a:solidFill>
                  <a:schemeClr val="tx1"/>
                </a:solidFill>
                <a:latin typeface="Calibri"/>
                <a:cs typeface="Calibri"/>
              </a:rPr>
              <a:t>protein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(1gm/Kg/day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en-IN" sz="3000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Na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– Salt 2gm/day—salt induce </a:t>
            </a:r>
            <a:r>
              <a:rPr lang="en-IN" sz="3000" b="1" spc="-14" dirty="0">
                <a:solidFill>
                  <a:schemeClr val="tx1"/>
                </a:solidFill>
                <a:latin typeface="Calibri"/>
                <a:cs typeface="Calibri"/>
              </a:rPr>
              <a:t>thirst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 –</a:t>
            </a:r>
            <a:r>
              <a:rPr lang="en-IN" sz="3000" b="1" spc="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High B</a:t>
            </a:r>
            <a:r>
              <a:rPr lang="en-IN" sz="3000" b="1" spc="-676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61" dirty="0">
                <a:solidFill>
                  <a:schemeClr val="tx1"/>
                </a:solidFill>
                <a:latin typeface="Calibri"/>
                <a:cs typeface="Calibri"/>
              </a:rPr>
              <a:t>P,</a:t>
            </a:r>
            <a:r>
              <a:rPr lang="en-IN" sz="3000" b="1" spc="15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and HF</a:t>
            </a:r>
            <a:endParaRPr lang="en-IN" sz="30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K-</a:t>
            </a:r>
            <a:r>
              <a:rPr lang="en-IN" sz="30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2mg/day K is </a:t>
            </a:r>
            <a:r>
              <a:rPr lang="en-IN" sz="3000" b="1" spc="-15" dirty="0">
                <a:solidFill>
                  <a:schemeClr val="tx1"/>
                </a:solidFill>
                <a:latin typeface="Calibri"/>
                <a:cs typeface="Calibri"/>
              </a:rPr>
              <a:t>more</a:t>
            </a:r>
            <a:r>
              <a:rPr lang="en-IN" sz="3000" b="1" spc="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efficiently</a:t>
            </a:r>
            <a:r>
              <a:rPr lang="en-IN" sz="3000" b="1" spc="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spc="-14" dirty="0">
                <a:solidFill>
                  <a:schemeClr val="tx1"/>
                </a:solidFill>
                <a:latin typeface="Calibri"/>
                <a:cs typeface="Calibri"/>
              </a:rPr>
              <a:t>removed</a:t>
            </a:r>
            <a:r>
              <a:rPr lang="en-IN" sz="30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in </a:t>
            </a:r>
            <a:r>
              <a:rPr lang="en-IN" sz="3000" b="1" dirty="0" smtClean="0">
                <a:solidFill>
                  <a:schemeClr val="tx1"/>
                </a:solidFill>
                <a:latin typeface="Calibri"/>
                <a:cs typeface="Calibri"/>
              </a:rPr>
              <a:t>PD</a:t>
            </a:r>
            <a:r>
              <a:rPr lang="en-IN" sz="3000" b="1" dirty="0">
                <a:solidFill>
                  <a:schemeClr val="tx1"/>
                </a:solidFill>
                <a:latin typeface="Calibri"/>
                <a:cs typeface="Calibri"/>
              </a:rPr>
              <a:t>(daily treatment)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3333CC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B050"/>
              </a:solidFill>
              <a:latin typeface="Calibri"/>
              <a:cs typeface="Calibri"/>
            </a:endParaRP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321"/>
              </a:spcBef>
              <a:spcAft>
                <a:spcPts val="0"/>
              </a:spcAft>
            </a:pPr>
            <a:endParaRPr lang="en-IN" sz="30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00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695450"/>
            <a:ext cx="11301816" cy="4510088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Phosphorous</a:t>
            </a:r>
            <a:r>
              <a:rPr lang="en-IN" sz="8000" b="1" spc="69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cause</a:t>
            </a:r>
            <a:r>
              <a:rPr lang="en-IN" sz="80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spc="-14" dirty="0">
                <a:solidFill>
                  <a:schemeClr val="tx1"/>
                </a:solidFill>
                <a:latin typeface="Calibri"/>
                <a:cs typeface="Calibri"/>
              </a:rPr>
              <a:t>severe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 bone</a:t>
            </a:r>
            <a:r>
              <a:rPr lang="en-IN" sz="80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lang="en-IN" sz="8000" b="1" spc="-2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heart problems</a:t>
            </a:r>
            <a:r>
              <a:rPr lang="en-IN" sz="8000" b="1" spc="-15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, itching</a:t>
            </a:r>
            <a:r>
              <a:rPr lang="en-IN" sz="8000" b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lang="en-IN" sz="8000" b="1" spc="-2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tissue</a:t>
            </a:r>
            <a:r>
              <a:rPr lang="en-IN" sz="8000" b="1" spc="-3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calcifications (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800-1000mg/Day)</a:t>
            </a:r>
          </a:p>
          <a:p>
            <a:pPr lvl="0">
              <a:lnSpc>
                <a:spcPts val="3911"/>
              </a:lnSpc>
              <a:spcBef>
                <a:spcPts val="495"/>
              </a:spcBef>
              <a:spcAft>
                <a:spcPts val="0"/>
              </a:spcAft>
            </a:pPr>
            <a:r>
              <a:rPr lang="en-IN" sz="8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8000" spc="78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8000" b="1" spc="-121" dirty="0">
                <a:solidFill>
                  <a:schemeClr val="tx1"/>
                </a:solidFill>
                <a:latin typeface="Calibri"/>
                <a:cs typeface="Calibri"/>
              </a:rPr>
              <a:t>Ta</a:t>
            </a:r>
            <a:r>
              <a:rPr lang="en-IN" sz="8000" b="1" spc="-719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spc="-40" dirty="0" err="1">
                <a:solidFill>
                  <a:schemeClr val="tx1"/>
                </a:solidFill>
                <a:latin typeface="Calibri"/>
                <a:cs typeface="Calibri"/>
              </a:rPr>
              <a:t>ke</a:t>
            </a:r>
            <a:r>
              <a:rPr lang="en-IN" sz="8000" b="1" spc="4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phosphate</a:t>
            </a:r>
            <a:r>
              <a:rPr lang="en-IN" sz="8000" b="1" spc="-2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binders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8000" dirty="0">
                <a:solidFill>
                  <a:schemeClr val="tx1"/>
                </a:solidFill>
                <a:latin typeface="Arial"/>
                <a:cs typeface="Arial"/>
              </a:rPr>
              <a:t>•</a:t>
            </a:r>
            <a:r>
              <a:rPr lang="en-IN" sz="8000" spc="78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Ca should</a:t>
            </a:r>
            <a:r>
              <a:rPr lang="en-IN" sz="80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lang="en-IN" sz="8000" b="1" spc="-10" dirty="0">
                <a:solidFill>
                  <a:schemeClr val="tx1"/>
                </a:solidFill>
                <a:latin typeface="Calibri"/>
                <a:cs typeface="Calibri"/>
              </a:rPr>
              <a:t> more</a:t>
            </a:r>
            <a:r>
              <a:rPr lang="en-IN" sz="8000" b="1" spc="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than</a:t>
            </a:r>
            <a:r>
              <a:rPr lang="en-IN" sz="80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2000mg</a:t>
            </a:r>
            <a:r>
              <a:rPr lang="en-IN" sz="8000" b="1" spc="-62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spc="-49" dirty="0">
                <a:solidFill>
                  <a:schemeClr val="tx1"/>
                </a:solidFill>
                <a:latin typeface="Calibri"/>
                <a:cs typeface="Calibri"/>
              </a:rPr>
              <a:t>/day.</a:t>
            </a:r>
            <a:r>
              <a:rPr lang="en-IN" sz="8000" b="1" spc="4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Ca is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pulled out </a:t>
            </a:r>
            <a:r>
              <a:rPr lang="en-IN" sz="8000" b="1" spc="-12" dirty="0">
                <a:solidFill>
                  <a:schemeClr val="tx1"/>
                </a:solidFill>
                <a:latin typeface="Calibri"/>
                <a:cs typeface="Calibri"/>
              </a:rPr>
              <a:t>by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 dialysis</a:t>
            </a:r>
            <a:r>
              <a:rPr lang="en-IN" sz="8000" b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lead </a:t>
            </a:r>
            <a:r>
              <a:rPr lang="en-IN" sz="8000" b="1" spc="-36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8000" b="1" spc="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serious</a:t>
            </a:r>
            <a:r>
              <a:rPr lang="en-IN" sz="8000" b="1" spc="-1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health</a:t>
            </a:r>
            <a:r>
              <a:rPr lang="en-IN" sz="80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problems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Fluid-</a:t>
            </a:r>
            <a:r>
              <a:rPr lang="en-IN" sz="8000" b="1" spc="-27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if they</a:t>
            </a:r>
            <a:r>
              <a:rPr lang="en-IN" sz="8000" b="1" spc="-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consume</a:t>
            </a:r>
            <a:r>
              <a:rPr lang="en-IN" sz="8000" b="1" spc="-2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more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fluid</a:t>
            </a:r>
            <a:r>
              <a:rPr lang="en-IN" sz="8000" b="1" spc="10" dirty="0" smtClean="0">
                <a:solidFill>
                  <a:schemeClr val="tx1"/>
                </a:solidFill>
                <a:latin typeface="Calibri"/>
                <a:cs typeface="Calibri"/>
              </a:rPr>
              <a:t>—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use </a:t>
            </a:r>
            <a:r>
              <a:rPr lang="en-IN" sz="8000" b="1" spc="-12" dirty="0" smtClean="0">
                <a:solidFill>
                  <a:schemeClr val="tx1"/>
                </a:solidFill>
                <a:latin typeface="Calibri"/>
                <a:cs typeface="Calibri"/>
              </a:rPr>
              <a:t>concentrated</a:t>
            </a:r>
            <a:r>
              <a:rPr lang="en-IN" sz="8000" b="1" spc="-28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dialysate</a:t>
            </a:r>
            <a:r>
              <a:rPr lang="en-IN" sz="80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if no</a:t>
            </a:r>
            <a:r>
              <a:rPr lang="en-IN" sz="8000" b="1" spc="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urine</a:t>
            </a:r>
            <a:r>
              <a:rPr lang="en-IN" sz="8000" b="1" spc="-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out</a:t>
            </a:r>
            <a:r>
              <a:rPr lang="en-IN" sz="80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put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–consume</a:t>
            </a:r>
            <a:r>
              <a:rPr lang="en-IN" sz="8000" b="1" spc="-37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&lt;than</a:t>
            </a:r>
            <a:r>
              <a:rPr lang="en-IN" sz="80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1000ml</a:t>
            </a:r>
            <a:r>
              <a:rPr lang="en-IN" sz="8000" b="1" spc="2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spc="-17" dirty="0">
                <a:solidFill>
                  <a:schemeClr val="tx1"/>
                </a:solidFill>
                <a:latin typeface="Calibri"/>
                <a:cs typeface="Calibri"/>
              </a:rPr>
              <a:t>/day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8000" b="1" dirty="0" smtClean="0">
                <a:solidFill>
                  <a:schemeClr val="tx1"/>
                </a:solidFill>
                <a:latin typeface="Calibri"/>
                <a:cs typeface="Calibri"/>
              </a:rPr>
              <a:t>Consume</a:t>
            </a:r>
            <a:r>
              <a:rPr lang="en-IN" sz="8000" b="1" spc="-14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20-25</a:t>
            </a:r>
            <a:r>
              <a:rPr lang="en-IN" sz="80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8000" b="1" dirty="0">
                <a:solidFill>
                  <a:schemeClr val="tx1"/>
                </a:solidFill>
                <a:latin typeface="Calibri"/>
                <a:cs typeface="Calibri"/>
              </a:rPr>
              <a:t>g </a:t>
            </a:r>
            <a:r>
              <a:rPr lang="en-IN" sz="8000" b="1" dirty="0" err="1">
                <a:solidFill>
                  <a:schemeClr val="tx1"/>
                </a:solidFill>
                <a:latin typeface="Calibri"/>
                <a:cs typeface="Calibri"/>
              </a:rPr>
              <a:t>fiber</a:t>
            </a:r>
            <a:endParaRPr lang="en-IN" sz="80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8000" b="1" dirty="0">
              <a:solidFill>
                <a:srgbClr val="7030A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00B050"/>
              </a:solidFill>
              <a:latin typeface="Calibri"/>
              <a:cs typeface="Calibri"/>
            </a:endParaRP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endParaRPr lang="en-IN" sz="32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4275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115549" cy="4351338"/>
          </a:xfrm>
        </p:spPr>
        <p:txBody>
          <a:bodyPr>
            <a:normAutofit/>
          </a:bodyPr>
          <a:lstStyle/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1.2</a:t>
            </a:r>
            <a:r>
              <a:rPr lang="en-IN" sz="24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g of protein/kg</a:t>
            </a:r>
            <a:r>
              <a:rPr lang="en-IN" sz="2400" b="1" spc="-3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body</a:t>
            </a:r>
            <a:r>
              <a:rPr lang="en-IN" sz="24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10" dirty="0">
                <a:solidFill>
                  <a:schemeClr val="tx1"/>
                </a:solidFill>
                <a:latin typeface="Calibri"/>
                <a:cs typeface="Calibri"/>
              </a:rPr>
              <a:t>weight/day</a:t>
            </a:r>
            <a:r>
              <a:rPr lang="en-IN" sz="24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23" dirty="0" smtClean="0">
                <a:solidFill>
                  <a:schemeClr val="tx1"/>
                </a:solidFill>
                <a:latin typeface="Calibri"/>
                <a:cs typeface="Calibri"/>
              </a:rPr>
              <a:t>for </a:t>
            </a:r>
            <a:r>
              <a:rPr lang="en-IN" sz="2400" b="1" dirty="0" err="1" smtClean="0">
                <a:solidFill>
                  <a:schemeClr val="tx1"/>
                </a:solidFill>
                <a:latin typeface="Calibri"/>
                <a:cs typeface="Calibri"/>
              </a:rPr>
              <a:t>hemodialysis</a:t>
            </a:r>
            <a:r>
              <a:rPr lang="en-IN" sz="2400" b="1" spc="-3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patients</a:t>
            </a: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•</a:t>
            </a:r>
            <a:r>
              <a:rPr lang="en-IN" sz="2400" b="1" spc="146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1.3 g of protein/kg</a:t>
            </a:r>
            <a:r>
              <a:rPr lang="en-IN" sz="2400" b="1" spc="-3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body</a:t>
            </a:r>
            <a:r>
              <a:rPr lang="en-IN" sz="24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10" dirty="0">
                <a:solidFill>
                  <a:schemeClr val="tx1"/>
                </a:solidFill>
                <a:latin typeface="Calibri"/>
                <a:cs typeface="Calibri"/>
              </a:rPr>
              <a:t>weight/day</a:t>
            </a:r>
            <a:r>
              <a:rPr lang="en-IN" sz="24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25" dirty="0" smtClean="0">
                <a:solidFill>
                  <a:schemeClr val="tx1"/>
                </a:solidFill>
                <a:latin typeface="Calibri"/>
                <a:cs typeface="Calibri"/>
              </a:rPr>
              <a:t>for </a:t>
            </a:r>
            <a:r>
              <a:rPr lang="en-IN" sz="2400" b="1" dirty="0" smtClean="0">
                <a:solidFill>
                  <a:schemeClr val="tx1"/>
                </a:solidFill>
                <a:latin typeface="Calibri"/>
                <a:cs typeface="Calibri"/>
              </a:rPr>
              <a:t>peritoneal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dialysis</a:t>
            </a:r>
            <a:r>
              <a:rPr lang="en-IN" sz="2400" b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patients</a:t>
            </a:r>
          </a:p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•</a:t>
            </a:r>
            <a:r>
              <a:rPr lang="en-IN" sz="2400" b="1" spc="21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35 </a:t>
            </a:r>
            <a:r>
              <a:rPr lang="en-IN" sz="2400" b="1" spc="-12" dirty="0">
                <a:solidFill>
                  <a:schemeClr val="tx1"/>
                </a:solidFill>
                <a:latin typeface="Calibri"/>
                <a:cs typeface="Calibri"/>
              </a:rPr>
              <a:t>kcal/kg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 body</a:t>
            </a:r>
            <a:r>
              <a:rPr lang="en-IN" sz="24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weight</a:t>
            </a:r>
            <a:r>
              <a:rPr lang="en-IN" sz="24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23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lang="en-IN" sz="2400" b="1" spc="46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Calibri"/>
                <a:cs typeface="Calibri"/>
              </a:rPr>
              <a:t>patient less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than</a:t>
            </a:r>
            <a:r>
              <a:rPr lang="en-IN" sz="2400" b="1" spc="70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60 </a:t>
            </a:r>
            <a:r>
              <a:rPr lang="en-IN" sz="2400" b="1" spc="-18" dirty="0">
                <a:solidFill>
                  <a:schemeClr val="tx1"/>
                </a:solidFill>
                <a:latin typeface="Calibri"/>
                <a:cs typeface="Calibri"/>
              </a:rPr>
              <a:t>years</a:t>
            </a:r>
            <a:r>
              <a:rPr lang="en-IN" sz="24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of age</a:t>
            </a:r>
          </a:p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•</a:t>
            </a:r>
            <a:r>
              <a:rPr lang="en-IN" sz="2400" b="1" spc="290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30</a:t>
            </a:r>
            <a:r>
              <a:rPr lang="en-IN" sz="2400" b="1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spc="-3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2400" b="1" spc="3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35 </a:t>
            </a:r>
            <a:r>
              <a:rPr lang="en-IN" sz="2400" b="1" spc="-12" dirty="0">
                <a:solidFill>
                  <a:schemeClr val="tx1"/>
                </a:solidFill>
                <a:latin typeface="Calibri"/>
                <a:cs typeface="Calibri"/>
              </a:rPr>
              <a:t>kcal/kg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 body</a:t>
            </a:r>
            <a:r>
              <a:rPr lang="en-IN" sz="24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Calibri"/>
                <a:cs typeface="Calibri"/>
              </a:rPr>
              <a:t>weight </a:t>
            </a:r>
            <a:r>
              <a:rPr lang="en-IN" sz="2400" b="1" spc="-11" dirty="0" smtClean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lang="en-IN" sz="2400" b="1" spc="738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patients 60 </a:t>
            </a:r>
            <a:r>
              <a:rPr lang="en-IN" sz="2400" b="1" spc="-18" dirty="0">
                <a:solidFill>
                  <a:schemeClr val="tx1"/>
                </a:solidFill>
                <a:latin typeface="Calibri"/>
                <a:cs typeface="Calibri"/>
              </a:rPr>
              <a:t>years</a:t>
            </a:r>
            <a:r>
              <a:rPr lang="en-IN" sz="2400" b="1" dirty="0">
                <a:solidFill>
                  <a:schemeClr val="tx1"/>
                </a:solidFill>
                <a:latin typeface="Calibri"/>
                <a:cs typeface="Calibri"/>
              </a:rPr>
              <a:t> or older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3523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295400" y="1181100"/>
            <a:ext cx="9239250" cy="4401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2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8825" y="2905125"/>
            <a:ext cx="6962775" cy="24391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8312"/>
              </a:lnSpc>
            </a:pPr>
            <a:r>
              <a:rPr lang="en-IN" sz="15000" dirty="0" smtClean="0">
                <a:solidFill>
                  <a:prstClr val="white"/>
                </a:solidFill>
                <a:latin typeface="Brush Script MT" panose="03060802040406070304" pitchFamily="66" charset="0"/>
                <a:cs typeface="Calibri"/>
              </a:rPr>
              <a:t>Thank </a:t>
            </a:r>
            <a:r>
              <a:rPr lang="en-IN" sz="15000" spc="-87" dirty="0" err="1" smtClean="0">
                <a:solidFill>
                  <a:prstClr val="white"/>
                </a:solidFill>
                <a:latin typeface="Brush Script MT" panose="03060802040406070304" pitchFamily="66" charset="0"/>
                <a:cs typeface="Calibri"/>
              </a:rPr>
              <a:t>yo</a:t>
            </a:r>
            <a:r>
              <a:rPr lang="en-IN" sz="15000" spc="-3395" dirty="0" smtClean="0">
                <a:solidFill>
                  <a:prstClr val="white"/>
                </a:solidFill>
                <a:latin typeface="Brush Script MT" panose="03060802040406070304" pitchFamily="66" charset="0"/>
                <a:cs typeface="Calibri"/>
              </a:rPr>
              <a:t> </a:t>
            </a:r>
            <a:r>
              <a:rPr lang="en-IN" sz="15000" dirty="0">
                <a:solidFill>
                  <a:prstClr val="white"/>
                </a:solidFill>
                <a:latin typeface="Brush Script MT" panose="03060802040406070304" pitchFamily="66" charset="0"/>
                <a:cs typeface="Calibri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5021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Nursing </a:t>
            </a:r>
            <a:r>
              <a:rPr lang="en-IN" sz="4000" b="1" spc="-27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Care</a:t>
            </a:r>
            <a:r>
              <a:rPr lang="en-IN" sz="40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 of</a:t>
            </a:r>
            <a:r>
              <a:rPr lang="en-IN" sz="4000" b="1" spc="110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en-IN" sz="4000" b="1" dirty="0">
                <a:solidFill>
                  <a:prstClr val="white"/>
                </a:solidFill>
                <a:latin typeface="Arial Black" panose="020B0A04020102020204" pitchFamily="34" charset="0"/>
                <a:cs typeface="Times New Roman"/>
              </a:rPr>
              <a:t>Patient on Dialysis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91799" cy="4351338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Protocols</a:t>
            </a:r>
            <a:r>
              <a:rPr lang="en-IN" sz="26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en-IN" sz="26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In each</a:t>
            </a:r>
            <a:r>
              <a:rPr lang="en-IN" sz="2600" b="1" spc="-1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unit in</a:t>
            </a:r>
            <a:r>
              <a:rPr lang="en-IN" sz="26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spc="-23" dirty="0">
                <a:solidFill>
                  <a:srgbClr val="C00000"/>
                </a:solidFill>
                <a:latin typeface="Calibri"/>
                <a:cs typeface="Calibri"/>
              </a:rPr>
              <a:t>regard</a:t>
            </a: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spc="-30" dirty="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lang="en-IN" sz="2600" b="1" spc="3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dirty="0" err="1" smtClean="0">
                <a:solidFill>
                  <a:srgbClr val="C00000"/>
                </a:solidFill>
                <a:latin typeface="Calibri"/>
                <a:cs typeface="Calibri"/>
              </a:rPr>
              <a:t>machines</a:t>
            </a:r>
            <a:r>
              <a:rPr lang="en-IN" sz="2600" b="1" spc="-36" dirty="0" err="1" smtClean="0">
                <a:solidFill>
                  <a:srgbClr val="C00000"/>
                </a:solidFill>
                <a:latin typeface="Calibri"/>
                <a:cs typeface="Calibri"/>
              </a:rPr>
              <a:t>,</a:t>
            </a:r>
            <a:r>
              <a:rPr lang="en-IN" sz="2600" b="1" dirty="0" err="1" smtClean="0">
                <a:solidFill>
                  <a:srgbClr val="C00000"/>
                </a:solidFill>
                <a:latin typeface="Calibri"/>
                <a:cs typeface="Calibri"/>
              </a:rPr>
              <a:t>Procedure</a:t>
            </a:r>
            <a:r>
              <a:rPr lang="en-IN" sz="26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dirty="0">
                <a:solidFill>
                  <a:srgbClr val="C00000"/>
                </a:solidFill>
                <a:latin typeface="Calibri"/>
                <a:cs typeface="Calibri"/>
              </a:rPr>
              <a:t>&amp; patient</a:t>
            </a:r>
            <a:r>
              <a:rPr lang="en-IN" sz="2600" b="1" spc="71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2600" b="1" spc="-17" dirty="0">
                <a:solidFill>
                  <a:srgbClr val="C00000"/>
                </a:solidFill>
                <a:latin typeface="Calibri"/>
                <a:cs typeface="Calibri"/>
              </a:rPr>
              <a:t>care</a:t>
            </a:r>
          </a:p>
          <a:p>
            <a:pPr lvl="0">
              <a:lnSpc>
                <a:spcPct val="120000"/>
              </a:lnSpc>
              <a:spcBef>
                <a:spcPts val="315"/>
              </a:spcBef>
              <a:spcAft>
                <a:spcPts val="0"/>
              </a:spcAft>
            </a:pP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Sanitizing</a:t>
            </a:r>
            <a:r>
              <a:rPr lang="en-IN" sz="3100" b="1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machines</a:t>
            </a:r>
          </a:p>
          <a:p>
            <a:pPr lvl="0">
              <a:lnSpc>
                <a:spcPct val="120000"/>
              </a:lnSpc>
              <a:spcBef>
                <a:spcPts val="312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PD </a:t>
            </a:r>
            <a:r>
              <a:rPr lang="en-IN" sz="3100" b="1" spc="-11" dirty="0" err="1">
                <a:solidFill>
                  <a:srgbClr val="000000"/>
                </a:solidFill>
                <a:latin typeface="Calibri"/>
                <a:cs typeface="Calibri"/>
              </a:rPr>
              <a:t>cath</a:t>
            </a:r>
            <a:r>
              <a:rPr lang="en-IN" sz="3100" b="1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care/dressing</a:t>
            </a:r>
            <a:r>
              <a:rPr lang="en-IN" sz="3100" b="1" spc="-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/treatment</a:t>
            </a:r>
          </a:p>
          <a:p>
            <a:pPr lvl="0">
              <a:lnSpc>
                <a:spcPct val="120000"/>
              </a:lnSpc>
              <a:spcBef>
                <a:spcPts val="309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Flushing</a:t>
            </a:r>
            <a:r>
              <a:rPr lang="en-IN" sz="3100" b="1" spc="-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new</a:t>
            </a:r>
            <a:r>
              <a:rPr lang="en-IN" sz="3100" b="1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PD</a:t>
            </a:r>
            <a:r>
              <a:rPr lang="en-IN" sz="31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spc="-12" dirty="0">
                <a:solidFill>
                  <a:srgbClr val="000000"/>
                </a:solidFill>
                <a:latin typeface="Calibri"/>
                <a:cs typeface="Calibri"/>
              </a:rPr>
              <a:t>catheter</a:t>
            </a:r>
          </a:p>
          <a:p>
            <a:pPr lvl="0">
              <a:lnSpc>
                <a:spcPct val="120000"/>
              </a:lnSpc>
              <a:spcBef>
                <a:spcPts val="364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PET</a:t>
            </a:r>
          </a:p>
          <a:p>
            <a:pPr lvl="0">
              <a:lnSpc>
                <a:spcPct val="120000"/>
              </a:lnSpc>
              <a:spcBef>
                <a:spcPts val="312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Peritonitis</a:t>
            </a:r>
            <a:r>
              <a:rPr lang="en-IN" sz="3100" b="1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spc="-15" dirty="0">
                <a:solidFill>
                  <a:srgbClr val="000000"/>
                </a:solidFill>
                <a:latin typeface="Calibri"/>
                <a:cs typeface="Calibri"/>
              </a:rPr>
              <a:t>care</a:t>
            </a:r>
          </a:p>
          <a:p>
            <a:pPr lvl="0">
              <a:lnSpc>
                <a:spcPct val="120000"/>
              </a:lnSpc>
              <a:spcBef>
                <a:spcPts val="309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spc="-12" dirty="0">
                <a:solidFill>
                  <a:srgbClr val="000000"/>
                </a:solidFill>
                <a:latin typeface="Calibri"/>
                <a:cs typeface="Calibri"/>
              </a:rPr>
              <a:t>Investigation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 protocol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1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100" b="1" spc="-17" dirty="0">
                <a:solidFill>
                  <a:srgbClr val="000000"/>
                </a:solidFill>
                <a:latin typeface="Calibri"/>
                <a:cs typeface="Calibri"/>
              </a:rPr>
              <a:t>Vaccination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100" b="1" spc="-12" dirty="0">
                <a:solidFill>
                  <a:srgbClr val="000000"/>
                </a:solidFill>
                <a:latin typeface="Calibri"/>
                <a:cs typeface="Calibri"/>
              </a:rPr>
              <a:t>Records</a:t>
            </a:r>
            <a:r>
              <a:rPr lang="en-IN" sz="31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spc="-23" dirty="0">
                <a:solidFill>
                  <a:srgbClr val="000000"/>
                </a:solidFill>
                <a:latin typeface="Calibri"/>
                <a:cs typeface="Calibri"/>
              </a:rPr>
              <a:t>/Treatment</a:t>
            </a:r>
            <a:r>
              <a:rPr lang="en-IN" sz="3100" b="1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flow</a:t>
            </a:r>
            <a:r>
              <a:rPr lang="en-IN" sz="31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100" b="1" dirty="0">
                <a:solidFill>
                  <a:srgbClr val="000000"/>
                </a:solidFill>
                <a:latin typeface="Calibri"/>
                <a:cs typeface="Calibri"/>
              </a:rPr>
              <a:t>sheets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13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6" y="0"/>
            <a:ext cx="11353800" cy="1208868"/>
          </a:xfrm>
        </p:spPr>
        <p:txBody>
          <a:bodyPr>
            <a:normAutofit fontScale="90000"/>
          </a:bodyPr>
          <a:lstStyle/>
          <a:p>
            <a:pPr lvl="0">
              <a:lnSpc>
                <a:spcPts val="5375"/>
              </a:lnSpc>
              <a:spcBef>
                <a:spcPts val="0"/>
              </a:spcBef>
            </a:pP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400" b="1" dirty="0" err="1" smtClean="0">
                <a:latin typeface="Arial Black" panose="020B0A04020102020204" pitchFamily="34" charset="0"/>
                <a:ea typeface="+mn-ea"/>
                <a:cs typeface="Calibri"/>
              </a:rPr>
              <a:t>Hemodialysis</a:t>
            </a:r>
            <a:r>
              <a:rPr lang="en-IN" sz="4400" b="1" spc="-44" dirty="0" smtClean="0">
                <a:latin typeface="Arial Black" panose="020B0A04020102020204" pitchFamily="34" charset="0"/>
                <a:ea typeface="+mn-ea"/>
                <a:cs typeface="Calibri"/>
              </a:rPr>
              <a:t> </a:t>
            </a:r>
            <a:r>
              <a:rPr lang="en-IN" sz="4400" b="1" spc="-14" dirty="0">
                <a:latin typeface="Arial Black" panose="020B0A04020102020204" pitchFamily="34" charset="0"/>
                <a:ea typeface="+mn-ea"/>
                <a:cs typeface="Calibri"/>
              </a:rPr>
              <a:t>requires</a:t>
            </a: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> 5</a:t>
            </a:r>
            <a:r>
              <a:rPr lang="en-IN" sz="4400" b="1" spc="998" dirty="0">
                <a:latin typeface="Arial Black" panose="020B0A04020102020204" pitchFamily="34" charset="0"/>
                <a:ea typeface="+mn-ea"/>
                <a:cs typeface="Calibri"/>
              </a:rPr>
              <a:t> </a:t>
            </a:r>
            <a: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  <a:t>things</a:t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Calibri"/>
              </a:rPr>
            </a:b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96624" cy="4351338"/>
          </a:xfrm>
        </p:spPr>
        <p:txBody>
          <a:bodyPr/>
          <a:lstStyle/>
          <a:p>
            <a:pPr marL="514350" lvl="0" indent="-514350">
              <a:lnSpc>
                <a:spcPts val="3914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r>
              <a:rPr lang="en-IN" sz="2800" spc="-28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-3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IN" sz="2800" spc="34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en-IN" sz="2800" spc="-634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-88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’s</a:t>
            </a:r>
            <a:r>
              <a:rPr lang="en-IN" sz="2800" spc="8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circulation</a:t>
            </a:r>
            <a:r>
              <a:rPr lang="en-IN" sz="2800" spc="-2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(usually</a:t>
            </a:r>
            <a:r>
              <a:rPr lang="en-IN" sz="2800" spc="-3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via fistula)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IN" sz="2800" spc="86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r>
              <a:rPr lang="en-IN" sz="2800" spc="-28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-3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IN" sz="2800" spc="34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dialysis machine</a:t>
            </a:r>
            <a:r>
              <a:rPr lang="en-IN" sz="2800" spc="-28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IN" sz="2800" spc="-2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-1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dialyzer</a:t>
            </a:r>
            <a:r>
              <a:rPr lang="en-IN" sz="2800" spc="1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with a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semipermeable</a:t>
            </a:r>
            <a:r>
              <a:rPr lang="en-IN" sz="2800" spc="-34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membrane</a:t>
            </a:r>
          </a:p>
          <a:p>
            <a:pPr lvl="0">
              <a:lnSpc>
                <a:spcPts val="3911"/>
              </a:lnSpc>
              <a:spcBef>
                <a:spcPts val="698"/>
              </a:spcBef>
              <a:spcAft>
                <a:spcPts val="0"/>
              </a:spcAft>
            </a:pP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IN" sz="2800" spc="719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appropriate</a:t>
            </a:r>
            <a:r>
              <a:rPr lang="en-IN" sz="2800" spc="-18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IN" sz="2800" spc="-3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(dialysate</a:t>
            </a:r>
            <a:r>
              <a:rPr lang="en-IN" sz="2800" spc="-18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bath)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 Time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12</a:t>
            </a:r>
            <a:r>
              <a:rPr lang="en-IN" sz="2800" spc="17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en-IN" sz="2800" spc="-1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each week, divided</a:t>
            </a:r>
            <a:r>
              <a:rPr lang="en-IN" sz="2800" spc="-2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3 </a:t>
            </a: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equal segments</a:t>
            </a:r>
            <a:endParaRPr lang="en-IN" sz="28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 Place:</a:t>
            </a:r>
            <a:r>
              <a:rPr lang="en-IN" sz="2800" spc="-27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home (if feasible) or a</a:t>
            </a:r>
            <a:r>
              <a:rPr lang="en-IN" sz="2800" spc="-1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dialysis</a:t>
            </a:r>
            <a:r>
              <a:rPr lang="en-IN" sz="2800" spc="-25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endParaRPr lang="en-IN" sz="28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ts val="3914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IN" sz="3200" b="1" dirty="0">
              <a:solidFill>
                <a:srgbClr val="7030A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7030A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033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0"/>
            <a:ext cx="10991851" cy="1208867"/>
          </a:xfrm>
        </p:spPr>
        <p:txBody>
          <a:bodyPr>
            <a:normAutofit fontScale="90000"/>
          </a:bodyPr>
          <a:lstStyle/>
          <a:p>
            <a:pPr lvl="0">
              <a:lnSpc>
                <a:spcPts val="4877"/>
              </a:lnSpc>
              <a:spcBef>
                <a:spcPts val="0"/>
              </a:spcBef>
            </a:pPr>
            <a: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400" b="1" dirty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400" b="1" spc="-18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spc="-18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spc="-18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	</a:t>
            </a:r>
            <a:r>
              <a:rPr lang="en-IN" sz="4400" b="1" spc="-18" dirty="0" err="1" smtClean="0">
                <a:latin typeface="Arial Black" panose="020B0A04020102020204" pitchFamily="34" charset="0"/>
                <a:ea typeface="+mn-ea"/>
                <a:cs typeface="Times New Roman"/>
              </a:rPr>
              <a:t>Hemodialysis</a:t>
            </a:r>
            <a:r>
              <a:rPr lang="en-IN" sz="4400" b="1" spc="-18" dirty="0" smtClean="0">
                <a:latin typeface="Arial Black" panose="020B0A04020102020204" pitchFamily="34" charset="0"/>
                <a:ea typeface="+mn-ea"/>
                <a:cs typeface="Times New Roman"/>
              </a:rPr>
              <a:t>- Procedure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944224" cy="4351338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IN" sz="9600" b="1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r>
              <a:rPr lang="en-IN" sz="9600" b="1" spc="663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N" sz="9600" b="1" spc="-15" dirty="0">
                <a:solidFill>
                  <a:schemeClr val="tx1"/>
                </a:solidFill>
                <a:latin typeface="Calibri"/>
                <a:cs typeface="Calibri"/>
              </a:rPr>
              <a:t>Patient</a:t>
            </a:r>
            <a:r>
              <a:rPr lang="en-IN" sz="9600" b="1" spc="-59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87" dirty="0">
                <a:solidFill>
                  <a:schemeClr val="tx1"/>
                </a:solidFill>
                <a:latin typeface="Calibri"/>
                <a:cs typeface="Calibri"/>
              </a:rPr>
              <a:t>’s</a:t>
            </a:r>
            <a:r>
              <a:rPr lang="en-IN" sz="9600" b="1" spc="8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circulation is accessed</a:t>
            </a:r>
          </a:p>
          <a:p>
            <a:pPr lvl="0">
              <a:lnSpc>
                <a:spcPts val="3665"/>
              </a:lnSpc>
              <a:spcBef>
                <a:spcPts val="244"/>
              </a:spcBef>
              <a:spcAft>
                <a:spcPts val="0"/>
              </a:spcAft>
            </a:pP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2. Unless</a:t>
            </a:r>
            <a:r>
              <a:rPr lang="en-IN" sz="9600" b="1" spc="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0" dirty="0">
                <a:solidFill>
                  <a:schemeClr val="tx1"/>
                </a:solidFill>
                <a:latin typeface="Calibri"/>
                <a:cs typeface="Calibri"/>
              </a:rPr>
              <a:t>contraindicated,</a:t>
            </a:r>
            <a:r>
              <a:rPr lang="en-IN" sz="9600" b="1" spc="-2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heparin</a:t>
            </a:r>
            <a:r>
              <a:rPr lang="en-IN" sz="96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is</a:t>
            </a:r>
            <a:r>
              <a:rPr lang="en-IN" sz="96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1" dirty="0">
                <a:solidFill>
                  <a:schemeClr val="tx1"/>
                </a:solidFill>
                <a:latin typeface="Calibri"/>
                <a:cs typeface="Calibri"/>
              </a:rPr>
              <a:t>administer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ed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3. Dialysis</a:t>
            </a:r>
            <a:r>
              <a:rPr lang="en-IN" sz="9600" b="1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solution</a:t>
            </a:r>
            <a:r>
              <a:rPr lang="en-IN" sz="96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surrounds the membranes</a:t>
            </a:r>
            <a:r>
              <a:rPr lang="en-IN" sz="9600" b="1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 err="1" smtClean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lang="en-IN" sz="9600" b="1" dirty="0" err="1">
                <a:solidFill>
                  <a:schemeClr val="tx1"/>
                </a:solidFill>
                <a:latin typeface="Calibri"/>
                <a:cs typeface="Calibri"/>
              </a:rPr>
              <a:t>flows</a:t>
            </a:r>
            <a:r>
              <a:rPr lang="en-IN" sz="9600" b="1" spc="1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in </a:t>
            </a:r>
            <a:r>
              <a:rPr lang="en-IN" sz="9600" b="1" dirty="0" smtClean="0">
                <a:solidFill>
                  <a:schemeClr val="tx1"/>
                </a:solidFill>
                <a:latin typeface="Calibri"/>
                <a:cs typeface="Calibri"/>
              </a:rPr>
              <a:t>the opposite direction.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4. Dialysis</a:t>
            </a:r>
            <a:r>
              <a:rPr lang="en-IN" sz="9600" b="1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solution</a:t>
            </a:r>
            <a:r>
              <a:rPr lang="en-IN" sz="96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is:</a:t>
            </a:r>
          </a:p>
          <a:p>
            <a:pPr marL="514350" lvl="0" indent="-514350">
              <a:lnSpc>
                <a:spcPts val="3662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N" sz="9600" b="1" dirty="0" smtClean="0">
                <a:solidFill>
                  <a:schemeClr val="tx1"/>
                </a:solidFill>
                <a:latin typeface="Calibri"/>
                <a:cs typeface="Calibri"/>
              </a:rPr>
              <a:t>Highly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purified</a:t>
            </a:r>
            <a:r>
              <a:rPr lang="en-IN" sz="96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25" dirty="0" smtClean="0">
                <a:solidFill>
                  <a:schemeClr val="tx1"/>
                </a:solidFill>
                <a:latin typeface="Calibri"/>
                <a:cs typeface="Calibri"/>
              </a:rPr>
              <a:t>water</a:t>
            </a:r>
          </a:p>
          <a:p>
            <a:pPr marL="514350" lvl="0" indent="-514350">
              <a:lnSpc>
                <a:spcPts val="3662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N" sz="9600" b="1" spc="1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 err="1">
                <a:solidFill>
                  <a:schemeClr val="tx1"/>
                </a:solidFill>
                <a:latin typeface="Calibri"/>
                <a:cs typeface="Calibri"/>
              </a:rPr>
              <a:t>Na,K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IN" sz="96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Ca, </a:t>
            </a:r>
            <a:r>
              <a:rPr lang="en-IN" sz="9600" b="1" spc="28" dirty="0">
                <a:solidFill>
                  <a:schemeClr val="tx1"/>
                </a:solidFill>
                <a:latin typeface="Calibri"/>
                <a:cs typeface="Calibri"/>
              </a:rPr>
              <a:t>Mg,</a:t>
            </a:r>
            <a:r>
              <a:rPr lang="en-IN" sz="9600" b="1" spc="-3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Cl,</a:t>
            </a:r>
            <a:r>
              <a:rPr lang="en-IN" sz="9600" b="1" spc="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&amp; </a:t>
            </a:r>
            <a:r>
              <a:rPr lang="en-IN" sz="9600" b="1" spc="-10" dirty="0" smtClean="0">
                <a:solidFill>
                  <a:schemeClr val="tx1"/>
                </a:solidFill>
                <a:latin typeface="Calibri"/>
                <a:cs typeface="Calibri"/>
              </a:rPr>
              <a:t>Dextrose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c.</a:t>
            </a:r>
            <a:r>
              <a:rPr lang="en-IN" sz="9600" b="1" spc="-3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Either bicarbonate or</a:t>
            </a:r>
            <a:r>
              <a:rPr lang="en-IN" sz="9600" b="1" spc="-15" dirty="0">
                <a:solidFill>
                  <a:schemeClr val="tx1"/>
                </a:solidFill>
                <a:latin typeface="Calibri"/>
                <a:cs typeface="Calibri"/>
              </a:rPr>
              <a:t> acetate,</a:t>
            </a:r>
            <a:r>
              <a:rPr lang="en-IN" sz="96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2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0" dirty="0" smtClean="0">
                <a:solidFill>
                  <a:schemeClr val="tx1"/>
                </a:solidFill>
                <a:latin typeface="Calibri"/>
                <a:cs typeface="Calibri"/>
              </a:rPr>
              <a:t>maintain proper Ph.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6. Via</a:t>
            </a:r>
            <a:r>
              <a:rPr lang="en-IN" sz="96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en-IN" sz="96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process</a:t>
            </a:r>
            <a:r>
              <a:rPr lang="en-IN" sz="96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of diffusion,</a:t>
            </a:r>
            <a:r>
              <a:rPr lang="en-IN" sz="9600" b="1" spc="-3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7" dirty="0">
                <a:solidFill>
                  <a:schemeClr val="tx1"/>
                </a:solidFill>
                <a:latin typeface="Calibri"/>
                <a:cs typeface="Calibri"/>
              </a:rPr>
              <a:t>wastes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5" dirty="0">
                <a:solidFill>
                  <a:schemeClr val="tx1"/>
                </a:solidFill>
                <a:latin typeface="Calibri"/>
                <a:cs typeface="Calibri"/>
              </a:rPr>
              <a:t>are</a:t>
            </a:r>
            <a:r>
              <a:rPr lang="en-IN" sz="9600" b="1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1" dirty="0" smtClean="0">
                <a:solidFill>
                  <a:schemeClr val="tx1"/>
                </a:solidFill>
                <a:latin typeface="Calibri"/>
                <a:cs typeface="Calibri"/>
              </a:rPr>
              <a:t>removed</a:t>
            </a:r>
            <a:r>
              <a:rPr lang="en-IN" sz="9600" b="1" spc="-11" dirty="0" smtClean="0">
                <a:solidFill>
                  <a:srgbClr val="7030A0"/>
                </a:solidFill>
                <a:latin typeface="Calibri"/>
                <a:cs typeface="Calibri"/>
              </a:rPr>
              <a:t>  </a:t>
            </a:r>
            <a:r>
              <a:rPr lang="en-IN" sz="9600" b="1" dirty="0" smtClean="0">
                <a:solidFill>
                  <a:schemeClr val="tx1"/>
                </a:solidFill>
                <a:latin typeface="Calibri"/>
                <a:cs typeface="Calibri"/>
              </a:rPr>
              <a:t>in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en-IN" sz="96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spc="-15" dirty="0">
                <a:solidFill>
                  <a:schemeClr val="tx1"/>
                </a:solidFill>
                <a:latin typeface="Calibri"/>
                <a:cs typeface="Calibri"/>
              </a:rPr>
              <a:t>form</a:t>
            </a:r>
            <a:r>
              <a:rPr lang="en-IN" sz="9600" b="1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of solutes</a:t>
            </a:r>
            <a:r>
              <a:rPr lang="en-IN" sz="9600" b="1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(metabolic </a:t>
            </a:r>
            <a:r>
              <a:rPr lang="en-IN" sz="9600" b="1" spc="-14" dirty="0">
                <a:solidFill>
                  <a:schemeClr val="tx1"/>
                </a:solidFill>
                <a:latin typeface="Calibri"/>
                <a:cs typeface="Calibri"/>
              </a:rPr>
              <a:t>wastes,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/>
                <a:cs typeface="Calibri"/>
              </a:rPr>
              <a:t>acid-base components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lang="en-IN" sz="96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/>
                <a:cs typeface="Calibri"/>
              </a:rPr>
              <a:t>electrolytes)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9600" b="1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514350" lvl="0" indent="-514350">
              <a:lnSpc>
                <a:spcPts val="3662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endParaRPr lang="en-IN" sz="9600" b="1" spc="-1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257555" lvl="0">
              <a:lnSpc>
                <a:spcPts val="3662"/>
              </a:lnSpc>
              <a:spcBef>
                <a:spcPts val="247"/>
              </a:spcBef>
              <a:spcAft>
                <a:spcPts val="0"/>
              </a:spcAft>
            </a:pPr>
            <a:endParaRPr lang="en-IN" sz="9600" b="1" spc="-25" dirty="0">
              <a:solidFill>
                <a:srgbClr val="C00000"/>
              </a:solidFill>
              <a:latin typeface="Calibri"/>
              <a:cs typeface="Calibri"/>
            </a:endParaRPr>
          </a:p>
          <a:p>
            <a:pPr lvl="0">
              <a:lnSpc>
                <a:spcPts val="439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endParaRPr lang="en-IN" sz="96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361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10874" cy="4351338"/>
          </a:xfrm>
        </p:spPr>
        <p:txBody>
          <a:bodyPr/>
          <a:lstStyle/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dirty="0">
                <a:solidFill>
                  <a:schemeClr val="tx1"/>
                </a:solidFill>
                <a:latin typeface="Calibri"/>
                <a:cs typeface="Calibri"/>
              </a:rPr>
              <a:t>7.</a:t>
            </a:r>
            <a:r>
              <a:rPr lang="en-IN" sz="3200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Solute</a:t>
            </a:r>
            <a:r>
              <a:rPr lang="en-IN" sz="32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15" dirty="0">
                <a:solidFill>
                  <a:schemeClr val="tx1"/>
                </a:solidFill>
                <a:latin typeface="Calibri"/>
                <a:cs typeface="Calibri"/>
              </a:rPr>
              <a:t>wastes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can</a:t>
            </a:r>
            <a:r>
              <a:rPr lang="en-IN" sz="3200" b="1" spc="70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lang="en-IN" sz="32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discarded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8. </a:t>
            </a:r>
            <a:r>
              <a:rPr lang="en-IN" sz="3200" b="1" spc="-10" dirty="0">
                <a:solidFill>
                  <a:schemeClr val="tx1"/>
                </a:solidFill>
                <a:latin typeface="Calibri"/>
                <a:cs typeface="Calibri"/>
              </a:rPr>
              <a:t>Ultrafiltration</a:t>
            </a:r>
            <a:r>
              <a:rPr lang="en-IN" sz="3200" b="1" spc="-3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10" dirty="0">
                <a:solidFill>
                  <a:schemeClr val="tx1"/>
                </a:solidFill>
                <a:latin typeface="Calibri"/>
                <a:cs typeface="Calibri"/>
              </a:rPr>
              <a:t>removes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23" dirty="0">
                <a:solidFill>
                  <a:schemeClr val="tx1"/>
                </a:solidFill>
                <a:latin typeface="Calibri"/>
                <a:cs typeface="Calibri"/>
              </a:rPr>
              <a:t>excess</a:t>
            </a:r>
            <a:r>
              <a:rPr lang="en-IN" sz="3200" b="1" spc="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20" dirty="0">
                <a:solidFill>
                  <a:schemeClr val="tx1"/>
                </a:solidFill>
                <a:latin typeface="Calibri"/>
                <a:cs typeface="Calibri"/>
              </a:rPr>
              <a:t>water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11" dirty="0">
                <a:solidFill>
                  <a:schemeClr val="tx1"/>
                </a:solidFill>
                <a:latin typeface="Calibri"/>
                <a:cs typeface="Calibri"/>
              </a:rPr>
              <a:t>from</a:t>
            </a:r>
            <a:r>
              <a:rPr lang="en-IN" sz="3200" b="1" spc="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the blood</a:t>
            </a:r>
            <a:endParaRPr lang="en-IN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9. After cleansing,</a:t>
            </a:r>
            <a:r>
              <a:rPr lang="en-IN" sz="3200" b="1" spc="-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en-IN" sz="3200" b="1" spc="-37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blood</a:t>
            </a:r>
            <a:r>
              <a:rPr lang="en-IN" sz="3200" b="1" spc="-1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returns </a:t>
            </a:r>
            <a:r>
              <a:rPr lang="en-IN" sz="3200" b="1" spc="-3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lang="en-IN" sz="3200" b="1" spc="3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client via</a:t>
            </a:r>
            <a:r>
              <a:rPr lang="en-IN" sz="3200" b="1" spc="-14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the access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292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390525"/>
            <a:ext cx="11982450" cy="875493"/>
          </a:xfrm>
        </p:spPr>
        <p:txBody>
          <a:bodyPr>
            <a:normAutofit fontScale="90000"/>
          </a:bodyPr>
          <a:lstStyle/>
          <a:p>
            <a:pPr lvl="0">
              <a:lnSpc>
                <a:spcPts val="4877"/>
              </a:lnSpc>
              <a:spcBef>
                <a:spcPts val="0"/>
              </a:spcBef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 smtClean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/>
            </a:r>
            <a:br>
              <a:rPr lang="en-IN" sz="40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1800" b="1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>Complications</a:t>
            </a:r>
            <a:r>
              <a:rPr lang="en-IN" sz="4900" b="1" spc="40" dirty="0" smtClean="0">
                <a:latin typeface="Arial Black" panose="020B0A04020102020204" pitchFamily="34" charset="0"/>
                <a:cs typeface="Calibri"/>
              </a:rPr>
              <a:t> </a:t>
            </a:r>
            <a:r>
              <a:rPr lang="en-IN" sz="4900" b="1" spc="-25" dirty="0">
                <a:latin typeface="Arial Black" panose="020B0A04020102020204" pitchFamily="34" charset="0"/>
                <a:cs typeface="Calibri"/>
              </a:rPr>
              <a:t>related</a:t>
            </a:r>
            <a:r>
              <a:rPr lang="en-IN" sz="4900" b="1" spc="36" dirty="0">
                <a:latin typeface="Arial Black" panose="020B0A04020102020204" pitchFamily="34" charset="0"/>
                <a:cs typeface="Calibri"/>
              </a:rPr>
              <a:t> </a:t>
            </a:r>
            <a:r>
              <a:rPr lang="en-IN" sz="4900" b="1" spc="-43" dirty="0">
                <a:latin typeface="Arial Black" panose="020B0A04020102020204" pitchFamily="34" charset="0"/>
                <a:cs typeface="Calibri"/>
              </a:rPr>
              <a:t>to</a:t>
            </a:r>
            <a:r>
              <a:rPr lang="en-IN" sz="4900" b="1" spc="41" dirty="0">
                <a:latin typeface="Arial Black" panose="020B0A04020102020204" pitchFamily="34" charset="0"/>
                <a:cs typeface="Calibri"/>
              </a:rPr>
              <a:t> </a:t>
            </a:r>
            <a:r>
              <a:rPr lang="en-IN" sz="4900" b="1" dirty="0">
                <a:latin typeface="Arial Black" panose="020B0A04020102020204" pitchFamily="34" charset="0"/>
                <a:cs typeface="Calibri"/>
              </a:rPr>
              <a:t>vascular </a:t>
            </a: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cs typeface="Calibri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cs typeface="Calibri"/>
              </a:rPr>
            </a:br>
            <a:r>
              <a:rPr lang="en-IN" sz="4900" b="1" dirty="0">
                <a:latin typeface="Arial Black" panose="020B0A04020102020204" pitchFamily="34" charset="0"/>
                <a:ea typeface="+mn-ea"/>
                <a:cs typeface="Calibri"/>
              </a:rPr>
              <a:t/>
            </a:r>
            <a:br>
              <a:rPr lang="en-IN" sz="4900" b="1" dirty="0">
                <a:latin typeface="Arial Black" panose="020B0A04020102020204" pitchFamily="34" charset="0"/>
                <a:ea typeface="+mn-ea"/>
                <a:cs typeface="Calibri"/>
              </a:rPr>
            </a:br>
            <a:r>
              <a:rPr lang="en-IN" sz="4900" b="1" dirty="0" smtClean="0">
                <a:latin typeface="Arial Black" panose="020B0A04020102020204" pitchFamily="34" charset="0"/>
                <a:ea typeface="+mn-ea"/>
                <a:cs typeface="Calibri"/>
              </a:rPr>
              <a:t>	</a:t>
            </a:r>
            <a:r>
              <a:rPr lang="en-IN" sz="4900" b="1" dirty="0" smtClean="0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Access</a:t>
            </a:r>
            <a:r>
              <a:rPr lang="en-IN" sz="4900" b="1" spc="31" dirty="0" smtClean="0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 </a:t>
            </a:r>
            <a:r>
              <a:rPr lang="en-IN" sz="4900" b="1" dirty="0" smtClean="0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during </a:t>
            </a:r>
            <a:r>
              <a:rPr lang="en-IN" sz="49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/>
              </a:rPr>
              <a:t>Hemodialysis</a:t>
            </a:r>
            <a:endParaRPr lang="en-IN" sz="49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620374" cy="4351338"/>
          </a:xfrm>
        </p:spPr>
        <p:txBody>
          <a:bodyPr/>
          <a:lstStyle/>
          <a:p>
            <a:pPr marL="514350" lvl="0" indent="-514350">
              <a:lnSpc>
                <a:spcPts val="3911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Infection</a:t>
            </a:r>
          </a:p>
          <a:p>
            <a:pPr marL="514350" lvl="0" indent="-514350">
              <a:lnSpc>
                <a:spcPts val="3911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spc="-10" dirty="0">
                <a:solidFill>
                  <a:schemeClr val="tx1"/>
                </a:solidFill>
                <a:latin typeface="Calibri"/>
                <a:cs typeface="Calibri"/>
              </a:rPr>
              <a:t>Catheter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 smtClean="0">
                <a:solidFill>
                  <a:schemeClr val="tx1"/>
                </a:solidFill>
                <a:latin typeface="Calibri"/>
                <a:cs typeface="Calibri"/>
              </a:rPr>
              <a:t>clotting</a:t>
            </a:r>
          </a:p>
          <a:p>
            <a:pPr marL="91439"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3. </a:t>
            </a:r>
            <a:r>
              <a:rPr lang="en-IN" sz="3200" b="1" spc="-14" dirty="0">
                <a:solidFill>
                  <a:schemeClr val="tx1"/>
                </a:solidFill>
                <a:latin typeface="Calibri"/>
                <a:cs typeface="Calibri"/>
              </a:rPr>
              <a:t>Central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venous thrombosis</a:t>
            </a:r>
          </a:p>
          <a:p>
            <a:pPr marL="91439" lvl="0">
              <a:lnSpc>
                <a:spcPts val="3911"/>
              </a:lnSpc>
              <a:spcBef>
                <a:spcPts val="185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4. Stenosis</a:t>
            </a:r>
            <a:r>
              <a:rPr lang="en-IN" sz="3200" b="1" spc="-18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or thrombosis</a:t>
            </a:r>
          </a:p>
          <a:p>
            <a:pPr lvl="0">
              <a:lnSpc>
                <a:spcPts val="3914"/>
              </a:lnSpc>
              <a:spcBef>
                <a:spcPts val="1845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5. Ischemia</a:t>
            </a:r>
            <a:r>
              <a:rPr lang="en-IN" sz="3200" b="1" spc="-12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of the </a:t>
            </a:r>
            <a:r>
              <a:rPr lang="en-IN" sz="3200" b="1" spc="-12" dirty="0">
                <a:solidFill>
                  <a:schemeClr val="tx1"/>
                </a:solidFill>
                <a:latin typeface="Calibri"/>
                <a:cs typeface="Calibri"/>
              </a:rPr>
              <a:t>affected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 limb</a:t>
            </a:r>
          </a:p>
          <a:p>
            <a:pPr lvl="0">
              <a:lnSpc>
                <a:spcPts val="3911"/>
              </a:lnSpc>
              <a:spcBef>
                <a:spcPts val="1851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6. Development of an</a:t>
            </a:r>
            <a:r>
              <a:rPr lang="en-IN" sz="3200" b="1" spc="-4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chemeClr val="tx1"/>
                </a:solidFill>
                <a:latin typeface="Calibri"/>
                <a:cs typeface="Calibri"/>
              </a:rPr>
              <a:t>aneurysm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230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ts val="3906"/>
              </a:lnSpc>
              <a:spcBef>
                <a:spcPts val="0"/>
              </a:spcBef>
            </a:pP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IN" sz="4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</a:br>
            <a:r>
              <a:rPr lang="en-IN" sz="4900" b="1" dirty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900" b="1" dirty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900" b="1" dirty="0" smtClean="0">
                <a:latin typeface="Arial Black" panose="020B0A04020102020204" pitchFamily="34" charset="0"/>
                <a:ea typeface="+mn-ea"/>
                <a:cs typeface="Times New Roman"/>
              </a:rPr>
              <a:t/>
            </a:r>
            <a:br>
              <a:rPr lang="en-IN" sz="4900" b="1" dirty="0" smtClean="0">
                <a:latin typeface="Arial Black" panose="020B0A04020102020204" pitchFamily="34" charset="0"/>
                <a:ea typeface="+mn-ea"/>
                <a:cs typeface="Times New Roman"/>
              </a:rPr>
            </a:br>
            <a:r>
              <a:rPr lang="en-IN" sz="4900" b="1" dirty="0" smtClean="0">
                <a:latin typeface="Arial Black" panose="020B0A04020102020204" pitchFamily="34" charset="0"/>
                <a:ea typeface="+mn-ea"/>
                <a:cs typeface="Calibri"/>
              </a:rPr>
              <a:t>Pre-dialysis</a:t>
            </a:r>
            <a:r>
              <a:rPr lang="en-IN" sz="4900" b="1" spc="-28" dirty="0" smtClean="0">
                <a:latin typeface="Arial Black" panose="020B0A04020102020204" pitchFamily="34" charset="0"/>
                <a:ea typeface="+mn-ea"/>
                <a:cs typeface="Calibri"/>
              </a:rPr>
              <a:t> </a:t>
            </a:r>
            <a:r>
              <a:rPr lang="en-IN" sz="4900" b="1" spc="-15" dirty="0">
                <a:latin typeface="Arial Black" panose="020B0A04020102020204" pitchFamily="34" charset="0"/>
                <a:ea typeface="+mn-ea"/>
                <a:cs typeface="Calibri"/>
              </a:rPr>
              <a:t>care</a:t>
            </a:r>
            <a:br>
              <a:rPr lang="en-IN" sz="4900" b="1" spc="-15" dirty="0">
                <a:latin typeface="Arial Black" panose="020B0A04020102020204" pitchFamily="34" charset="0"/>
                <a:ea typeface="+mn-ea"/>
                <a:cs typeface="Calibri"/>
              </a:rPr>
            </a:br>
            <a:endParaRPr lang="en-IN" sz="49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1" y="1457325"/>
            <a:ext cx="11449050" cy="5286375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ts val="3911"/>
              </a:lnSpc>
              <a:spcBef>
                <a:spcPts val="699"/>
              </a:spcBef>
              <a:spcAft>
                <a:spcPts val="0"/>
              </a:spcAft>
            </a:pPr>
            <a:r>
              <a:rPr lang="en-IN" sz="14400" b="1" i="1" dirty="0" smtClean="0">
                <a:solidFill>
                  <a:srgbClr val="000000"/>
                </a:solidFill>
                <a:latin typeface="Calibri"/>
                <a:cs typeface="Calibri"/>
              </a:rPr>
              <a:t>Assess for-</a:t>
            </a:r>
            <a:endParaRPr lang="en-IN" sz="14400" b="1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Weight:</a:t>
            </a:r>
            <a:r>
              <a:rPr lang="en-IN" sz="9600" b="1" spc="-23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Determines</a:t>
            </a:r>
            <a:r>
              <a:rPr lang="en-IN" sz="9600" b="1" spc="-2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amount</a:t>
            </a:r>
            <a:r>
              <a:rPr lang="en-IN" sz="9600" b="1" spc="-17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of fluid</a:t>
            </a:r>
            <a:r>
              <a:rPr lang="en-IN" sz="96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spc="-3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to</a:t>
            </a:r>
            <a:r>
              <a:rPr lang="en-IN" sz="9600" b="1" spc="34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be </a:t>
            </a:r>
            <a:r>
              <a:rPr lang="en-IN" sz="9600" b="1" spc="-10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removed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during</a:t>
            </a:r>
            <a:r>
              <a:rPr lang="en-IN" sz="9600" b="1" spc="-3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dialysis</a:t>
            </a:r>
          </a:p>
          <a:p>
            <a:pPr lvl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Vital Sign</a:t>
            </a:r>
            <a:r>
              <a:rPr lang="en-IN" sz="9600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:</a:t>
            </a:r>
            <a:r>
              <a:rPr lang="en-IN" sz="9600" b="1" spc="-23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BP </a:t>
            </a:r>
            <a:r>
              <a:rPr lang="en-IN" sz="9600" b="1" spc="-25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for</a:t>
            </a:r>
            <a:r>
              <a:rPr lang="en-IN" sz="9600" b="1" spc="3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spc="-2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hypo</a:t>
            </a:r>
            <a:r>
              <a:rPr lang="en-IN" sz="9600" b="1" spc="25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and</a:t>
            </a:r>
            <a:r>
              <a:rPr lang="en-IN" sz="9600" b="1" spc="-2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hypertension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; </a:t>
            </a:r>
            <a:r>
              <a:rPr lang="en-IN" sz="9600" b="1" spc="-15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temperature </a:t>
            </a:r>
            <a:r>
              <a:rPr lang="en-IN" sz="9600" b="1" spc="-23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for</a:t>
            </a:r>
            <a:r>
              <a:rPr lang="en-IN" sz="9600" b="1" spc="37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sepsis;</a:t>
            </a:r>
            <a:r>
              <a:rPr lang="en-IN" sz="9600" b="1" spc="-34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respiration </a:t>
            </a:r>
            <a:r>
              <a:rPr lang="en-IN" sz="9600" b="1" spc="-27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for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fluid Overload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Potassium level</a:t>
            </a:r>
            <a:r>
              <a:rPr lang="en-IN" sz="9600" dirty="0" smtClean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:</a:t>
            </a:r>
            <a:r>
              <a:rPr lang="en-IN" sz="9600" b="1" spc="-713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Determines potassium</a:t>
            </a:r>
            <a:r>
              <a:rPr lang="en-IN" sz="96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spc="-10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level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in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dialysate</a:t>
            </a:r>
            <a:r>
              <a:rPr lang="en-IN" sz="9600" b="1" spc="-2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(in the</a:t>
            </a:r>
            <a:r>
              <a:rPr lang="en-IN" sz="9600" b="1" spc="-14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chronic</a:t>
            </a:r>
            <a:r>
              <a:rPr lang="en-IN" sz="9600" b="1" spc="-14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setting,</a:t>
            </a:r>
            <a:r>
              <a:rPr lang="en-IN" sz="9600" b="1" spc="-37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this is</a:t>
            </a:r>
            <a:r>
              <a:rPr lang="en-IN" sz="9600" b="1" spc="-12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done monthly</a:t>
            </a:r>
            <a:r>
              <a:rPr lang="en-IN" sz="9600" b="1" spc="-27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unless</a:t>
            </a:r>
            <a:r>
              <a:rPr lang="en-IN" sz="9600" b="1" spc="-12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the patient</a:t>
            </a:r>
            <a:r>
              <a:rPr lang="en-IN" sz="9600" b="1" spc="-25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is </a:t>
            </a:r>
            <a:r>
              <a:rPr lang="en-IN" sz="9600" b="1" spc="-10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symptomatic</a:t>
            </a: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Hold</a:t>
            </a:r>
            <a:r>
              <a:rPr lang="en-IN" sz="9600" b="1" spc="-10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drugs</a:t>
            </a:r>
            <a:r>
              <a:rPr lang="en-IN" sz="9600" b="1" spc="-15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that pass</a:t>
            </a:r>
            <a:r>
              <a:rPr lang="en-IN" sz="9600" b="1" spc="-37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through</a:t>
            </a:r>
            <a:r>
              <a:rPr lang="en-IN" sz="9600" b="1" spc="-23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the</a:t>
            </a:r>
            <a:r>
              <a:rPr lang="en-IN" sz="9600" b="1" spc="-14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dialysis membrane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,</a:t>
            </a:r>
            <a:r>
              <a:rPr lang="en-IN" sz="9600" b="1" spc="-1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such</a:t>
            </a:r>
            <a:r>
              <a:rPr lang="en-IN" sz="9600" b="1" spc="-23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as </a:t>
            </a:r>
            <a:r>
              <a:rPr lang="en-IN" sz="9600" b="1" dirty="0" err="1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piperacillin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,</a:t>
            </a:r>
            <a:r>
              <a:rPr lang="en-IN" sz="96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folic</a:t>
            </a:r>
            <a:r>
              <a:rPr lang="en-IN" sz="9600" b="1" spc="-25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acid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, and</a:t>
            </a:r>
            <a:r>
              <a:rPr lang="en-IN" sz="9600" b="1" spc="-2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other water-soluble</a:t>
            </a:r>
            <a:r>
              <a:rPr lang="en-IN" sz="9600" b="1" spc="-23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vitamins.</a:t>
            </a:r>
          </a:p>
          <a:p>
            <a:pPr lvl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9600" dirty="0">
                <a:solidFill>
                  <a:schemeClr val="tx1"/>
                </a:solidFill>
                <a:latin typeface="Calibri" panose="020F0502020204030204" pitchFamily="34" charset="0"/>
                <a:cs typeface="Arial"/>
              </a:rPr>
              <a:t>•</a:t>
            </a:r>
            <a:r>
              <a:rPr lang="en-IN" sz="9600" spc="782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Hold</a:t>
            </a:r>
            <a:r>
              <a:rPr lang="en-IN" sz="9600" b="1" spc="-1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antihypertensive</a:t>
            </a:r>
            <a:r>
              <a:rPr lang="en-IN" sz="9600" b="1" spc="-2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drugs,</a:t>
            </a:r>
            <a:r>
              <a:rPr lang="en-IN" sz="9600" b="1" spc="-30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especially</a:t>
            </a:r>
            <a:r>
              <a:rPr lang="en-IN" sz="9600" b="1" spc="-28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if </a:t>
            </a:r>
            <a:r>
              <a:rPr lang="en-IN" sz="9600" b="1" spc="-15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systolic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pressure</a:t>
            </a:r>
            <a:r>
              <a:rPr lang="en-IN" sz="9600" b="1" spc="-23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IN" sz="9600" b="1" dirty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is below 100, per </a:t>
            </a:r>
            <a:r>
              <a:rPr lang="en-IN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/>
              </a:rPr>
              <a:t>physician order</a:t>
            </a: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endParaRPr lang="en-IN" sz="96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699"/>
              </a:spcBef>
              <a:spcAft>
                <a:spcPts val="0"/>
              </a:spcAft>
            </a:pPr>
            <a:endParaRPr lang="en-IN" sz="9600" b="1" spc="-1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343204" lvl="0">
              <a:lnSpc>
                <a:spcPts val="3839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lvl="0">
              <a:lnSpc>
                <a:spcPts val="3914"/>
              </a:lnSpc>
              <a:spcBef>
                <a:spcPts val="0"/>
              </a:spcBef>
              <a:spcAft>
                <a:spcPts val="0"/>
              </a:spcAft>
            </a:pPr>
            <a:endParaRPr lang="en-IN" sz="32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endParaRPr lang="en-IN" sz="32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496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ts val="3906"/>
              </a:lnSpc>
              <a:spcBef>
                <a:spcPts val="0"/>
              </a:spcBef>
            </a:pPr>
            <a:r>
              <a:rPr lang="en-IN" sz="4000" dirty="0">
                <a:latin typeface="Arial Black" panose="020B0A04020102020204" pitchFamily="34" charset="0"/>
                <a:ea typeface="+mn-ea"/>
                <a:cs typeface="Calibri"/>
              </a:rPr>
              <a:t>Check </a:t>
            </a:r>
            <a:r>
              <a:rPr lang="en-IN" sz="4000" spc="-10" dirty="0">
                <a:latin typeface="Arial Black" panose="020B0A04020102020204" pitchFamily="34" charset="0"/>
                <a:ea typeface="+mn-ea"/>
                <a:cs typeface="Calibri"/>
              </a:rPr>
              <a:t>access</a:t>
            </a:r>
            <a:r>
              <a:rPr lang="en-IN" sz="4000" dirty="0">
                <a:latin typeface="Arial Black" panose="020B0A04020102020204" pitchFamily="34" charset="0"/>
                <a:ea typeface="+mn-ea"/>
                <a:cs typeface="Calibri"/>
              </a:rPr>
              <a:t> site</a:t>
            </a:r>
            <a:br>
              <a:rPr lang="en-IN" sz="4000" dirty="0">
                <a:latin typeface="Arial Black" panose="020B0A04020102020204" pitchFamily="34" charset="0"/>
                <a:ea typeface="+mn-ea"/>
                <a:cs typeface="Calibri"/>
              </a:rPr>
            </a:br>
            <a:endParaRPr lang="en-IN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9905999" cy="4351338"/>
          </a:xfrm>
        </p:spPr>
        <p:txBody>
          <a:bodyPr>
            <a:normAutofit/>
          </a:bodyPr>
          <a:lstStyle/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Assess</a:t>
            </a:r>
            <a:r>
              <a:rPr lang="en-IN" sz="3200" b="1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fistula</a:t>
            </a:r>
            <a:r>
              <a:rPr lang="en-IN" sz="32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or </a:t>
            </a:r>
            <a:r>
              <a:rPr lang="en-IN" sz="3200" b="1" spc="-17" dirty="0">
                <a:solidFill>
                  <a:srgbClr val="000000"/>
                </a:solidFill>
                <a:latin typeface="Calibri"/>
                <a:cs typeface="Calibri"/>
              </a:rPr>
              <a:t>graft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spc="-23" dirty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lang="en-IN" sz="3200" b="1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infection</a:t>
            </a: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r>
              <a:rPr lang="en-IN"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2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Assess</a:t>
            </a:r>
            <a:r>
              <a:rPr lang="en-IN" sz="3200" b="1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circulation</a:t>
            </a:r>
            <a:r>
              <a:rPr lang="en-IN" sz="3200" b="1" spc="-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lang="en-IN" sz="3200" b="1" spc="-10" dirty="0">
                <a:solidFill>
                  <a:srgbClr val="000000"/>
                </a:solidFill>
                <a:latin typeface="Calibri"/>
                <a:cs typeface="Calibri"/>
              </a:rPr>
              <a:t>distal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portion</a:t>
            </a:r>
            <a:r>
              <a:rPr lang="en-IN" sz="3200" b="1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343204" lvl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extremity</a:t>
            </a:r>
          </a:p>
          <a:p>
            <a:pPr lvl="0">
              <a:lnSpc>
                <a:spcPts val="3911"/>
              </a:lnSpc>
              <a:spcBef>
                <a:spcPts val="696"/>
              </a:spcBef>
              <a:spcAft>
                <a:spcPts val="0"/>
              </a:spcAft>
            </a:pPr>
            <a:r>
              <a:rPr lang="en-IN"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2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Auscultate</a:t>
            </a:r>
            <a:r>
              <a:rPr lang="en-IN" sz="32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spc="-23" dirty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lang="en-IN" sz="3200" b="1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bruit</a:t>
            </a: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r>
              <a:rPr lang="en-IN"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2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spc="-18" dirty="0">
                <a:solidFill>
                  <a:srgbClr val="000000"/>
                </a:solidFill>
                <a:latin typeface="Calibri"/>
                <a:cs typeface="Calibri"/>
              </a:rPr>
              <a:t>Palpate</a:t>
            </a:r>
            <a:r>
              <a:rPr lang="en-IN" sz="32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spc="-25" dirty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lang="en-IN" sz="3200" b="1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thrill</a:t>
            </a:r>
          </a:p>
          <a:p>
            <a:pPr lvl="0">
              <a:lnSpc>
                <a:spcPts val="3911"/>
              </a:lnSpc>
              <a:spcBef>
                <a:spcPts val="698"/>
              </a:spcBef>
              <a:spcAft>
                <a:spcPts val="0"/>
              </a:spcAft>
            </a:pPr>
            <a:r>
              <a:rPr lang="en-IN"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2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No IV or blood</a:t>
            </a:r>
            <a:r>
              <a:rPr lang="en-IN" sz="32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spc="-27" dirty="0">
                <a:solidFill>
                  <a:srgbClr val="000000"/>
                </a:solidFill>
                <a:latin typeface="Calibri"/>
                <a:cs typeface="Calibri"/>
              </a:rPr>
              <a:t>draws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 in that</a:t>
            </a:r>
            <a:r>
              <a:rPr lang="en-IN" sz="3200" b="1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arm</a:t>
            </a:r>
          </a:p>
          <a:p>
            <a:pPr lvl="0">
              <a:lnSpc>
                <a:spcPts val="3914"/>
              </a:lnSpc>
              <a:spcBef>
                <a:spcPts val="693"/>
              </a:spcBef>
              <a:spcAft>
                <a:spcPts val="0"/>
              </a:spcAft>
            </a:pPr>
            <a:r>
              <a:rPr lang="en-IN"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200" spc="7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000000"/>
                </a:solidFill>
                <a:latin typeface="Calibri"/>
                <a:cs typeface="Calibri"/>
              </a:rPr>
              <a:t>No BP in arm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178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Arial Black" panose="020B0A04020102020204" pitchFamily="34" charset="0"/>
              </a:rPr>
              <a:t>During Dialysis</a:t>
            </a:r>
            <a:endParaRPr lang="en-IN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400" b="1" i="1" u="sng" spc="-33" dirty="0">
                <a:solidFill>
                  <a:srgbClr val="000000"/>
                </a:solidFill>
                <a:latin typeface="Calibri"/>
                <a:cs typeface="Calibri"/>
              </a:rPr>
              <a:t>Watch</a:t>
            </a:r>
            <a:r>
              <a:rPr lang="en-IN" sz="3400" b="1" i="1" u="sng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i="1" u="sng" spc="-11" dirty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</a:p>
          <a:p>
            <a:pPr lvl="0">
              <a:lnSpc>
                <a:spcPts val="3662"/>
              </a:lnSpc>
              <a:spcBef>
                <a:spcPts val="250"/>
              </a:spcBef>
              <a:spcAft>
                <a:spcPts val="0"/>
              </a:spcAft>
            </a:pPr>
            <a:r>
              <a:rPr lang="en-IN" sz="3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400" spc="9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Hypotension</a:t>
            </a:r>
          </a:p>
          <a:p>
            <a:pPr lvl="0">
              <a:lnSpc>
                <a:spcPts val="3662"/>
              </a:lnSpc>
              <a:spcBef>
                <a:spcPts val="297"/>
              </a:spcBef>
              <a:spcAft>
                <a:spcPts val="0"/>
              </a:spcAft>
            </a:pPr>
            <a:r>
              <a:rPr lang="en-IN" sz="3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400" spc="9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Muscle</a:t>
            </a:r>
            <a:r>
              <a:rPr lang="en-IN" sz="3400" b="1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spc="-15" dirty="0">
                <a:solidFill>
                  <a:srgbClr val="000000"/>
                </a:solidFill>
                <a:latin typeface="Calibri"/>
                <a:cs typeface="Calibri"/>
              </a:rPr>
              <a:t>cramps</a:t>
            </a:r>
          </a:p>
          <a:p>
            <a:pPr lvl="0">
              <a:lnSpc>
                <a:spcPts val="3665"/>
              </a:lnSpc>
              <a:spcBef>
                <a:spcPts val="244"/>
              </a:spcBef>
              <a:spcAft>
                <a:spcPts val="0"/>
              </a:spcAft>
            </a:pPr>
            <a:r>
              <a:rPr lang="en-IN" sz="3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400" spc="9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Nausea and vomiting</a:t>
            </a:r>
          </a:p>
          <a:p>
            <a:pPr lvl="0">
              <a:lnSpc>
                <a:spcPts val="3662"/>
              </a:lnSpc>
              <a:spcBef>
                <a:spcPts val="299"/>
              </a:spcBef>
              <a:spcAft>
                <a:spcPts val="0"/>
              </a:spcAft>
            </a:pPr>
            <a:r>
              <a:rPr lang="en-IN" sz="3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IN" sz="3400" spc="9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N" sz="3400" b="1" dirty="0" smtClean="0">
                <a:solidFill>
                  <a:srgbClr val="000000"/>
                </a:solidFill>
                <a:latin typeface="Calibri"/>
                <a:cs typeface="Calibri"/>
              </a:rPr>
              <a:t>Headache</a:t>
            </a:r>
          </a:p>
          <a:p>
            <a:pPr marL="457200" lvl="0" indent="-457200">
              <a:lnSpc>
                <a:spcPts val="366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3400" b="1" dirty="0" smtClean="0">
                <a:solidFill>
                  <a:srgbClr val="000000"/>
                </a:solidFill>
                <a:latin typeface="Calibri"/>
                <a:cs typeface="Calibri"/>
              </a:rPr>
              <a:t>Itching</a:t>
            </a:r>
          </a:p>
          <a:p>
            <a:pPr lvl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400" b="1" dirty="0" smtClean="0">
                <a:solidFill>
                  <a:srgbClr val="000000"/>
                </a:solidFill>
                <a:latin typeface="Calibri"/>
                <a:cs typeface="Calibri"/>
              </a:rPr>
              <a:t>Less</a:t>
            </a:r>
            <a:r>
              <a:rPr lang="en-IN" sz="3400" b="1" spc="-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commonly:</a:t>
            </a:r>
            <a:r>
              <a:rPr lang="en-IN" sz="340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disequilibrium</a:t>
            </a:r>
            <a:r>
              <a:rPr lang="en-IN" sz="3400" b="1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spc="-11" dirty="0">
                <a:solidFill>
                  <a:srgbClr val="000000"/>
                </a:solidFill>
                <a:latin typeface="Calibri"/>
                <a:cs typeface="Calibri"/>
              </a:rPr>
              <a:t>syndrome</a:t>
            </a:r>
            <a:r>
              <a:rPr lang="en-IN" sz="3400" b="1" spc="-11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IN" sz="3400" b="1" dirty="0" smtClean="0">
                <a:solidFill>
                  <a:srgbClr val="000000"/>
                </a:solidFill>
                <a:latin typeface="Calibri"/>
                <a:cs typeface="Calibri"/>
              </a:rPr>
              <a:t>hypersensitivity</a:t>
            </a:r>
            <a:r>
              <a:rPr lang="en-IN" sz="3400" b="1" spc="3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reaction, arrhythmia, cardiac</a:t>
            </a:r>
          </a:p>
          <a:p>
            <a:pPr marL="343204" lvl="0">
              <a:lnSpc>
                <a:spcPts val="3239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400" b="1" dirty="0" err="1">
                <a:solidFill>
                  <a:srgbClr val="000000"/>
                </a:solidFill>
                <a:latin typeface="Calibri"/>
                <a:cs typeface="Calibri"/>
              </a:rPr>
              <a:t>tamponade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, seizures,</a:t>
            </a:r>
            <a:r>
              <a:rPr lang="en-IN" sz="3400" b="1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N" sz="3400" b="1" dirty="0">
                <a:solidFill>
                  <a:srgbClr val="000000"/>
                </a:solidFill>
                <a:latin typeface="Calibri"/>
                <a:cs typeface="Calibri"/>
              </a:rPr>
              <a:t>air embolism</a:t>
            </a:r>
          </a:p>
          <a:p>
            <a:pPr lvl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0">
              <a:lnSpc>
                <a:spcPts val="3662"/>
              </a:lnSpc>
              <a:spcBef>
                <a:spcPts val="299"/>
              </a:spcBef>
              <a:spcAft>
                <a:spcPts val="0"/>
              </a:spcAft>
            </a:pPr>
            <a:endParaRPr lang="en-IN" sz="3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129069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151</TotalTime>
  <Words>790</Words>
  <Application>Microsoft Office PowerPoint</Application>
  <PresentationFormat>Widescreen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Arial Black</vt:lpstr>
      <vt:lpstr>Brush Script MT</vt:lpstr>
      <vt:lpstr>Calibri</vt:lpstr>
      <vt:lpstr>Calibri Light</vt:lpstr>
      <vt:lpstr>Calisto MT</vt:lpstr>
      <vt:lpstr>Segoe UI</vt:lpstr>
      <vt:lpstr>Segoe UI Light</vt:lpstr>
      <vt:lpstr>Times New Roman</vt:lpstr>
      <vt:lpstr>WelcomeDoc</vt:lpstr>
      <vt:lpstr>Theme Office</vt:lpstr>
      <vt:lpstr>Office Theme</vt:lpstr>
      <vt:lpstr>Nursing Care of Patient on Dialysis</vt:lpstr>
      <vt:lpstr>Nursing Care of Patient on Dialysis</vt:lpstr>
      <vt:lpstr>                                         Hemodialysis requires 5 things </vt:lpstr>
      <vt:lpstr>          Hemodialysis- Procedure</vt:lpstr>
      <vt:lpstr>PowerPoint Presentation</vt:lpstr>
      <vt:lpstr>                     Complications related to vascular                  Access during Hemodialysis</vt:lpstr>
      <vt:lpstr>                     Pre-dialysis care </vt:lpstr>
      <vt:lpstr>Check access site </vt:lpstr>
      <vt:lpstr>During Dialysis</vt:lpstr>
      <vt:lpstr>POST DIALYSIS CARE</vt:lpstr>
      <vt:lpstr>NURSHING INTERVENTION IN DIALYSIS</vt:lpstr>
      <vt:lpstr>NURSHING INTERVENTION IN DIALYSIS</vt:lpstr>
      <vt:lpstr>        DIET –DIALYSIS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Care of Patient on Dialysis</dc:title>
  <dc:creator>HP</dc:creator>
  <cp:keywords/>
  <cp:lastModifiedBy>HP</cp:lastModifiedBy>
  <cp:revision>14</cp:revision>
  <dcterms:created xsi:type="dcterms:W3CDTF">2020-05-22T07:07:35Z</dcterms:created>
  <dcterms:modified xsi:type="dcterms:W3CDTF">2020-05-23T06:03:07Z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