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9239250" cy="11982450"/>
  <p:embeddedFontLst>
    <p:embeddedFont>
      <p:font typeface="Bell MT" panose="02020503060305020303" pitchFamily="18" charset="0"/>
      <p:regular r:id="rId5"/>
      <p:bold r:id="rId6"/>
      <p:italic r:id="rId7"/>
    </p:embeddedFont>
    <p:embeddedFont>
      <p:font typeface="Quattrocento" panose="02020502030000000404" pitchFamily="18" charset="0"/>
      <p:regular r:id="rId8"/>
      <p:bold r:id="rId9"/>
    </p:embeddedFont>
  </p:embeddedFontLst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88">
          <p15:clr>
            <a:srgbClr val="A4A3A4"/>
          </p15:clr>
        </p15:guide>
        <p15:guide id="2" pos="13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774">
          <p15:clr>
            <a:srgbClr val="A4A3A4"/>
          </p15:clr>
        </p15:guide>
        <p15:guide id="2" pos="29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3654" autoAdjust="0"/>
  </p:normalViewPr>
  <p:slideViewPr>
    <p:cSldViewPr>
      <p:cViewPr>
        <p:scale>
          <a:sx n="21" d="100"/>
          <a:sy n="21" d="100"/>
        </p:scale>
        <p:origin x="240" y="-456"/>
      </p:cViewPr>
      <p:guideLst>
        <p:guide orient="horz" pos="11088"/>
        <p:guide pos="13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3984" y="72"/>
      </p:cViewPr>
      <p:guideLst>
        <p:guide orient="horz" pos="3774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ec6c6662259b535a/Desktop/quantitative%20results%20for%20ACME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8267504467953106"/>
          <c:y val="0"/>
          <c:w val="0.7205695377136907"/>
          <c:h val="0.97727919692047283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Sheet1!$B$47:$H$47</c:f>
              <c:strCache>
                <c:ptCount val="7"/>
                <c:pt idx="0">
                  <c:v>enhances understanding of complex topics</c:v>
                </c:pt>
                <c:pt idx="1">
                  <c:v>boosts confidence in the subject matter</c:v>
                </c:pt>
                <c:pt idx="2">
                  <c:v>improves problem-solving skills</c:v>
                </c:pt>
                <c:pt idx="3">
                  <c:v>promotes active engagement </c:v>
                </c:pt>
                <c:pt idx="4">
                  <c:v>encourages effective communication </c:v>
                </c:pt>
                <c:pt idx="5">
                  <c:v>provides a supportive learning space</c:v>
                </c:pt>
                <c:pt idx="6">
                  <c:v>increases motivation to learn</c:v>
                </c:pt>
              </c:strCache>
            </c:strRef>
          </c:cat>
          <c:val>
            <c:numRef>
              <c:f>Sheet1!$B$48:$H$48</c:f>
              <c:numCache>
                <c:formatCode>0.00</c:formatCode>
                <c:ptCount val="7"/>
                <c:pt idx="0">
                  <c:v>4.6893038632526363</c:v>
                </c:pt>
                <c:pt idx="1">
                  <c:v>4.450006924621122</c:v>
                </c:pt>
                <c:pt idx="2">
                  <c:v>4.6804851444368314</c:v>
                </c:pt>
                <c:pt idx="3">
                  <c:v>4.9368680238875848</c:v>
                </c:pt>
                <c:pt idx="4">
                  <c:v>4.6315300481459607</c:v>
                </c:pt>
                <c:pt idx="5">
                  <c:v>4.9368680238875848</c:v>
                </c:pt>
                <c:pt idx="6">
                  <c:v>4.9048414743147042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C-43DA-957F-34F8DE5F7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4587792"/>
        <c:axId val="300122720"/>
        <c:axId val="0"/>
      </c:bar3DChart>
      <c:catAx>
        <c:axId val="46458779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0122720"/>
        <c:crosses val="autoZero"/>
        <c:auto val="1"/>
        <c:lblAlgn val="ctr"/>
        <c:lblOffset val="100"/>
        <c:noMultiLvlLbl val="0"/>
      </c:catAx>
      <c:valAx>
        <c:axId val="300122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58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19050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 w="12700">
          <a:solidFill>
            <a:schemeClr val="tx1"/>
          </a:solidFill>
        </a:ln>
        <a:effectLst/>
        <a:sp3d contourW="12700">
          <a:contourClr>
            <a:schemeClr val="tx1"/>
          </a:contourClr>
        </a:sp3d>
      </c:spPr>
    </c:sideWall>
    <c:backWall>
      <c:thickness val="0"/>
      <c:spPr>
        <a:noFill/>
        <a:ln w="12700">
          <a:solidFill>
            <a:schemeClr val="tx1"/>
          </a:solidFill>
        </a:ln>
        <a:effectLst/>
        <a:sp3d contourW="12700">
          <a:contourClr>
            <a:schemeClr val="tx1"/>
          </a:contourClr>
        </a:sp3d>
      </c:spPr>
    </c:backWall>
    <c:plotArea>
      <c:layout>
        <c:manualLayout>
          <c:layoutTarget val="inner"/>
          <c:xMode val="edge"/>
          <c:yMode val="edge"/>
          <c:x val="4.4510082172742764E-2"/>
          <c:y val="0.10774339006787079"/>
          <c:w val="0.95507800544197752"/>
          <c:h val="0.4825935905541818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Sheet2!$I$5</c:f>
              <c:strCache>
                <c:ptCount val="1"/>
                <c:pt idx="0">
                  <c:v>Strongly disagree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Sheet2!$J$4:$N$4</c:f>
              <c:strCache>
                <c:ptCount val="5"/>
                <c:pt idx="0">
                  <c:v>Knows the topic well</c:v>
                </c:pt>
                <c:pt idx="1">
                  <c:v>Effective communication</c:v>
                </c:pt>
                <c:pt idx="2">
                  <c:v>Good explanation</c:v>
                </c:pt>
                <c:pt idx="3">
                  <c:v>Solves queries</c:v>
                </c:pt>
                <c:pt idx="4">
                  <c:v>Enthusiastic</c:v>
                </c:pt>
              </c:strCache>
            </c:strRef>
          </c:cat>
          <c:val>
            <c:numRef>
              <c:f>Sheet2!$J$5:$N$5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47-49B6-8879-3F605E1DB6E7}"/>
            </c:ext>
          </c:extLst>
        </c:ser>
        <c:ser>
          <c:idx val="1"/>
          <c:order val="1"/>
          <c:tx>
            <c:strRef>
              <c:f>Sheet2!$I$6</c:f>
              <c:strCache>
                <c:ptCount val="1"/>
                <c:pt idx="0">
                  <c:v>Disagree</c:v>
                </c:pt>
              </c:strCache>
            </c:strRef>
          </c:tx>
          <c:spPr>
            <a:pattFill prst="ltDn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Sheet2!$J$4:$N$4</c:f>
              <c:strCache>
                <c:ptCount val="5"/>
                <c:pt idx="0">
                  <c:v>Knows the topic well</c:v>
                </c:pt>
                <c:pt idx="1">
                  <c:v>Effective communication</c:v>
                </c:pt>
                <c:pt idx="2">
                  <c:v>Good explanation</c:v>
                </c:pt>
                <c:pt idx="3">
                  <c:v>Solves queries</c:v>
                </c:pt>
                <c:pt idx="4">
                  <c:v>Enthusiastic</c:v>
                </c:pt>
              </c:strCache>
            </c:strRef>
          </c:cat>
          <c:val>
            <c:numRef>
              <c:f>Sheet2!$J$6:$N$6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47-49B6-8879-3F605E1DB6E7}"/>
            </c:ext>
          </c:extLst>
        </c:ser>
        <c:ser>
          <c:idx val="2"/>
          <c:order val="2"/>
          <c:tx>
            <c:strRef>
              <c:f>Sheet2!$I$7</c:f>
              <c:strCache>
                <c:ptCount val="1"/>
                <c:pt idx="0">
                  <c:v>Neutral</c:v>
                </c:pt>
              </c:strCache>
            </c:strRef>
          </c:tx>
          <c:spPr>
            <a:pattFill prst="ltDnDiag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solidFill>
                <a:schemeClr val="accent3"/>
              </a:solidFill>
            </a:ln>
            <a:effectLst/>
            <a:sp3d>
              <a:contourClr>
                <a:schemeClr val="accent3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Sheet2!$J$4:$N$4</c:f>
              <c:strCache>
                <c:ptCount val="5"/>
                <c:pt idx="0">
                  <c:v>Knows the topic well</c:v>
                </c:pt>
                <c:pt idx="1">
                  <c:v>Effective communication</c:v>
                </c:pt>
                <c:pt idx="2">
                  <c:v>Good explanation</c:v>
                </c:pt>
                <c:pt idx="3">
                  <c:v>Solves queries</c:v>
                </c:pt>
                <c:pt idx="4">
                  <c:v>Enthusiastic</c:v>
                </c:pt>
              </c:strCache>
            </c:strRef>
          </c:cat>
          <c:val>
            <c:numRef>
              <c:f>Sheet2!$J$7:$N$7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47-49B6-8879-3F605E1DB6E7}"/>
            </c:ext>
          </c:extLst>
        </c:ser>
        <c:ser>
          <c:idx val="3"/>
          <c:order val="3"/>
          <c:tx>
            <c:strRef>
              <c:f>Sheet2!$I$8</c:f>
              <c:strCache>
                <c:ptCount val="1"/>
                <c:pt idx="0">
                  <c:v>Agree</c:v>
                </c:pt>
              </c:strCache>
            </c:strRef>
          </c:tx>
          <c:spPr>
            <a:pattFill prst="ltDnDiag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solidFill>
                <a:schemeClr val="accent4"/>
              </a:solidFill>
            </a:ln>
            <a:effectLst/>
            <a:sp3d>
              <a:contourClr>
                <a:schemeClr val="accent4"/>
              </a:contourClr>
            </a:sp3d>
          </c:spPr>
          <c:invertIfNegative val="0"/>
          <c:dLbls>
            <c:dLbl>
              <c:idx val="3"/>
              <c:layout>
                <c:manualLayout>
                  <c:x val="-1.3346164567141586E-2"/>
                  <c:y val="-9.95831881623039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57-402F-951B-2BB7585101AC}"/>
                </c:ext>
              </c:extLst>
            </c:dLbl>
            <c:dLbl>
              <c:idx val="4"/>
              <c:layout>
                <c:manualLayout>
                  <c:x val="-9.1754881399099628E-3"/>
                  <c:y val="-1.8256917829755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57-402F-951B-2BB7585101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Sheet2!$J$4:$N$4</c:f>
              <c:strCache>
                <c:ptCount val="5"/>
                <c:pt idx="0">
                  <c:v>Knows the topic well</c:v>
                </c:pt>
                <c:pt idx="1">
                  <c:v>Effective communication</c:v>
                </c:pt>
                <c:pt idx="2">
                  <c:v>Good explanation</c:v>
                </c:pt>
                <c:pt idx="3">
                  <c:v>Solves queries</c:v>
                </c:pt>
                <c:pt idx="4">
                  <c:v>Enthusiastic</c:v>
                </c:pt>
              </c:strCache>
            </c:strRef>
          </c:cat>
          <c:val>
            <c:numRef>
              <c:f>Sheet2!$J$8:$N$8</c:f>
              <c:numCache>
                <c:formatCode>General</c:formatCode>
                <c:ptCount val="5"/>
                <c:pt idx="0">
                  <c:v>14</c:v>
                </c:pt>
                <c:pt idx="1">
                  <c:v>10</c:v>
                </c:pt>
                <c:pt idx="2">
                  <c:v>5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47-49B6-8879-3F605E1DB6E7}"/>
            </c:ext>
          </c:extLst>
        </c:ser>
        <c:ser>
          <c:idx val="4"/>
          <c:order val="4"/>
          <c:tx>
            <c:strRef>
              <c:f>Sheet2!$I$9</c:f>
              <c:strCache>
                <c:ptCount val="1"/>
                <c:pt idx="0">
                  <c:v>Strongly agree</c:v>
                </c:pt>
              </c:strCache>
            </c:strRef>
          </c:tx>
          <c:spPr>
            <a:pattFill prst="ltDnDiag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solidFill>
                <a:schemeClr val="accent5"/>
              </a:solidFill>
            </a:ln>
            <a:effectLst/>
            <a:sp3d>
              <a:contourClr>
                <a:schemeClr val="accent5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Sheet2!$J$4:$N$4</c:f>
              <c:strCache>
                <c:ptCount val="5"/>
                <c:pt idx="0">
                  <c:v>Knows the topic well</c:v>
                </c:pt>
                <c:pt idx="1">
                  <c:v>Effective communication</c:v>
                </c:pt>
                <c:pt idx="2">
                  <c:v>Good explanation</c:v>
                </c:pt>
                <c:pt idx="3">
                  <c:v>Solves queries</c:v>
                </c:pt>
                <c:pt idx="4">
                  <c:v>Enthusiastic</c:v>
                </c:pt>
              </c:strCache>
            </c:strRef>
          </c:cat>
          <c:val>
            <c:numRef>
              <c:f>Sheet2!$J$9:$N$9</c:f>
              <c:numCache>
                <c:formatCode>General</c:formatCode>
                <c:ptCount val="5"/>
                <c:pt idx="0">
                  <c:v>26</c:v>
                </c:pt>
                <c:pt idx="1">
                  <c:v>30</c:v>
                </c:pt>
                <c:pt idx="2">
                  <c:v>32</c:v>
                </c:pt>
                <c:pt idx="3">
                  <c:v>38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47-49B6-8879-3F605E1DB6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0877680"/>
        <c:axId val="499056288"/>
        <c:axId val="0"/>
      </c:bar3DChart>
      <c:catAx>
        <c:axId val="30087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056288"/>
        <c:crossesAt val="0"/>
        <c:auto val="0"/>
        <c:lblAlgn val="ctr"/>
        <c:lblOffset val="100"/>
        <c:noMultiLvlLbl val="0"/>
      </c:catAx>
      <c:valAx>
        <c:axId val="4990562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87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'[quantitative results for ACME.xlsx]Sheet2'!$E$45:$G$45</c:f>
              <c:strCache>
                <c:ptCount val="3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'[quantitative results for ACME.xlsx]Sheet2'!$H$44:$Z$44</c:f>
              <c:strCache>
                <c:ptCount val="9"/>
                <c:pt idx="0">
                  <c:v>Module 1</c:v>
                </c:pt>
                <c:pt idx="2">
                  <c:v>Module 2</c:v>
                </c:pt>
                <c:pt idx="4">
                  <c:v>Module 3</c:v>
                </c:pt>
                <c:pt idx="6">
                  <c:v>Module 4</c:v>
                </c:pt>
                <c:pt idx="8">
                  <c:v>Module 5</c:v>
                </c:pt>
              </c:strCache>
            </c:strRef>
          </c:cat>
          <c:val>
            <c:numRef>
              <c:f>'[quantitative results for ACME.xlsx]Sheet2'!$H$45:$Z$45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3-444C-ACE8-809BFF7E7C26}"/>
            </c:ext>
          </c:extLst>
        </c:ser>
        <c:ser>
          <c:idx val="1"/>
          <c:order val="1"/>
          <c:tx>
            <c:strRef>
              <c:f>'[quantitative results for ACME.xlsx]Sheet2'!$E$46:$G$46</c:f>
              <c:strCache>
                <c:ptCount val="3"/>
                <c:pt idx="0">
                  <c:v>Mean score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A3-444C-ACE8-809BFF7E7C26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9A3-444C-ACE8-809BFF7E7C26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9A3-444C-ACE8-809BFF7E7C26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9A3-444C-ACE8-809BFF7E7C26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9A3-444C-ACE8-809BFF7E7C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'[quantitative results for ACME.xlsx]Sheet2'!$H$44:$Z$44</c:f>
              <c:strCache>
                <c:ptCount val="9"/>
                <c:pt idx="0">
                  <c:v>Module 1</c:v>
                </c:pt>
                <c:pt idx="2">
                  <c:v>Module 2</c:v>
                </c:pt>
                <c:pt idx="4">
                  <c:v>Module 3</c:v>
                </c:pt>
                <c:pt idx="6">
                  <c:v>Module 4</c:v>
                </c:pt>
                <c:pt idx="8">
                  <c:v>Module 5</c:v>
                </c:pt>
              </c:strCache>
            </c:strRef>
          </c:cat>
          <c:val>
            <c:numRef>
              <c:f>'[quantitative results for ACME.xlsx]Sheet2'!$H$46:$Z$46</c:f>
              <c:numCache>
                <c:formatCode>0.00</c:formatCode>
                <c:ptCount val="10"/>
                <c:pt idx="0">
                  <c:v>40.340000000000003</c:v>
                </c:pt>
                <c:pt idx="1">
                  <c:v>76.834666666666664</c:v>
                </c:pt>
                <c:pt idx="2">
                  <c:v>52.7</c:v>
                </c:pt>
                <c:pt idx="3">
                  <c:v>69.5</c:v>
                </c:pt>
                <c:pt idx="4">
                  <c:v>39.200000000000003</c:v>
                </c:pt>
                <c:pt idx="5">
                  <c:v>64.203333333333347</c:v>
                </c:pt>
                <c:pt idx="6">
                  <c:v>33.200000000000003</c:v>
                </c:pt>
                <c:pt idx="7">
                  <c:v>80.769230769230774</c:v>
                </c:pt>
                <c:pt idx="8">
                  <c:v>39.299999999999997</c:v>
                </c:pt>
                <c:pt idx="9">
                  <c:v>65.900000000000006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A3-444C-ACE8-809BFF7E7C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36542111"/>
        <c:axId val="715564159"/>
      </c:barChart>
      <c:catAx>
        <c:axId val="7365421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IN"/>
              </a:p>
            </c:rich>
          </c:tx>
          <c:layout>
            <c:manualLayout>
              <c:xMode val="edge"/>
              <c:yMode val="edge"/>
              <c:x val="0.80587011850791368"/>
              <c:y val="0.892569262175561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5564159"/>
        <c:crosses val="autoZero"/>
        <c:auto val="1"/>
        <c:lblAlgn val="ctr"/>
        <c:lblOffset val="100"/>
        <c:noMultiLvlLbl val="0"/>
      </c:catAx>
      <c:valAx>
        <c:axId val="71556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4000" dirty="0"/>
                  <a:t>Mean score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6542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0.16396</cdr:x>
      <cdr:y>0.94716</cdr:y>
    </cdr:from>
    <cdr:to>
      <cdr:x>0.18078</cdr:x>
      <cdr:y>0.99379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2228729" y="6000539"/>
          <a:ext cx="228600" cy="295426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0.41485</cdr:x>
      <cdr:y>0.93833</cdr:y>
    </cdr:from>
    <cdr:to>
      <cdr:x>0.43166</cdr:x>
      <cdr:y>0.99405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5639020" y="5944584"/>
          <a:ext cx="228600" cy="353047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0.19875</cdr:x>
      <cdr:y>0.91098</cdr:y>
    </cdr:from>
    <cdr:to>
      <cdr:x>0.40897</cdr:x>
      <cdr:y>0.99114</cdr:y>
    </cdr:to>
    <cdr:sp macro="" textlink="">
      <cdr:nvSpPr>
        <cdr:cNvPr id="5" name="Text Box 4"/>
        <cdr:cNvSpPr txBox="1"/>
      </cdr:nvSpPr>
      <cdr:spPr>
        <a:xfrm xmlns:a="http://schemas.openxmlformats.org/drawingml/2006/main">
          <a:off x="2701654" y="5771329"/>
          <a:ext cx="2857520" cy="507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3600" dirty="0"/>
            <a:t>Pre-test score</a:t>
          </a:r>
        </a:p>
      </cdr:txBody>
    </cdr:sp>
  </cdr:relSizeAnchor>
  <cdr:relSizeAnchor xmlns:cdr="http://schemas.openxmlformats.org/drawingml/2006/chartDrawing">
    <cdr:from>
      <cdr:x>0.43888</cdr:x>
      <cdr:y>0.90972</cdr:y>
    </cdr:from>
    <cdr:to>
      <cdr:x>0.64911</cdr:x>
      <cdr:y>1</cdr:y>
    </cdr:to>
    <cdr:sp macro="" textlink="">
      <cdr:nvSpPr>
        <cdr:cNvPr id="6" name="Text Box 1"/>
        <cdr:cNvSpPr txBox="1"/>
      </cdr:nvSpPr>
      <cdr:spPr>
        <a:xfrm xmlns:a="http://schemas.openxmlformats.org/drawingml/2006/main">
          <a:off x="5965706" y="5763353"/>
          <a:ext cx="2857656" cy="571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3600" dirty="0"/>
            <a:t>Post-test score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5575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5575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1149350">
              <a:defRPr sz="1500"/>
            </a:lvl1pPr>
          </a:lstStyle>
          <a:p>
            <a:fld id="{56A6134A-9986-4884-ADAB-C57241D32564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62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41925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82738" y="889000"/>
            <a:ext cx="6059487" cy="4545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7300" y="5732463"/>
            <a:ext cx="670877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41925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1149350">
              <a:defRPr sz="1500"/>
            </a:lvl1pPr>
          </a:lstStyle>
          <a:p>
            <a:fld id="{23124DF2-DDA8-402F-81DD-AC1D1E5694AB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01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/>
            </a:defPPr>
            <a:lvl1pPr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5580D61-8B82-42C3-9A37-58134866DD67}" type="slidenum">
              <a:rPr lang="zh-CN" altLang="en-US" sz="1500"/>
              <a:t>1</a:t>
            </a:fld>
            <a:endParaRPr lang="en-US" altLang="zh-CN" sz="1500"/>
          </a:p>
        </p:txBody>
      </p:sp>
      <p:sp>
        <p:nvSpPr>
          <p:cNvPr id="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/>
            </a:defPPr>
          </a:lstStyle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123" y="10226675"/>
            <a:ext cx="37306957" cy="705485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245" y="18653125"/>
            <a:ext cx="30722711" cy="841375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6012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279" y="7680325"/>
            <a:ext cx="39502643" cy="21724938"/>
          </a:xfrm>
          <a:prstGeom prst="rect">
            <a:avLst/>
          </a:prstGeo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2205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968" y="1317625"/>
            <a:ext cx="9874956" cy="28087638"/>
          </a:xfrm>
          <a:prstGeom prst="rect">
            <a:avLst/>
          </a:prstGeo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278" y="1317625"/>
            <a:ext cx="29492222" cy="28087638"/>
          </a:xfrm>
          <a:prstGeom prst="rect">
            <a:avLst/>
          </a:prstGeo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1512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279" y="7680325"/>
            <a:ext cx="39502643" cy="21724938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3083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6957" cy="6537325"/>
          </a:xfrm>
          <a:prstGeom prst="rect">
            <a:avLst/>
          </a:prstGeom>
        </p:spPr>
        <p:txBody>
          <a:bodyPr anchor="t"/>
          <a:lstStyle>
            <a:defPPr>
              <a:defRPr kern="1200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8"/>
            <a:ext cx="37306957" cy="7200900"/>
          </a:xfrm>
          <a:prstGeom prst="rect">
            <a:avLst/>
          </a:prstGeo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4496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279" y="7680325"/>
            <a:ext cx="19683588" cy="21724938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3334" y="7680325"/>
            <a:ext cx="19683589" cy="21724938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9732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278" y="7369176"/>
            <a:ext cx="19392900" cy="3070225"/>
          </a:xfrm>
          <a:prstGeom prst="rect">
            <a:avLst/>
          </a:prstGeo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278" y="10439401"/>
            <a:ext cx="19392900" cy="18965862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5555" y="7369176"/>
            <a:ext cx="19401368" cy="3070225"/>
          </a:xfrm>
          <a:prstGeom prst="rect">
            <a:avLst/>
          </a:prstGeo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5555" y="10439401"/>
            <a:ext cx="19401368" cy="18965862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5961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9" y="1317625"/>
            <a:ext cx="39502643" cy="54864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57045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98106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278" y="1311275"/>
            <a:ext cx="14439900" cy="5576888"/>
          </a:xfrm>
          <a:prstGeom prst="rect">
            <a:avLst/>
          </a:prstGeo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523" y="1311275"/>
            <a:ext cx="24536400" cy="28093988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278" y="6888163"/>
            <a:ext cx="14439900" cy="22517100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17546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545" y="23042564"/>
            <a:ext cx="26334157" cy="2720975"/>
          </a:xfrm>
          <a:prstGeom prst="rect">
            <a:avLst/>
          </a:prstGeo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545" y="2941639"/>
            <a:ext cx="26334157" cy="19750088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545" y="25763539"/>
            <a:ext cx="26334157" cy="3862387"/>
          </a:xfrm>
          <a:prstGeom prst="rect">
            <a:avLst/>
          </a:prstGeo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39591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53250" y="33426400"/>
            <a:ext cx="29984700" cy="14605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695325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600">
                <a:solidFill>
                  <a:srgbClr val="808080"/>
                </a:solidFill>
              </a:rPr>
              <a:t>Template ID: ponderingpeacock  Size: 48x36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2pPr>
      <a:lvl3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3pPr>
      <a:lvl4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4pPr>
      <a:lvl5pPr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5pPr>
      <a:lvl6pPr marL="4572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6pPr>
      <a:lvl7pPr marL="9144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7pPr>
      <a:lvl8pPr marL="13716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8pPr>
      <a:lvl9pPr marL="1828800" algn="ctr" defTabSz="3074988" rtl="0" eaLnBrk="0" fontAlgn="base" hangingPunct="0">
        <a:spcBef>
          <a:spcPct val="0"/>
        </a:spcBef>
        <a:spcAft>
          <a:spcPct val="0"/>
        </a:spcAft>
        <a:defRPr sz="1480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/>
      </a:defPPr>
      <a:lvl1pPr marL="1150938" indent="-1150938" algn="l" defTabSz="3074988" rtl="0" eaLnBrk="0" fontAlgn="base" hangingPunct="0">
        <a:spcBef>
          <a:spcPct val="20000"/>
        </a:spcBef>
        <a:spcAft>
          <a:spcPct val="0"/>
        </a:spcAft>
        <a:buChar char="•"/>
        <a:defRPr sz="10700">
          <a:solidFill>
            <a:schemeClr val="tx1"/>
          </a:solidFill>
          <a:latin typeface="+mn-lt"/>
          <a:ea typeface="+mn-ea"/>
          <a:cs typeface="+mn-cs"/>
        </a:defRPr>
      </a:lvl1pPr>
      <a:lvl2pPr marL="2497138" indent="-960438" algn="l" defTabSz="307498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2pPr>
      <a:lvl3pPr marL="3843338" indent="-768350" algn="l" defTabSz="3074988" rtl="0" eaLnBrk="0" fontAlgn="base" hangingPunct="0">
        <a:spcBef>
          <a:spcPct val="20000"/>
        </a:spcBef>
        <a:spcAft>
          <a:spcPct val="0"/>
        </a:spcAft>
        <a:buChar char="•"/>
        <a:defRPr sz="8100">
          <a:solidFill>
            <a:schemeClr val="tx1"/>
          </a:solidFill>
          <a:latin typeface="+mn-lt"/>
        </a:defRPr>
      </a:lvl3pPr>
      <a:lvl4pPr marL="5384800" indent="-773113" algn="l" defTabSz="3074988" rtl="0" eaLnBrk="0" fontAlgn="base" hangingPunct="0">
        <a:spcBef>
          <a:spcPct val="20000"/>
        </a:spcBef>
        <a:spcAft>
          <a:spcPct val="0"/>
        </a:spcAft>
        <a:buChar char="–"/>
        <a:defRPr sz="6500">
          <a:solidFill>
            <a:schemeClr val="tx1"/>
          </a:solidFill>
          <a:latin typeface="+mn-lt"/>
        </a:defRPr>
      </a:lvl4pPr>
      <a:lvl5pPr marL="69215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5pPr>
      <a:lvl6pPr marL="73787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6pPr>
      <a:lvl7pPr marL="78359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7pPr>
      <a:lvl8pPr marL="82931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8pPr>
      <a:lvl9pPr marL="8750300" indent="-768350" algn="l" defTabSz="3074988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3" Type="http://schemas.openxmlformats.org/officeDocument/2006/relationships/chart" Target="../charts/chart1.xml"/><Relationship Id="rId7" Type="http://schemas.openxmlformats.org/officeDocument/2006/relationships/hyperlink" Target="https://openclipart.org/detail/202235/protester-by-worker-202235" TargetMode="External"/><Relationship Id="rId12" Type="http://schemas.openxmlformats.org/officeDocument/2006/relationships/image" Target="../media/image9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svg"/><Relationship Id="rId5" Type="http://schemas.openxmlformats.org/officeDocument/2006/relationships/image" Target="../media/image4.jpeg"/><Relationship Id="rId15" Type="http://schemas.openxmlformats.org/officeDocument/2006/relationships/chart" Target="../charts/chart3.xml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hyperlink" Target="https://pixabay.com/en/target-dart-aim-objective-success-1414788/" TargetMode="External"/><Relationship Id="rId1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241"/>
          <p:cNvSpPr txBox="1">
            <a:spLocks noChangeArrowheads="1"/>
          </p:cNvSpPr>
          <p:nvPr/>
        </p:nvSpPr>
        <p:spPr bwMode="auto">
          <a:xfrm>
            <a:off x="685800" y="685800"/>
            <a:ext cx="42519600" cy="6080622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noFill/>
            <a:miter lim="800000"/>
          </a:ln>
        </p:spPr>
        <p:txBody>
          <a:bodyPr lIns="61170" tIns="30584" rIns="61170" bIns="30584" anchor="ctr"/>
          <a:lstStyle>
            <a:defPPr>
              <a:defRPr kern="1200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zh-CN" sz="4200" b="1" i="1" u="sng" dirty="0">
              <a:solidFill>
                <a:schemeClr val="bg1"/>
              </a:solidFill>
              <a:latin typeface="Arial"/>
              <a:ea typeface="SimSun" pitchFamily="2" charset="-122"/>
            </a:endParaRPr>
          </a:p>
        </p:txBody>
      </p:sp>
      <p:sp>
        <p:nvSpPr>
          <p:cNvPr id="70" name="Text Placeholder 5">
            <a:extLst>
              <a:ext uri="{FF2B5EF4-FFF2-40B4-BE49-F238E27FC236}">
                <a16:creationId xmlns:a16="http://schemas.microsoft.com/office/drawing/2014/main" id="{425621FB-070F-446E-BA36-4A66EBF8DEF2}"/>
              </a:ext>
            </a:extLst>
          </p:cNvPr>
          <p:cNvSpPr txBox="1"/>
          <p:nvPr/>
        </p:nvSpPr>
        <p:spPr>
          <a:xfrm>
            <a:off x="890594" y="1150965"/>
            <a:ext cx="42082236" cy="2937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61086">
              <a:spcBef>
                <a:spcPct val="20000"/>
              </a:spcBef>
              <a:defRPr/>
            </a:pPr>
            <a:r>
              <a:rPr lang="en-US" sz="8500" b="1" dirty="0">
                <a:solidFill>
                  <a:schemeClr val="tx1"/>
                </a:solidFill>
                <a:effectLst/>
                <a:latin typeface="+mj-lt"/>
              </a:rPr>
              <a:t>Effectiveness of Peer Assisted Learning on Academic Performance of First Phase Medical Students in Comprehending difficult topics of Neuroanatomy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3A3E55C8-5130-4258-80B1-064CE3FDB621}"/>
              </a:ext>
            </a:extLst>
          </p:cNvPr>
          <p:cNvSpPr txBox="1"/>
          <p:nvPr/>
        </p:nvSpPr>
        <p:spPr>
          <a:xfrm>
            <a:off x="3657600" y="3831521"/>
            <a:ext cx="36576000" cy="29300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Ruchira Sethi</a:t>
            </a:r>
            <a:r>
              <a:rPr lang="en-US" sz="5400" b="1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1</a:t>
            </a: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, Vimala Venkatesh </a:t>
            </a:r>
            <a:r>
              <a:rPr lang="en-US" sz="5600" b="1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2</a:t>
            </a: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, Nisha Mani </a:t>
            </a:r>
            <a:r>
              <a:rPr lang="en-US" sz="5600" b="1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3</a:t>
            </a:r>
          </a:p>
          <a:p>
            <a:pPr algn="ctr">
              <a:defRPr/>
            </a:pP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1.Professor Department of Anatomy UNS ASMC </a:t>
            </a:r>
            <a:r>
              <a:rPr lang="en-US" sz="5600" dirty="0" err="1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Jaunpur</a:t>
            </a: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2. Professor, Department of Microbiology, KGMU, Lucknow</a:t>
            </a:r>
          </a:p>
          <a:p>
            <a:pPr algn="ctr">
              <a:defRPr/>
            </a:pPr>
            <a:r>
              <a:rPr lang="en-US" sz="5600" dirty="0"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3. Professor, Department of Geriatric Mental Health, KGMU, Lucknow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24D4BC5-5256-4C2E-B3FB-87EA69B63AF3}"/>
              </a:ext>
            </a:extLst>
          </p:cNvPr>
          <p:cNvSpPr/>
          <p:nvPr/>
        </p:nvSpPr>
        <p:spPr>
          <a:xfrm>
            <a:off x="457200" y="6985131"/>
            <a:ext cx="10058400" cy="10112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marL="571500" indent="-5715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4000" kern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en-US" sz="4000" kern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indent="-5715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Peer assisted learning (PAL) activities include people from similar educational and social groupings who extend help to teach each other and otherwise are not professional teachers</a:t>
            </a:r>
            <a:r>
              <a:rPr lang="en-US" sz="4000" kern="0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4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571500" indent="-5715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</a:t>
            </a:r>
            <a:r>
              <a:rPr lang="en-US" sz="40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 emerged as a dynamic and innovative approach with capacity to enhance knowledge acquisition and academic performance.</a:t>
            </a:r>
          </a:p>
          <a:p>
            <a:pPr marL="571500" indent="-5715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the help of PAL, the struggle faced by first phase medical learners to complex competencies and learning patterns is addressed</a:t>
            </a:r>
            <a:r>
              <a:rPr lang="en-US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4" name="Rectangle 10">
            <a:extLst>
              <a:ext uri="{FF2B5EF4-FFF2-40B4-BE49-F238E27FC236}">
                <a16:creationId xmlns:a16="http://schemas.microsoft.com/office/drawing/2014/main" id="{4EDA12B6-07B5-44F9-8F8B-E1BE66469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748" y="7305488"/>
            <a:ext cx="93726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Quattrocento" panose="02020802030000000404" pitchFamily="18" charset="0"/>
              </a:rPr>
              <a:t>INTRODUCTION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F831EE1-8866-4A3E-8CAB-8624A11FF145}"/>
              </a:ext>
            </a:extLst>
          </p:cNvPr>
          <p:cNvSpPr/>
          <p:nvPr/>
        </p:nvSpPr>
        <p:spPr>
          <a:xfrm>
            <a:off x="10756066" y="7133373"/>
            <a:ext cx="10730492" cy="2360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endParaRPr lang="en-US" sz="4000" dirty="0">
              <a:solidFill>
                <a:schemeClr val="tx1"/>
              </a:solidFill>
              <a:effectLst/>
              <a:latin typeface="Bell MT" panose="02020503060305020303" pitchFamily="18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026A6A3-D6D2-4951-8B04-EF51015D25DB}"/>
              </a:ext>
            </a:extLst>
          </p:cNvPr>
          <p:cNvSpPr/>
          <p:nvPr/>
        </p:nvSpPr>
        <p:spPr>
          <a:xfrm>
            <a:off x="22448756" y="6956954"/>
            <a:ext cx="15001343" cy="2334665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r>
              <a:rPr lang="en-US" sz="1800" kern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9600" dirty="0">
              <a:latin typeface="+mj-lt"/>
            </a:endParaRPr>
          </a:p>
        </p:txBody>
      </p:sp>
      <p:sp>
        <p:nvSpPr>
          <p:cNvPr id="84" name="Rectangle 10">
            <a:extLst>
              <a:ext uri="{FF2B5EF4-FFF2-40B4-BE49-F238E27FC236}">
                <a16:creationId xmlns:a16="http://schemas.microsoft.com/office/drawing/2014/main" id="{3D96BB99-3F6E-4E73-BA6B-A122D83B1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1020" y="7300494"/>
            <a:ext cx="10265538" cy="865942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Quattrocento" panose="02020802030000000404" pitchFamily="18" charset="0"/>
              </a:rPr>
              <a:t>Flow chart for Methodology</a:t>
            </a:r>
          </a:p>
        </p:txBody>
      </p:sp>
      <p:sp>
        <p:nvSpPr>
          <p:cNvPr id="87" name="Rectangle 10">
            <a:extLst>
              <a:ext uri="{FF2B5EF4-FFF2-40B4-BE49-F238E27FC236}">
                <a16:creationId xmlns:a16="http://schemas.microsoft.com/office/drawing/2014/main" id="{0BE282AE-183A-4D49-B152-23A5A101B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3421" y="9788726"/>
            <a:ext cx="5656031" cy="885125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+mj-lt"/>
              </a:rPr>
              <a:t>CONCLUSION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36036AE-C83F-4AC9-800C-C6574727635F}"/>
              </a:ext>
            </a:extLst>
          </p:cNvPr>
          <p:cNvSpPr/>
          <p:nvPr/>
        </p:nvSpPr>
        <p:spPr>
          <a:xfrm>
            <a:off x="457201" y="17097463"/>
            <a:ext cx="10058400" cy="152875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kern="1200"/>
            </a:defPPr>
          </a:lstStyle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  <a:p>
            <a:endParaRPr lang="en-US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90" name="Rectangle 10">
            <a:extLst>
              <a:ext uri="{FF2B5EF4-FFF2-40B4-BE49-F238E27FC236}">
                <a16:creationId xmlns:a16="http://schemas.microsoft.com/office/drawing/2014/main" id="{8C463412-CC68-4A0F-AE72-68EF99EB2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21" y="17193793"/>
            <a:ext cx="9510357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Quattrocento" panose="02020802030000000404" pitchFamily="18" charset="0"/>
              </a:rPr>
              <a:t>AIM &amp; OBJECTIVES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5D5CB20-8752-4D75-A601-0EEB3443D27F}"/>
              </a:ext>
            </a:extLst>
          </p:cNvPr>
          <p:cNvSpPr/>
          <p:nvPr/>
        </p:nvSpPr>
        <p:spPr>
          <a:xfrm>
            <a:off x="38017873" y="24465774"/>
            <a:ext cx="5492938" cy="1932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>
              <a:lnSpc>
                <a:spcPct val="150000"/>
              </a:lnSpc>
            </a:pP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3" name="Rectangle 10">
            <a:extLst>
              <a:ext uri="{FF2B5EF4-FFF2-40B4-BE49-F238E27FC236}">
                <a16:creationId xmlns:a16="http://schemas.microsoft.com/office/drawing/2014/main" id="{5EDC1F28-88BB-4DAD-9112-B4904B4A7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41987" y="18909391"/>
            <a:ext cx="5890537" cy="873301"/>
          </a:xfrm>
          <a:prstGeom prst="snipRoundRect">
            <a:avLst>
              <a:gd name="adj1" fmla="val 0"/>
              <a:gd name="adj2" fmla="val 46622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+mj-lt"/>
              </a:rPr>
              <a:t>TAKE HOME MESSAGE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D08E191-4C91-08F4-EDE9-6D4F4ECB1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7080712"/>
              </p:ext>
            </p:extLst>
          </p:nvPr>
        </p:nvGraphicFramePr>
        <p:xfrm>
          <a:off x="22711119" y="14622676"/>
          <a:ext cx="14162006" cy="6312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5473638-CDC0-60D5-70FA-49309F82C6E0}"/>
              </a:ext>
            </a:extLst>
          </p:cNvPr>
          <p:cNvSpPr txBox="1"/>
          <p:nvPr/>
        </p:nvSpPr>
        <p:spPr>
          <a:xfrm>
            <a:off x="37552475" y="10631031"/>
            <a:ext cx="6099883" cy="8291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kern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 is a valuable and effective teaching tool in medical education that helps enhance performance scores. It builds critical thinking, improves  understanding  of complex topics &amp; contributes towards effective communication skills. </a:t>
            </a:r>
            <a:endParaRPr lang="en-IN" sz="4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761C0E9-A47C-7E9B-DE53-C0C613147C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6523" y="2619685"/>
            <a:ext cx="2986307" cy="29374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74888565-D750-3496-7BDC-8AB5D5F70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150" y="2597458"/>
            <a:ext cx="2840573" cy="2930033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6D30E9-E24C-9639-3C12-7CCA301C2A6F}"/>
              </a:ext>
            </a:extLst>
          </p:cNvPr>
          <p:cNvSpPr txBox="1"/>
          <p:nvPr/>
        </p:nvSpPr>
        <p:spPr>
          <a:xfrm rot="10800000" flipV="1">
            <a:off x="10890103" y="26898915"/>
            <a:ext cx="10457067" cy="367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effectLst/>
              </a:rPr>
              <a:t>The results show a significant increase in performance metrics for learners after the PAL session, though the results were non-significant for peer tutors. </a:t>
            </a:r>
            <a:endParaRPr lang="en-IN" sz="4000" dirty="0">
              <a:effectLst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E8FF14-7015-33D2-0CF2-7543AE35E5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705390" y="6994851"/>
            <a:ext cx="1632760" cy="147722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CF0294-B862-1F2C-071D-EBADF3D45C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936721" y="16777653"/>
            <a:ext cx="1501603" cy="1289441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0103541-188F-893E-0725-6E15BBBC639B}"/>
              </a:ext>
            </a:extLst>
          </p:cNvPr>
          <p:cNvSpPr/>
          <p:nvPr/>
        </p:nvSpPr>
        <p:spPr bwMode="auto">
          <a:xfrm>
            <a:off x="550220" y="18231876"/>
            <a:ext cx="9861969" cy="3462801"/>
          </a:xfrm>
          <a:prstGeom prst="roundRect">
            <a:avLst/>
          </a:prstGeom>
          <a:solidFill>
            <a:schemeClr val="accent1">
              <a:alpha val="3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Is PAL an effective tool to enhance academic performance for difficult neuroanatomy topics from Anatomy curriculum for First Phase Medical Students</a:t>
            </a:r>
          </a:p>
        </p:txBody>
      </p:sp>
      <p:sp>
        <p:nvSpPr>
          <p:cNvPr id="30" name="Rectangle: Single Corner Snipped 29">
            <a:extLst>
              <a:ext uri="{FF2B5EF4-FFF2-40B4-BE49-F238E27FC236}">
                <a16:creationId xmlns:a16="http://schemas.microsoft.com/office/drawing/2014/main" id="{87A883B2-49A2-D056-6299-903653CE332A}"/>
              </a:ext>
            </a:extLst>
          </p:cNvPr>
          <p:cNvSpPr/>
          <p:nvPr/>
        </p:nvSpPr>
        <p:spPr bwMode="auto">
          <a:xfrm>
            <a:off x="685800" y="21694677"/>
            <a:ext cx="9726389" cy="5408023"/>
          </a:xfrm>
          <a:prstGeom prst="snip1Rect">
            <a:avLst/>
          </a:prstGeom>
          <a:solidFill>
            <a:schemeClr val="accent1">
              <a:alpha val="2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effectLst/>
              </a:rPr>
              <a:t>To identify the difference in academic performance of students before and after the PAL- for both tutors and tutees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effectLst/>
              </a:rPr>
              <a:t>To evaluate the learners' perception of the PAL approach in enhancing their understanding of anatomical concepts of neuroanatomy.</a:t>
            </a:r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E2F37749-D0F4-73D6-A657-AED67B691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13" y="27205310"/>
            <a:ext cx="9620581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Quattrocento" panose="02020802030000000404" pitchFamily="18" charset="0"/>
              </a:rPr>
              <a:t>METHODS</a:t>
            </a:r>
          </a:p>
        </p:txBody>
      </p:sp>
      <p:pic>
        <p:nvPicPr>
          <p:cNvPr id="43" name="Graphic 42" descr="Mathematics">
            <a:extLst>
              <a:ext uri="{FF2B5EF4-FFF2-40B4-BE49-F238E27FC236}">
                <a16:creationId xmlns:a16="http://schemas.microsoft.com/office/drawing/2014/main" id="{8ED5782B-EE0A-2A43-6C54-EDAED2A173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839609" y="6985131"/>
            <a:ext cx="1419101" cy="141910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4326FC2-C585-911D-6862-6C114F9689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36509" y="27200902"/>
            <a:ext cx="1162266" cy="1051574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7638B193-365D-AA2B-C3F7-1CD0A02052D6}"/>
              </a:ext>
            </a:extLst>
          </p:cNvPr>
          <p:cNvSpPr/>
          <p:nvPr/>
        </p:nvSpPr>
        <p:spPr bwMode="auto">
          <a:xfrm>
            <a:off x="738444" y="28525300"/>
            <a:ext cx="9553050" cy="34787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C2911C8-B461-5E5F-390B-B651A9D490C0}"/>
              </a:ext>
            </a:extLst>
          </p:cNvPr>
          <p:cNvSpPr txBox="1"/>
          <p:nvPr/>
        </p:nvSpPr>
        <p:spPr>
          <a:xfrm>
            <a:off x="10916356" y="24179867"/>
            <a:ext cx="11151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4000" dirty="0">
                <a:effectLst/>
                <a:latin typeface="+mn-lt"/>
                <a:cs typeface="Arial" panose="020B0604020202020204" pitchFamily="34" charset="0"/>
              </a:rPr>
              <a:t>Data collected and statistical analysis done by  SPSS 26.0 software. Descriptive analysis and paired T-test </a:t>
            </a:r>
            <a:r>
              <a:rPr lang="en-US" sz="4000" dirty="0">
                <a:effectLst/>
                <a:latin typeface="+mn-lt"/>
              </a:rPr>
              <a:t>was done for level of significance (p&lt;0.05).</a:t>
            </a:r>
            <a:endParaRPr lang="en-IN" sz="4000" dirty="0">
              <a:effectLst/>
              <a:latin typeface="+mn-lt"/>
              <a:cs typeface="Arial" panose="020B0604020202020204" pitchFamily="34" charset="0"/>
            </a:endParaRPr>
          </a:p>
        </p:txBody>
      </p:sp>
      <p:sp>
        <p:nvSpPr>
          <p:cNvPr id="50" name="Rectangle: Single Corner Snipped 49">
            <a:extLst>
              <a:ext uri="{FF2B5EF4-FFF2-40B4-BE49-F238E27FC236}">
                <a16:creationId xmlns:a16="http://schemas.microsoft.com/office/drawing/2014/main" id="{4CEEE2AF-FC5F-A245-1D18-9C88FE372ACD}"/>
              </a:ext>
            </a:extLst>
          </p:cNvPr>
          <p:cNvSpPr/>
          <p:nvPr/>
        </p:nvSpPr>
        <p:spPr bwMode="auto">
          <a:xfrm>
            <a:off x="10761135" y="26215482"/>
            <a:ext cx="10672013" cy="840698"/>
          </a:xfrm>
          <a:prstGeom prst="snip1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</a:t>
            </a:r>
            <a:r>
              <a:rPr kumimoji="0" lang="en-IN" sz="40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</a:rPr>
              <a:t>RESULTS</a:t>
            </a:r>
          </a:p>
        </p:txBody>
      </p:sp>
      <p:pic>
        <p:nvPicPr>
          <p:cNvPr id="1026" name="Picture 2" descr="Results Clipart / Bedminster Family Practice - About medical tests and ...">
            <a:extLst>
              <a:ext uri="{FF2B5EF4-FFF2-40B4-BE49-F238E27FC236}">
                <a16:creationId xmlns:a16="http://schemas.microsoft.com/office/drawing/2014/main" id="{723BD418-CDD7-BA4A-BC0C-FC261F5D5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956" y="25940501"/>
            <a:ext cx="1344219" cy="1260401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D15E4E20-26A0-F016-EDC5-82F86F5B32FA}"/>
              </a:ext>
            </a:extLst>
          </p:cNvPr>
          <p:cNvSpPr/>
          <p:nvPr/>
        </p:nvSpPr>
        <p:spPr bwMode="auto">
          <a:xfrm>
            <a:off x="10614664" y="30643238"/>
            <a:ext cx="33102684" cy="21546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kumimoji="0" lang="en-I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REFERENCES:1. 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KJ, T. The effectiveness of peer tutoring in future and higher education: a typology and review of the literature. High Educ, 1996;32(3), 321-45.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Erie AJ, S. S. Developing medical students as teachers: an anatomy-based student-as-teacher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programme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with emphasis on core teaching competencies.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 Educ 2013; 6, 385–92.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Anantharaman, L. R. Peer-assisted learning versus didactic teaching in osteology for first-year Indian undergraduate medical students: quasi-experimental </a:t>
            </a:r>
            <a:r>
              <a:rPr lang="en-US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studySurg</a:t>
            </a:r>
            <a:r>
              <a:rPr lang="en-US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Radiol</a:t>
            </a:r>
            <a:r>
              <a:rPr lang="en-US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Anat</a:t>
            </a:r>
            <a:r>
              <a:rPr lang="en-US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2019; 41, 1163-1171</a:t>
            </a:r>
            <a:r>
              <a:rPr kumimoji="0" lang="en-I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D6F65A2-21D6-8690-FE3D-F9233C4553B0}"/>
              </a:ext>
            </a:extLst>
          </p:cNvPr>
          <p:cNvSpPr txBox="1"/>
          <p:nvPr/>
        </p:nvSpPr>
        <p:spPr>
          <a:xfrm>
            <a:off x="22529418" y="13786141"/>
            <a:ext cx="15297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dirty="0">
                <a:effectLst/>
              </a:rPr>
              <a:t>The survey report for benefits acquired by PAL is shown in graph below</a:t>
            </a:r>
          </a:p>
        </p:txBody>
      </p: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76703625-1617-6C03-AA98-C9F245EFE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4195706"/>
              </p:ext>
            </p:extLst>
          </p:nvPr>
        </p:nvGraphicFramePr>
        <p:xfrm>
          <a:off x="22711118" y="22599506"/>
          <a:ext cx="14162007" cy="7596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932D103E-4B23-CAFF-1C5B-08A95C6846F2}"/>
              </a:ext>
            </a:extLst>
          </p:cNvPr>
          <p:cNvSpPr txBox="1"/>
          <p:nvPr/>
        </p:nvSpPr>
        <p:spPr>
          <a:xfrm>
            <a:off x="22764872" y="21231860"/>
            <a:ext cx="14108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/>
              <a:t>The perception of PAL learners towards the teaching ability of Peer tutors is shown as under: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6C06514-9A4B-D423-08D6-7AB8CE98279A}"/>
              </a:ext>
            </a:extLst>
          </p:cNvPr>
          <p:cNvSpPr txBox="1"/>
          <p:nvPr/>
        </p:nvSpPr>
        <p:spPr>
          <a:xfrm>
            <a:off x="11859028" y="9136566"/>
            <a:ext cx="8481442" cy="62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287CE-CF89-9AA6-CD0E-7E4C1FD29631}"/>
              </a:ext>
            </a:extLst>
          </p:cNvPr>
          <p:cNvSpPr txBox="1"/>
          <p:nvPr/>
        </p:nvSpPr>
        <p:spPr>
          <a:xfrm>
            <a:off x="37810568" y="19688248"/>
            <a:ext cx="5863238" cy="644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0" i="0" dirty="0">
                <a:solidFill>
                  <a:srgbClr val="374151"/>
                </a:solidFill>
                <a:effectLst/>
                <a:latin typeface="+mj-lt"/>
              </a:rPr>
              <a:t>PAL </a:t>
            </a:r>
            <a:r>
              <a:rPr lang="en-US" sz="4000" dirty="0">
                <a:solidFill>
                  <a:srgbClr val="374151"/>
                </a:solidFill>
                <a:effectLst/>
                <a:latin typeface="+mj-lt"/>
              </a:rPr>
              <a:t>appears more </a:t>
            </a:r>
            <a:r>
              <a:rPr lang="en-US" sz="4000" b="0" i="0" dirty="0">
                <a:solidFill>
                  <a:srgbClr val="374151"/>
                </a:solidFill>
                <a:effectLst/>
                <a:latin typeface="+mj-lt"/>
              </a:rPr>
              <a:t> appealing to students as compared to standard teaching learning methods. </a:t>
            </a:r>
            <a:r>
              <a:rPr lang="en-US" sz="4000" dirty="0">
                <a:solidFill>
                  <a:srgbClr val="374151"/>
                </a:solidFill>
                <a:effectLst/>
                <a:latin typeface="+mj-lt"/>
              </a:rPr>
              <a:t>It is an active-learning strategy that enhances learning outcomes.</a:t>
            </a:r>
            <a:r>
              <a:rPr lang="en-US" sz="4000" b="0" i="0" dirty="0">
                <a:solidFill>
                  <a:srgbClr val="374151"/>
                </a:solidFill>
                <a:effectLst/>
                <a:latin typeface="+mj-lt"/>
              </a:rPr>
              <a:t> </a:t>
            </a:r>
            <a:endParaRPr lang="en-IN" sz="4000" dirty="0"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896CF8-565C-325C-FF35-BC04E4E04793}"/>
              </a:ext>
            </a:extLst>
          </p:cNvPr>
          <p:cNvSpPr txBox="1"/>
          <p:nvPr/>
        </p:nvSpPr>
        <p:spPr>
          <a:xfrm>
            <a:off x="481112" y="28077346"/>
            <a:ext cx="98570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Design: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Interventional study</a:t>
            </a:r>
          </a:p>
          <a:p>
            <a:pPr marL="457200" algn="just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</a:t>
            </a:r>
            <a:r>
              <a:rPr lang="en-US" sz="4000" b="1" i="1" dirty="0">
                <a:effectLst/>
                <a:ea typeface="Times New Roman" panose="02020603050405020304" pitchFamily="18" charset="0"/>
              </a:rPr>
              <a:t>group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99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Phase 1 medical undergraduates (MBBS Batch 2022-23 students) of UNS ASMC Jaunpur</a:t>
            </a:r>
            <a:endParaRPr lang="en-IN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Duration of study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four months</a:t>
            </a:r>
            <a:endParaRPr lang="en-IN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Ethical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Clearence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letter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no.med</a:t>
            </a:r>
            <a:r>
              <a:rPr lang="en-US" sz="40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coll.jnp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/EC/01/2023/11</a:t>
            </a:r>
            <a:endParaRPr lang="en-IN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sz="4000" dirty="0">
              <a:effectLst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EBE6F91-01ED-DC8D-5BA4-643F2D7F6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3269" y="26118859"/>
            <a:ext cx="5890537" cy="651833"/>
          </a:xfrm>
          <a:prstGeom prst="snipRoundRect">
            <a:avLst>
              <a:gd name="adj1" fmla="val 0"/>
              <a:gd name="adj2" fmla="val 46622"/>
            </a:avLst>
          </a:prstGeom>
          <a:solidFill>
            <a:schemeClr val="bg1">
              <a:lumMod val="75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 dirty="0">
                <a:effectLst/>
                <a:latin typeface="+mj-lt"/>
              </a:rPr>
              <a:t>ACKNOWLEDGEMENTS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CF566-282E-C619-42E1-36473022FF6E}"/>
              </a:ext>
            </a:extLst>
          </p:cNvPr>
          <p:cNvSpPr txBox="1"/>
          <p:nvPr/>
        </p:nvSpPr>
        <p:spPr>
          <a:xfrm>
            <a:off x="37678595" y="26773761"/>
            <a:ext cx="6056991" cy="39703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 sincere thanks to </a:t>
            </a:r>
            <a:r>
              <a:rPr lang="en-US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Dr 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Navin Kumar, Statistician –cum-AP UNS ASMC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Jaunpur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for the data analysis.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Gratitude to my fellow batchmates for providing an energy driven group dynamics.</a:t>
            </a:r>
            <a:endParaRPr lang="en-I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02EC98C-6D94-29AA-4925-64C54F6F27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302783"/>
              </p:ext>
            </p:extLst>
          </p:nvPr>
        </p:nvGraphicFramePr>
        <p:xfrm>
          <a:off x="22783580" y="7399733"/>
          <a:ext cx="14089545" cy="633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9B28A06E-52A2-5ABA-324B-81A4E916B67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428" t="1138" b="1357"/>
          <a:stretch/>
        </p:blipFill>
        <p:spPr>
          <a:xfrm>
            <a:off x="10813980" y="8255989"/>
            <a:ext cx="10961191" cy="158996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716D40-05AB-1323-4FC9-0445C8B5C6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648455" y="6956954"/>
            <a:ext cx="5590997" cy="27355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ponderingpeacock|08-2022"/>
</p:tagLst>
</file>

<file path=ppt/theme/theme1.xml><?xml version="1.0" encoding="utf-8"?>
<a:theme xmlns:a="http://schemas.openxmlformats.org/drawingml/2006/main" name="Default Desig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Default Desig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4400</TotalTime>
  <Words>534</Words>
  <Application>Microsoft Office PowerPoint</Application>
  <PresentationFormat>Custom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Quattrocento</vt:lpstr>
      <vt:lpstr>Bell MT</vt:lpstr>
      <vt:lpstr>Default Design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Ruchira Sethi</cp:lastModifiedBy>
  <cp:revision>115</cp:revision>
  <cp:lastPrinted>2000-08-03T00:31:24Z</cp:lastPrinted>
  <dcterms:modified xsi:type="dcterms:W3CDTF">2024-01-18T15:00:05Z</dcterms:modified>
  <cp:category>research posters template</cp:category>
</cp:coreProperties>
</file>