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  <p:sldId id="256" r:id="rId3"/>
    <p:sldId id="257" r:id="rId4"/>
    <p:sldId id="258" r:id="rId5"/>
    <p:sldId id="259" r:id="rId6"/>
    <p:sldId id="267" r:id="rId7"/>
    <p:sldId id="260" r:id="rId8"/>
    <p:sldId id="269" r:id="rId9"/>
    <p:sldId id="261" r:id="rId10"/>
    <p:sldId id="270" r:id="rId11"/>
    <p:sldId id="262" r:id="rId12"/>
    <p:sldId id="271" r:id="rId13"/>
    <p:sldId id="272" r:id="rId14"/>
    <p:sldId id="263" r:id="rId15"/>
    <p:sldId id="265" r:id="rId16"/>
    <p:sldId id="264" r:id="rId17"/>
    <p:sldId id="266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811"/>
  </p:normalViewPr>
  <p:slideViewPr>
    <p:cSldViewPr snapToGrid="0" snapToObjects="1">
      <p:cViewPr>
        <p:scale>
          <a:sx n="102" d="100"/>
          <a:sy n="102" d="100"/>
        </p:scale>
        <p:origin x="95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260A-D19B-2541-A79F-FCCB322D3E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F3C287-4B12-334B-A8A4-1AA04BFFE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2DE43-E16A-E543-84F0-DB70E36BB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13BC-6CC3-424F-8DF0-A63326A0CFF6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6FD4A-7B44-C740-AB51-6A200DCA7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66CA8-4748-294F-9F1D-CC7743427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E756-5CD8-8D41-9D20-1C5E467D9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6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80838-0448-A446-9F7A-47CC27FBF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D53E25-BFBC-DF43-A010-7EF7A8F0B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D654E-5BB8-F34F-ADDE-4CC482265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13BC-6CC3-424F-8DF0-A63326A0CFF6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87BDB-C7D8-DF4A-9537-9A7BB040E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2C5B0-C37F-E64D-8E9C-11DB10786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E756-5CD8-8D41-9D20-1C5E467D9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0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56A616-0297-5249-B4DC-B2CE748FFA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50C7BB-6E8F-254B-B59C-4BAC7B07C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4B3DC-ECA8-C44C-BFB5-A62B483FF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13BC-6CC3-424F-8DF0-A63326A0CFF6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C80B4-C48C-DF44-BFB8-B8FFD357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4CD06-6C93-FB49-8A02-654263367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E756-5CD8-8D41-9D20-1C5E467D9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4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9E0BC-F3C9-2E4D-AC27-E5D74DC1F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7F293-6A87-4C47-9688-225F6AAA9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3053-BCCA-3349-8D7F-49FF1069B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13BC-6CC3-424F-8DF0-A63326A0CFF6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4AD67-82F9-B440-8A61-D591DDF09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42DEC-5B15-D64C-9976-120F3A567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E756-5CD8-8D41-9D20-1C5E467D9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8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3E3B1-5994-164B-B482-A2E7B01E6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72217A-96DF-E742-A4CF-FF1B6C80E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F5D45-DA6F-1B42-91E2-EEB701017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13BC-6CC3-424F-8DF0-A63326A0CFF6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6CBAB-D9DC-4345-B154-68799E20F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AAD9A-EF50-1D4C-A942-088479CAA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E756-5CD8-8D41-9D20-1C5E467D9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8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AA3D5-2367-254D-90E2-6FE15F7D0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A434A-F4B5-E146-9C0A-9C59617C2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02D50D-0C44-B64F-8BF4-C794D8CB6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27E14-DB4D-374B-A9CA-6E832A59D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13BC-6CC3-424F-8DF0-A63326A0CFF6}" type="datetimeFigureOut">
              <a:rPr lang="en-US" smtClean="0"/>
              <a:t>6/22/20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CFDC9-546A-4C4E-BCFE-DFB9B159A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C7FDE-7047-724A-8BA6-1EBC533F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E756-5CD8-8D41-9D20-1C5E467D9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8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D656-91A1-A146-96B7-7849D699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02F81-60A6-F446-ADDE-43A97F9AE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A58F2D-FB8F-CA4C-835B-559511C36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FDB97-AE35-974D-890D-816ED1CD73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E78B40-C290-0949-B963-D5A1D9C97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824F6D-2DE7-B34C-A0B4-5AEDABECD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13BC-6CC3-424F-8DF0-A63326A0CFF6}" type="datetimeFigureOut">
              <a:rPr lang="en-US" smtClean="0"/>
              <a:t>6/22/20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E47F62-F862-8D4B-A650-68D95B206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4104B1-0D17-6A46-BAC2-2DBD7E8B1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E756-5CD8-8D41-9D20-1C5E467D9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88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29F6A-FB4C-E14B-A0D1-1F72E6148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363667-B9E4-DD42-AD4C-A96C9AD11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13BC-6CC3-424F-8DF0-A63326A0CFF6}" type="datetimeFigureOut">
              <a:rPr lang="en-US" smtClean="0"/>
              <a:t>6/22/20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1669E6-D686-AF47-A4A7-133466541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8B2211-6C94-B442-BF16-8C4C65877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E756-5CD8-8D41-9D20-1C5E467D9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1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5645DE-62E2-2447-B021-421E99919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13BC-6CC3-424F-8DF0-A63326A0CFF6}" type="datetimeFigureOut">
              <a:rPr lang="en-US" smtClean="0"/>
              <a:t>6/22/20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CEF42-D462-7F4E-9FE7-ECF24714B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E1DD7-2497-2F4E-A481-360AF62C8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E756-5CD8-8D41-9D20-1C5E467D9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8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47504-3AFB-B149-8935-E2A314944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FA466-E512-E749-B4FD-D0D9D1C10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257201-A5B8-4446-B34B-B5CE3F291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5CC06-5C91-D342-BB5F-D750E092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13BC-6CC3-424F-8DF0-A63326A0CFF6}" type="datetimeFigureOut">
              <a:rPr lang="en-US" smtClean="0"/>
              <a:t>6/22/20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32FFDC-1574-9C41-A139-20415742C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DD9F6-96DC-894E-AED0-6D7A1E7E4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E756-5CD8-8D41-9D20-1C5E467D9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4FB0A-C106-0B48-AFC8-AE70CB6AF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187083-A01A-5A4C-898B-D8006977CD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0519F6-E448-D749-86C0-E77404C59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AA5FE-018B-FF46-9FC7-5AEC3A982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13BC-6CC3-424F-8DF0-A63326A0CFF6}" type="datetimeFigureOut">
              <a:rPr lang="en-US" smtClean="0"/>
              <a:t>6/22/20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DFD37-ADBD-0249-88BD-EC58A46BE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7F9B8-0653-954C-8DF7-0945B2800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E756-5CD8-8D41-9D20-1C5E467D9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7BC243-0CFD-CC40-966D-ACA173298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61179-92EE-6E4B-B7FB-F87A1F88A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1BFDF-8962-3840-9111-11403ADE79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913BC-6CC3-424F-8DF0-A63326A0CFF6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AB7DC-4C7D-BA45-9132-9591266EA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285FD-A7C8-DC45-95C3-ACC17B8D22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2E756-5CD8-8D41-9D20-1C5E467D9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2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30BDB4F-84D8-A947-B6DB-9341FF9E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JOINTS OF FOOT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0305F-7FE3-0B4C-A0E0-F59B95E3F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marL="0" indent="0" algn="r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                                                                                  By</a:t>
            </a:r>
          </a:p>
          <a:p>
            <a:pPr marL="0" indent="0" algn="just">
              <a:buNone/>
            </a:pPr>
            <a:r>
              <a:rPr lang="en-US" dirty="0"/>
              <a:t>                                                                                  Dr. AMBER RANA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JR 3</a:t>
            </a:r>
          </a:p>
          <a:p>
            <a:pPr marL="0" indent="0" algn="r">
              <a:buNone/>
            </a:pPr>
            <a:r>
              <a:rPr lang="en-US" dirty="0"/>
              <a:t>Department Of Anatomy</a:t>
            </a:r>
          </a:p>
          <a:p>
            <a:pPr marL="0" indent="0">
              <a:buNone/>
            </a:pPr>
            <a:r>
              <a:rPr lang="en-US"/>
              <a:t>                                                                                    KGMU</a:t>
            </a:r>
            <a:endParaRPr lang="en-US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839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893F766-AF49-9A4C-A2A8-4F5268E66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361" y="0"/>
            <a:ext cx="81352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466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438A5-D500-3F43-A501-5C028F124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30" y="1"/>
            <a:ext cx="11291170" cy="681036"/>
          </a:xfrm>
        </p:spPr>
        <p:txBody>
          <a:bodyPr>
            <a:normAutofit fontScale="90000"/>
          </a:bodyPr>
          <a:lstStyle/>
          <a:p>
            <a:r>
              <a:rPr lang="en-US" dirty="0"/>
              <a:t>Intertarsal joint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C2089-82FF-2241-A346-B0A343DEE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1037"/>
            <a:ext cx="11353800" cy="549592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Type- Synovial joint</a:t>
            </a:r>
          </a:p>
          <a:p>
            <a:r>
              <a:rPr lang="en-US" dirty="0"/>
              <a:t>Number- 6 </a:t>
            </a:r>
          </a:p>
          <a:p>
            <a:r>
              <a:rPr lang="en-US" dirty="0"/>
              <a:t>Formed between- 3 cuneiform bone, </a:t>
            </a:r>
          </a:p>
          <a:p>
            <a:pPr marL="0" indent="0">
              <a:buNone/>
            </a:pPr>
            <a:r>
              <a:rPr lang="en-US" dirty="0"/>
              <a:t>                                    lateral cuneiform and cuboid</a:t>
            </a:r>
          </a:p>
          <a:p>
            <a:pPr marL="0" indent="0">
              <a:buNone/>
            </a:pPr>
            <a:r>
              <a:rPr lang="en-US" dirty="0"/>
              <a:t>Names of 6 intertarsal joints are- a) Subtalar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b) </a:t>
            </a:r>
            <a:r>
              <a:rPr lang="en-US" dirty="0" err="1"/>
              <a:t>talo</a:t>
            </a:r>
            <a:r>
              <a:rPr lang="en-US" dirty="0"/>
              <a:t>-</a:t>
            </a:r>
            <a:r>
              <a:rPr lang="en-US" dirty="0" err="1"/>
              <a:t>calcaneo</a:t>
            </a:r>
            <a:r>
              <a:rPr lang="en-US" dirty="0"/>
              <a:t>-navicular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c) </a:t>
            </a:r>
            <a:r>
              <a:rPr lang="en-US" dirty="0" err="1"/>
              <a:t>calcaneo</a:t>
            </a:r>
            <a:r>
              <a:rPr lang="en-US" dirty="0"/>
              <a:t>-cuboid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d) a joint cavity comprising </a:t>
            </a:r>
            <a:r>
              <a:rPr lang="en-US" dirty="0" err="1"/>
              <a:t>cuneo</a:t>
            </a:r>
            <a:r>
              <a:rPr lang="en-US" dirty="0"/>
              <a:t>-navicular,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inter-cuneiform, </a:t>
            </a:r>
            <a:r>
              <a:rPr lang="en-US" dirty="0" err="1"/>
              <a:t>cuneio-cuboid,intermediate</a:t>
            </a:r>
            <a:r>
              <a:rPr lang="en-US" dirty="0"/>
              <a:t> and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lateral cuneiform bones with base of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meta-tarsal bones,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adjacent surfaces of 2</a:t>
            </a:r>
            <a:r>
              <a:rPr lang="en-US" baseline="30000" dirty="0"/>
              <a:t>nd</a:t>
            </a:r>
            <a:r>
              <a:rPr lang="en-US" dirty="0"/>
              <a:t> ,3</a:t>
            </a:r>
            <a:r>
              <a:rPr lang="en-US" baseline="30000" dirty="0"/>
              <a:t>rd</a:t>
            </a:r>
            <a:r>
              <a:rPr lang="en-US" dirty="0"/>
              <a:t> and 4</a:t>
            </a:r>
            <a:r>
              <a:rPr lang="en-US" baseline="30000" dirty="0"/>
              <a:t>th</a:t>
            </a:r>
            <a:r>
              <a:rPr lang="en-US" dirty="0"/>
              <a:t> metatarsal bones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e) medial cuneiform and base of 1</a:t>
            </a:r>
            <a:r>
              <a:rPr lang="en-US" baseline="30000" dirty="0"/>
              <a:t>st</a:t>
            </a:r>
            <a:r>
              <a:rPr lang="en-US" dirty="0"/>
              <a:t> metatarsal bones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f) between cuboid and 4</a:t>
            </a:r>
            <a:r>
              <a:rPr lang="en-US" baseline="30000" dirty="0"/>
              <a:t>th</a:t>
            </a:r>
            <a:r>
              <a:rPr lang="en-US" dirty="0"/>
              <a:t> and 5th meta- tarsal bones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41955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3BE3C4-0DE6-CC41-86F1-5A6DBF766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9292" y="1016000"/>
            <a:ext cx="5773107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838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CC869-FEAB-B643-9B14-BFF2C40BC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11" y="365126"/>
            <a:ext cx="10915389" cy="315912"/>
          </a:xfrm>
        </p:spPr>
        <p:txBody>
          <a:bodyPr>
            <a:normAutofit fontScale="90000"/>
          </a:bodyPr>
          <a:lstStyle/>
          <a:p>
            <a:r>
              <a:rPr lang="en-US" dirty="0"/>
              <a:t>Mid-tarsal joint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907F491-878F-AE4A-B734-5E0E3812B3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8367"/>
          <a:stretch/>
        </p:blipFill>
        <p:spPr>
          <a:xfrm>
            <a:off x="3288912" y="788988"/>
            <a:ext cx="4527330" cy="5387975"/>
          </a:xfrm>
        </p:spPr>
      </p:pic>
    </p:spTree>
    <p:extLst>
      <p:ext uri="{BB962C8B-B14F-4D97-AF65-F5344CB8AC3E}">
        <p14:creationId xmlns:p14="http://schemas.microsoft.com/office/powerpoint/2010/main" val="1607207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F5D29-B4E9-3848-96B0-EE165D054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0209"/>
            <a:ext cx="11353800" cy="688932"/>
          </a:xfrm>
        </p:spPr>
        <p:txBody>
          <a:bodyPr>
            <a:normAutofit fontScale="90000"/>
          </a:bodyPr>
          <a:lstStyle/>
          <a:p>
            <a:r>
              <a:rPr lang="en-US" dirty="0"/>
              <a:t>Mid-tarsal joints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578CF-8F85-354B-B05F-2368541E3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4712"/>
            <a:ext cx="11353800" cy="51122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 in number</a:t>
            </a:r>
          </a:p>
          <a:p>
            <a:r>
              <a:rPr lang="en-US" dirty="0"/>
              <a:t>One is medial joint cavity : </a:t>
            </a:r>
            <a:r>
              <a:rPr lang="en-US" dirty="0" err="1"/>
              <a:t>talo</a:t>
            </a:r>
            <a:r>
              <a:rPr lang="en-US" dirty="0"/>
              <a:t>-</a:t>
            </a:r>
            <a:r>
              <a:rPr lang="en-US" dirty="0" err="1"/>
              <a:t>calcaneo</a:t>
            </a:r>
            <a:r>
              <a:rPr lang="en-US" dirty="0"/>
              <a:t>-navicular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is lateral joint </a:t>
            </a:r>
            <a:r>
              <a:rPr lang="en-US" dirty="0" err="1"/>
              <a:t>cavitiy</a:t>
            </a:r>
            <a:r>
              <a:rPr lang="en-US" dirty="0"/>
              <a:t>: </a:t>
            </a:r>
            <a:r>
              <a:rPr lang="en-US" dirty="0" err="1"/>
              <a:t>calcaneo</a:t>
            </a:r>
            <a:r>
              <a:rPr lang="en-US" dirty="0"/>
              <a:t>-cuboid joint</a:t>
            </a:r>
          </a:p>
          <a:p>
            <a:r>
              <a:rPr lang="en-US" dirty="0"/>
              <a:t>Both components are connected by the bifurcated ligament and move as one unit during inversion and eversion of the foot</a:t>
            </a:r>
          </a:p>
          <a:p>
            <a:pPr marL="0" indent="0">
              <a:buNone/>
            </a:pPr>
            <a:r>
              <a:rPr lang="en-US" b="1" i="1" u="sng" dirty="0" err="1"/>
              <a:t>Talo</a:t>
            </a:r>
            <a:r>
              <a:rPr lang="en-US" b="1" i="1" u="sng" dirty="0"/>
              <a:t>-</a:t>
            </a:r>
            <a:r>
              <a:rPr lang="en-US" b="1" i="1" u="sng" dirty="0" err="1"/>
              <a:t>calcaneo</a:t>
            </a:r>
            <a:r>
              <a:rPr lang="en-US" b="1" i="1" u="sng" dirty="0"/>
              <a:t>-navicular joint-</a:t>
            </a:r>
            <a:r>
              <a:rPr lang="en-US" i="1" u="sng" dirty="0"/>
              <a:t>  </a:t>
            </a:r>
            <a:r>
              <a:rPr lang="en-US" dirty="0"/>
              <a:t>Ball and socket joint.</a:t>
            </a:r>
          </a:p>
          <a:p>
            <a:pPr marL="0" indent="0">
              <a:buNone/>
            </a:pPr>
            <a:r>
              <a:rPr lang="en-US" dirty="0"/>
              <a:t>Articular surfaces- spheroidal head of talus (ball)</a:t>
            </a:r>
          </a:p>
          <a:p>
            <a:pPr marL="0" indent="0">
              <a:buNone/>
            </a:pPr>
            <a:r>
              <a:rPr lang="en-US" dirty="0"/>
              <a:t>                                 concave posterior surface of navicular (socket)</a:t>
            </a:r>
          </a:p>
          <a:p>
            <a:pPr marL="0" indent="0">
              <a:buNone/>
            </a:pPr>
            <a:r>
              <a:rPr lang="en-US" dirty="0"/>
              <a:t>                                  upper surface of the plantar </a:t>
            </a:r>
            <a:r>
              <a:rPr lang="en-US" dirty="0" err="1"/>
              <a:t>calcaneonavicular</a:t>
            </a:r>
            <a:r>
              <a:rPr lang="en-US" dirty="0"/>
              <a:t> ligament     </a:t>
            </a:r>
          </a:p>
          <a:p>
            <a:pPr marL="0" indent="0">
              <a:buNone/>
            </a:pPr>
            <a:r>
              <a:rPr lang="en-US" dirty="0"/>
              <a:t>                                  and the 2 </a:t>
            </a:r>
            <a:r>
              <a:rPr lang="en-US" dirty="0" err="1"/>
              <a:t>talar</a:t>
            </a:r>
            <a:r>
              <a:rPr lang="en-US" dirty="0"/>
              <a:t> facets on the upper surface of the </a:t>
            </a:r>
          </a:p>
          <a:p>
            <a:pPr marL="0" indent="0">
              <a:buNone/>
            </a:pPr>
            <a:r>
              <a:rPr lang="en-US" dirty="0"/>
              <a:t>                                  </a:t>
            </a:r>
            <a:r>
              <a:rPr lang="en-US" dirty="0" err="1"/>
              <a:t>sustentaculum</a:t>
            </a:r>
            <a:r>
              <a:rPr lang="en-US" dirty="0"/>
              <a:t> </a:t>
            </a:r>
            <a:r>
              <a:rPr lang="en-US" dirty="0" err="1"/>
              <a:t>tali</a:t>
            </a:r>
            <a:r>
              <a:rPr lang="en-US" dirty="0"/>
              <a:t> of calcaneus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70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60A1C-CC70-ED41-B5ED-4478C0353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34" y="87682"/>
            <a:ext cx="11241066" cy="6089281"/>
          </a:xfrm>
        </p:spPr>
        <p:txBody>
          <a:bodyPr/>
          <a:lstStyle/>
          <a:p>
            <a:r>
              <a:rPr lang="en-US" dirty="0"/>
              <a:t>The ligaments of this joint are- capsular ligament, </a:t>
            </a:r>
            <a:r>
              <a:rPr lang="en-US" dirty="0" err="1"/>
              <a:t>talo</a:t>
            </a:r>
            <a:r>
              <a:rPr lang="en-US" dirty="0"/>
              <a:t>-navicular, plantar </a:t>
            </a:r>
            <a:r>
              <a:rPr lang="en-US" dirty="0" err="1"/>
              <a:t>calcaneo</a:t>
            </a:r>
            <a:r>
              <a:rPr lang="en-US" dirty="0"/>
              <a:t>-navicular </a:t>
            </a:r>
            <a:r>
              <a:rPr lang="en-US" b="1" u="sng" dirty="0"/>
              <a:t>(spring ligament),</a:t>
            </a:r>
            <a:r>
              <a:rPr lang="en-US" dirty="0"/>
              <a:t> and </a:t>
            </a:r>
            <a:r>
              <a:rPr lang="en-US" dirty="0" err="1"/>
              <a:t>calcaneo</a:t>
            </a:r>
            <a:r>
              <a:rPr lang="en-US" dirty="0"/>
              <a:t>-navicular part of bifurcated ligament</a:t>
            </a:r>
          </a:p>
          <a:p>
            <a:r>
              <a:rPr lang="en-US" dirty="0"/>
              <a:t>Capsule ligament loosely envelops the joint .</a:t>
            </a:r>
          </a:p>
          <a:p>
            <a:r>
              <a:rPr lang="en-US" dirty="0" err="1"/>
              <a:t>Talo</a:t>
            </a:r>
            <a:r>
              <a:rPr lang="en-US" dirty="0"/>
              <a:t>- navicular ligament covers the capsule and connects the dorsal surface of navicular and neck of talus</a:t>
            </a:r>
          </a:p>
          <a:p>
            <a:r>
              <a:rPr lang="en-US" dirty="0"/>
              <a:t>Spring ligament- connects plantar surface of navicular with </a:t>
            </a:r>
            <a:r>
              <a:rPr lang="en-US" dirty="0" err="1"/>
              <a:t>sustanteculum</a:t>
            </a:r>
            <a:r>
              <a:rPr lang="en-US" dirty="0"/>
              <a:t> </a:t>
            </a:r>
            <a:r>
              <a:rPr lang="en-US" dirty="0" err="1"/>
              <a:t>tali</a:t>
            </a:r>
            <a:r>
              <a:rPr lang="en-US" dirty="0"/>
              <a:t> of calcaneus. Permanent stretching of the ligament produces flat foot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52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8049-6A9E-604F-A54E-61ED24C83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94" y="1"/>
            <a:ext cx="11115805" cy="814191"/>
          </a:xfrm>
        </p:spPr>
        <p:txBody>
          <a:bodyPr/>
          <a:lstStyle/>
          <a:p>
            <a:r>
              <a:rPr lang="en-US" dirty="0" err="1"/>
              <a:t>Calcaneo</a:t>
            </a:r>
            <a:r>
              <a:rPr lang="en-US" dirty="0"/>
              <a:t>-cuboid joint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EE132-E345-FD4A-A0D0-B403F4892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3879"/>
            <a:ext cx="11353800" cy="5513084"/>
          </a:xfrm>
        </p:spPr>
        <p:txBody>
          <a:bodyPr/>
          <a:lstStyle/>
          <a:p>
            <a:r>
              <a:rPr lang="en-US" dirty="0"/>
              <a:t>Type- saddle or </a:t>
            </a:r>
            <a:r>
              <a:rPr lang="en-US" dirty="0" err="1"/>
              <a:t>sellar</a:t>
            </a:r>
            <a:r>
              <a:rPr lang="en-US" dirty="0"/>
              <a:t> joint.</a:t>
            </a:r>
          </a:p>
          <a:p>
            <a:r>
              <a:rPr lang="en-US" dirty="0"/>
              <a:t>Articular surfaces: concavo-convex type between </a:t>
            </a:r>
            <a:r>
              <a:rPr lang="en-US" dirty="0" err="1"/>
              <a:t>calcaneous</a:t>
            </a:r>
            <a:r>
              <a:rPr lang="en-US" dirty="0"/>
              <a:t> and posterior surface of the cuboid.</a:t>
            </a:r>
          </a:p>
          <a:p>
            <a:r>
              <a:rPr lang="en-US" dirty="0"/>
              <a:t>Ligaments: articular capsule, bifurcated ligaments, short and long plantar ligaments.</a:t>
            </a:r>
          </a:p>
          <a:p>
            <a:pPr marL="0" indent="0">
              <a:buNone/>
            </a:pPr>
            <a:r>
              <a:rPr lang="en-US" dirty="0"/>
              <a:t>The capsular ligament envelopes the joint and is strengthened on its dorsal surface by the dorsal calcaneocuboid ligament.</a:t>
            </a:r>
          </a:p>
        </p:txBody>
      </p:sp>
    </p:spTree>
    <p:extLst>
      <p:ext uri="{BB962C8B-B14F-4D97-AF65-F5344CB8AC3E}">
        <p14:creationId xmlns:p14="http://schemas.microsoft.com/office/powerpoint/2010/main" val="1445454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EE2F3-E0C8-F14E-8B7C-EFB53B1D7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0" y="365125"/>
            <a:ext cx="11165910" cy="662009"/>
          </a:xfrm>
        </p:spPr>
        <p:txBody>
          <a:bodyPr>
            <a:normAutofit fontScale="90000"/>
          </a:bodyPr>
          <a:lstStyle/>
          <a:p>
            <a:r>
              <a:rPr lang="en-US" dirty="0"/>
              <a:t>Subtalar joint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F8040-8306-4D40-9DCB-D86B0F04B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890" y="1227551"/>
            <a:ext cx="11165910" cy="4949412"/>
          </a:xfrm>
        </p:spPr>
        <p:txBody>
          <a:bodyPr/>
          <a:lstStyle/>
          <a:p>
            <a:r>
              <a:rPr lang="en-US" dirty="0"/>
              <a:t>Type- modified multi-axial synovial joint</a:t>
            </a:r>
          </a:p>
          <a:p>
            <a:r>
              <a:rPr lang="en-US" dirty="0"/>
              <a:t>Also known as posterior </a:t>
            </a:r>
            <a:r>
              <a:rPr lang="en-US" dirty="0" err="1"/>
              <a:t>talo</a:t>
            </a:r>
            <a:r>
              <a:rPr lang="en-US" dirty="0"/>
              <a:t>-calcaneal joint.</a:t>
            </a:r>
          </a:p>
          <a:p>
            <a:r>
              <a:rPr lang="en-US" dirty="0"/>
              <a:t>Formed between the obliquely placed concave articular facet at the lower surface of body of talus and convex articular of calcaneum.</a:t>
            </a:r>
          </a:p>
          <a:p>
            <a:r>
              <a:rPr lang="en-US" dirty="0"/>
              <a:t>Ligaments- Capsular, medial and lateral </a:t>
            </a:r>
            <a:r>
              <a:rPr lang="en-US" dirty="0" err="1"/>
              <a:t>talo</a:t>
            </a:r>
            <a:r>
              <a:rPr lang="en-US" dirty="0"/>
              <a:t>-calcanean, interosseous </a:t>
            </a:r>
            <a:r>
              <a:rPr lang="en-US" dirty="0" err="1"/>
              <a:t>talo</a:t>
            </a:r>
            <a:r>
              <a:rPr lang="en-US" dirty="0"/>
              <a:t>-calcanean, and cervical ligament.</a:t>
            </a:r>
          </a:p>
          <a:p>
            <a:r>
              <a:rPr lang="en-US" dirty="0"/>
              <a:t>Action- inversion and eversion of foot. </a:t>
            </a:r>
          </a:p>
        </p:txBody>
      </p:sp>
    </p:spTree>
    <p:extLst>
      <p:ext uri="{BB962C8B-B14F-4D97-AF65-F5344CB8AC3E}">
        <p14:creationId xmlns:p14="http://schemas.microsoft.com/office/powerpoint/2010/main" val="3151346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AB1B83-2F69-C54D-99C7-C78EFDB2D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626" y="0"/>
            <a:ext cx="52707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477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4D03E-3B7A-7244-AF35-113D9EA3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98305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THANKYOU</a:t>
            </a:r>
          </a:p>
        </p:txBody>
      </p:sp>
    </p:spTree>
    <p:extLst>
      <p:ext uri="{BB962C8B-B14F-4D97-AF65-F5344CB8AC3E}">
        <p14:creationId xmlns:p14="http://schemas.microsoft.com/office/powerpoint/2010/main" val="794558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52FA8E-0764-0A41-A20C-52515C815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Joints of Foot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79F41A-9986-6A46-B264-2A8BC3DC6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of bones of foot</a:t>
            </a:r>
          </a:p>
          <a:p>
            <a:r>
              <a:rPr lang="en-US" dirty="0"/>
              <a:t>Names of different types of joints in foot </a:t>
            </a:r>
          </a:p>
          <a:p>
            <a:r>
              <a:rPr lang="en-US" dirty="0"/>
              <a:t>Type of joints</a:t>
            </a:r>
          </a:p>
          <a:p>
            <a:r>
              <a:rPr lang="en-US" dirty="0"/>
              <a:t>Ligaments attached to the bones </a:t>
            </a:r>
            <a:r>
              <a:rPr lang="en-US" dirty="0" err="1"/>
              <a:t>formin</a:t>
            </a:r>
            <a:r>
              <a:rPr lang="en-US" dirty="0"/>
              <a:t> joints </a:t>
            </a:r>
          </a:p>
          <a:p>
            <a:r>
              <a:rPr lang="en-US" dirty="0"/>
              <a:t>Action at these joints</a:t>
            </a:r>
          </a:p>
          <a:p>
            <a:pPr marL="0" indent="0">
              <a:buNone/>
            </a:pPr>
            <a:r>
              <a:rPr lang="en-US" dirty="0"/>
              <a:t>         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0759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A80BC-4218-F64A-B3E7-2D77269A8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39700"/>
            <a:ext cx="11163300" cy="60372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Foot comprises of the following bones from before backwards:</a:t>
            </a:r>
          </a:p>
          <a:p>
            <a:r>
              <a:rPr lang="en-US" dirty="0"/>
              <a:t>Phalanges – distal , middle, proximal (14)</a:t>
            </a:r>
          </a:p>
          <a:p>
            <a:r>
              <a:rPr lang="en-US" dirty="0"/>
              <a:t>Metatarsals- (5)</a:t>
            </a:r>
          </a:p>
          <a:p>
            <a:r>
              <a:rPr lang="en-US" dirty="0"/>
              <a:t>Cuneiform- Medial , intermediate and lateral(3)</a:t>
            </a:r>
          </a:p>
          <a:p>
            <a:r>
              <a:rPr lang="en-US" dirty="0"/>
              <a:t> Cuboid- (1)</a:t>
            </a:r>
          </a:p>
          <a:p>
            <a:r>
              <a:rPr lang="en-US" dirty="0"/>
              <a:t>Navicular –(1)</a:t>
            </a:r>
          </a:p>
          <a:p>
            <a:r>
              <a:rPr lang="en-US" dirty="0"/>
              <a:t>Talus –(1)</a:t>
            </a:r>
          </a:p>
          <a:p>
            <a:r>
              <a:rPr lang="en-US" dirty="0"/>
              <a:t>Calcaneum-(1)</a:t>
            </a:r>
          </a:p>
          <a:p>
            <a:pPr marL="0" indent="0">
              <a:buNone/>
            </a:pPr>
            <a:r>
              <a:rPr lang="en-US" dirty="0"/>
              <a:t>Making a total of 26 bones.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F8C913-F9FB-1A48-8138-E6DC13F3DE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53" t="4995"/>
          <a:stretch/>
        </p:blipFill>
        <p:spPr>
          <a:xfrm>
            <a:off x="7943850" y="928688"/>
            <a:ext cx="3796108" cy="471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292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627B6-E764-1648-9410-42950B40D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" y="127000"/>
            <a:ext cx="11061700" cy="6049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Joints that are formed by these bones from before backwards are: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Interphalangeal joints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Metatarso</a:t>
            </a:r>
            <a:r>
              <a:rPr lang="en-US" dirty="0"/>
              <a:t>-phalangeal joints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Tarso</a:t>
            </a:r>
            <a:r>
              <a:rPr lang="en-US" dirty="0"/>
              <a:t>-metatarsal joints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Intertarsal joints-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Subtalar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/>
              <a:t>Talo</a:t>
            </a:r>
            <a:r>
              <a:rPr lang="en-US" dirty="0"/>
              <a:t>-</a:t>
            </a:r>
            <a:r>
              <a:rPr lang="en-US" dirty="0" err="1"/>
              <a:t>calcaneo</a:t>
            </a:r>
            <a:r>
              <a:rPr lang="en-US" dirty="0"/>
              <a:t>-navicular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err="1"/>
              <a:t>Calcaneo</a:t>
            </a:r>
            <a:r>
              <a:rPr lang="en-US" dirty="0"/>
              <a:t>-cuboid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Articulations of intermediate and lateral cuneiform bones with the bases of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metatarsal bones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Adjacent surfaces of the bases of 2</a:t>
            </a:r>
            <a:r>
              <a:rPr lang="en-US" baseline="30000" dirty="0"/>
              <a:t>nd</a:t>
            </a:r>
            <a:r>
              <a:rPr lang="en-US" dirty="0"/>
              <a:t>, 3</a:t>
            </a:r>
            <a:r>
              <a:rPr lang="en-US" baseline="30000" dirty="0"/>
              <a:t>rd</a:t>
            </a:r>
            <a:r>
              <a:rPr lang="en-US" dirty="0"/>
              <a:t>, and 4</a:t>
            </a:r>
            <a:r>
              <a:rPr lang="en-US" baseline="30000" dirty="0"/>
              <a:t>th </a:t>
            </a:r>
            <a:r>
              <a:rPr lang="en-US" dirty="0"/>
              <a:t>metatarsal bones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Between the medial cuneiform and the base of 1</a:t>
            </a:r>
            <a:r>
              <a:rPr lang="en-US" baseline="30000" dirty="0"/>
              <a:t>st</a:t>
            </a:r>
            <a:r>
              <a:rPr lang="en-US" dirty="0"/>
              <a:t> metatarsal bones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Between the cuboid and the bones of 4</a:t>
            </a:r>
            <a:r>
              <a:rPr lang="en-US" baseline="30000" dirty="0"/>
              <a:t>th</a:t>
            </a:r>
            <a:r>
              <a:rPr lang="en-US" dirty="0"/>
              <a:t> and 5</a:t>
            </a:r>
            <a:r>
              <a:rPr lang="en-US" baseline="30000" dirty="0"/>
              <a:t>th</a:t>
            </a:r>
            <a:r>
              <a:rPr lang="en-US" dirty="0"/>
              <a:t> metatarsal bones</a:t>
            </a:r>
          </a:p>
          <a:p>
            <a:pPr marL="514350" indent="-514350">
              <a:buAutoNum type="arabicPeriod" startAt="5"/>
            </a:pPr>
            <a:r>
              <a:rPr lang="en-US" dirty="0"/>
              <a:t>Mid –tarsal or transverse tarsal joint</a:t>
            </a:r>
          </a:p>
          <a:p>
            <a:pPr marL="514350" indent="-514350">
              <a:buAutoNum type="arabicPeriod" startAt="5"/>
            </a:pPr>
            <a:r>
              <a:rPr lang="en-US" dirty="0" err="1"/>
              <a:t>Talo</a:t>
            </a:r>
            <a:r>
              <a:rPr lang="en-US" dirty="0"/>
              <a:t>-</a:t>
            </a:r>
            <a:r>
              <a:rPr lang="en-US" dirty="0" err="1"/>
              <a:t>calcaneo</a:t>
            </a:r>
            <a:r>
              <a:rPr lang="en-US" dirty="0"/>
              <a:t>-navicular joint</a:t>
            </a:r>
          </a:p>
          <a:p>
            <a:pPr marL="0" indent="0">
              <a:buNone/>
            </a:pPr>
            <a:r>
              <a:rPr lang="en-US" dirty="0"/>
              <a:t>7.     </a:t>
            </a:r>
            <a:r>
              <a:rPr lang="en-US" dirty="0" err="1"/>
              <a:t>Calcaneo</a:t>
            </a:r>
            <a:r>
              <a:rPr lang="en-US" dirty="0"/>
              <a:t>-cuboid joint</a:t>
            </a:r>
          </a:p>
          <a:p>
            <a:pPr marL="0" indent="0" algn="ctr">
              <a:buNone/>
            </a:pPr>
            <a:r>
              <a:rPr lang="en-US" dirty="0"/>
              <a:t>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36074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5874B-B83B-D74C-A47F-5510D1144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INTERPHALANGEAL JOINT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5C297-05F4-0E44-BEE8-56D6094A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TYPE- type of typical hinge joints and each possesses capsular ligament and collateral ligament . </a:t>
            </a:r>
          </a:p>
          <a:p>
            <a:r>
              <a:rPr lang="en-US" dirty="0"/>
              <a:t>Movement-  dorsi-flexion</a:t>
            </a:r>
          </a:p>
          <a:p>
            <a:pPr marL="0" indent="0">
              <a:buNone/>
            </a:pPr>
            <a:r>
              <a:rPr lang="en-US" dirty="0"/>
              <a:t>                          plantar flexion</a:t>
            </a:r>
          </a:p>
          <a:p>
            <a:pPr marL="0" indent="0">
              <a:buNone/>
            </a:pPr>
            <a:r>
              <a:rPr lang="en-US" dirty="0"/>
              <a:t>                          proximal interphalangeal joints are endowed with             </a:t>
            </a:r>
          </a:p>
          <a:p>
            <a:pPr marL="0" indent="0">
              <a:buNone/>
            </a:pPr>
            <a:r>
              <a:rPr lang="en-US" dirty="0"/>
              <a:t>                           greater range of movement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277303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FABE47-4E6E-5741-AC15-8744FF0387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030" y="0"/>
            <a:ext cx="9419573" cy="679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68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F3AAC-2CE8-704E-9A61-3777AC8A2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735"/>
            <a:ext cx="11353800" cy="1014608"/>
          </a:xfrm>
        </p:spPr>
        <p:txBody>
          <a:bodyPr/>
          <a:lstStyle/>
          <a:p>
            <a:r>
              <a:rPr lang="en-US" dirty="0" err="1"/>
              <a:t>Metatarso</a:t>
            </a:r>
            <a:r>
              <a:rPr lang="en-US" dirty="0"/>
              <a:t>-phalangeal joints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5B056-C85C-194F-A339-C77AD87EC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08" y="1215025"/>
            <a:ext cx="11253592" cy="4961938"/>
          </a:xfrm>
        </p:spPr>
        <p:txBody>
          <a:bodyPr/>
          <a:lstStyle/>
          <a:p>
            <a:r>
              <a:rPr lang="en-US" dirty="0"/>
              <a:t>Type- Ellipsoid type of synovial joints</a:t>
            </a:r>
          </a:p>
          <a:p>
            <a:r>
              <a:rPr lang="en-US" dirty="0"/>
              <a:t>Ligaments- capsular, collateral, plantar, and deep transverse metatarsal ligament. The collateral ligament are 2 in number present on either side of each joint. Deep transverse ligament are 4 in number and connects the planter ligament of </a:t>
            </a:r>
            <a:r>
              <a:rPr lang="en-US" dirty="0" err="1"/>
              <a:t>metatarso</a:t>
            </a:r>
            <a:r>
              <a:rPr lang="en-US" dirty="0"/>
              <a:t>-phalangeal joint.</a:t>
            </a:r>
          </a:p>
          <a:p>
            <a:r>
              <a:rPr lang="en-US" dirty="0"/>
              <a:t>Articular surfaces- the head of first meta-tarsal is convex and the base of the proximal phalanx is reciprocally concave.</a:t>
            </a:r>
          </a:p>
          <a:p>
            <a:r>
              <a:rPr lang="en-US" dirty="0"/>
              <a:t>Movement at this joint- dorsi-flexion(50-60 degree), planter-flexion(30-40 degree), adduction and abduction.</a:t>
            </a:r>
          </a:p>
          <a:p>
            <a:r>
              <a:rPr lang="en-US" dirty="0"/>
              <a:t>Adduction and abduction are with reference to the axis passing through the 2 toe, because the 2</a:t>
            </a:r>
            <a:r>
              <a:rPr lang="en-US" baseline="30000" dirty="0"/>
              <a:t>nd</a:t>
            </a:r>
            <a:r>
              <a:rPr lang="en-US" dirty="0"/>
              <a:t> toe is the least mobile.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79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BF5A01-3C5A-6C42-8E74-810D7E462A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9111" y="0"/>
            <a:ext cx="42537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008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99766-CAA3-1543-8DDE-3DF9EF260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99" y="365125"/>
            <a:ext cx="11065701" cy="599379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Tarso</a:t>
            </a:r>
            <a:r>
              <a:rPr lang="en-US" dirty="0"/>
              <a:t>-meta tarsal joints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DA150-E803-9B4B-8094-3CAFFE2BE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416" y="1265129"/>
            <a:ext cx="11153384" cy="491183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Total 5 in number</a:t>
            </a:r>
          </a:p>
          <a:p>
            <a:pPr marL="0" indent="0">
              <a:buNone/>
            </a:pPr>
            <a:r>
              <a:rPr lang="en-US" dirty="0"/>
              <a:t>Type- plane synovial joint.</a:t>
            </a:r>
          </a:p>
          <a:p>
            <a:pPr marL="0" indent="0">
              <a:buNone/>
            </a:pPr>
            <a:r>
              <a:rPr lang="en-US" dirty="0"/>
              <a:t>Ligaments- Dorsal, planter and interosseous </a:t>
            </a:r>
            <a:r>
              <a:rPr lang="en-US" dirty="0" err="1"/>
              <a:t>cuneo</a:t>
            </a:r>
            <a:r>
              <a:rPr lang="en-US" dirty="0"/>
              <a:t>-metatarsal ligaments.</a:t>
            </a:r>
          </a:p>
          <a:p>
            <a:pPr marL="0" indent="0">
              <a:buNone/>
            </a:pPr>
            <a:r>
              <a:rPr lang="en-US" dirty="0"/>
              <a:t>1st </a:t>
            </a:r>
            <a:r>
              <a:rPr lang="en-US" dirty="0" err="1"/>
              <a:t>tarso</a:t>
            </a:r>
            <a:r>
              <a:rPr lang="en-US" dirty="0"/>
              <a:t>-metatarsal ligament is a separate joint cavity.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metatarsal join to form another joint cavity</a:t>
            </a:r>
          </a:p>
          <a:p>
            <a:pPr marL="0" indent="0">
              <a:buNone/>
            </a:pPr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and 5</a:t>
            </a:r>
            <a:r>
              <a:rPr lang="en-US" baseline="30000" dirty="0"/>
              <a:t>th</a:t>
            </a:r>
            <a:r>
              <a:rPr lang="en-US" dirty="0"/>
              <a:t> again join to form a separate joint cavity.</a:t>
            </a:r>
          </a:p>
          <a:p>
            <a:pPr marL="0" indent="0">
              <a:buNone/>
            </a:pPr>
            <a:r>
              <a:rPr lang="en-US" dirty="0"/>
              <a:t>Movement- gliding movement.</a:t>
            </a:r>
          </a:p>
          <a:p>
            <a:pPr marL="0" indent="0">
              <a:buNone/>
            </a:pPr>
            <a:r>
              <a:rPr lang="en-US" dirty="0"/>
              <a:t>                     </a:t>
            </a:r>
          </a:p>
          <a:p>
            <a:pPr marL="0" indent="0">
              <a:buNone/>
            </a:pPr>
            <a:r>
              <a:rPr lang="en-US" dirty="0"/>
              <a:t>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52986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2314</TotalTime>
  <Words>780</Words>
  <Application>Microsoft Macintosh PowerPoint</Application>
  <PresentationFormat>Widescreen</PresentationFormat>
  <Paragraphs>113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JOINTS OF FOOT</vt:lpstr>
      <vt:lpstr>Joints of Foot</vt:lpstr>
      <vt:lpstr>PowerPoint Presentation</vt:lpstr>
      <vt:lpstr>PowerPoint Presentation</vt:lpstr>
      <vt:lpstr>INTERPHALANGEAL JOINT</vt:lpstr>
      <vt:lpstr>PowerPoint Presentation</vt:lpstr>
      <vt:lpstr>Metatarso-phalangeal joints </vt:lpstr>
      <vt:lpstr>PowerPoint Presentation</vt:lpstr>
      <vt:lpstr>Tarso-meta tarsal joints</vt:lpstr>
      <vt:lpstr>PowerPoint Presentation</vt:lpstr>
      <vt:lpstr>Intertarsal joint</vt:lpstr>
      <vt:lpstr>PowerPoint Presentation</vt:lpstr>
      <vt:lpstr>Mid-tarsal joint</vt:lpstr>
      <vt:lpstr>Mid-tarsal joints</vt:lpstr>
      <vt:lpstr>PowerPoint Presentation</vt:lpstr>
      <vt:lpstr>Calcaneo-cuboid joint</vt:lpstr>
      <vt:lpstr>Subtalar joint</vt:lpstr>
      <vt:lpstr>PowerPoint Presentation</vt:lpstr>
      <vt:lpstr>THANKYOU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Joints of Foot</dc:title>
  <dc:creator>Amber Rana</dc:creator>
  <cp:lastModifiedBy>Amber Rana</cp:lastModifiedBy>
  <cp:revision>25</cp:revision>
  <dcterms:created xsi:type="dcterms:W3CDTF">2020-06-22T15:35:54Z</dcterms:created>
  <dcterms:modified xsi:type="dcterms:W3CDTF">2020-06-24T06:10:26Z</dcterms:modified>
</cp:coreProperties>
</file>