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57" r:id="rId3"/>
    <p:sldId id="258" r:id="rId4"/>
    <p:sldId id="296" r:id="rId5"/>
    <p:sldId id="298" r:id="rId6"/>
    <p:sldId id="316" r:id="rId7"/>
    <p:sldId id="317" r:id="rId8"/>
    <p:sldId id="302" r:id="rId9"/>
    <p:sldId id="318" r:id="rId10"/>
    <p:sldId id="304" r:id="rId11"/>
    <p:sldId id="282" r:id="rId12"/>
    <p:sldId id="319" r:id="rId13"/>
    <p:sldId id="285" r:id="rId14"/>
    <p:sldId id="320" r:id="rId15"/>
    <p:sldId id="308" r:id="rId16"/>
    <p:sldId id="315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770D1-2CE7-47F6-8A42-8CAA85CB1AA6}" type="datetimeFigureOut">
              <a:rPr lang="en-IN" smtClean="0"/>
              <a:t>27-06-2020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3A2E-E244-4F50-91C9-182DF720D4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3A2E-E244-4F50-91C9-182DF720D4A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28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3A2E-E244-4F50-91C9-182DF720D4A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12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6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0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8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8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076" y="260648"/>
            <a:ext cx="8581847" cy="63679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ANTERIOR </a:t>
            </a:r>
            <a:r>
              <a:rPr lang="en-US" sz="4000" b="1" dirty="0" smtClean="0">
                <a:solidFill>
                  <a:srgbClr val="FF0000"/>
                </a:solidFill>
              </a:rPr>
              <a:t>COMPARTMENT </a:t>
            </a:r>
            <a:r>
              <a:rPr lang="en-US" sz="4000" b="1" dirty="0">
                <a:solidFill>
                  <a:srgbClr val="FF0000"/>
                </a:solidFill>
              </a:rPr>
              <a:t>OF LEG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&amp;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DORSUM OF </a:t>
            </a:r>
            <a:r>
              <a:rPr lang="en-IN" sz="4000" b="1" dirty="0" smtClean="0">
                <a:solidFill>
                  <a:srgbClr val="FF0000"/>
                </a:solidFill>
              </a:rPr>
              <a:t>FOOT- II</a:t>
            </a: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2800" b="1" dirty="0" smtClean="0"/>
              <a:t>Dr Dewanshi Mishra</a:t>
            </a:r>
            <a:br>
              <a:rPr lang="en-IN" sz="2800" b="1" dirty="0" smtClean="0"/>
            </a:br>
            <a:r>
              <a:rPr lang="en-IN" sz="2800" b="1" dirty="0"/>
              <a:t>S</a:t>
            </a:r>
            <a:r>
              <a:rPr lang="en-IN" sz="2800" b="1" dirty="0" smtClean="0"/>
              <a:t>enior Resident</a:t>
            </a:r>
            <a:br>
              <a:rPr lang="en-IN" sz="2800" b="1" dirty="0" smtClean="0"/>
            </a:br>
            <a:r>
              <a:rPr lang="en-IN" sz="2800" b="1" dirty="0" smtClean="0"/>
              <a:t>King George’s Medical University, U.P</a:t>
            </a:r>
            <a:br>
              <a:rPr lang="en-IN" sz="2800" b="1" dirty="0" smtClean="0"/>
            </a:br>
            <a:r>
              <a:rPr lang="en-IN" sz="2800" b="1" dirty="0" smtClean="0"/>
              <a:t>Lucknow</a:t>
            </a:r>
            <a:br>
              <a:rPr lang="en-IN" sz="2800" b="1" dirty="0" smtClean="0"/>
            </a:br>
            <a:r>
              <a:rPr lang="hi-IN" sz="2800" b="1" dirty="0"/>
              <a:t/>
            </a:r>
            <a:br>
              <a:rPr lang="hi-IN" sz="2800" b="1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3744416" cy="583264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Branches: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1- Muscular </a:t>
            </a:r>
            <a:r>
              <a:rPr lang="en-US" dirty="0" smtClean="0"/>
              <a:t>branches to anterior compartment muscles.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2- Branch to extensor digitorum brevis in dorsum of foot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3- </a:t>
            </a:r>
            <a:r>
              <a:rPr lang="en-US" dirty="0"/>
              <a:t>Articular branches to ankle joint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4- Cutaneous branch to adjacent sides between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toe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925" y="1027907"/>
            <a:ext cx="4927563" cy="53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990A5-FE40-EE47-A601-2EF69F0B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8" y="87213"/>
            <a:ext cx="3823692" cy="1325563"/>
          </a:xfrm>
        </p:spPr>
        <p:txBody>
          <a:bodyPr>
            <a:normAutofit/>
          </a:bodyPr>
          <a:lstStyle/>
          <a:p>
            <a:r>
              <a:rPr lang="hi-IN" sz="2800" b="1" dirty="0">
                <a:solidFill>
                  <a:srgbClr val="FF0000"/>
                </a:solidFill>
              </a:rPr>
              <a:t>Dorsalis pedis artery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2F7A0-5B85-7746-AD6D-77F5FFF83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4807446" cy="54452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Chief palpable artery of dorsum of foot.</a:t>
            </a:r>
          </a:p>
          <a:p>
            <a:pPr algn="just">
              <a:lnSpc>
                <a:spcPct val="150000"/>
              </a:lnSpc>
            </a:pPr>
            <a:r>
              <a:rPr lang="hi-IN" dirty="0" smtClean="0">
                <a:solidFill>
                  <a:srgbClr val="FF0000"/>
                </a:solidFill>
              </a:rPr>
              <a:t>Begins</a:t>
            </a:r>
            <a:r>
              <a:rPr lang="hi-IN" dirty="0" smtClean="0"/>
              <a:t> </a:t>
            </a:r>
            <a:r>
              <a:rPr lang="hi-IN" dirty="0"/>
              <a:t>in front of ankel b/w two malloeoli.</a:t>
            </a:r>
          </a:p>
          <a:p>
            <a:pPr algn="just">
              <a:lnSpc>
                <a:spcPct val="150000"/>
              </a:lnSpc>
            </a:pPr>
            <a:r>
              <a:rPr lang="hi-IN" dirty="0"/>
              <a:t>Passes forward to the medial side of dorsum into the two heads of first dorsal interrosseous muscle.</a:t>
            </a:r>
          </a:p>
          <a:p>
            <a:pPr algn="just">
              <a:lnSpc>
                <a:spcPct val="150000"/>
              </a:lnSpc>
            </a:pPr>
            <a:r>
              <a:rPr lang="hi-IN" dirty="0" smtClean="0">
                <a:solidFill>
                  <a:srgbClr val="FF0000"/>
                </a:solidFill>
              </a:rPr>
              <a:t>E</a:t>
            </a:r>
            <a:r>
              <a:rPr lang="en-IN" dirty="0" err="1" smtClean="0">
                <a:solidFill>
                  <a:srgbClr val="FF0000"/>
                </a:solidFill>
              </a:rPr>
              <a:t>nds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in</a:t>
            </a:r>
            <a:r>
              <a:rPr lang="hi-IN" dirty="0" smtClean="0"/>
              <a:t> sole </a:t>
            </a:r>
            <a:r>
              <a:rPr lang="en-IN" dirty="0" smtClean="0"/>
              <a:t>and </a:t>
            </a:r>
            <a:r>
              <a:rPr lang="hi-IN" dirty="0" smtClean="0"/>
              <a:t>form</a:t>
            </a:r>
            <a:r>
              <a:rPr lang="en-IN" dirty="0" smtClean="0"/>
              <a:t>s</a:t>
            </a:r>
            <a:r>
              <a:rPr lang="hi-IN" dirty="0" smtClean="0"/>
              <a:t> plant</a:t>
            </a:r>
            <a:r>
              <a:rPr lang="en-IN" dirty="0" smtClean="0"/>
              <a:t>a</a:t>
            </a:r>
            <a:r>
              <a:rPr lang="hi-IN" dirty="0" smtClean="0"/>
              <a:t>r </a:t>
            </a:r>
            <a:r>
              <a:rPr lang="hi-IN" dirty="0"/>
              <a:t>arch by joining with the deep </a:t>
            </a:r>
            <a:r>
              <a:rPr lang="hi-IN" dirty="0" smtClean="0"/>
              <a:t>branch</a:t>
            </a:r>
            <a:r>
              <a:rPr lang="en-IN" dirty="0" smtClean="0"/>
              <a:t> of</a:t>
            </a:r>
            <a:r>
              <a:rPr lang="hi-IN" dirty="0" smtClean="0"/>
              <a:t> </a:t>
            </a:r>
            <a:r>
              <a:rPr lang="hi-IN" dirty="0"/>
              <a:t>lateral </a:t>
            </a:r>
            <a:r>
              <a:rPr lang="hi-IN" dirty="0" smtClean="0"/>
              <a:t>plant</a:t>
            </a:r>
            <a:r>
              <a:rPr lang="en-IN" dirty="0" smtClean="0"/>
              <a:t>a</a:t>
            </a:r>
            <a:r>
              <a:rPr lang="hi-IN" dirty="0" smtClean="0"/>
              <a:t>r </a:t>
            </a:r>
            <a:r>
              <a:rPr lang="hi-IN" dirty="0"/>
              <a:t>artery</a:t>
            </a:r>
            <a:r>
              <a:rPr lang="hi-IN" dirty="0" smtClean="0"/>
              <a:t>.</a:t>
            </a:r>
            <a:endParaRPr lang="hi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79" y="344436"/>
            <a:ext cx="3851921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215158" cy="1325563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Branches 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3888432" cy="55172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L</a:t>
            </a:r>
            <a:r>
              <a:rPr lang="hi-IN" dirty="0" smtClean="0"/>
              <a:t>atera</a:t>
            </a:r>
            <a:r>
              <a:rPr lang="en-IN" dirty="0" smtClean="0"/>
              <a:t>l &amp;</a:t>
            </a:r>
            <a:r>
              <a:rPr lang="hi-IN" dirty="0" smtClean="0"/>
              <a:t> medial tarsal artery,arcuate artery,first dorsal metatarsal artery.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IN" dirty="0" smtClean="0"/>
              <a:t>Relations-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    </a:t>
            </a:r>
            <a:r>
              <a:rPr lang="en-IN" dirty="0" smtClean="0">
                <a:solidFill>
                  <a:srgbClr val="FF0000"/>
                </a:solidFill>
              </a:rPr>
              <a:t>medial-</a:t>
            </a:r>
            <a:r>
              <a:rPr lang="en-IN" dirty="0" smtClean="0"/>
              <a:t> EHL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    </a:t>
            </a:r>
            <a:r>
              <a:rPr lang="en-IN" dirty="0" smtClean="0">
                <a:solidFill>
                  <a:srgbClr val="FF0000"/>
                </a:solidFill>
              </a:rPr>
              <a:t>lateral-</a:t>
            </a:r>
            <a:r>
              <a:rPr lang="en-IN" dirty="0" smtClean="0"/>
              <a:t> 1</a:t>
            </a:r>
            <a:r>
              <a:rPr lang="en-IN" baseline="30000" dirty="0" smtClean="0"/>
              <a:t>st</a:t>
            </a:r>
            <a:r>
              <a:rPr lang="en-IN" dirty="0" smtClean="0"/>
              <a:t> tendon of EDL &amp;   medial terminal branch of deep peroneal nerve.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48" y="1083592"/>
            <a:ext cx="4968552" cy="50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20F2C-AD0C-FC41-B4BC-4A176996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778"/>
            <a:ext cx="7886700" cy="1325563"/>
          </a:xfrm>
        </p:spPr>
        <p:txBody>
          <a:bodyPr>
            <a:normAutofit/>
          </a:bodyPr>
          <a:lstStyle/>
          <a:p>
            <a:r>
              <a:rPr lang="hi-IN" sz="2800" b="1" dirty="0">
                <a:solidFill>
                  <a:srgbClr val="FF0000"/>
                </a:solidFill>
              </a:rPr>
              <a:t>Applied anatomy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D21926-83D9-4446-9294-C5A34F2F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352928" cy="505221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hi-IN" dirty="0"/>
              <a:t>Dorsal pedis artery pluse </a:t>
            </a:r>
            <a:r>
              <a:rPr lang="en-IN" dirty="0" smtClean="0"/>
              <a:t>can be palpated </a:t>
            </a:r>
            <a:r>
              <a:rPr lang="hi-IN" dirty="0" smtClean="0"/>
              <a:t>b/w </a:t>
            </a:r>
            <a:r>
              <a:rPr lang="hi-IN" dirty="0"/>
              <a:t>tendon of extensor hallucis </a:t>
            </a:r>
            <a:r>
              <a:rPr lang="hi-IN" dirty="0" smtClean="0"/>
              <a:t>longus</a:t>
            </a:r>
            <a:r>
              <a:rPr lang="en-IN" dirty="0" smtClean="0"/>
              <a:t> </a:t>
            </a:r>
            <a:r>
              <a:rPr lang="hi-IN" dirty="0" smtClean="0"/>
              <a:t>and </a:t>
            </a:r>
            <a:r>
              <a:rPr lang="hi-IN" dirty="0"/>
              <a:t>first tendon of extensor digitorum </a:t>
            </a:r>
            <a:r>
              <a:rPr lang="hi-IN" dirty="0" smtClean="0"/>
              <a:t>longus</a:t>
            </a:r>
            <a:r>
              <a:rPr lang="en-IN" dirty="0" smtClean="0"/>
              <a:t> in case of </a:t>
            </a:r>
            <a:r>
              <a:rPr lang="en-IN" dirty="0" err="1" smtClean="0"/>
              <a:t>vaso</a:t>
            </a:r>
            <a:r>
              <a:rPr lang="en-IN" dirty="0" smtClean="0"/>
              <a:t>-occlusive disorders of lower limb.</a:t>
            </a:r>
            <a:endParaRPr lang="hi-IN" dirty="0"/>
          </a:p>
          <a:p>
            <a:pPr algn="just">
              <a:lnSpc>
                <a:spcPct val="200000"/>
              </a:lnSpc>
            </a:pPr>
            <a:r>
              <a:rPr lang="en-IN" dirty="0" smtClean="0"/>
              <a:t> </a:t>
            </a:r>
            <a:r>
              <a:rPr lang="hi-IN" dirty="0" smtClean="0">
                <a:solidFill>
                  <a:schemeClr val="accent1"/>
                </a:solidFill>
              </a:rPr>
              <a:t>Anterior tibial compartment syndrome</a:t>
            </a:r>
            <a:r>
              <a:rPr lang="en-IN" dirty="0" smtClean="0">
                <a:solidFill>
                  <a:schemeClr val="accent1"/>
                </a:solidFill>
              </a:rPr>
              <a:t> / fresher’s syndrome- </a:t>
            </a:r>
            <a:r>
              <a:rPr lang="en-IN" dirty="0" smtClean="0"/>
              <a:t>pain in legs, increased compartmental pressure , tenderness.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 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59010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chemeClr val="accent1"/>
                </a:solidFill>
              </a:rPr>
              <a:t>Foot drop</a:t>
            </a:r>
            <a:endParaRPr lang="en-IN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6103590" cy="54006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N" dirty="0" smtClean="0"/>
              <a:t>injury to deep peroneal nerve ( traumatic, leprosy, peripheral neuritis)</a:t>
            </a:r>
          </a:p>
          <a:p>
            <a:pPr algn="just">
              <a:lnSpc>
                <a:spcPct val="200000"/>
              </a:lnSpc>
            </a:pPr>
            <a:r>
              <a:rPr lang="en-IN" dirty="0" smtClean="0"/>
              <a:t>Paralysis of muscles of anterior compartment</a:t>
            </a:r>
          </a:p>
          <a:p>
            <a:pPr algn="just">
              <a:lnSpc>
                <a:spcPct val="200000"/>
              </a:lnSpc>
            </a:pPr>
            <a:r>
              <a:rPr lang="en-IN" dirty="0" smtClean="0"/>
              <a:t>Loss of power of dorsiflexion of foot</a:t>
            </a:r>
          </a:p>
          <a:p>
            <a:pPr algn="just">
              <a:lnSpc>
                <a:spcPct val="200000"/>
              </a:lnSpc>
            </a:pPr>
            <a:r>
              <a:rPr lang="en-IN" dirty="0" smtClean="0"/>
              <a:t>Foot in plantar flexed position </a:t>
            </a:r>
            <a:endParaRPr lang="hi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365104"/>
            <a:ext cx="4877223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02" r="12201" b="9335"/>
          <a:stretch/>
        </p:blipFill>
        <p:spPr>
          <a:xfrm>
            <a:off x="827584" y="116632"/>
            <a:ext cx="7524328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594928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</a:rPr>
              <a:t>????</a:t>
            </a:r>
            <a:endParaRPr lang="en-I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4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41" y="3717032"/>
            <a:ext cx="4847659" cy="2963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208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5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8640"/>
            <a:ext cx="62646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079254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DISCLAIMER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" y="1916832"/>
            <a:ext cx="9144000" cy="374464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/>
              <a:t>The presentation includes images which </a:t>
            </a:r>
            <a:r>
              <a:rPr lang="en-US" sz="2200" dirty="0" smtClean="0"/>
              <a:t>have </a:t>
            </a:r>
            <a:r>
              <a:rPr lang="en-US" sz="2200" dirty="0"/>
              <a:t>been taken from </a:t>
            </a:r>
            <a:r>
              <a:rPr lang="en-US" sz="2200" dirty="0" smtClean="0"/>
              <a:t>Google, </a:t>
            </a:r>
            <a:r>
              <a:rPr lang="en-US" sz="2200" dirty="0"/>
              <a:t>images of book.</a:t>
            </a:r>
          </a:p>
          <a:p>
            <a:pPr algn="just">
              <a:lnSpc>
                <a:spcPct val="200000"/>
              </a:lnSpc>
            </a:pPr>
            <a:r>
              <a:rPr lang="en-US" sz="2200" dirty="0"/>
              <a:t>They are being used in presentation only for educational purpose.</a:t>
            </a:r>
          </a:p>
          <a:p>
            <a:pPr algn="just">
              <a:lnSpc>
                <a:spcPct val="200000"/>
              </a:lnSpc>
            </a:pPr>
            <a:r>
              <a:rPr lang="en-US" sz="2200" dirty="0"/>
              <a:t>The author of presentation claims no personal ownership over images taken from books or </a:t>
            </a:r>
            <a:r>
              <a:rPr lang="en-US" sz="2200" dirty="0" smtClean="0"/>
              <a:t>Google </a:t>
            </a:r>
            <a:r>
              <a:rPr lang="en-US" sz="2200" dirty="0"/>
              <a:t>images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6" y="37733"/>
            <a:ext cx="7886700" cy="87098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LEARNING OBJECTIVES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36" y="908720"/>
            <a:ext cx="8856984" cy="5949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At the end of this teaching session on anterior compartment of leg &amp; foot, all the MBBS 1st year students must be able to: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prstClr val="black"/>
                </a:solidFill>
              </a:rPr>
              <a:t>Describe the origin, course, relations and branches of anterior tibial artery.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prstClr val="black"/>
                </a:solidFill>
              </a:rPr>
              <a:t>Describe </a:t>
            </a:r>
            <a:r>
              <a:rPr lang="en-US" sz="2200" dirty="0">
                <a:solidFill>
                  <a:prstClr val="black"/>
                </a:solidFill>
              </a:rPr>
              <a:t>the origin, course, </a:t>
            </a:r>
            <a:r>
              <a:rPr lang="en-US" sz="2200" dirty="0" smtClean="0">
                <a:solidFill>
                  <a:prstClr val="black"/>
                </a:solidFill>
              </a:rPr>
              <a:t>relations </a:t>
            </a:r>
            <a:r>
              <a:rPr lang="en-US" sz="2200" dirty="0">
                <a:solidFill>
                  <a:prstClr val="black"/>
                </a:solidFill>
              </a:rPr>
              <a:t>and </a:t>
            </a:r>
            <a:r>
              <a:rPr lang="en-US" sz="2200" dirty="0" smtClean="0">
                <a:solidFill>
                  <a:prstClr val="black"/>
                </a:solidFill>
              </a:rPr>
              <a:t>branches of deep peroneal nerve.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prstClr val="black"/>
                </a:solidFill>
              </a:rPr>
              <a:t>Describe the origin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smtClean="0">
                <a:solidFill>
                  <a:prstClr val="black"/>
                </a:solidFill>
              </a:rPr>
              <a:t>course, </a:t>
            </a:r>
            <a:r>
              <a:rPr lang="en-US" sz="2200" dirty="0">
                <a:solidFill>
                  <a:prstClr val="black"/>
                </a:solidFill>
              </a:rPr>
              <a:t>relations and branches </a:t>
            </a:r>
            <a:r>
              <a:rPr lang="en-US" sz="2200" dirty="0" smtClean="0">
                <a:solidFill>
                  <a:prstClr val="black"/>
                </a:solidFill>
              </a:rPr>
              <a:t>of </a:t>
            </a:r>
            <a:r>
              <a:rPr lang="en-US" sz="2200" dirty="0" err="1" smtClean="0">
                <a:solidFill>
                  <a:prstClr val="black"/>
                </a:solidFill>
              </a:rPr>
              <a:t>dorsalis</a:t>
            </a:r>
            <a:r>
              <a:rPr lang="en-US" sz="2200" dirty="0" smtClean="0">
                <a:solidFill>
                  <a:prstClr val="black"/>
                </a:solidFill>
              </a:rPr>
              <a:t> pedis artery in foot.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prstClr val="black"/>
                </a:solidFill>
              </a:rPr>
              <a:t>Describe fresher’s syndrome.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prstClr val="black"/>
                </a:solidFill>
              </a:rPr>
              <a:t>Describe the anatomical basis of foot drop.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hi-IN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5258"/>
            <a:ext cx="7886700" cy="108012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ANTERIOR TIBIAL ARTERY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148064" cy="60212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Main artery of anterior compartment of leg.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Origin-</a:t>
            </a:r>
            <a:r>
              <a:rPr lang="en-US" sz="1900" dirty="0" smtClean="0"/>
              <a:t>Smaller terminal branch of popliteal artery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900" dirty="0" smtClean="0"/>
              <a:t>Begins on back of leg at lower border of popliteus, opposite to tibial tuberosity</a:t>
            </a:r>
          </a:p>
          <a:p>
            <a:pPr algn="just">
              <a:lnSpc>
                <a:spcPct val="150000"/>
              </a:lnSpc>
            </a:pPr>
            <a:endParaRPr lang="en-US" sz="19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900" dirty="0" smtClean="0"/>
              <a:t>Enters anterior compartment of leg by passing forwards close to fibula, through opening in upper part of interosseous membrane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9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900" dirty="0" smtClean="0"/>
              <a:t>Runs vertically downwards &amp; continues as Dorsalis pedis artery in dorsum of foot</a:t>
            </a:r>
            <a:endParaRPr lang="en-US" sz="1900" dirty="0"/>
          </a:p>
        </p:txBody>
      </p:sp>
      <p:sp>
        <p:nvSpPr>
          <p:cNvPr id="4" name="Down Arrow 3"/>
          <p:cNvSpPr/>
          <p:nvPr/>
        </p:nvSpPr>
        <p:spPr>
          <a:xfrm flipH="1">
            <a:off x="2123728" y="334330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2123728" y="5229200"/>
            <a:ext cx="360040" cy="560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873404"/>
            <a:ext cx="3995936" cy="55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935238" cy="1325563"/>
          </a:xfrm>
        </p:spPr>
        <p:txBody>
          <a:bodyPr/>
          <a:lstStyle/>
          <a:p>
            <a:pPr algn="just"/>
            <a:r>
              <a:rPr lang="en-US" sz="2800" b="1" dirty="0" smtClean="0"/>
              <a:t>Relations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148064" cy="58034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In upper 1/3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-</a:t>
            </a:r>
            <a:r>
              <a:rPr lang="en-US" dirty="0" smtClean="0"/>
              <a:t> lies between tibialis anterior &amp;  extensor digitorum longus.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In middle 1/3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-</a:t>
            </a:r>
            <a:r>
              <a:rPr lang="en-US" dirty="0" smtClean="0"/>
              <a:t> lies between tibialis anterior &amp; extensor hallucis longus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In lower 1/3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 smtClean="0"/>
              <a:t>lies between extensor digitorum longus  &amp; extensor hallucis longus.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Deep peroneal nerve is lateral to it in upper and lower thirds, and anterior in middle 1/3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t="13279" r="1694" b="2301"/>
          <a:stretch/>
        </p:blipFill>
        <p:spPr>
          <a:xfrm>
            <a:off x="5399584" y="447502"/>
            <a:ext cx="363691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571500"/>
            <a:ext cx="4305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52" y="159221"/>
            <a:ext cx="3132112" cy="1325563"/>
          </a:xfrm>
        </p:spPr>
        <p:txBody>
          <a:bodyPr/>
          <a:lstStyle/>
          <a:p>
            <a:r>
              <a:rPr lang="en-IN" sz="2800" b="1" dirty="0" smtClean="0"/>
              <a:t>Branches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060121" cy="4692179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N" sz="2200" dirty="0" smtClean="0"/>
              <a:t>Muscular branches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N" sz="2200" dirty="0" smtClean="0"/>
              <a:t>Anastomotic branches to knee and ankle</a:t>
            </a:r>
          </a:p>
          <a:p>
            <a:pPr algn="just">
              <a:lnSpc>
                <a:spcPct val="150000"/>
              </a:lnSpc>
            </a:pPr>
            <a:r>
              <a:rPr lang="en-IN" sz="2200" dirty="0"/>
              <a:t> </a:t>
            </a:r>
            <a:r>
              <a:rPr lang="en-IN" sz="2200" dirty="0" smtClean="0"/>
              <a:t>around knee- anterior and posterior  tibial recurrent branches</a:t>
            </a:r>
          </a:p>
          <a:p>
            <a:pPr algn="just">
              <a:lnSpc>
                <a:spcPct val="150000"/>
              </a:lnSpc>
            </a:pPr>
            <a:r>
              <a:rPr lang="en-IN" sz="2200" dirty="0" smtClean="0"/>
              <a:t> ankle joint- anterior medial malleolar and anterior lateral malleolar branches</a:t>
            </a:r>
            <a:endParaRPr lang="en-IN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772" y="365126"/>
            <a:ext cx="4203708" cy="61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" y="188640"/>
            <a:ext cx="3151262" cy="13255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Deep peroneal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" y="1268760"/>
            <a:ext cx="4321802" cy="54006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200" dirty="0" smtClean="0"/>
              <a:t>Nerve of anterior compartment of leg and dorsum of foot.</a:t>
            </a:r>
          </a:p>
          <a:p>
            <a:pPr algn="just">
              <a:lnSpc>
                <a:spcPct val="160000"/>
              </a:lnSpc>
            </a:pPr>
            <a:r>
              <a:rPr lang="en-US" sz="2200" dirty="0" smtClean="0"/>
              <a:t>Is one of the two terminal branches of common peroneal nerve.</a:t>
            </a:r>
          </a:p>
          <a:p>
            <a:pPr algn="just">
              <a:lnSpc>
                <a:spcPct val="160000"/>
              </a:lnSpc>
            </a:pPr>
            <a:r>
              <a:rPr lang="en-US" sz="2200" dirty="0" smtClean="0"/>
              <a:t>It </a:t>
            </a:r>
            <a:r>
              <a:rPr lang="en-US" sz="2200" dirty="0">
                <a:solidFill>
                  <a:srgbClr val="FF0000"/>
                </a:solidFill>
              </a:rPr>
              <a:t>arises</a:t>
            </a:r>
            <a:r>
              <a:rPr lang="en-US" sz="2200" dirty="0"/>
              <a:t> from the bifurcation of common peroneal nerve lateral to neck of fibula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0"/>
            <a:ext cx="45365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5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1800200" cy="1325563"/>
          </a:xfrm>
        </p:spPr>
        <p:txBody>
          <a:bodyPr/>
          <a:lstStyle/>
          <a:p>
            <a:r>
              <a:rPr lang="en-IN" b="1" dirty="0" smtClean="0"/>
              <a:t>Course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8" y="1268760"/>
            <a:ext cx="4015358" cy="515515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Spiral around the fibular neck, pierces anterior intermuscular septum and enters anterior compartment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Then pierces Extensor digitorum longus and lies next to anterior tibial artery and accompanies it in leg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Ends </a:t>
            </a:r>
            <a:r>
              <a:rPr lang="en-US" dirty="0" smtClean="0"/>
              <a:t>in dorsum of foot close to ankle joint by dividing into medial and lateral terminal branch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Lateral terminal branch end in </a:t>
            </a:r>
            <a:r>
              <a:rPr lang="en-US" dirty="0" err="1" smtClean="0"/>
              <a:t>pseudoganglion</a:t>
            </a:r>
            <a:r>
              <a:rPr lang="en-US" dirty="0" smtClean="0"/>
              <a:t> and supplies Extensor </a:t>
            </a:r>
            <a:r>
              <a:rPr lang="en-US" smtClean="0"/>
              <a:t>digitorum brevis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Medial terminal branch ends by supplying skin in 1st </a:t>
            </a:r>
            <a:r>
              <a:rPr lang="en-US" dirty="0" err="1" smtClean="0"/>
              <a:t>interdigital</a:t>
            </a:r>
            <a:r>
              <a:rPr lang="en-US" dirty="0" smtClean="0"/>
              <a:t> cleft 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23429"/>
            <a:ext cx="4464496" cy="55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2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561</Words>
  <Application>Microsoft Office PowerPoint</Application>
  <PresentationFormat>On-screen Show (4:3)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Wingdings</vt:lpstr>
      <vt:lpstr>Office Theme</vt:lpstr>
      <vt:lpstr>ANTERIOR COMPARTMENT OF LEG &amp; DORSUM OF FOOT- II  Dr Dewanshi Mishra Senior Resident King George’s Medical University, U.P Lucknow   </vt:lpstr>
      <vt:lpstr>DISCLAIMER</vt:lpstr>
      <vt:lpstr>LEARNING OBJECTIVES</vt:lpstr>
      <vt:lpstr>ANTERIOR TIBIAL ARTERY</vt:lpstr>
      <vt:lpstr>Relations  </vt:lpstr>
      <vt:lpstr>PowerPoint Presentation</vt:lpstr>
      <vt:lpstr>Branches </vt:lpstr>
      <vt:lpstr>Deep peroneal nerve</vt:lpstr>
      <vt:lpstr>Course </vt:lpstr>
      <vt:lpstr>.</vt:lpstr>
      <vt:lpstr>Dorsalis pedis artery</vt:lpstr>
      <vt:lpstr>Branches </vt:lpstr>
      <vt:lpstr>Applied anatomy</vt:lpstr>
      <vt:lpstr>Foot drop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COMPATMENT OF LEG &amp; DORSUM OF FOOT  DR ARUN GANGWAR</dc:title>
  <dc:creator>dell</dc:creator>
  <cp:lastModifiedBy>dewanshi mishra</cp:lastModifiedBy>
  <cp:revision>50</cp:revision>
  <dcterms:created xsi:type="dcterms:W3CDTF">2020-06-11T11:55:31Z</dcterms:created>
  <dcterms:modified xsi:type="dcterms:W3CDTF">2020-06-27T05:22:27Z</dcterms:modified>
</cp:coreProperties>
</file>