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8" r:id="rId5"/>
    <p:sldId id="308" r:id="rId6"/>
    <p:sldId id="310" r:id="rId7"/>
    <p:sldId id="312" r:id="rId8"/>
    <p:sldId id="315" r:id="rId9"/>
    <p:sldId id="299" r:id="rId10"/>
    <p:sldId id="275" r:id="rId11"/>
    <p:sldId id="291" r:id="rId12"/>
    <p:sldId id="276" r:id="rId13"/>
    <p:sldId id="270" r:id="rId14"/>
    <p:sldId id="277" r:id="rId15"/>
    <p:sldId id="271" r:id="rId16"/>
    <p:sldId id="316" r:id="rId17"/>
    <p:sldId id="292" r:id="rId18"/>
    <p:sldId id="293" r:id="rId19"/>
    <p:sldId id="294" r:id="rId20"/>
    <p:sldId id="303" r:id="rId21"/>
    <p:sldId id="286" r:id="rId22"/>
    <p:sldId id="287" r:id="rId23"/>
    <p:sldId id="295" r:id="rId24"/>
    <p:sldId id="284" r:id="rId25"/>
    <p:sldId id="305" r:id="rId26"/>
    <p:sldId id="278" r:id="rId27"/>
    <p:sldId id="279" r:id="rId28"/>
    <p:sldId id="280" r:id="rId29"/>
    <p:sldId id="317" r:id="rId30"/>
    <p:sldId id="261" r:id="rId31"/>
    <p:sldId id="319" r:id="rId32"/>
    <p:sldId id="321" r:id="rId33"/>
    <p:sldId id="266" r:id="rId34"/>
    <p:sldId id="320" r:id="rId35"/>
    <p:sldId id="264" r:id="rId36"/>
    <p:sldId id="262" r:id="rId37"/>
    <p:sldId id="26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2737-ED9A-4C79-8F53-74D091601675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98C9-351D-4976-BFDB-F7A90FE86B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700" b="1" dirty="0" smtClean="0">
                <a:latin typeface="Arial" pitchFamily="34" charset="0"/>
                <a:cs typeface="Arial" pitchFamily="34" charset="0"/>
              </a:rPr>
              <a:t>Dr Archna Ghildiyal</a:t>
            </a:r>
          </a:p>
          <a:p>
            <a:r>
              <a:rPr lang="en-US" sz="67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Associate Professor</a:t>
            </a:r>
          </a:p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              Department of Physiology</a:t>
            </a:r>
          </a:p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KGMU</a:t>
            </a:r>
            <a:endParaRPr lang="en-IN" sz="67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Respiratory System</a:t>
            </a:r>
            <a:endParaRPr lang="en-IN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Oxygen Transport</a:t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zh-CN" b="1" dirty="0" smtClean="0">
                <a:latin typeface="Times New Roman" charset="0"/>
              </a:rPr>
              <a:t>    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charset="0"/>
              </a:rPr>
              <a:t>Method     </a:t>
            </a:r>
            <a:r>
              <a:rPr kumimoji="1" lang="en-US" altLang="zh-CN" b="1" dirty="0" smtClean="0">
                <a:latin typeface="Times New Roman" charset="0"/>
              </a:rPr>
              <a:t>                           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charset="0"/>
              </a:rPr>
              <a:t> Percentage</a:t>
            </a:r>
          </a:p>
          <a:p>
            <a:pPr>
              <a:buFontTx/>
              <a:buChar char="•"/>
            </a:pPr>
            <a:endParaRPr kumimoji="1" lang="en-US" altLang="zh-CN" u="sng" dirty="0" smtClean="0">
              <a:latin typeface="Times New Roman" charset="0"/>
            </a:endParaRPr>
          </a:p>
          <a:p>
            <a:pPr>
              <a:buFontTx/>
              <a:buChar char="•"/>
            </a:pPr>
            <a:r>
              <a:rPr kumimoji="1" lang="en-US" altLang="zh-CN" dirty="0" smtClean="0">
                <a:latin typeface="Times New Roman" charset="0"/>
              </a:rPr>
              <a:t>Dissolved in Plasma                    3 %</a:t>
            </a:r>
          </a:p>
          <a:p>
            <a:pPr>
              <a:buFontTx/>
              <a:buChar char="•"/>
            </a:pPr>
            <a:endParaRPr kumimoji="1" lang="en-US" altLang="zh-CN" dirty="0" smtClean="0">
              <a:latin typeface="Times New Roman" charset="0"/>
            </a:endParaRPr>
          </a:p>
          <a:p>
            <a:pPr>
              <a:buFontTx/>
              <a:buChar char="•"/>
            </a:pPr>
            <a:r>
              <a:rPr kumimoji="1" lang="en-US" altLang="zh-CN" dirty="0" smtClean="0">
                <a:latin typeface="Times New Roman" charset="0"/>
              </a:rPr>
              <a:t>Combined with Hemoglobin       97 %</a:t>
            </a:r>
            <a:endParaRPr kumimoji="1" lang="en-US" altLang="zh-CN" b="1" dirty="0" smtClean="0">
              <a:latin typeface="Times New Roman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sz="4000" baseline="-25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Dissolved in plasma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0.3 ml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 100 ml of blood(arterial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O2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Of 100 mm Hg)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Normal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95mmHg :0.29 ml of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dissolved per 100 ml of water in blood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40 mmHg in tissue capillaries-0nly 0.12 ml of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remains dissolved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0.17 ml of O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normally transported in dissolved state to the tissues by each 100 ml of arterial blood flow</a:t>
            </a:r>
            <a:endParaRPr lang="en-I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Hemoglobin Structure</a:t>
            </a:r>
            <a:r>
              <a:rPr kumimoji="1" lang="en-US" altLang="en-US" dirty="0" smtClean="0">
                <a:solidFill>
                  <a:schemeClr val="tx2"/>
                </a:solidFill>
                <a:latin typeface="Times New Roman" charset="0"/>
              </a:rPr>
              <a:t/>
            </a:r>
            <a:br>
              <a:rPr kumimoji="1" lang="en-US" altLang="en-US" dirty="0" smtClean="0">
                <a:solidFill>
                  <a:schemeClr val="tx2"/>
                </a:solidFill>
                <a:latin typeface="Times New Roman" charset="0"/>
              </a:rPr>
            </a:br>
            <a:endParaRPr lang="en-IN" dirty="0"/>
          </a:p>
        </p:txBody>
      </p:sp>
      <p:pic>
        <p:nvPicPr>
          <p:cNvPr id="4" name="Content Placeholder 3" descr="18_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6251" b="14999"/>
          <a:stretch>
            <a:fillRect/>
          </a:stretch>
        </p:blipFill>
        <p:spPr bwMode="auto">
          <a:xfrm>
            <a:off x="508000" y="1767681"/>
            <a:ext cx="812800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0034" y="928670"/>
            <a:ext cx="4572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 smtClean="0">
                <a:latin typeface="Arial" pitchFamily="34" charset="0"/>
                <a:cs typeface="Arial" pitchFamily="34" charset="0"/>
              </a:rPr>
              <a:t>Protein made up of 4 subunits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dirty="0" smtClean="0">
                <a:latin typeface="Arial" pitchFamily="34" charset="0"/>
                <a:cs typeface="Arial" pitchFamily="34" charset="0"/>
              </a:rPr>
              <a:t>Every subunit contains a </a:t>
            </a:r>
            <a:r>
              <a:rPr kumimoji="1" lang="en-US" altLang="zh-CN" sz="2400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kumimoji="1" lang="en-US" altLang="zh-CN" sz="2400" dirty="0" smtClean="0">
                <a:latin typeface="Arial" pitchFamily="34" charset="0"/>
                <a:cs typeface="Arial" pitchFamily="34" charset="0"/>
              </a:rPr>
              <a:t> moiety attached to a polypeptide chain.</a:t>
            </a:r>
            <a:endParaRPr kumimoji="1" lang="en-US" altLang="zh-C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Haemoglobin 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Haemoglobin molecules can transport up to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four O</a:t>
            </a:r>
            <a:r>
              <a:rPr lang="en-GB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When 4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’s are bound to haemoglobin, it is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saturated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with fewer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’s it is partially saturated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Haemoglobin’s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affinity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for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increases as its saturation increases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Oxygen binding occurs in response to the high P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in the lungs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Oxyhemoglobin</a:t>
            </a:r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Formation</a:t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Oxygen molecule reversibly attaches to the </a:t>
            </a:r>
            <a:r>
              <a:rPr kumimoji="1" lang="en-US" altLang="zh-CN" sz="3600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portion of hemoglobin</a:t>
            </a:r>
          </a:p>
          <a:p>
            <a:pPr>
              <a:buFontTx/>
              <a:buChar char="•"/>
            </a:pPr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kumimoji="1" lang="en-US" altLang="zh-CN" sz="3600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unit contains iron ( Fe</a:t>
            </a:r>
            <a:r>
              <a:rPr kumimoji="1" lang="en-US" altLang="zh-CN" sz="3600" baseline="30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) which provides the attractive force </a:t>
            </a:r>
          </a:p>
          <a:p>
            <a:pPr>
              <a:buFontTx/>
              <a:buChar char="•"/>
            </a:pPr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HbO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786050" y="5000636"/>
            <a:ext cx="1000132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 flipV="1">
            <a:off x="2786050" y="5143512"/>
            <a:ext cx="78581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 Capacity 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:  Maximum quantity of oxygen that will combine chemically with the hemoglobin in a unit volume of blood </a:t>
            </a:r>
          </a:p>
          <a:p>
            <a:pPr>
              <a:lnSpc>
                <a:spcPct val="110000"/>
              </a:lnSpc>
            </a:pPr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10000"/>
              </a:lnSpc>
            </a:pP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 Content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kumimoji="1" lang="en-US" altLang="zh-CN" sz="3600" i="1" dirty="0" smtClean="0">
                <a:latin typeface="Arial" pitchFamily="34" charset="0"/>
                <a:cs typeface="Arial" pitchFamily="34" charset="0"/>
              </a:rPr>
              <a:t> how much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oxygen is in the blood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 Saturation </a:t>
            </a:r>
            <a:r>
              <a:rPr kumimoji="1" lang="en-US" altLang="zh-CN" sz="3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 Percentage of all the available </a:t>
            </a:r>
            <a:r>
              <a:rPr kumimoji="1" lang="en-US" altLang="zh-CN" sz="3600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binding sites saturated with oxygen</a:t>
            </a:r>
          </a:p>
          <a:p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Volume percent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%) refers to the milliliters of oxygen extracted from a  100 ml sample of whole blood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Maximum amount of O2 that can combine with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Hb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blood</a:t>
            </a: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Normal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gms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/100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ml of blood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Each gm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can bind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1.34 ml of 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(In chemically pure Hb-1.39 ml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Total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bound with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15x1.34=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ml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(if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100%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saturated)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baseline="-25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released from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Hb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tissues</a:t>
            </a: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normal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systemic arterial blood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-Total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bound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19.4ml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/100 ml of blood(97% saturated)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Tissue capillaries: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Combined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- 14.4ml/100 ml of blood(P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40mmHg,75% saturated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 normal conditions about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5ml of O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transported from the lungs to the tissues by each 100 ml of blood flow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baseline="-25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-Hb dissociation curve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Illustrates the %saturation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with oxygen at various 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values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Sigmoid shaped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curve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Progressive increase in the %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bound with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as blood 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increases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:point at which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 50% saturated</a:t>
            </a:r>
            <a:endParaRPr lang="en-US" sz="3600" baseline="-25000" dirty="0" smtClean="0">
              <a:latin typeface="Arial" pitchFamily="34" charset="0"/>
              <a:cs typeface="Arial" pitchFamily="34" charset="0"/>
            </a:endParaRP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LECTURE:6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Contents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Composition of air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Gaseous transport: Oxygen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-Hb dissociation curve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Factors affecting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-Hb dissociation</a:t>
            </a: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Plateau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Provides a margin of safety in the oxygen carrying capacity of the blood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Steep portion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Small changes in Oxygen levels can cause significant changes in binding.  This promotes release of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 the tissues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Oxygen-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Hb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dissociation curve</a:t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West_Fig06-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2052" y="1600200"/>
            <a:ext cx="51398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Effect of changing hemoglobin concentration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5" name="Picture 2" descr="West_Fig06-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4559" y="1600200"/>
            <a:ext cx="68748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Role of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Hb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maintaining nearly constant PO</a:t>
            </a:r>
            <a:r>
              <a:rPr lang="en-US" baseline="-25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 tissues</a:t>
            </a: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Function as Tissue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buffer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system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Stabilize the 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pressure in the tissues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Tissue 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O2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can not rise above 40 mmHg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>
                <a:solidFill>
                  <a:schemeClr val="tx2"/>
                </a:solidFill>
                <a:latin typeface="Times New Roman" charset="0"/>
              </a:rPr>
              <a:t/>
            </a:r>
            <a:br>
              <a:rPr kumimoji="1" lang="en-US" altLang="zh-CN" dirty="0" smtClean="0">
                <a:solidFill>
                  <a:schemeClr val="tx2"/>
                </a:solidFill>
                <a:latin typeface="Times New Roman" charset="0"/>
              </a:rPr>
            </a:br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Factors that Shift the Oxygen-Hemoglobin Dissociation Curve</a:t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pH and P</a:t>
            </a:r>
            <a:r>
              <a:rPr kumimoji="1" lang="en-US" altLang="zh-CN" sz="3600" baseline="-25000" dirty="0" smtClean="0">
                <a:latin typeface="Arial" pitchFamily="34" charset="0"/>
                <a:cs typeface="Arial" pitchFamily="34" charset="0"/>
              </a:rPr>
              <a:t>CO2</a:t>
            </a:r>
          </a:p>
          <a:p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Temperature</a:t>
            </a:r>
          </a:p>
          <a:p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2,3-diphosphoglycerate(2,3-DPG)</a:t>
            </a:r>
          </a:p>
          <a:p>
            <a:pPr>
              <a:buNone/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kumimoji="1" lang="en-US" altLang="zh-CN" sz="3600" dirty="0" smtClean="0">
                <a:latin typeface="Arial" pitchFamily="34" charset="0"/>
                <a:cs typeface="Arial" pitchFamily="34" charset="0"/>
              </a:rPr>
            </a:br>
            <a:endParaRPr kumimoji="1" lang="en-US" altLang="zh-CN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kumimoji="1" lang="en-US" altLang="zh-CN" dirty="0" smtClean="0">
              <a:solidFill>
                <a:schemeClr val="tx2"/>
              </a:solidFill>
              <a:latin typeface="Times New Roman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 and P</a:t>
            </a:r>
            <a:r>
              <a:rPr kumimoji="1" lang="en-US" altLang="zh-CN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CO2</a:t>
            </a:r>
            <a:r>
              <a:rPr kumimoji="1"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 </a:t>
            </a:r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Bohr effect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Increased delivery of O</a:t>
            </a:r>
            <a:r>
              <a:rPr lang="en-US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the tissues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when CO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&amp; H+ ions shift the 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-Hb Dissociation curve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the right</a:t>
            </a:r>
            <a:endParaRPr lang="en-I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3" descr="FG23_2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1000" t="1022" r="10001"/>
          <a:stretch>
            <a:fillRect/>
          </a:stretch>
        </p:blipFill>
        <p:spPr bwMode="auto">
          <a:xfrm>
            <a:off x="4648200" y="1643050"/>
            <a:ext cx="40386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Temperature </a:t>
            </a:r>
            <a:br>
              <a:rPr kumimoji="1"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3" descr="FG23_22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841" r="9579"/>
          <a:stretch>
            <a:fillRect/>
          </a:stretch>
        </p:blipFill>
        <p:spPr bwMode="auto">
          <a:xfrm>
            <a:off x="2171824" y="1600200"/>
            <a:ext cx="48003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2,3-diphosphoglycerate</a:t>
            </a:r>
            <a:endParaRPr lang="en-IN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Byproduct of anaerobic </a:t>
            </a:r>
            <a:r>
              <a:rPr kumimoji="1" lang="en-US" altLang="zh-CN" sz="3600" dirty="0" err="1" smtClean="0">
                <a:latin typeface="Arial" pitchFamily="34" charset="0"/>
                <a:cs typeface="Arial" pitchFamily="34" charset="0"/>
              </a:rPr>
              <a:t>glycolysis</a:t>
            </a:r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Present in high concentration in red blood cells because of their content of 2,3-DPG </a:t>
            </a:r>
            <a:r>
              <a:rPr kumimoji="1" lang="en-US" altLang="zh-CN" sz="3600" dirty="0" err="1" smtClean="0">
                <a:latin typeface="Arial" pitchFamily="34" charset="0"/>
                <a:cs typeface="Arial" pitchFamily="34" charset="0"/>
              </a:rPr>
              <a:t>mutase</a:t>
            </a:r>
            <a:endParaRPr kumimoji="1"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Diminishes the affinity of hemoglobin for O</a:t>
            </a:r>
            <a:r>
              <a:rPr kumimoji="1" lang="en-US" altLang="zh-CN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(Right Shift)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endParaRPr lang="en-I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Importance: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Normal DPG in blood keeps the  curve slightly to the right all the time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In Hypoxic condition</a:t>
            </a:r>
          </a:p>
          <a:p>
            <a:pPr>
              <a:spcBef>
                <a:spcPct val="50000"/>
              </a:spcBef>
              <a:buNone/>
            </a:pP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Disadvantage: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Excess DPG : Difficulty for the hemoglobin to combines with O</a:t>
            </a:r>
            <a:r>
              <a:rPr kumimoji="1" lang="en-US" altLang="zh-CN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in the lungs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PRO\Document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9352" y="1785927"/>
            <a:ext cx="605016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Objectives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Composition of air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Partial pressure of gases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Oxygen Transport : Methods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Role of hemoglobin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5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-Hb dissociation curve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Factors :Shifting the curve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Question:1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 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which of the following sites is the partial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pressure of oxygen (P</a:t>
            </a:r>
            <a:r>
              <a:rPr lang="en-IN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O2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 </a:t>
            </a:r>
            <a:r>
              <a:rPr lang="en-IN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highest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Exhaled gas </a:t>
            </a:r>
          </a:p>
          <a:p>
            <a:pPr marL="514350" indent="-514350">
              <a:buAutoNum type="alphaUcPeriod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Anatomical dead space at the end of expiration </a:t>
            </a:r>
          </a:p>
          <a:p>
            <a:pPr marL="514350" indent="-514350">
              <a:buAutoNum type="alphaUcPeriod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Anatomical dead space at the end of inspiration </a:t>
            </a:r>
          </a:p>
          <a:p>
            <a:pPr marL="514350" indent="-514350">
              <a:buAutoNum type="alphaUcPeriod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Alveolar gas </a:t>
            </a:r>
            <a:br>
              <a:rPr lang="en-IN" dirty="0" smtClean="0">
                <a:latin typeface="Arial" pitchFamily="34" charset="0"/>
                <a:cs typeface="Arial" pitchFamily="34" charset="0"/>
              </a:rPr>
            </a:b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exchange of gases between</a:t>
            </a:r>
          </a:p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inhaled air and Pulmonary blood is</a:t>
            </a:r>
          </a:p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referred as:</a:t>
            </a:r>
          </a:p>
          <a:p>
            <a:pPr fontAlgn="ctr"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A) Cellular respiration</a:t>
            </a:r>
          </a:p>
          <a:p>
            <a:pPr fontAlgn="ctr"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B) External respiration</a:t>
            </a:r>
          </a:p>
          <a:p>
            <a:pPr fontAlgn="ctr"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C) Internal respiration</a:t>
            </a:r>
          </a:p>
          <a:p>
            <a:pPr fontAlgn="ctr"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D) Circulatory respiration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Most Oxygen in the blood is transported as: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A)De-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oxyhemoglobin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B)Dissolved in plasma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C)Oxy-hemoglobin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D)Reduced hemoglobin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Question:4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Shift  of O</a:t>
            </a:r>
            <a:r>
              <a:rPr lang="en-IN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-Haemoglobin dissociation curve to the right is caused by…. (in blood):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A) Decreased hydrogen ions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B) Increased CO</a:t>
            </a:r>
            <a:r>
              <a:rPr lang="en-IN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C) Decreased temperature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D) Decreased BPG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Question:5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071538" y="1857364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Oxyhaemoglobin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dissociation curve is shifted to the left by: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A) increase in arterial PCO2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B) acidosis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C) increase in 2,3 DPG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D) fall in temperature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Answers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Guyton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Hall.Text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book of Medical Physiology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Ganong’s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Review of Medical Physiology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Berne &amp; Levy Physiology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R5_Kuh8EjJup0J0XG4Q4QL0CN4Sz49nBIKY5fLulWo5tdfN4fE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550072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Atmospheric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Air:Composition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Pressure (at sea level)=760mm Hg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78.6%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20.8%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=0.04%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0=0.5%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4038600" cy="369729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N2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 596mm Hg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160 mm Hg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Co2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=0.3mm Hg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H2O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=3.7mm Hg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WIPRO\Documents\blood_pressure_round_heart13310587515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5570450" cy="557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PRO\Documents\internal_respiration1331077931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0700" y="285750"/>
            <a:ext cx="556260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Diffusion of Gases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Alveolocapillary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Membrane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Along  partial pressure gradient,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Until equilibrium is reached</a:t>
            </a:r>
            <a:endParaRPr lang="en-GB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diffuses from the </a:t>
            </a: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alveolus into the blood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Carbon dioxide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from the </a:t>
            </a: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blood into the alveolus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Carbon dioxide :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very </a:t>
            </a: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soluble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in blood, allowing many molecules to diffuse along small pressure gradient</a:t>
            </a:r>
          </a:p>
          <a:p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: less soluble, requires a larger concentration gradient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Effect of water vapor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Fresh air enters respiratory passage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Immediately mixes with water vapor (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Humidification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Water vapor lowers the partial pressure of  gases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(total pressure remains constant)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O2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is lowered to about 149 mmHg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Constant 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H2O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=47mmHg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905</Words>
  <Application>Microsoft Office PowerPoint</Application>
  <PresentationFormat>On-screen Show (4:3)</PresentationFormat>
  <Paragraphs>178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Respiratory System</vt:lpstr>
      <vt:lpstr> LECTURE:6 </vt:lpstr>
      <vt:lpstr>Learning Objectives</vt:lpstr>
      <vt:lpstr>Atmospheric Air:Composition  Total Pressure (at sea level)=760mm Hg </vt:lpstr>
      <vt:lpstr>Slide 5</vt:lpstr>
      <vt:lpstr>Slide 6</vt:lpstr>
      <vt:lpstr>Diffusion of Gases</vt:lpstr>
      <vt:lpstr>Contd…</vt:lpstr>
      <vt:lpstr>Effect of water vapor</vt:lpstr>
      <vt:lpstr> Oxygen Transport </vt:lpstr>
      <vt:lpstr>O2 Dissolved in plasma</vt:lpstr>
      <vt:lpstr>Hemoglobin Structure </vt:lpstr>
      <vt:lpstr>Haemoglobin </vt:lpstr>
      <vt:lpstr>Oxyhemoglobin Formation </vt:lpstr>
      <vt:lpstr>Terms</vt:lpstr>
      <vt:lpstr>Contd…</vt:lpstr>
      <vt:lpstr>Maximum amount of O2 that can combine with Hb of blood</vt:lpstr>
      <vt:lpstr>O2 released from Hb in tissues</vt:lpstr>
      <vt:lpstr> O2-Hb dissociation curve </vt:lpstr>
      <vt:lpstr>Contd…</vt:lpstr>
      <vt:lpstr>Oxygen-Hb dissociation curve </vt:lpstr>
      <vt:lpstr> Effect of changing hemoglobin concentration </vt:lpstr>
      <vt:lpstr>Role of Hb in maintaining nearly constant PO2 in  tissues</vt:lpstr>
      <vt:lpstr> Factors that Shift the Oxygen-Hemoglobin Dissociation Curve </vt:lpstr>
      <vt:lpstr>pH and PCO2:  Bohr effect</vt:lpstr>
      <vt:lpstr> Temperature  </vt:lpstr>
      <vt:lpstr>2,3-diphosphoglycerate</vt:lpstr>
      <vt:lpstr>Contd…</vt:lpstr>
      <vt:lpstr>Slide 29</vt:lpstr>
      <vt:lpstr>Question:1</vt:lpstr>
      <vt:lpstr>Question:2</vt:lpstr>
      <vt:lpstr>Question:3</vt:lpstr>
      <vt:lpstr>Question:4</vt:lpstr>
      <vt:lpstr>Question:5</vt:lpstr>
      <vt:lpstr>Answers</vt:lpstr>
      <vt:lpstr>References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WIPRO</dc:creator>
  <cp:lastModifiedBy>VIVEKK36</cp:lastModifiedBy>
  <cp:revision>179</cp:revision>
  <dcterms:created xsi:type="dcterms:W3CDTF">2014-10-12T04:16:36Z</dcterms:created>
  <dcterms:modified xsi:type="dcterms:W3CDTF">2014-11-11T07:35:13Z</dcterms:modified>
</cp:coreProperties>
</file>