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0" r:id="rId4"/>
    <p:sldId id="262" r:id="rId5"/>
    <p:sldId id="263" r:id="rId6"/>
    <p:sldId id="264" r:id="rId7"/>
    <p:sldId id="286" r:id="rId8"/>
    <p:sldId id="288" r:id="rId9"/>
    <p:sldId id="266" r:id="rId10"/>
    <p:sldId id="267" r:id="rId11"/>
    <p:sldId id="268" r:id="rId12"/>
    <p:sldId id="269" r:id="rId13"/>
    <p:sldId id="270" r:id="rId14"/>
    <p:sldId id="271" r:id="rId15"/>
    <p:sldId id="289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81" r:id="rId26"/>
    <p:sldId id="282" r:id="rId27"/>
    <p:sldId id="283" r:id="rId28"/>
    <p:sldId id="290" r:id="rId29"/>
    <p:sldId id="284" r:id="rId30"/>
    <p:sldId id="291" r:id="rId31"/>
    <p:sldId id="293" r:id="rId32"/>
    <p:sldId id="292" r:id="rId33"/>
    <p:sldId id="295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7772400" cy="1975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Furcation: The Problem and Its Management</a:t>
            </a:r>
          </a:p>
        </p:txBody>
      </p:sp>
      <p:sp>
        <p:nvSpPr>
          <p:cNvPr id="8195" name="Subtitle 3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772400" cy="1508125"/>
          </a:xfrm>
        </p:spPr>
        <p:txBody>
          <a:bodyPr>
            <a:normAutofit lnSpcReduction="10000"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3200" smtClean="0"/>
              <a:t>Dr. Shalini Kaushal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3200" smtClean="0"/>
              <a:t>Assoc. Prof.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3200" smtClean="0"/>
              <a:t>Periodontology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Antimicrobials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Adjunct to scaling and root planning</a:t>
            </a:r>
          </a:p>
          <a:p>
            <a:pPr lvl="1" algn="just" eaLnBrk="1" hangingPunct="1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Chlorhexidine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Tetracycline fibers</a:t>
            </a:r>
          </a:p>
          <a:p>
            <a:pPr algn="just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 clinically significant difference in clinical parameters after irrigation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3200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Open Debridement</a:t>
            </a:r>
          </a:p>
        </p:txBody>
      </p:sp>
      <p:sp>
        <p:nvSpPr>
          <p:cNvPr id="38915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Greater calculus removal than closed</a:t>
            </a:r>
          </a:p>
          <a:p>
            <a:pPr algn="just" eaLnBrk="1" hangingPunct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Ultrasonic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Narrow furcations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Dome of furcation</a:t>
            </a:r>
          </a:p>
          <a:p>
            <a:pPr lvl="1" algn="just" eaLnBrk="1" hangingPunct="1">
              <a:lnSpc>
                <a:spcPct val="9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Surgical access and increased operator experience significantly enhance calculus removal in molar furcation.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457200" y="457200"/>
            <a:ext cx="3581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 descr="2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5181600" y="457200"/>
            <a:ext cx="3505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 descr="3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381000" y="3709988"/>
            <a:ext cx="3656013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 descr="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3733800"/>
            <a:ext cx="36560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Osseous Surgery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143000"/>
            <a:ext cx="5105400" cy="47244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effective in grade II furcation</a:t>
            </a:r>
          </a:p>
          <a:p>
            <a:pPr eaLnBrk="1" hangingPunct="1"/>
            <a:endParaRPr lang="en-US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Osteoplasty</a:t>
            </a:r>
            <a:r>
              <a:rPr lang="en-US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ostectomy</a:t>
            </a:r>
            <a:r>
              <a:rPr lang="en-US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techniques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Remove the lip of defect to reduce horizontal depth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Bone ramps into the furcation to enhance plaque control</a:t>
            </a: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Reduce probing depths</a:t>
            </a:r>
          </a:p>
        </p:txBody>
      </p:sp>
      <p:pic>
        <p:nvPicPr>
          <p:cNvPr id="40964" name="Picture 5" descr="NEW-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413500" y="1524000"/>
            <a:ext cx="1663700" cy="1619250"/>
          </a:xfrm>
          <a:noFill/>
        </p:spPr>
      </p:pic>
      <p:pic>
        <p:nvPicPr>
          <p:cNvPr id="40965" name="Picture 6" descr="NEW-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352800"/>
            <a:ext cx="16764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7" descr="NEW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953000"/>
            <a:ext cx="16764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Root Resection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Grade II or Grade III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Indications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Teeth serving as abutments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Teeth with furcation defect treated successfully with endodontic procedure 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 considerations</a:t>
            </a:r>
          </a:p>
          <a:p>
            <a:pPr algn="just"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9" name="Picture 5" descr="NEW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0"/>
            <a:ext cx="1189038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Root Resection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Grade II or grade III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3810000" cy="4876800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Contraindications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Inadequate bone support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Fused roots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Inoperable endodontically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 considerations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9" name="Picture 5" descr="NEW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8000"/>
            <a:ext cx="1189038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Sequence of treatment at RSR 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Endodontic treatment</a:t>
            </a:r>
          </a:p>
          <a:p>
            <a:pPr eaLnBrk="1" hangingPunct="1">
              <a:lnSpc>
                <a:spcPct val="160000"/>
              </a:lnSpc>
            </a:pPr>
            <a:r>
              <a:rPr lang="en-US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Provisional restoration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US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RSR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Periodontal surgery</a:t>
            </a:r>
          </a:p>
          <a:p>
            <a:pPr eaLnBrk="1" hangingPunct="1">
              <a:lnSpc>
                <a:spcPct val="160000"/>
              </a:lnSpc>
            </a:pPr>
            <a:r>
              <a:rPr lang="en-US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Final prosthetic restoration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root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remove</a:t>
            </a:r>
            <a:endParaRPr lang="en-US" dirty="0" smtClean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447800"/>
            <a:ext cx="4267200" cy="48006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Remove the root-</a:t>
            </a:r>
          </a:p>
          <a:p>
            <a:pPr algn="just" eaLnBrk="1" hangingPunct="1">
              <a:lnSpc>
                <a:spcPct val="90000"/>
              </a:lnSpc>
            </a:pPr>
            <a:endParaRPr lang="en-US" sz="3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will eliminate the furcation and allow maintenance.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 the greatest amount of bone and attachment loss.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will eliminate periodontal problem on adjacent teeth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 the greatest number of anatomic problem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That least complicate future periodontal maintenance.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6" name="Picture 7" descr="NEW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750" y="2667000"/>
            <a:ext cx="30162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Hemisection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Mandibular molars </a:t>
            </a:r>
          </a:p>
          <a:p>
            <a:pPr eaLnBrk="1" hangingPunct="1"/>
            <a:endParaRPr lang="en-US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III furcation</a:t>
            </a:r>
          </a:p>
          <a:p>
            <a:pPr lvl="1" eaLnBrk="1" hangingPunct="1"/>
            <a:endParaRPr lang="en-US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Need widely separated roots</a:t>
            </a:r>
          </a:p>
          <a:p>
            <a:pPr lvl="1"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0" name="Picture 4" descr="r"/>
          <p:cNvPicPr>
            <a:picLocks noChangeAspect="1" noChangeArrowheads="1"/>
          </p:cNvPicPr>
          <p:nvPr/>
        </p:nvPicPr>
        <p:blipFill>
          <a:blip r:embed="rId2"/>
          <a:srcRect b="5022"/>
          <a:stretch>
            <a:fillRect/>
          </a:stretch>
        </p:blipFill>
        <p:spPr bwMode="auto">
          <a:xfrm>
            <a:off x="2743200" y="4114800"/>
            <a:ext cx="3930650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Hemisection</a:t>
            </a:r>
          </a:p>
        </p:txBody>
      </p:sp>
      <p:pic>
        <p:nvPicPr>
          <p:cNvPr id="46083" name="Picture 3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2324100"/>
            <a:ext cx="3006725" cy="2209800"/>
          </a:xfrm>
          <a:noFill/>
        </p:spPr>
      </p:pic>
      <p:pic>
        <p:nvPicPr>
          <p:cNvPr id="46084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327275"/>
            <a:ext cx="2989263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4572000"/>
          </a:xfrm>
        </p:spPr>
        <p:txBody>
          <a:bodyPr/>
          <a:lstStyle/>
          <a:p>
            <a:pPr algn="just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defined as: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 area of complex anatomic morphology that may be difficult or impossible to be debrided by routine periodontal instrumentation.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5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162800" cy="952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Impact"/>
              </a:rPr>
              <a:t>Tunnel Preparation</a:t>
            </a:r>
          </a:p>
        </p:txBody>
      </p:sp>
      <p:pic>
        <p:nvPicPr>
          <p:cNvPr id="48131" name="Picture 10" descr="NEW-7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5257800" y="1981200"/>
            <a:ext cx="2376488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11" descr="NEW-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343400"/>
            <a:ext cx="2376488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3810000" cy="4419600"/>
          </a:xfrm>
        </p:spPr>
        <p:txBody>
          <a:bodyPr>
            <a:no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III furcation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Permits plaque removal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Root caries (4% stannous fluoride)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25% failure rate at 5 years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Recurrent periodontitis</a:t>
            </a:r>
          </a:p>
          <a:p>
            <a:pPr marL="996696" lvl="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3015" name="Rectangle 14"/>
          <p:cNvSpPr>
            <a:spLocks noGrp="1" noChangeArrowheads="1"/>
          </p:cNvSpPr>
          <p:nvPr>
            <p:ph sz="half" idx="2"/>
          </p:nvPr>
        </p:nvSpPr>
        <p:spPr>
          <a:xfrm>
            <a:off x="4648200" y="1905000"/>
            <a:ext cx="3810000" cy="4572000"/>
          </a:xfrm>
        </p:spPr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Root Separation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772400" cy="368856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Root separation involves the sectioning of the root complex and the maintenance of all roots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8" name="Picture 4" descr="NEW-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0913" y="3581400"/>
            <a:ext cx="2147887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Regeneration of Furcation Defects 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600200"/>
            <a:ext cx="42672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2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Guided tissue regeneration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Predictable outcome of GTR therapy was demonstrated only in grade II furcation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involved mandibular molars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less favorable results have been reported in other types of furcation defects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GTR could be considered in areas with isolated degree II furcation defects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6" name="Picture 12" descr="NEW-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371600"/>
            <a:ext cx="2422525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14" descr="NEW-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048000"/>
            <a:ext cx="2422525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15" descr="NEW-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724400"/>
            <a:ext cx="2376488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FFFF00"/>
                </a:solidFill>
              </a:rPr>
              <a:t>Furcation Defects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Most predictable</a:t>
            </a:r>
            <a:r>
              <a:rPr lang="en-US" sz="2400" dirty="0" smtClean="0"/>
              <a:t>	    		</a:t>
            </a:r>
            <a:r>
              <a:rPr lang="en-US" sz="2000" dirty="0" smtClean="0"/>
              <a:t>Mandibular or 					    		Buccal Maxillary					      	Class II Furcations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				</a:t>
            </a:r>
            <a:r>
              <a:rPr lang="en-US" sz="2000" dirty="0" err="1" smtClean="0"/>
              <a:t>Mesial</a:t>
            </a:r>
            <a:r>
              <a:rPr lang="en-US" sz="2000" dirty="0" smtClean="0"/>
              <a:t> or Distal 						Maxillary Class II 						Furcations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					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					Class III Furcations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Least predictable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		</a:t>
            </a: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4419600" y="1676400"/>
            <a:ext cx="0" cy="40386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811588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533400"/>
            <a:ext cx="3811588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6" descr="2` 6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733800"/>
            <a:ext cx="3802063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7" descr="2`` 6 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99013" y="3643313"/>
            <a:ext cx="381158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Osseous Grafting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Autogenous bone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Allografts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Freeze dried bone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Demineralized Freeze dried bone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Alloplasts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Hydroxyapatite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Non-porous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Porous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Bioglass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Extraction 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Attachment loss is so extensive that no root can be maintained</a:t>
            </a:r>
          </a:p>
          <a:p>
            <a:pPr marL="411480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If tooth/gingival anatomy will not allow proper plaque control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411480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For endodontic or restorative reason</a:t>
            </a:r>
          </a:p>
          <a:p>
            <a:pPr marL="411480" eaLnBrk="1" fontAlgn="auto" hangingPunct="1">
              <a:lnSpc>
                <a:spcPct val="14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Osseointegrated implant substitute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Prognosis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Previous concept: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Significant furcation involvement means a hopeless long-term prognosis.</a:t>
            </a:r>
          </a:p>
          <a:p>
            <a:pPr algn="just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Recent trends: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periodontal therapy is sufficient to maintain long term prognosis unless development of caries in furcation area.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Prognosis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Key to long term success: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Thorough diagnosis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Selection of patients with good oral hygiene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Careful surgical and restorative management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Patients Factors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Determine patient`s goals and expectations</a:t>
            </a:r>
          </a:p>
          <a:p>
            <a:pPr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Screen for local, behavioral and systemic factors;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Oral hygiene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Compliance 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Stress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Intraoral Accessibility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Uncontrolled Diabetes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Smoking</a:t>
            </a:r>
          </a:p>
          <a:p>
            <a:pPr lvl="1" algn="just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Healing response to Previous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Anatomical Considerations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Root trunk 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Furcation entrance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Root surface anatomy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Enamel projections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Accessory canals</a:t>
            </a:r>
          </a:p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MCQs on Furcation management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1.The treatment of choice in grade II furcation involvement is/are</a:t>
            </a:r>
          </a:p>
          <a:p>
            <a:endParaRPr lang="en-US" dirty="0" smtClean="0"/>
          </a:p>
          <a:p>
            <a:r>
              <a:rPr lang="en-US" dirty="0" smtClean="0"/>
              <a:t>a) Nonsurgical periodontal therapy</a:t>
            </a:r>
          </a:p>
          <a:p>
            <a:r>
              <a:rPr lang="en-US" dirty="0" smtClean="0"/>
              <a:t>b) Flap procedure </a:t>
            </a:r>
          </a:p>
          <a:p>
            <a:r>
              <a:rPr lang="en-US" dirty="0" smtClean="0"/>
              <a:t>c) </a:t>
            </a:r>
            <a:r>
              <a:rPr lang="en-US" dirty="0" err="1" smtClean="0"/>
              <a:t>Odontoplasty</a:t>
            </a:r>
            <a:r>
              <a:rPr lang="en-US" dirty="0" smtClean="0"/>
              <a:t> and </a:t>
            </a:r>
            <a:r>
              <a:rPr lang="en-US" dirty="0" err="1" smtClean="0"/>
              <a:t>osteoplasty</a:t>
            </a:r>
            <a:endParaRPr lang="en-US" dirty="0" smtClean="0"/>
          </a:p>
          <a:p>
            <a:r>
              <a:rPr lang="en-US" dirty="0" smtClean="0"/>
              <a:t>d) Both (b) and (c)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3B895-7BF2-413A-868F-C18F852E819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MCQs on Furcation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Osseous surgery is most effective in</a:t>
            </a:r>
          </a:p>
          <a:p>
            <a:endParaRPr lang="en-US" dirty="0" smtClean="0"/>
          </a:p>
          <a:p>
            <a:r>
              <a:rPr lang="en-US" dirty="0" smtClean="0"/>
              <a:t>A) Grade I furcation</a:t>
            </a:r>
          </a:p>
          <a:p>
            <a:r>
              <a:rPr lang="en-US" dirty="0" smtClean="0"/>
              <a:t>B)  Grade II furcation</a:t>
            </a:r>
          </a:p>
          <a:p>
            <a:r>
              <a:rPr lang="en-US" dirty="0" smtClean="0"/>
              <a:t>C) Grade III furcation</a:t>
            </a:r>
          </a:p>
          <a:p>
            <a:r>
              <a:rPr lang="en-US" dirty="0" smtClean="0"/>
              <a:t>D) None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MCQs on Furcation management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3.Which of the following is a major contraindication to resection of root in furcation management ?</a:t>
            </a:r>
          </a:p>
          <a:p>
            <a:endParaRPr lang="en-US" dirty="0" smtClean="0"/>
          </a:p>
          <a:p>
            <a:r>
              <a:rPr lang="en-US" dirty="0" smtClean="0"/>
              <a:t>a) Inadequate bone support</a:t>
            </a:r>
          </a:p>
          <a:p>
            <a:r>
              <a:rPr lang="en-US" dirty="0" smtClean="0"/>
              <a:t>b) Inoperable endodontically</a:t>
            </a:r>
          </a:p>
          <a:p>
            <a:r>
              <a:rPr lang="en-US" dirty="0" smtClean="0"/>
              <a:t>c) Poor oral hygiene</a:t>
            </a:r>
          </a:p>
          <a:p>
            <a:r>
              <a:rPr lang="en-US" dirty="0" smtClean="0"/>
              <a:t>d) 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3B895-7BF2-413A-868F-C18F852E819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MCQs on Furcation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4.Hemisection can be done in</a:t>
            </a:r>
          </a:p>
          <a:p>
            <a:endParaRPr lang="en-US" dirty="0" smtClean="0"/>
          </a:p>
          <a:p>
            <a:r>
              <a:rPr lang="en-US" dirty="0" smtClean="0"/>
              <a:t>A) Mandibular molars</a:t>
            </a:r>
          </a:p>
          <a:p>
            <a:r>
              <a:rPr lang="en-US" dirty="0" smtClean="0"/>
              <a:t>B) Grade III furcations</a:t>
            </a:r>
          </a:p>
          <a:p>
            <a:r>
              <a:rPr lang="en-US" dirty="0" smtClean="0"/>
              <a:t>C) In widely separated roots</a:t>
            </a:r>
          </a:p>
          <a:p>
            <a:r>
              <a:rPr lang="en-US" dirty="0" smtClean="0"/>
              <a:t>D) All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MCQs on Furcation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5. </a:t>
            </a:r>
            <a:r>
              <a:rPr lang="en-US" sz="2800" dirty="0" smtClean="0"/>
              <a:t>Recent trend for the prognosis of furcation defect is</a:t>
            </a:r>
          </a:p>
          <a:p>
            <a:pPr algn="just"/>
            <a:r>
              <a:rPr lang="en-US" sz="2800" dirty="0" smtClean="0"/>
              <a:t>A)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Significant furcation involvement means a 	hopeless long-term prognosis.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Simple periodontal therapy is sufficient to  	maintain long term prognosis.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Simple periodontal therapy is sufficient to  	maintain long term prognosis unless 	development of caries in furcation area.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None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Glickman`s  Classification(1953)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 Incipient Furcation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II cul-de-sac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III Communicating or Through and Through Furcation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Grade IV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4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7772400" cy="3810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Times New Roman"/>
                <a:cs typeface="Times New Roman"/>
              </a:rPr>
              <a:t>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 of  furcation Treatment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elimination of the microbial plaque from the exposed surfaces of the root complex.</a:t>
            </a:r>
          </a:p>
          <a:p>
            <a:pPr algn="just" eaLnBrk="1" hangingPunct="1">
              <a:lnSpc>
                <a:spcPct val="14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40000"/>
              </a:lnSpc>
            </a:pPr>
            <a:r>
              <a:rPr lang="en-US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The establishment of an anatomy of the affected surfaces that facilitates proper self-performed plaque control.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 of therapeutic mode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Varies with: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-The class of furcation defect.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-The extent and configuration of bone loss.</a:t>
            </a:r>
          </a:p>
          <a:p>
            <a:pPr marL="582930" indent="-514350">
              <a:buNone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-Other anatomic factors.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Therapeutic classes of furcation defects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Class I: Early defects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Class II:</a:t>
            </a:r>
          </a:p>
          <a:p>
            <a:r>
              <a:rPr lang="en-US" dirty="0" smtClean="0"/>
              <a:t> a) Shallow horizontal involvement</a:t>
            </a:r>
          </a:p>
          <a:p>
            <a:r>
              <a:rPr lang="en-US" dirty="0" smtClean="0"/>
              <a:t> b) Isolated deep class II furcations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Class II to IV: Advanced defects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>
          <a:xfrm>
            <a:off x="685800" y="1447800"/>
            <a:ext cx="3962400" cy="45720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most situations, it results in the resolution of the inflammatory lesion in the gingiva.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Most effective in grade I and shallow grade II.</a:t>
            </a:r>
          </a:p>
          <a:p>
            <a:pPr algn="just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Deeper sites respond less favorably.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11480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2800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1066800" y="381000"/>
            <a:ext cx="7162800" cy="952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 dirty="0"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Times New Roman"/>
                <a:cs typeface="Times New Roman"/>
              </a:rPr>
              <a:t>Scaling and </a:t>
            </a:r>
            <a:r>
              <a:rPr lang="en-US" sz="3600" kern="10" dirty="0" smtClean="0"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Times New Roman"/>
                <a:cs typeface="Times New Roman"/>
              </a:rPr>
              <a:t>root </a:t>
            </a:r>
            <a:r>
              <a:rPr lang="en-US" sz="3600" kern="10" dirty="0" err="1"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Times New Roman"/>
                <a:cs typeface="Times New Roman"/>
              </a:rPr>
              <a:t>planing</a:t>
            </a:r>
            <a:endParaRPr lang="en-US" sz="3600" kern="10" dirty="0">
              <a:ln w="1905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solidFill>
                <a:srgbClr val="0066CC"/>
              </a:solidFill>
              <a:effectLst>
                <a:outerShdw dist="35921" dir="2700000" algn="ctr" rotWithShape="0">
                  <a:schemeClr val="accent2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6868" name="Picture 9" descr="NEW-3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>
            <a:off x="5105400" y="2589213"/>
            <a:ext cx="2651125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489</TotalTime>
  <Words>786</Words>
  <Application>Microsoft Office PowerPoint</Application>
  <PresentationFormat>On-screen Show (4:3)</PresentationFormat>
  <Paragraphs>202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Metro</vt:lpstr>
      <vt:lpstr>Furcation: The Problem and Its Management</vt:lpstr>
      <vt:lpstr>Definition</vt:lpstr>
      <vt:lpstr>Anatomical Considerations</vt:lpstr>
      <vt:lpstr>Glickman`s  Classification(1953)</vt:lpstr>
      <vt:lpstr>Slide 5</vt:lpstr>
      <vt:lpstr>Objective of  furcation Treatment </vt:lpstr>
      <vt:lpstr>Selection of therapeutic mode</vt:lpstr>
      <vt:lpstr>Therapeutic classes of furcation defects</vt:lpstr>
      <vt:lpstr>Slide 9</vt:lpstr>
      <vt:lpstr>Antimicrobials</vt:lpstr>
      <vt:lpstr>Open Debridement</vt:lpstr>
      <vt:lpstr>Slide 12</vt:lpstr>
      <vt:lpstr>Osseous Surgery</vt:lpstr>
      <vt:lpstr>Root Resection</vt:lpstr>
      <vt:lpstr>Root Resection</vt:lpstr>
      <vt:lpstr>Sequence of treatment at RSR </vt:lpstr>
      <vt:lpstr>Which root to remove</vt:lpstr>
      <vt:lpstr>Hemisection</vt:lpstr>
      <vt:lpstr>Hemisection</vt:lpstr>
      <vt:lpstr>Slide 20</vt:lpstr>
      <vt:lpstr>Root Separation  </vt:lpstr>
      <vt:lpstr>Regeneration of Furcation Defects </vt:lpstr>
      <vt:lpstr>Furcation Defects</vt:lpstr>
      <vt:lpstr>Slide 24</vt:lpstr>
      <vt:lpstr>Osseous Grafting</vt:lpstr>
      <vt:lpstr>Extraction </vt:lpstr>
      <vt:lpstr>Prognosis</vt:lpstr>
      <vt:lpstr>Prognosis</vt:lpstr>
      <vt:lpstr>Patients Factors</vt:lpstr>
      <vt:lpstr>MCQs on Furcation management</vt:lpstr>
      <vt:lpstr>MCQs on Furcation management</vt:lpstr>
      <vt:lpstr>MCQs on Furcation management</vt:lpstr>
      <vt:lpstr>MCQs on Furcation management</vt:lpstr>
      <vt:lpstr>MCQs on Furcation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oem</cp:lastModifiedBy>
  <cp:revision>50</cp:revision>
  <dcterms:created xsi:type="dcterms:W3CDTF">2006-08-16T00:00:00Z</dcterms:created>
  <dcterms:modified xsi:type="dcterms:W3CDTF">2015-01-22T07:46:03Z</dcterms:modified>
</cp:coreProperties>
</file>