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55440-AD89-49BE-8B35-F53FDE64B69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ED542-E474-4A9F-B4F2-3E0219EEE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9ED542-E474-4A9F-B4F2-3E0219EEEC8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BCB7-F4DE-48D3-9AC3-9EFAFC23972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8F09-5123-46EC-A1B2-98FC3AF91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BCB7-F4DE-48D3-9AC3-9EFAFC23972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8F09-5123-46EC-A1B2-98FC3AF91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BCB7-F4DE-48D3-9AC3-9EFAFC23972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8F09-5123-46EC-A1B2-98FC3AF91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BCB7-F4DE-48D3-9AC3-9EFAFC23972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8F09-5123-46EC-A1B2-98FC3AF91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BCB7-F4DE-48D3-9AC3-9EFAFC23972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8F09-5123-46EC-A1B2-98FC3AF91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BCB7-F4DE-48D3-9AC3-9EFAFC23972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8F09-5123-46EC-A1B2-98FC3AF91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BCB7-F4DE-48D3-9AC3-9EFAFC23972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8F09-5123-46EC-A1B2-98FC3AF91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BCB7-F4DE-48D3-9AC3-9EFAFC23972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8F09-5123-46EC-A1B2-98FC3AF91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BCB7-F4DE-48D3-9AC3-9EFAFC23972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8F09-5123-46EC-A1B2-98FC3AF91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BCB7-F4DE-48D3-9AC3-9EFAFC23972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8F09-5123-46EC-A1B2-98FC3AF91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2BCB7-F4DE-48D3-9AC3-9EFAFC23972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68F09-5123-46EC-A1B2-98FC3AF91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2BCB7-F4DE-48D3-9AC3-9EFAFC23972C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68F09-5123-46EC-A1B2-98FC3AF91B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just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1905000"/>
            <a:ext cx="6400800" cy="1752600"/>
          </a:xfrm>
        </p:spPr>
        <p:txBody>
          <a:bodyPr>
            <a:noAutofit/>
          </a:bodyPr>
          <a:lstStyle/>
          <a:p>
            <a:pPr algn="r"/>
            <a:r>
              <a:rPr lang="en-US" sz="4800" dirty="0" smtClean="0">
                <a:solidFill>
                  <a:srgbClr val="FF0000"/>
                </a:solidFill>
              </a:rPr>
              <a:t>INFLUENCE OF SYSTEMIC CONDITIONS   ON </a:t>
            </a:r>
          </a:p>
          <a:p>
            <a:pPr algn="r"/>
            <a:r>
              <a:rPr lang="en-US" sz="4800" dirty="0" smtClean="0">
                <a:solidFill>
                  <a:srgbClr val="FF0000"/>
                </a:solidFill>
              </a:rPr>
              <a:t>PERIODONTIUM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HEMATOLOGIC DISORDERS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u="sng" dirty="0" smtClean="0"/>
              <a:t>NEUTROPENIA</a:t>
            </a:r>
            <a:endParaRPr lang="en-US" u="sng" dirty="0"/>
          </a:p>
          <a:p>
            <a:pPr>
              <a:buNone/>
            </a:pPr>
            <a:r>
              <a:rPr lang="en-US" dirty="0" smtClean="0"/>
              <a:t>-Decrease levels of circulating </a:t>
            </a:r>
            <a:r>
              <a:rPr lang="en-US" dirty="0" err="1" smtClean="0"/>
              <a:t>neutrophils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-&lt;500µl severe –life </a:t>
            </a:r>
            <a:r>
              <a:rPr lang="en-US" dirty="0" err="1" smtClean="0"/>
              <a:t>threting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AGRANULOCYTOSIS</a:t>
            </a:r>
          </a:p>
          <a:p>
            <a:pPr algn="just">
              <a:buNone/>
            </a:pPr>
            <a:r>
              <a:rPr lang="en-US" dirty="0" smtClean="0"/>
              <a:t>-Ulcerative </a:t>
            </a:r>
            <a:r>
              <a:rPr lang="en-US" dirty="0" err="1" smtClean="0"/>
              <a:t>necrotising</a:t>
            </a:r>
            <a:r>
              <a:rPr lang="en-US" dirty="0" smtClean="0"/>
              <a:t> lesion-oral/skin/GIT/UTI</a:t>
            </a:r>
          </a:p>
          <a:p>
            <a:pPr algn="just">
              <a:buNone/>
            </a:pPr>
            <a:r>
              <a:rPr lang="en-US" dirty="0" smtClean="0"/>
              <a:t>-</a:t>
            </a:r>
            <a:r>
              <a:rPr lang="en-US" dirty="0" err="1" smtClean="0"/>
              <a:t>Fever,malaise,weakness&amp;sore</a:t>
            </a:r>
            <a:r>
              <a:rPr lang="en-US" dirty="0" smtClean="0"/>
              <a:t> throat</a:t>
            </a:r>
          </a:p>
          <a:p>
            <a:pPr algn="just">
              <a:buNone/>
            </a:pPr>
            <a:r>
              <a:rPr lang="en-US" dirty="0" smtClean="0"/>
              <a:t>-Gingival </a:t>
            </a:r>
            <a:r>
              <a:rPr lang="en-US" dirty="0" err="1" smtClean="0"/>
              <a:t>haemorrage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-Fetid odor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HEMATOLOGIC DISORDERS </a:t>
            </a:r>
            <a:r>
              <a:rPr lang="en-US" dirty="0" err="1" smtClean="0">
                <a:solidFill>
                  <a:srgbClr val="FF0000"/>
                </a:solidFill>
              </a:rPr>
              <a:t>Contd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LEUKEMIA</a:t>
            </a:r>
          </a:p>
          <a:p>
            <a:pPr>
              <a:buNone/>
            </a:pPr>
            <a:r>
              <a:rPr lang="en-US" sz="2800" u="sng" dirty="0" smtClean="0"/>
              <a:t>ORAL MANIFESTAION:</a:t>
            </a:r>
          </a:p>
          <a:p>
            <a:pPr>
              <a:buNone/>
            </a:pPr>
            <a:r>
              <a:rPr lang="en-US" sz="2800" dirty="0" smtClean="0"/>
              <a:t>-Gingival enlargement</a:t>
            </a:r>
          </a:p>
          <a:p>
            <a:pPr>
              <a:buNone/>
            </a:pPr>
            <a:r>
              <a:rPr lang="en-US" sz="2800" dirty="0" smtClean="0"/>
              <a:t>-Bleeding </a:t>
            </a:r>
            <a:r>
              <a:rPr lang="en-US" sz="2800" dirty="0" err="1" smtClean="0"/>
              <a:t>gingiva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-Oral ulceration</a:t>
            </a:r>
          </a:p>
          <a:p>
            <a:pPr>
              <a:buNone/>
            </a:pPr>
            <a:r>
              <a:rPr lang="en-US" sz="2800" dirty="0" smtClean="0"/>
              <a:t>-</a:t>
            </a:r>
            <a:r>
              <a:rPr lang="en-US" sz="2800" dirty="0" err="1" smtClean="0"/>
              <a:t>Petechiae&amp;Ecchymosis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-Infection</a:t>
            </a:r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HEMATOLOGIC DISORDERS Contd..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u="sng" dirty="0" smtClean="0"/>
              <a:t>ANEMIA</a:t>
            </a:r>
          </a:p>
          <a:p>
            <a:pPr algn="just">
              <a:buNone/>
            </a:pPr>
            <a:r>
              <a:rPr lang="en-US" dirty="0" smtClean="0"/>
              <a:t>-</a:t>
            </a:r>
            <a:r>
              <a:rPr lang="en-US" sz="2800" dirty="0" err="1" smtClean="0"/>
              <a:t>Glossitis</a:t>
            </a:r>
            <a:r>
              <a:rPr lang="en-US" sz="2800" dirty="0" smtClean="0"/>
              <a:t>(</a:t>
            </a:r>
            <a:r>
              <a:rPr lang="en-US" sz="2800" dirty="0" err="1" smtClean="0"/>
              <a:t>painful&amp;burning</a:t>
            </a:r>
            <a:r>
              <a:rPr lang="en-US" sz="2800" dirty="0" smtClean="0"/>
              <a:t> lingual </a:t>
            </a:r>
            <a:r>
              <a:rPr lang="en-US" sz="2800" dirty="0" err="1" smtClean="0"/>
              <a:t>sensatiion</a:t>
            </a:r>
            <a:r>
              <a:rPr lang="en-US" sz="2800" dirty="0" smtClean="0"/>
              <a:t>)</a:t>
            </a:r>
          </a:p>
          <a:p>
            <a:pPr algn="just">
              <a:buNone/>
            </a:pPr>
            <a:r>
              <a:rPr lang="en-US" sz="2800" dirty="0" smtClean="0"/>
              <a:t>-</a:t>
            </a:r>
            <a:r>
              <a:rPr lang="en-US" sz="2800" dirty="0" err="1" smtClean="0"/>
              <a:t>Craked</a:t>
            </a:r>
            <a:r>
              <a:rPr lang="en-US" sz="2800" dirty="0" smtClean="0"/>
              <a:t>/fissure at the corner of mouth</a:t>
            </a:r>
          </a:p>
          <a:p>
            <a:pPr algn="just">
              <a:buNone/>
            </a:pPr>
            <a:r>
              <a:rPr lang="en-US" sz="2800" dirty="0" smtClean="0"/>
              <a:t>-pallor skin</a:t>
            </a:r>
          </a:p>
          <a:p>
            <a:pPr algn="just">
              <a:buNone/>
            </a:pPr>
            <a:r>
              <a:rPr lang="en-US" sz="2800" dirty="0" smtClean="0"/>
              <a:t>-</a:t>
            </a:r>
            <a:r>
              <a:rPr lang="en-US" sz="2800" dirty="0" err="1" smtClean="0"/>
              <a:t>Dysphagia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/>
              <a:t>-</a:t>
            </a:r>
            <a:r>
              <a:rPr lang="en-US" sz="2800" dirty="0" err="1" smtClean="0"/>
              <a:t>Koilonychia</a:t>
            </a:r>
            <a:endParaRPr lang="en-US" sz="2800" dirty="0" smtClean="0"/>
          </a:p>
          <a:p>
            <a:pPr algn="just">
              <a:buNone/>
            </a:pPr>
            <a:r>
              <a:rPr lang="en-US" u="sng" dirty="0" smtClean="0"/>
              <a:t>THROMBOCYTOPENIA</a:t>
            </a:r>
          </a:p>
          <a:p>
            <a:pPr algn="just">
              <a:buNone/>
            </a:pPr>
            <a:r>
              <a:rPr lang="en-US" dirty="0" smtClean="0"/>
              <a:t>-Focal hemorrhages-various tissues&amp;organs</a:t>
            </a:r>
          </a:p>
          <a:p>
            <a:pPr algn="just">
              <a:buNone/>
            </a:pPr>
            <a:r>
              <a:rPr lang="en-US" dirty="0" smtClean="0"/>
              <a:t>-</a:t>
            </a:r>
            <a:r>
              <a:rPr lang="en-US" dirty="0" err="1" smtClean="0"/>
              <a:t>Petechiae</a:t>
            </a:r>
            <a:r>
              <a:rPr lang="en-US" dirty="0" smtClean="0"/>
              <a:t>/</a:t>
            </a:r>
            <a:r>
              <a:rPr lang="en-US" dirty="0" err="1" smtClean="0"/>
              <a:t>echymosis</a:t>
            </a:r>
            <a:endParaRPr lang="en-US" dirty="0" smtClean="0"/>
          </a:p>
          <a:p>
            <a:pPr algn="just">
              <a:buNone/>
            </a:pPr>
            <a:endParaRPr lang="en-US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GENETIC DISORDERS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u="sng" dirty="0" smtClean="0"/>
              <a:t>DOWN SYNDROME</a:t>
            </a:r>
          </a:p>
          <a:p>
            <a:pPr algn="just">
              <a:buNone/>
            </a:pPr>
            <a:r>
              <a:rPr lang="en-US" dirty="0" smtClean="0"/>
              <a:t>-</a:t>
            </a:r>
            <a:r>
              <a:rPr lang="en-US" dirty="0" err="1" smtClean="0"/>
              <a:t>Trisomy</a:t>
            </a:r>
            <a:r>
              <a:rPr lang="en-US" dirty="0" smtClean="0"/>
              <a:t> of 21,mangolism</a:t>
            </a:r>
          </a:p>
          <a:p>
            <a:pPr algn="just">
              <a:buNone/>
            </a:pPr>
            <a:r>
              <a:rPr lang="en-US" dirty="0" smtClean="0"/>
              <a:t>-Growth retardation</a:t>
            </a:r>
          </a:p>
          <a:p>
            <a:pPr algn="just">
              <a:buNone/>
            </a:pPr>
            <a:r>
              <a:rPr lang="en-US" dirty="0" smtClean="0"/>
              <a:t>-Mental deficiency</a:t>
            </a:r>
          </a:p>
          <a:p>
            <a:pPr algn="just">
              <a:buNone/>
            </a:pPr>
            <a:r>
              <a:rPr lang="en-US" dirty="0" smtClean="0"/>
              <a:t>-Increase prevalence of periodontal diseases</a:t>
            </a:r>
          </a:p>
          <a:p>
            <a:pPr algn="just">
              <a:buNone/>
            </a:pPr>
            <a:r>
              <a:rPr lang="en-US" dirty="0" smtClean="0"/>
              <a:t>-Deep periodontal pocket</a:t>
            </a:r>
          </a:p>
          <a:p>
            <a:pPr algn="just">
              <a:buNone/>
            </a:pPr>
            <a:r>
              <a:rPr lang="en-US" dirty="0" smtClean="0"/>
              <a:t>-Poor PMNs </a:t>
            </a:r>
            <a:r>
              <a:rPr lang="en-US" dirty="0" err="1" smtClean="0"/>
              <a:t>chemotaxis,phagocytosis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STRESS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-ANUG(Trench mouth)</a:t>
            </a:r>
          </a:p>
          <a:p>
            <a:pPr algn="just">
              <a:buNone/>
            </a:pPr>
            <a:r>
              <a:rPr lang="en-US" dirty="0" smtClean="0"/>
              <a:t>-Desquamative lesions</a:t>
            </a:r>
          </a:p>
          <a:p>
            <a:pPr algn="just">
              <a:buNone/>
            </a:pPr>
            <a:r>
              <a:rPr lang="en-US" dirty="0" smtClean="0"/>
              <a:t>-</a:t>
            </a:r>
            <a:r>
              <a:rPr lang="en-US" dirty="0" err="1" smtClean="0"/>
              <a:t>Decreasse</a:t>
            </a:r>
            <a:r>
              <a:rPr lang="en-US" dirty="0" smtClean="0"/>
              <a:t> level of IL-1&amp;MMP-9</a:t>
            </a:r>
          </a:p>
          <a:p>
            <a:pPr algn="just">
              <a:buNone/>
            </a:pPr>
            <a:r>
              <a:rPr lang="en-US" dirty="0" smtClean="0"/>
              <a:t>-Influence outcomes of periodontal therapy</a:t>
            </a:r>
          </a:p>
          <a:p>
            <a:pPr algn="just">
              <a:buNone/>
            </a:pPr>
            <a:r>
              <a:rPr lang="en-US" dirty="0" smtClean="0"/>
              <a:t>-</a:t>
            </a:r>
            <a:r>
              <a:rPr lang="en-US" dirty="0" err="1" smtClean="0"/>
              <a:t>Grinding&amp;clenching</a:t>
            </a:r>
            <a:r>
              <a:rPr lang="en-US" dirty="0" smtClean="0"/>
              <a:t> –</a:t>
            </a:r>
            <a:r>
              <a:rPr lang="en-US" dirty="0" err="1" smtClean="0"/>
              <a:t>teeth&amp;periodontium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MEDICATIONS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en-US" u="sng" dirty="0" smtClean="0"/>
              <a:t>BISPHOSPHONATES</a:t>
            </a:r>
          </a:p>
          <a:p>
            <a:pPr algn="just">
              <a:buNone/>
            </a:pPr>
            <a:r>
              <a:rPr lang="en-US" dirty="0" smtClean="0"/>
              <a:t>-</a:t>
            </a:r>
            <a:r>
              <a:rPr lang="en-US" dirty="0" err="1" smtClean="0"/>
              <a:t>Cancer&amp;osteoporesis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-Inhibit </a:t>
            </a:r>
            <a:r>
              <a:rPr lang="en-US" dirty="0" err="1" smtClean="0"/>
              <a:t>osteoclasic</a:t>
            </a:r>
            <a:r>
              <a:rPr lang="en-US" dirty="0" smtClean="0"/>
              <a:t> activity</a:t>
            </a:r>
          </a:p>
          <a:p>
            <a:pPr algn="just">
              <a:buNone/>
            </a:pPr>
            <a:r>
              <a:rPr lang="en-US" dirty="0" smtClean="0"/>
              <a:t>-BRON</a:t>
            </a:r>
          </a:p>
          <a:p>
            <a:pPr algn="just">
              <a:buNone/>
            </a:pPr>
            <a:r>
              <a:rPr lang="en-US" dirty="0" smtClean="0"/>
              <a:t>-BION</a:t>
            </a:r>
          </a:p>
          <a:p>
            <a:pPr algn="just">
              <a:buNone/>
            </a:pPr>
            <a:r>
              <a:rPr lang="en-US" dirty="0" smtClean="0"/>
              <a:t>-Pathologic fracture</a:t>
            </a:r>
          </a:p>
          <a:p>
            <a:pPr algn="just">
              <a:buNone/>
            </a:pPr>
            <a:r>
              <a:rPr lang="en-US" u="sng" dirty="0" smtClean="0"/>
              <a:t>CARTICOSTEROIDS</a:t>
            </a:r>
          </a:p>
          <a:p>
            <a:pPr algn="just">
              <a:buNone/>
            </a:pPr>
            <a:r>
              <a:rPr lang="en-US" dirty="0" smtClean="0"/>
              <a:t>-</a:t>
            </a:r>
            <a:r>
              <a:rPr lang="en-US" dirty="0" err="1" smtClean="0"/>
              <a:t>Osteoporesis</a:t>
            </a:r>
            <a:r>
              <a:rPr lang="en-US" dirty="0" smtClean="0"/>
              <a:t> of </a:t>
            </a:r>
            <a:r>
              <a:rPr lang="en-US" dirty="0" err="1" smtClean="0"/>
              <a:t>alv</a:t>
            </a:r>
            <a:r>
              <a:rPr lang="en-US" dirty="0" smtClean="0"/>
              <a:t> bone</a:t>
            </a:r>
          </a:p>
          <a:p>
            <a:pPr algn="just">
              <a:buNone/>
            </a:pPr>
            <a:r>
              <a:rPr lang="en-US" dirty="0" smtClean="0"/>
              <a:t>-Capillary dilatation</a:t>
            </a:r>
          </a:p>
          <a:p>
            <a:pPr algn="just">
              <a:buNone/>
            </a:pPr>
            <a:r>
              <a:rPr lang="en-US" dirty="0" smtClean="0"/>
              <a:t>-Hemorrhage </a:t>
            </a:r>
            <a:r>
              <a:rPr lang="en-US" dirty="0" err="1" smtClean="0"/>
              <a:t>Pdl&amp;gingival</a:t>
            </a:r>
            <a:r>
              <a:rPr lang="en-US" dirty="0" smtClean="0"/>
              <a:t> CT</a:t>
            </a:r>
          </a:p>
          <a:p>
            <a:pPr algn="just">
              <a:buNone/>
            </a:pPr>
            <a:r>
              <a:rPr lang="en-US" dirty="0" smtClean="0"/>
              <a:t>-Reduction  collagen fibers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MCQ-1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Which of the following </a:t>
            </a:r>
            <a:r>
              <a:rPr lang="en-US" dirty="0" err="1" smtClean="0"/>
              <a:t>ulteration</a:t>
            </a:r>
            <a:r>
              <a:rPr lang="en-US" dirty="0" smtClean="0"/>
              <a:t> can be observed in the Periodontium due to Chronic hyperglycemia</a:t>
            </a:r>
          </a:p>
          <a:p>
            <a:pPr algn="just">
              <a:buNone/>
            </a:pPr>
            <a:r>
              <a:rPr lang="en-US" dirty="0" smtClean="0"/>
              <a:t>(a)Gingival polyp</a:t>
            </a:r>
          </a:p>
          <a:p>
            <a:pPr algn="just">
              <a:buNone/>
            </a:pPr>
            <a:r>
              <a:rPr lang="en-US" dirty="0" smtClean="0"/>
              <a:t>(b)Gingival bleeding</a:t>
            </a:r>
          </a:p>
          <a:p>
            <a:pPr algn="just">
              <a:buNone/>
            </a:pPr>
            <a:r>
              <a:rPr lang="en-US" dirty="0" smtClean="0"/>
              <a:t>(c)Widening Periodontal ligament</a:t>
            </a:r>
          </a:p>
          <a:p>
            <a:pPr algn="just">
              <a:buNone/>
            </a:pPr>
            <a:r>
              <a:rPr lang="en-US" dirty="0" smtClean="0"/>
              <a:t>(d)Necrotic </a:t>
            </a:r>
            <a:r>
              <a:rPr lang="en-US" dirty="0" err="1" smtClean="0"/>
              <a:t>gingiva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MCQ-2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Which of the following is related with poorly controlled diabetic patients</a:t>
            </a:r>
          </a:p>
          <a:p>
            <a:pPr algn="just">
              <a:buNone/>
            </a:pPr>
            <a:r>
              <a:rPr lang="en-US" dirty="0" smtClean="0"/>
              <a:t>(a)Impaired functions of PMNs</a:t>
            </a:r>
          </a:p>
          <a:p>
            <a:pPr algn="just">
              <a:buNone/>
            </a:pPr>
            <a:r>
              <a:rPr lang="en-US" dirty="0" smtClean="0"/>
              <a:t>(b)Increase collagen synthesis</a:t>
            </a:r>
          </a:p>
          <a:p>
            <a:pPr algn="just">
              <a:buNone/>
            </a:pPr>
            <a:r>
              <a:rPr lang="en-US" dirty="0" smtClean="0"/>
              <a:t>(c)Normal AGEs formation</a:t>
            </a:r>
          </a:p>
          <a:p>
            <a:pPr algn="just">
              <a:buNone/>
            </a:pPr>
            <a:r>
              <a:rPr lang="en-US" dirty="0" smtClean="0"/>
              <a:t>(d)Impaired bone loss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MCQ-3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which of the following condition  Raspberry like </a:t>
            </a:r>
            <a:r>
              <a:rPr lang="en-US" dirty="0" err="1" smtClean="0"/>
              <a:t>gingiva</a:t>
            </a:r>
            <a:r>
              <a:rPr lang="en-US" dirty="0" smtClean="0"/>
              <a:t> can be seen</a:t>
            </a:r>
          </a:p>
          <a:p>
            <a:pPr>
              <a:buNone/>
            </a:pPr>
            <a:r>
              <a:rPr lang="en-US" dirty="0" smtClean="0"/>
              <a:t>(a)Puberty</a:t>
            </a:r>
          </a:p>
          <a:p>
            <a:pPr>
              <a:buNone/>
            </a:pPr>
            <a:r>
              <a:rPr lang="en-US" dirty="0" smtClean="0"/>
              <a:t>(b)Pregnancy</a:t>
            </a:r>
          </a:p>
          <a:p>
            <a:pPr>
              <a:buNone/>
            </a:pPr>
            <a:r>
              <a:rPr lang="en-US" dirty="0" smtClean="0"/>
              <a:t>(c)Menopause</a:t>
            </a:r>
          </a:p>
          <a:p>
            <a:pPr>
              <a:buNone/>
            </a:pPr>
            <a:r>
              <a:rPr lang="en-US" dirty="0" smtClean="0"/>
              <a:t>(d) Menstruation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MCQ-4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The following is a clinical picture of </a:t>
            </a:r>
            <a:r>
              <a:rPr lang="en-US" dirty="0" err="1" smtClean="0"/>
              <a:t>gingiva</a:t>
            </a:r>
            <a:r>
              <a:rPr lang="en-US" dirty="0" smtClean="0"/>
              <a:t> in leukemic patients</a:t>
            </a:r>
          </a:p>
          <a:p>
            <a:pPr algn="just">
              <a:buNone/>
            </a:pPr>
            <a:r>
              <a:rPr lang="en-US" dirty="0" smtClean="0"/>
              <a:t>(a)Gingival bleeding</a:t>
            </a:r>
          </a:p>
          <a:p>
            <a:pPr algn="just">
              <a:buNone/>
            </a:pPr>
            <a:r>
              <a:rPr lang="en-US" dirty="0" smtClean="0"/>
              <a:t>(b)Gingival necrosis</a:t>
            </a:r>
          </a:p>
          <a:p>
            <a:pPr algn="just">
              <a:buNone/>
            </a:pPr>
            <a:r>
              <a:rPr lang="en-US" dirty="0" smtClean="0"/>
              <a:t>(c)Gingival abscess</a:t>
            </a:r>
          </a:p>
          <a:p>
            <a:pPr algn="just">
              <a:buNone/>
            </a:pPr>
            <a:r>
              <a:rPr lang="en-US" dirty="0" smtClean="0"/>
              <a:t>(d)Gingival atrophy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INTRODUCTION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Systemic </a:t>
            </a:r>
            <a:r>
              <a:rPr lang="en-US" dirty="0" err="1" smtClean="0"/>
              <a:t>diseases,disorders&amp;conditions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Altered host </a:t>
            </a:r>
            <a:r>
              <a:rPr lang="en-US" dirty="0" err="1" smtClean="0"/>
              <a:t>tissue&amp;physiology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Impair the host’s barrier </a:t>
            </a:r>
            <a:r>
              <a:rPr lang="en-US" dirty="0" err="1" smtClean="0"/>
              <a:t>function&amp;immunity</a:t>
            </a: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Creating opportunity –periodontal destruction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MCQ-5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dirty="0" smtClean="0"/>
              <a:t>Radiographic widening of periodontal ligament space and loss of lamina </a:t>
            </a:r>
            <a:r>
              <a:rPr lang="en-US" dirty="0" err="1" smtClean="0"/>
              <a:t>dura</a:t>
            </a:r>
            <a:r>
              <a:rPr lang="en-US" dirty="0" smtClean="0"/>
              <a:t> are the important findings of </a:t>
            </a:r>
          </a:p>
          <a:p>
            <a:pPr algn="just">
              <a:buNone/>
            </a:pPr>
            <a:r>
              <a:rPr lang="en-US" dirty="0" smtClean="0"/>
              <a:t>(a)Diabetes mellitus</a:t>
            </a:r>
          </a:p>
          <a:p>
            <a:pPr algn="just">
              <a:buNone/>
            </a:pPr>
            <a:r>
              <a:rPr lang="en-US" dirty="0" smtClean="0"/>
              <a:t>(b)Hyperparathyroidism</a:t>
            </a:r>
          </a:p>
          <a:p>
            <a:pPr algn="just">
              <a:buNone/>
            </a:pPr>
            <a:r>
              <a:rPr lang="en-US" dirty="0" smtClean="0"/>
              <a:t>(c)Leukemia</a:t>
            </a:r>
          </a:p>
          <a:p>
            <a:pPr algn="just">
              <a:buNone/>
            </a:pPr>
            <a:r>
              <a:rPr lang="en-US" dirty="0" smtClean="0"/>
              <a:t>(d)</a:t>
            </a:r>
            <a:r>
              <a:rPr lang="en-US" dirty="0" err="1" smtClean="0"/>
              <a:t>Agranulocytosis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ENDOCRINE DISORDERS&amp;HARMONAL CHANGES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u="sng" dirty="0" smtClean="0"/>
              <a:t>DIABETES MELLITUS</a:t>
            </a:r>
            <a:r>
              <a:rPr lang="en-U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-Complex metabolic disorders-</a:t>
            </a:r>
            <a:r>
              <a:rPr lang="en-US" dirty="0" err="1" smtClean="0"/>
              <a:t>ch</a:t>
            </a:r>
            <a:r>
              <a:rPr lang="en-US" dirty="0" smtClean="0"/>
              <a:t>. </a:t>
            </a:r>
            <a:r>
              <a:rPr lang="en-US" dirty="0" err="1" smtClean="0"/>
              <a:t>Hyperglycem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-6</a:t>
            </a:r>
            <a:r>
              <a:rPr lang="en-US" baseline="30000" dirty="0" smtClean="0"/>
              <a:t>th</a:t>
            </a:r>
            <a:r>
              <a:rPr lang="en-US" dirty="0" smtClean="0"/>
              <a:t> complication-</a:t>
            </a:r>
            <a:r>
              <a:rPr lang="en-US" dirty="0" err="1" smtClean="0"/>
              <a:t>Periodontitis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-Type I (IDDM)</a:t>
            </a:r>
          </a:p>
          <a:p>
            <a:pPr algn="just">
              <a:buNone/>
            </a:pPr>
            <a:r>
              <a:rPr lang="en-US" dirty="0" smtClean="0"/>
              <a:t>-</a:t>
            </a:r>
            <a:r>
              <a:rPr lang="en-US" dirty="0" err="1" smtClean="0"/>
              <a:t>TypeII</a:t>
            </a:r>
            <a:r>
              <a:rPr lang="en-US" dirty="0" smtClean="0"/>
              <a:t>(NIDDM)</a:t>
            </a:r>
          </a:p>
          <a:p>
            <a:pPr algn="just">
              <a:buNone/>
            </a:pPr>
            <a:r>
              <a:rPr lang="en-US" dirty="0" smtClean="0"/>
              <a:t>-Gestational diabetes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DIABETES MELLITUS </a:t>
            </a:r>
            <a:r>
              <a:rPr lang="en-US" dirty="0" err="1" smtClean="0">
                <a:solidFill>
                  <a:srgbClr val="FF0000"/>
                </a:solidFill>
              </a:rPr>
              <a:t>Contd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ORAL MANIFESTATION</a:t>
            </a:r>
          </a:p>
          <a:p>
            <a:pPr algn="just">
              <a:buNone/>
            </a:pPr>
            <a:r>
              <a:rPr lang="en-US" dirty="0" smtClean="0"/>
              <a:t>-</a:t>
            </a:r>
            <a:r>
              <a:rPr lang="en-US" dirty="0" err="1" smtClean="0"/>
              <a:t>Cheilosis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-Mucosal drying</a:t>
            </a:r>
          </a:p>
          <a:p>
            <a:pPr algn="just">
              <a:buNone/>
            </a:pPr>
            <a:r>
              <a:rPr lang="en-US" dirty="0" smtClean="0"/>
              <a:t>-Cracking </a:t>
            </a:r>
          </a:p>
          <a:p>
            <a:pPr algn="just">
              <a:buNone/>
            </a:pPr>
            <a:r>
              <a:rPr lang="en-US" dirty="0" smtClean="0"/>
              <a:t>-Burning </a:t>
            </a:r>
            <a:r>
              <a:rPr lang="en-US" dirty="0" err="1" smtClean="0"/>
              <a:t>mouth&amp;Tounge</a:t>
            </a:r>
            <a:endParaRPr lang="en-US" dirty="0" smtClean="0"/>
          </a:p>
          <a:p>
            <a:pPr algn="just">
              <a:buNone/>
            </a:pPr>
            <a:r>
              <a:rPr lang="en-US" dirty="0" smtClean="0"/>
              <a:t>-Decrease salivary flow</a:t>
            </a:r>
          </a:p>
          <a:p>
            <a:pPr algn="just">
              <a:buNone/>
            </a:pPr>
            <a:r>
              <a:rPr lang="en-US" dirty="0" smtClean="0"/>
              <a:t>-Greater predominance of Candida albicance</a:t>
            </a:r>
          </a:p>
          <a:p>
            <a:pPr algn="just">
              <a:buNone/>
            </a:pPr>
            <a:endParaRPr lang="en-US" dirty="0" smtClean="0"/>
          </a:p>
          <a:p>
            <a:endParaRPr lang="en-US" u="sng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DIABETES MELLITUS </a:t>
            </a:r>
            <a:r>
              <a:rPr lang="en-US" dirty="0" err="1" smtClean="0">
                <a:solidFill>
                  <a:srgbClr val="FF0000"/>
                </a:solidFill>
              </a:rPr>
              <a:t>Contd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u="sng" dirty="0" smtClean="0"/>
              <a:t>PERIODONTIUM</a:t>
            </a:r>
          </a:p>
          <a:p>
            <a:pPr>
              <a:buNone/>
            </a:pPr>
            <a:r>
              <a:rPr lang="en-US" dirty="0" smtClean="0"/>
              <a:t>-Tendency towards enlarge </a:t>
            </a:r>
            <a:r>
              <a:rPr lang="en-US" dirty="0" err="1" smtClean="0"/>
              <a:t>gingiva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-Sessile/</a:t>
            </a:r>
            <a:r>
              <a:rPr lang="en-US" dirty="0" err="1" smtClean="0"/>
              <a:t>Pedunculated</a:t>
            </a:r>
            <a:r>
              <a:rPr lang="en-US" dirty="0" smtClean="0"/>
              <a:t> gingival polyps</a:t>
            </a:r>
          </a:p>
          <a:p>
            <a:pPr>
              <a:buNone/>
            </a:pPr>
            <a:r>
              <a:rPr lang="en-US" dirty="0" smtClean="0"/>
              <a:t>-Abscess formation/Rapid bone loss</a:t>
            </a:r>
          </a:p>
          <a:p>
            <a:pPr>
              <a:buNone/>
            </a:pPr>
            <a:r>
              <a:rPr lang="en-US" dirty="0" smtClean="0"/>
              <a:t>-Mobile teeth</a:t>
            </a:r>
          </a:p>
          <a:p>
            <a:pPr>
              <a:buNone/>
            </a:pPr>
            <a:r>
              <a:rPr lang="en-US" dirty="0" smtClean="0"/>
              <a:t>-Function of PMNs/</a:t>
            </a:r>
            <a:r>
              <a:rPr lang="en-US" dirty="0" err="1" smtClean="0"/>
              <a:t>Monocyte</a:t>
            </a:r>
            <a:r>
              <a:rPr lang="en-US" dirty="0" smtClean="0"/>
              <a:t>/Macrophages impaired</a:t>
            </a:r>
          </a:p>
          <a:p>
            <a:pPr>
              <a:buNone/>
            </a:pPr>
            <a:r>
              <a:rPr lang="en-US" dirty="0" smtClean="0"/>
              <a:t>-Decrease collagen </a:t>
            </a:r>
            <a:r>
              <a:rPr lang="en-US" dirty="0" err="1" smtClean="0"/>
              <a:t>synthesis&amp;Alv</a:t>
            </a:r>
            <a:r>
              <a:rPr lang="en-US" dirty="0" smtClean="0"/>
              <a:t> bone height</a:t>
            </a:r>
          </a:p>
          <a:p>
            <a:pPr>
              <a:buNone/>
            </a:pPr>
            <a:r>
              <a:rPr lang="en-US" dirty="0" smtClean="0"/>
              <a:t>-&gt;&gt;AGEs(accumulated </a:t>
            </a:r>
            <a:r>
              <a:rPr lang="en-US" dirty="0" err="1" smtClean="0"/>
              <a:t>glycation</a:t>
            </a:r>
            <a:r>
              <a:rPr lang="en-US" dirty="0" smtClean="0"/>
              <a:t> end-products)</a:t>
            </a:r>
          </a:p>
          <a:p>
            <a:endParaRPr lang="en-US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FEMALE SEX HORMONES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PUBERTY</a:t>
            </a:r>
          </a:p>
          <a:p>
            <a:pPr>
              <a:buNone/>
            </a:pPr>
            <a:r>
              <a:rPr lang="en-US" dirty="0" smtClean="0"/>
              <a:t>-Pronounced Inflammation</a:t>
            </a:r>
          </a:p>
          <a:p>
            <a:pPr>
              <a:buNone/>
            </a:pPr>
            <a:r>
              <a:rPr lang="en-US" dirty="0" smtClean="0"/>
              <a:t>-Edema</a:t>
            </a:r>
          </a:p>
          <a:p>
            <a:pPr>
              <a:buNone/>
            </a:pPr>
            <a:r>
              <a:rPr lang="en-US" dirty="0" smtClean="0"/>
              <a:t>-Gingival Enlargement</a:t>
            </a:r>
          </a:p>
          <a:p>
            <a:pPr>
              <a:buNone/>
            </a:pPr>
            <a:r>
              <a:rPr lang="en-US" u="sng" dirty="0" smtClean="0"/>
              <a:t>MENSTRUATION</a:t>
            </a:r>
          </a:p>
          <a:p>
            <a:pPr>
              <a:buNone/>
            </a:pPr>
            <a:r>
              <a:rPr lang="en-US" dirty="0" smtClean="0"/>
              <a:t>-Bleeding gums</a:t>
            </a:r>
          </a:p>
          <a:p>
            <a:pPr>
              <a:buNone/>
            </a:pPr>
            <a:r>
              <a:rPr lang="en-US" dirty="0" smtClean="0"/>
              <a:t>-Tense feeling of gums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FEMALE SEX HORMONES </a:t>
            </a:r>
            <a:r>
              <a:rPr lang="en-US" dirty="0" err="1" smtClean="0">
                <a:solidFill>
                  <a:srgbClr val="FF0000"/>
                </a:solidFill>
              </a:rPr>
              <a:t>Contd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u="sng" dirty="0" smtClean="0"/>
              <a:t>PREGNANCY</a:t>
            </a:r>
          </a:p>
          <a:p>
            <a:pPr algn="just">
              <a:buNone/>
            </a:pPr>
            <a:r>
              <a:rPr lang="en-US" dirty="0" smtClean="0"/>
              <a:t>-Gingivitis due to Bacterial plaque</a:t>
            </a:r>
          </a:p>
          <a:p>
            <a:pPr algn="just">
              <a:buNone/>
            </a:pPr>
            <a:r>
              <a:rPr lang="en-US" dirty="0" smtClean="0"/>
              <a:t>-Greater senstivity-2</a:t>
            </a:r>
            <a:r>
              <a:rPr lang="en-US" baseline="30000" dirty="0" smtClean="0"/>
              <a:t>nd</a:t>
            </a:r>
            <a:r>
              <a:rPr lang="en-US" dirty="0" smtClean="0"/>
              <a:t>&amp;3</a:t>
            </a:r>
            <a:r>
              <a:rPr lang="en-US" baseline="30000" dirty="0" smtClean="0"/>
              <a:t>rd</a:t>
            </a:r>
            <a:r>
              <a:rPr lang="en-US" dirty="0" smtClean="0"/>
              <a:t> trimester</a:t>
            </a:r>
          </a:p>
          <a:p>
            <a:pPr algn="just">
              <a:buNone/>
            </a:pPr>
            <a:r>
              <a:rPr lang="en-US" dirty="0" smtClean="0"/>
              <a:t>-Raspberry </a:t>
            </a:r>
            <a:r>
              <a:rPr lang="en-US" dirty="0" err="1" smtClean="0"/>
              <a:t>gingiva</a:t>
            </a:r>
            <a:endParaRPr lang="en-US" dirty="0"/>
          </a:p>
          <a:p>
            <a:pPr algn="just">
              <a:buNone/>
            </a:pPr>
            <a:r>
              <a:rPr lang="en-US" dirty="0" smtClean="0"/>
              <a:t>-Pregnancy tumor</a:t>
            </a:r>
          </a:p>
          <a:p>
            <a:pPr algn="just">
              <a:buNone/>
            </a:pPr>
            <a:r>
              <a:rPr lang="en-US" dirty="0" smtClean="0"/>
              <a:t>-</a:t>
            </a:r>
            <a:r>
              <a:rPr lang="en-US" dirty="0" err="1" smtClean="0"/>
              <a:t>P.intermedia</a:t>
            </a:r>
            <a:r>
              <a:rPr lang="en-US" dirty="0" smtClean="0"/>
              <a:t> increase</a:t>
            </a:r>
          </a:p>
          <a:p>
            <a:pPr algn="just">
              <a:buNone/>
            </a:pPr>
            <a:r>
              <a:rPr lang="en-US" u="sng" dirty="0" smtClean="0"/>
              <a:t>HORMOANAL CONTRACEPTIVES</a:t>
            </a:r>
            <a:r>
              <a:rPr lang="en-US" dirty="0" smtClean="0"/>
              <a:t> </a:t>
            </a:r>
          </a:p>
          <a:p>
            <a:pPr algn="just">
              <a:buNone/>
            </a:pPr>
            <a:r>
              <a:rPr lang="en-US" dirty="0" smtClean="0"/>
              <a:t>-Increase gingival response to local factors</a:t>
            </a:r>
          </a:p>
          <a:p>
            <a:pPr algn="just">
              <a:buNone/>
            </a:pPr>
            <a:r>
              <a:rPr lang="en-US" dirty="0" smtClean="0"/>
              <a:t>-&gt;&gt;1.5ys – </a:t>
            </a:r>
            <a:r>
              <a:rPr lang="en-US" dirty="0" err="1" smtClean="0"/>
              <a:t>incresaes</a:t>
            </a:r>
            <a:r>
              <a:rPr lang="en-US" dirty="0" smtClean="0"/>
              <a:t> periodontal destruction</a:t>
            </a:r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FEMALE SEX HORMONES </a:t>
            </a:r>
            <a:r>
              <a:rPr lang="en-US" dirty="0" err="1" smtClean="0">
                <a:solidFill>
                  <a:srgbClr val="FF0000"/>
                </a:solidFill>
              </a:rPr>
              <a:t>Contd</a:t>
            </a:r>
            <a:r>
              <a:rPr lang="en-US" dirty="0" smtClean="0">
                <a:solidFill>
                  <a:srgbClr val="FF0000"/>
                </a:solidFill>
              </a:rPr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MENOPAUSE</a:t>
            </a:r>
          </a:p>
          <a:p>
            <a:pPr>
              <a:buNone/>
            </a:pPr>
            <a:r>
              <a:rPr lang="en-US" dirty="0" smtClean="0"/>
              <a:t>-</a:t>
            </a:r>
            <a:r>
              <a:rPr lang="en-US" dirty="0" err="1" smtClean="0"/>
              <a:t>Gingiva&amp;oral</a:t>
            </a:r>
            <a:r>
              <a:rPr lang="en-US" dirty="0" smtClean="0"/>
              <a:t> mucosa-</a:t>
            </a:r>
            <a:r>
              <a:rPr lang="en-US" dirty="0" err="1" smtClean="0"/>
              <a:t>shiny,dry,paleness</a:t>
            </a:r>
            <a:r>
              <a:rPr lang="en-US" dirty="0" smtClean="0"/>
              <a:t> to </a:t>
            </a:r>
            <a:r>
              <a:rPr lang="en-US" dirty="0" err="1" smtClean="0"/>
              <a:t>redness&amp;bleed</a:t>
            </a:r>
            <a:r>
              <a:rPr lang="en-US" dirty="0" smtClean="0"/>
              <a:t> easily</a:t>
            </a:r>
          </a:p>
          <a:p>
            <a:pPr>
              <a:buNone/>
            </a:pPr>
            <a:r>
              <a:rPr lang="en-US" dirty="0" smtClean="0"/>
              <a:t>-Burning sensation</a:t>
            </a:r>
          </a:p>
          <a:p>
            <a:pPr>
              <a:buNone/>
            </a:pPr>
            <a:r>
              <a:rPr lang="en-US" dirty="0" smtClean="0"/>
              <a:t>-Excess </a:t>
            </a:r>
            <a:r>
              <a:rPr lang="en-US" dirty="0" err="1" smtClean="0"/>
              <a:t>senstivity</a:t>
            </a:r>
            <a:r>
              <a:rPr lang="en-US" dirty="0" smtClean="0"/>
              <a:t> to thermal changes</a:t>
            </a:r>
          </a:p>
          <a:p>
            <a:pPr>
              <a:buNone/>
            </a:pPr>
            <a:r>
              <a:rPr lang="en-US" dirty="0" smtClean="0"/>
              <a:t>-Abnormal taste sensation</a:t>
            </a:r>
          </a:p>
          <a:p>
            <a:pPr>
              <a:buNone/>
            </a:pPr>
            <a:r>
              <a:rPr lang="en-US" dirty="0" smtClean="0"/>
              <a:t>-Ch. Desquamative  gingivitis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 smtClean="0">
                <a:solidFill>
                  <a:srgbClr val="FF0000"/>
                </a:solidFill>
              </a:rPr>
              <a:t>HYPERPARTHYROIDISM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-Generalized demineralization of the skeleton</a:t>
            </a:r>
          </a:p>
          <a:p>
            <a:pPr>
              <a:buNone/>
            </a:pPr>
            <a:r>
              <a:rPr lang="en-US" dirty="0" smtClean="0"/>
              <a:t>-Increased osteoclast</a:t>
            </a:r>
          </a:p>
          <a:p>
            <a:pPr>
              <a:buNone/>
            </a:pPr>
            <a:r>
              <a:rPr lang="en-US" dirty="0" smtClean="0"/>
              <a:t>-Formation of bone </a:t>
            </a:r>
            <a:r>
              <a:rPr lang="en-US" dirty="0" err="1" smtClean="0"/>
              <a:t>cyst&amp;giant</a:t>
            </a:r>
            <a:r>
              <a:rPr lang="en-US" dirty="0" smtClean="0"/>
              <a:t> cell tumor</a:t>
            </a:r>
          </a:p>
          <a:p>
            <a:pPr>
              <a:buNone/>
            </a:pPr>
            <a:r>
              <a:rPr lang="en-US" dirty="0" smtClean="0"/>
              <a:t>-Loss of lamina </a:t>
            </a:r>
            <a:r>
              <a:rPr lang="en-US" dirty="0" err="1" smtClean="0"/>
              <a:t>dura</a:t>
            </a:r>
            <a:endParaRPr lang="en-US" dirty="0" smtClean="0"/>
          </a:p>
          <a:p>
            <a:pPr>
              <a:buNone/>
            </a:pPr>
            <a:r>
              <a:rPr lang="en-US" u="sng" dirty="0" smtClean="0"/>
              <a:t>ORAL CHANGES</a:t>
            </a:r>
          </a:p>
          <a:p>
            <a:pPr>
              <a:buNone/>
            </a:pPr>
            <a:r>
              <a:rPr lang="en-US" dirty="0" smtClean="0"/>
              <a:t>-Malocclusion</a:t>
            </a:r>
          </a:p>
          <a:p>
            <a:pPr>
              <a:buNone/>
            </a:pPr>
            <a:r>
              <a:rPr lang="en-US" dirty="0" smtClean="0"/>
              <a:t>-Tooth mobility</a:t>
            </a:r>
          </a:p>
          <a:p>
            <a:pPr>
              <a:buNone/>
            </a:pPr>
            <a:r>
              <a:rPr lang="en-US" dirty="0" smtClean="0"/>
              <a:t>-Widening of </a:t>
            </a:r>
            <a:r>
              <a:rPr lang="en-US" dirty="0" err="1" smtClean="0"/>
              <a:t>Pdl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-Brown Tumors (</a:t>
            </a:r>
            <a:r>
              <a:rPr lang="en-US" sz="2800" dirty="0" smtClean="0"/>
              <a:t>bone </a:t>
            </a:r>
            <a:r>
              <a:rPr lang="en-US" sz="2800" dirty="0" err="1" smtClean="0"/>
              <a:t>cyst+fibrous</a:t>
            </a:r>
            <a:r>
              <a:rPr lang="en-US" sz="2800" dirty="0" smtClean="0"/>
              <a:t> </a:t>
            </a:r>
            <a:r>
              <a:rPr lang="en-US" sz="2800" dirty="0" err="1" smtClean="0"/>
              <a:t>tissuse+hemosiderin</a:t>
            </a:r>
            <a:r>
              <a:rPr lang="en-US" sz="2800" dirty="0" smtClean="0"/>
              <a:t>-laden </a:t>
            </a:r>
            <a:r>
              <a:rPr lang="en-US" sz="2800" dirty="0" err="1" smtClean="0"/>
              <a:t>macrophages&amp;giant</a:t>
            </a:r>
            <a:r>
              <a:rPr lang="en-US" sz="2800" dirty="0" smtClean="0"/>
              <a:t> cells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543</Words>
  <Application>Microsoft Office PowerPoint</Application>
  <PresentationFormat>On-screen Show (4:3)</PresentationFormat>
  <Paragraphs>153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INTRODUCTION</vt:lpstr>
      <vt:lpstr>ENDOCRINE DISORDERS&amp;HARMONAL CHANGES</vt:lpstr>
      <vt:lpstr>DIABETES MELLITUS Contd… </vt:lpstr>
      <vt:lpstr>DIABETES MELLITUS Contd… </vt:lpstr>
      <vt:lpstr>FEMALE SEX HORMONES</vt:lpstr>
      <vt:lpstr>FEMALE SEX HORMONES Contd…</vt:lpstr>
      <vt:lpstr>FEMALE SEX HORMONES Contd…</vt:lpstr>
      <vt:lpstr>HYPERPARTHYROIDISM</vt:lpstr>
      <vt:lpstr>HEMATOLOGIC DISORDERS</vt:lpstr>
      <vt:lpstr>HEMATOLOGIC DISORDERS Contd…</vt:lpstr>
      <vt:lpstr>HEMATOLOGIC DISORDERS Contd..</vt:lpstr>
      <vt:lpstr>GENETIC DISORDERS</vt:lpstr>
      <vt:lpstr>STRESS</vt:lpstr>
      <vt:lpstr>MEDICATIONS</vt:lpstr>
      <vt:lpstr>MCQ-1</vt:lpstr>
      <vt:lpstr>MCQ-2</vt:lpstr>
      <vt:lpstr>MCQ-3</vt:lpstr>
      <vt:lpstr>MCQ-4</vt:lpstr>
      <vt:lpstr>MCQ-5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</dc:creator>
  <cp:lastModifiedBy>oem</cp:lastModifiedBy>
  <cp:revision>18</cp:revision>
  <dcterms:created xsi:type="dcterms:W3CDTF">2015-02-17T14:05:38Z</dcterms:created>
  <dcterms:modified xsi:type="dcterms:W3CDTF">2015-03-12T10:09:51Z</dcterms:modified>
</cp:coreProperties>
</file>