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73" r:id="rId11"/>
    <p:sldId id="263" r:id="rId12"/>
    <p:sldId id="267" r:id="rId13"/>
    <p:sldId id="272" r:id="rId14"/>
    <p:sldId id="264" r:id="rId15"/>
    <p:sldId id="265" r:id="rId16"/>
    <p:sldId id="266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25638F3-0587-4324-A726-B70E4D3D2E1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21C5234-43EB-4C31-838C-78F535D55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38F3-0587-4324-A726-B70E4D3D2E1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5234-43EB-4C31-838C-78F535D55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3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38F3-0587-4324-A726-B70E4D3D2E1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5234-43EB-4C31-838C-78F535D55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13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38F3-0587-4324-A726-B70E4D3D2E1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5234-43EB-4C31-838C-78F535D55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80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38F3-0587-4324-A726-B70E4D3D2E1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5234-43EB-4C31-838C-78F535D55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9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38F3-0587-4324-A726-B70E4D3D2E1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5234-43EB-4C31-838C-78F535D55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85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38F3-0587-4324-A726-B70E4D3D2E1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5234-43EB-4C31-838C-78F535D55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50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38F3-0587-4324-A726-B70E4D3D2E1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5234-43EB-4C31-838C-78F535D55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63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38F3-0587-4324-A726-B70E4D3D2E1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5234-43EB-4C31-838C-78F535D55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1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38F3-0587-4324-A726-B70E4D3D2E1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5234-43EB-4C31-838C-78F535D55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5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38F3-0587-4324-A726-B70E4D3D2E1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5234-43EB-4C31-838C-78F535D55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3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38F3-0587-4324-A726-B70E4D3D2E1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5234-43EB-4C31-838C-78F535D55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3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38F3-0587-4324-A726-B70E4D3D2E1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5234-43EB-4C31-838C-78F535D55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38F3-0587-4324-A726-B70E4D3D2E1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5234-43EB-4C31-838C-78F535D55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3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38F3-0587-4324-A726-B70E4D3D2E1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5234-43EB-4C31-838C-78F535D55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38F3-0587-4324-A726-B70E4D3D2E1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5234-43EB-4C31-838C-78F535D55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9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38F3-0587-4324-A726-B70E4D3D2E1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5234-43EB-4C31-838C-78F535D55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4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5638F3-0587-4324-A726-B70E4D3D2E1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1C5234-43EB-4C31-838C-78F535D55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7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SPLINTS AND TRACTIONS </a:t>
            </a:r>
            <a:r>
              <a:rPr lang="en-US" dirty="0" err="1" smtClean="0"/>
              <a:t>iN</a:t>
            </a:r>
            <a:r>
              <a:rPr lang="en-US" dirty="0" smtClean="0"/>
              <a:t> ORTHOPAEDICS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1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SPLINTS USED IN NERVE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4800599" cy="3649133"/>
          </a:xfrm>
        </p:spPr>
        <p:txBody>
          <a:bodyPr/>
          <a:lstStyle/>
          <a:p>
            <a:r>
              <a:rPr lang="en-US" dirty="0" smtClean="0"/>
              <a:t>COCK UP SPLINTS FOR RADIAL NERVE PALSY</a:t>
            </a:r>
          </a:p>
          <a:p>
            <a:pPr lvl="1"/>
            <a:r>
              <a:rPr lang="en-US" dirty="0"/>
              <a:t>DYNAMIC</a:t>
            </a:r>
          </a:p>
          <a:p>
            <a:pPr lvl="1"/>
            <a:r>
              <a:rPr lang="en-US" dirty="0"/>
              <a:t>STATIC</a:t>
            </a:r>
          </a:p>
          <a:p>
            <a:r>
              <a:rPr lang="en-US" dirty="0" smtClean="0"/>
              <a:t>FOOT DROP SPLINT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38" y="513346"/>
            <a:ext cx="2603835" cy="2367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276" y="4919356"/>
            <a:ext cx="3104145" cy="1743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276" y="3070112"/>
            <a:ext cx="2967665" cy="1667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52" y="3186457"/>
            <a:ext cx="2339413" cy="346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0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KNEE SPLINT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74632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DEVISED BY SIR HUGH’ OVEN THOMAS</a:t>
            </a:r>
          </a:p>
          <a:p>
            <a:r>
              <a:rPr lang="en-US" dirty="0" smtClean="0"/>
              <a:t>WAS USED IN PATIENTS OF TUBERCULOSIS KNEE (HENCE THE NAME)</a:t>
            </a:r>
          </a:p>
          <a:p>
            <a:r>
              <a:rPr lang="en-US" dirty="0" smtClean="0"/>
              <a:t>THREE PARTS – </a:t>
            </a:r>
          </a:p>
          <a:p>
            <a:pPr lvl="1"/>
            <a:r>
              <a:rPr lang="en-US" dirty="0" smtClean="0"/>
              <a:t>CIRCULAR RING – RESTS ON THE ISCHIAL TUBEROSITY AND ANTERIOR SUPERIOR ILIAC SPINE.</a:t>
            </a:r>
          </a:p>
          <a:p>
            <a:pPr lvl="1"/>
            <a:r>
              <a:rPr lang="en-US" dirty="0" smtClean="0"/>
              <a:t>PARALLEL BARS – LATERAL BAR HAS A BEND TO ACCOMMODATE THE GREATER TUBEROSITY</a:t>
            </a:r>
          </a:p>
          <a:p>
            <a:pPr lvl="1"/>
            <a:r>
              <a:rPr lang="en-US" dirty="0" smtClean="0"/>
              <a:t>NOTCHED END – TO APPLY TRACTION.</a:t>
            </a:r>
          </a:p>
          <a:p>
            <a:r>
              <a:rPr lang="en-US" dirty="0" smtClean="0"/>
              <a:t>USES – </a:t>
            </a:r>
          </a:p>
          <a:p>
            <a:pPr lvl="1"/>
            <a:r>
              <a:rPr lang="en-US" dirty="0" smtClean="0"/>
              <a:t>FRACTURE SHAFT FEMUR IN CHILDREN (TREATMENT) AND ADULTS (SPLINTAGE).</a:t>
            </a:r>
          </a:p>
          <a:p>
            <a:pPr lvl="1"/>
            <a:r>
              <a:rPr lang="en-US" dirty="0" smtClean="0"/>
              <a:t>FRACTURE INTERTROCHANTERIC FEMUR</a:t>
            </a:r>
          </a:p>
          <a:p>
            <a:pPr lvl="1"/>
            <a:r>
              <a:rPr lang="en-US" dirty="0" smtClean="0"/>
              <a:t>IMMOBILIZATION AFTER REDUCTION OF POSTERIOR DISLOCATION OF HIP</a:t>
            </a:r>
          </a:p>
          <a:p>
            <a:r>
              <a:rPr lang="en-US" dirty="0" smtClean="0"/>
              <a:t>PRECAUTIONS – </a:t>
            </a:r>
          </a:p>
          <a:p>
            <a:pPr lvl="1"/>
            <a:r>
              <a:rPr lang="en-US" dirty="0" smtClean="0"/>
              <a:t>ADEQUATE PADDING OF RING AND BONY PROMINENCES</a:t>
            </a:r>
          </a:p>
          <a:p>
            <a:pPr lvl="1"/>
            <a:r>
              <a:rPr lang="en-US" dirty="0" smtClean="0"/>
              <a:t>POSITION THE LIMB IN FLEXION AND ABDUCTION (TO COUNTER MUSCULAR FORCES ON PROXIMAL FRAGMENT AND PREVENT COXA VARA)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r="4225" b="6103"/>
          <a:stretch/>
        </p:blipFill>
        <p:spPr>
          <a:xfrm>
            <a:off x="6412832" y="3408458"/>
            <a:ext cx="3941144" cy="2229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0" t="10444" r="21517" b="5222"/>
          <a:stretch/>
        </p:blipFill>
        <p:spPr>
          <a:xfrm rot="16200000">
            <a:off x="7620100" y="607111"/>
            <a:ext cx="1526611" cy="394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6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70" y="270447"/>
            <a:ext cx="10131425" cy="1456267"/>
          </a:xfrm>
        </p:spPr>
        <p:txBody>
          <a:bodyPr/>
          <a:lstStyle/>
          <a:p>
            <a:r>
              <a:rPr lang="en-US" dirty="0" smtClean="0"/>
              <a:t>SPLINTS TO IMMOBILIZE THE SPINE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15897" r="13020" b="9102"/>
          <a:stretch/>
        </p:blipFill>
        <p:spPr>
          <a:xfrm>
            <a:off x="4640580" y="1416368"/>
            <a:ext cx="3416864" cy="2058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4" t="18397" r="21639" b="3103"/>
          <a:stretch/>
        </p:blipFill>
        <p:spPr>
          <a:xfrm>
            <a:off x="838200" y="1416368"/>
            <a:ext cx="3029449" cy="2076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05923"/>
            <a:ext cx="4336227" cy="1966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3493327"/>
            <a:ext cx="323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 CERVICAL COLLAR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6309" y="3536580"/>
            <a:ext cx="323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PHILADELPHIA COLLAR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6172200"/>
            <a:ext cx="323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SPINE BOARD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31758" y="1985211"/>
            <a:ext cx="96253" cy="505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81863" y="1828800"/>
            <a:ext cx="96252" cy="4090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3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SPLINTS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TIGHT STRAPPING OF SPLINTS CAUSE LIMB ISCHAEMIA AND COMPARTMENT SYNDROME</a:t>
            </a:r>
          </a:p>
          <a:p>
            <a:r>
              <a:rPr lang="en-US" dirty="0" smtClean="0"/>
              <a:t>INADEQUATELY PADDED SPLINTS CAN CAUSE PRESSURE SORES ON BONY PROMINENCES</a:t>
            </a:r>
          </a:p>
          <a:p>
            <a:r>
              <a:rPr lang="en-US" dirty="0"/>
              <a:t>INADEQUATELY PADDED SPLINTS CAN CAUSE </a:t>
            </a:r>
            <a:r>
              <a:rPr lang="en-US" dirty="0" smtClean="0"/>
              <a:t>NERVE INJURIES.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09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28960" cy="46437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TRACTION IS A FORCE APPLIED MANUALLY OR MECHANICALLY GENERATED BY WEIGHTS, USED TO REDUCE FRACTURES / DISLOCATIONS OR TO ACHIEVE RELATIVE IMMOBILIZATION.</a:t>
            </a:r>
          </a:p>
          <a:p>
            <a:r>
              <a:rPr lang="en-US" dirty="0" smtClean="0"/>
              <a:t>USES –</a:t>
            </a:r>
          </a:p>
          <a:p>
            <a:pPr lvl="1"/>
            <a:r>
              <a:rPr lang="en-US" dirty="0" smtClean="0"/>
              <a:t>TO REDUCE FRACTURE / DISLOCATION BY COUNTERACTING MUSCLE SPASM.</a:t>
            </a:r>
          </a:p>
          <a:p>
            <a:pPr lvl="1"/>
            <a:r>
              <a:rPr lang="en-US" dirty="0" smtClean="0"/>
              <a:t>TO RELIEVE PAIN BY RELATIVE IMMOBILISATION AND RELIEVING SPASM</a:t>
            </a:r>
          </a:p>
          <a:p>
            <a:pPr lvl="1"/>
            <a:r>
              <a:rPr lang="en-US" dirty="0" smtClean="0"/>
              <a:t>TO KEEP JOINT SURFACES APART IN INFLAMMATORY CONDITIONS LIKE SEPTIC / TUBERCULAR ARTHRITIS.</a:t>
            </a:r>
          </a:p>
          <a:p>
            <a:r>
              <a:rPr lang="en-US" dirty="0" smtClean="0"/>
              <a:t>CLASSIFICATION I – </a:t>
            </a:r>
          </a:p>
          <a:p>
            <a:pPr lvl="1"/>
            <a:r>
              <a:rPr lang="en-US" dirty="0" smtClean="0"/>
              <a:t>SKIN TRACTION</a:t>
            </a:r>
          </a:p>
          <a:p>
            <a:pPr lvl="1"/>
            <a:r>
              <a:rPr lang="en-US" dirty="0" smtClean="0"/>
              <a:t>SKELETAL TRACTION</a:t>
            </a:r>
          </a:p>
          <a:p>
            <a:pPr lvl="1"/>
            <a:r>
              <a:rPr lang="en-US" dirty="0" smtClean="0"/>
              <a:t>MANUAL TRACTION</a:t>
            </a:r>
          </a:p>
          <a:p>
            <a:r>
              <a:rPr lang="en-US" dirty="0" smtClean="0"/>
              <a:t>CLASSIFICATION II – </a:t>
            </a:r>
          </a:p>
          <a:p>
            <a:pPr lvl="1"/>
            <a:r>
              <a:rPr lang="en-US" dirty="0" smtClean="0"/>
              <a:t>BALANCED TRACTION</a:t>
            </a:r>
          </a:p>
          <a:p>
            <a:pPr lvl="1"/>
            <a:r>
              <a:rPr lang="en-US" dirty="0" smtClean="0"/>
              <a:t>FIXED TRACTION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01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4380"/>
            <a:ext cx="5265420" cy="5422583"/>
          </a:xfrm>
        </p:spPr>
        <p:txBody>
          <a:bodyPr/>
          <a:lstStyle/>
          <a:p>
            <a:r>
              <a:rPr lang="en-US" dirty="0" smtClean="0"/>
              <a:t>SKIN TRACTION – TRACTION IS APPLIED THROUGH SKIN BY ADHESIVE BANDAGE</a:t>
            </a:r>
          </a:p>
          <a:p>
            <a:r>
              <a:rPr lang="en-US" dirty="0" smtClean="0"/>
              <a:t>SKELETAL TRACTION – TRACTION IS APPLIED TO BONE USING STEINMANN PIN / K – WIRES</a:t>
            </a:r>
          </a:p>
          <a:p>
            <a:r>
              <a:rPr lang="en-US" dirty="0" smtClean="0"/>
              <a:t>BALANCED TRACTION – USES GRAVITY FOR COUNTER-TRACTION</a:t>
            </a:r>
          </a:p>
          <a:p>
            <a:r>
              <a:rPr lang="en-US" dirty="0" smtClean="0"/>
              <a:t>FIXED TRACTION – TRACTION IS GIVEN BETWEEN TWO FIXED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9897" r="3944" b="4103"/>
          <a:stretch/>
        </p:blipFill>
        <p:spPr>
          <a:xfrm>
            <a:off x="6103620" y="754380"/>
            <a:ext cx="4833296" cy="2606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t="10397"/>
          <a:stretch/>
        </p:blipFill>
        <p:spPr>
          <a:xfrm>
            <a:off x="6103620" y="3423644"/>
            <a:ext cx="4833296" cy="27936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50905" y="1576137"/>
            <a:ext cx="132347" cy="2887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5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49" y="0"/>
            <a:ext cx="5607651" cy="3149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6492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COMMON TYPES OF SKELETAL TRACTION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DISTAL FEMORAL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UPPER TIBIAL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LOWER TIBIAL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CALCANEAL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PATELLAR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CRUTCHFIELD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38" y="3538597"/>
            <a:ext cx="3580652" cy="33194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63326" y="806116"/>
            <a:ext cx="156411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37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52" y="529389"/>
            <a:ext cx="11586411" cy="600375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COMPLICATIONS OF SKIN TRACTION – </a:t>
            </a:r>
          </a:p>
          <a:p>
            <a:pPr lvl="1"/>
            <a:r>
              <a:rPr lang="en-US" dirty="0" smtClean="0"/>
              <a:t>BLISTERING OF UNDERLYING SKIN </a:t>
            </a:r>
          </a:p>
          <a:p>
            <a:pPr lvl="1"/>
            <a:r>
              <a:rPr lang="en-US" dirty="0" smtClean="0"/>
              <a:t>DISTAL ISCHAEMIA</a:t>
            </a:r>
          </a:p>
          <a:p>
            <a:pPr lvl="1"/>
            <a:r>
              <a:rPr lang="en-US" dirty="0" smtClean="0"/>
              <a:t>ALLERGIC REACTION TO ADHESIVES</a:t>
            </a:r>
          </a:p>
          <a:p>
            <a:pPr lvl="1"/>
            <a:r>
              <a:rPr lang="en-US" dirty="0" smtClean="0"/>
              <a:t>PEELING / SLOUGHING OF SKIN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COMPLICATIONS OF SKELETAL TRACTION – </a:t>
            </a:r>
          </a:p>
          <a:p>
            <a:pPr lvl="1"/>
            <a:r>
              <a:rPr lang="en-US" dirty="0" smtClean="0"/>
              <a:t>PIN TRACK INFECTION / OSTEOMYELITIS</a:t>
            </a:r>
          </a:p>
          <a:p>
            <a:pPr lvl="1"/>
            <a:r>
              <a:rPr lang="en-US" dirty="0" smtClean="0"/>
              <a:t>BITE OUT</a:t>
            </a:r>
          </a:p>
          <a:p>
            <a:pPr lvl="1"/>
            <a:r>
              <a:rPr lang="en-US" dirty="0" smtClean="0"/>
              <a:t>NEUROVASCULAR INJURY </a:t>
            </a:r>
          </a:p>
          <a:p>
            <a:pPr lvl="1"/>
            <a:r>
              <a:rPr lang="en-US" dirty="0" smtClean="0"/>
              <a:t>FRACTURE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84351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THOMAS KNEE SPLINT IS USED  for WHICH OF THE FOLLOWING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FRACTURE DISTAL END RADIUS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FRACTURE INTERTROCHANTERIC FEMUR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FRACTURE SURGICAL NECK HUMERUS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MONTEGGIA RACTURE DISLOCATION</a:t>
            </a:r>
          </a:p>
        </p:txBody>
      </p:sp>
    </p:spTree>
    <p:extLst>
      <p:ext uri="{BB962C8B-B14F-4D97-AF65-F5344CB8AC3E}">
        <p14:creationId xmlns:p14="http://schemas.microsoft.com/office/powerpoint/2010/main" val="2126318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SPLINT CAN BE USED FOR COLLES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POSTERIOR LEG SPLINT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LISTONS LONG SPLINT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THOMAS KNEE SPLINT</a:t>
            </a:r>
          </a:p>
          <a:p>
            <a:pPr marL="0" indent="0">
              <a:buNone/>
            </a:pPr>
            <a:r>
              <a:rPr lang="en-US" dirty="0" smtClean="0"/>
              <a:t>4.   LATERAL ELBOW SPLINT</a:t>
            </a:r>
          </a:p>
        </p:txBody>
      </p:sp>
    </p:spTree>
    <p:extLst>
      <p:ext uri="{BB962C8B-B14F-4D97-AF65-F5344CB8AC3E}">
        <p14:creationId xmlns:p14="http://schemas.microsoft.com/office/powerpoint/2010/main" val="24294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SPLINT – SPLINTS ARE DEVICES USED TO IMMOBILIZE A PARTICULAR PART OF THE BODY.</a:t>
            </a:r>
          </a:p>
          <a:p>
            <a:r>
              <a:rPr lang="en-US" dirty="0" smtClean="0"/>
              <a:t>TYPES OF SPLINTS: </a:t>
            </a:r>
          </a:p>
          <a:p>
            <a:pPr lvl="1"/>
            <a:r>
              <a:rPr lang="en-US" dirty="0" smtClean="0"/>
              <a:t>1.</a:t>
            </a:r>
            <a:r>
              <a:rPr lang="en-US" dirty="0"/>
              <a:t> </a:t>
            </a:r>
            <a:r>
              <a:rPr lang="en-US" dirty="0" smtClean="0"/>
              <a:t>WOODEN SPLINTS – COMMONLY USED</a:t>
            </a:r>
          </a:p>
          <a:p>
            <a:pPr lvl="1"/>
            <a:r>
              <a:rPr lang="en-US" dirty="0" smtClean="0"/>
              <a:t>2. METALLIC SPLINTS</a:t>
            </a:r>
          </a:p>
          <a:p>
            <a:pPr lvl="1"/>
            <a:r>
              <a:rPr lang="en-US" dirty="0" smtClean="0"/>
              <a:t>3. PLASTER SPLINTS</a:t>
            </a:r>
          </a:p>
          <a:p>
            <a:pPr lvl="1"/>
            <a:r>
              <a:rPr lang="en-US" dirty="0" smtClean="0"/>
              <a:t>4. PNEUMATIC / INFLATABLE SPLINTS</a:t>
            </a:r>
          </a:p>
          <a:p>
            <a:pPr lvl="1"/>
            <a:r>
              <a:rPr lang="en-US" dirty="0" smtClean="0"/>
              <a:t>5. MISCELLANEOUS – NEWSPAPERS, CARDBOARDS ETC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044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IS NOT A COMPLICATION OF SPLINTS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PRESSURE SORE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NERVE INJURY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COMPARTMENT SYNDROME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FAT EMBOLISM</a:t>
            </a:r>
          </a:p>
        </p:txBody>
      </p:sp>
    </p:spTree>
    <p:extLst>
      <p:ext uri="{BB962C8B-B14F-4D97-AF65-F5344CB8AC3E}">
        <p14:creationId xmlns:p14="http://schemas.microsoft.com/office/powerpoint/2010/main" val="180458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LISTONS LONG SPLINT EXTENDS PROXIMALLY UPTO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GREATER TROCHANTER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ILIAC CREST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AXILLA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LESSER TROCHANTER</a:t>
            </a:r>
          </a:p>
        </p:txBody>
      </p:sp>
    </p:spTree>
    <p:extLst>
      <p:ext uri="{BB962C8B-B14F-4D97-AF65-F5344CB8AC3E}">
        <p14:creationId xmlns:p14="http://schemas.microsoft.com/office/powerpoint/2010/main" val="3128340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PATIENT WITH BELOW KNEE SKIN TRACTION DEVELOPS SWELLING OVER FOOT. FIRST LINE OF MANAGEMENT WILL INCLUDE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LIMB ELEVATION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HYGROSCOPIC DRESSING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REMOVAL OF SKIN TRACTION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FASCIOTOMY</a:t>
            </a:r>
          </a:p>
        </p:txBody>
      </p:sp>
    </p:spTree>
    <p:extLst>
      <p:ext uri="{BB962C8B-B14F-4D97-AF65-F5344CB8AC3E}">
        <p14:creationId xmlns:p14="http://schemas.microsoft.com/office/powerpoint/2010/main" val="48856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PATIENT INVOLVED IN A ROAD CRASH IS BROUGHT TO THE CASUALTY WITH A BROKEN LEG AND FOREARM ALSO COMPLAINING OF NECK PAIN. HE WILL NEED ALL OF THE FOLLOWING EXCEPT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POSTERIOR LEG SPLINT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PELVIC BINDER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LATERAL ELBOW SPLINT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HARD CERVICAL COLLAR</a:t>
            </a:r>
          </a:p>
        </p:txBody>
      </p:sp>
    </p:spTree>
    <p:extLst>
      <p:ext uri="{BB962C8B-B14F-4D97-AF65-F5344CB8AC3E}">
        <p14:creationId xmlns:p14="http://schemas.microsoft.com/office/powerpoint/2010/main" val="3116039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CRUTCHFIELD TRACTION IS  USED IN INJURIES OF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CERVICAL SPINE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THORACIC SPINE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LUMBAR SPINE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SACRUM</a:t>
            </a:r>
          </a:p>
        </p:txBody>
      </p:sp>
    </p:spTree>
    <p:extLst>
      <p:ext uri="{BB962C8B-B14F-4D97-AF65-F5344CB8AC3E}">
        <p14:creationId xmlns:p14="http://schemas.microsoft.com/office/powerpoint/2010/main" val="3632247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UNCONSCIOUS PATIENT WITH HISTORY OF TRAUMA IS BROUGHT TO THE CASUALTY. THE FIRST SPLINT TO BE APPLIED IS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LISTONS LONG SPLINT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PELVIC BINDER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RIB BINDER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HARD CERVICAL COLLAR</a:t>
            </a:r>
          </a:p>
        </p:txBody>
      </p:sp>
    </p:spTree>
    <p:extLst>
      <p:ext uri="{BB962C8B-B14F-4D97-AF65-F5344CB8AC3E}">
        <p14:creationId xmlns:p14="http://schemas.microsoft.com/office/powerpoint/2010/main" val="2256062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SPLINT IS IDEAL FOR TRANSPORTATION OF A TRAUMA PATIENT?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HARD CERVICAL COLLAR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THOMAS KNEE SPLINT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LONG SPINE BOARD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AEROPLANE SPLINT</a:t>
            </a:r>
          </a:p>
        </p:txBody>
      </p:sp>
    </p:spTree>
    <p:extLst>
      <p:ext uri="{BB962C8B-B14F-4D97-AF65-F5344CB8AC3E}">
        <p14:creationId xmlns:p14="http://schemas.microsoft.com/office/powerpoint/2010/main" val="299022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582"/>
            <a:ext cx="12192000" cy="6331785"/>
          </a:xfrm>
        </p:spPr>
        <p:txBody>
          <a:bodyPr/>
          <a:lstStyle/>
          <a:p>
            <a:r>
              <a:rPr lang="en-US" dirty="0" smtClean="0"/>
              <a:t>WOODEN SPLINTS : </a:t>
            </a:r>
          </a:p>
          <a:p>
            <a:pPr lvl="1"/>
            <a:r>
              <a:rPr lang="en-US" dirty="0" smtClean="0"/>
              <a:t>LISTONS LONG SPLINT</a:t>
            </a:r>
          </a:p>
          <a:p>
            <a:pPr lvl="1"/>
            <a:r>
              <a:rPr lang="en-US" dirty="0" smtClean="0"/>
              <a:t>POSTERIOR LEG SPLINT (ABOVE AND BELOW KNEE)</a:t>
            </a:r>
          </a:p>
          <a:p>
            <a:pPr lvl="1"/>
            <a:r>
              <a:rPr lang="en-US" dirty="0" smtClean="0"/>
              <a:t>LATERAL ELBOW SPLINT</a:t>
            </a:r>
          </a:p>
          <a:p>
            <a:pPr lvl="1"/>
            <a:r>
              <a:rPr lang="en-US" dirty="0" smtClean="0"/>
              <a:t>AIRPLANE SPLINT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METALLIC SPLINTS :</a:t>
            </a:r>
          </a:p>
          <a:p>
            <a:pPr lvl="1"/>
            <a:r>
              <a:rPr lang="en-US" dirty="0" smtClean="0"/>
              <a:t>THOMAS KNEE SPLINT</a:t>
            </a:r>
          </a:p>
          <a:p>
            <a:pPr lvl="1"/>
            <a:r>
              <a:rPr lang="en-US" dirty="0" smtClean="0"/>
              <a:t>CRAMER WIRE SPLINT</a:t>
            </a:r>
          </a:p>
          <a:p>
            <a:pPr lvl="1"/>
            <a:r>
              <a:rPr lang="en-US" dirty="0" smtClean="0"/>
              <a:t>COCK UP SPLINT (DYNAMIC AND STATIC)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328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LISTONS LONG SPLINT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74632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PRIMARY SPLINTAGE IN CASES OF –</a:t>
            </a:r>
          </a:p>
          <a:p>
            <a:pPr lvl="1"/>
            <a:r>
              <a:rPr lang="en-US" dirty="0" smtClean="0"/>
              <a:t> FRACTURES AND DISLOCATIONS AROUND HIP (FRACTURE NECK / INTERTROCHANTERIC FEMUR)</a:t>
            </a:r>
          </a:p>
          <a:p>
            <a:pPr lvl="1"/>
            <a:r>
              <a:rPr lang="en-US" dirty="0" smtClean="0"/>
              <a:t>FRACTURE OF SHAFT OF FEMUR</a:t>
            </a:r>
          </a:p>
          <a:p>
            <a:pPr lvl="1"/>
            <a:r>
              <a:rPr lang="en-US" dirty="0" smtClean="0"/>
              <a:t>FRACTURES AROUND THE KNEE (SUPRACONDYLAR FEMUR) – USED ALONG WITH POSTERIOR LEG SPLINT</a:t>
            </a:r>
          </a:p>
          <a:p>
            <a:r>
              <a:rPr lang="en-US" dirty="0" smtClean="0"/>
              <a:t>EXTENT – LOWER BOUNDARY OF AXILLA TO 3 INCHES BEYOND THE SOLE OF FOOT.</a:t>
            </a:r>
          </a:p>
          <a:p>
            <a:r>
              <a:rPr lang="en-US" dirty="0" smtClean="0"/>
              <a:t>PRECAUTIONS – THE THREE BONY PROMINENCES – GREATER TROCHANTER, HEAD OF FIBULA AND MEDIAL MALLEOLUS SHOULD BE WELL PADDED.</a:t>
            </a:r>
          </a:p>
          <a:p>
            <a:r>
              <a:rPr lang="en-US" dirty="0" smtClean="0"/>
              <a:t>COMPLICATIONS – LATERAL PERONEAL NERVE PALSY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3" b="6418"/>
          <a:stretch/>
        </p:blipFill>
        <p:spPr>
          <a:xfrm>
            <a:off x="6412832" y="1576138"/>
            <a:ext cx="4896853" cy="2106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7" b="21412"/>
          <a:stretch/>
        </p:blipFill>
        <p:spPr>
          <a:xfrm>
            <a:off x="6460958" y="4001294"/>
            <a:ext cx="4356268" cy="19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6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LEG SPLINT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74632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PRIMARY SPLINTAGE IN CASES OF –</a:t>
            </a:r>
          </a:p>
          <a:p>
            <a:pPr lvl="1"/>
            <a:r>
              <a:rPr lang="en-US" dirty="0" smtClean="0"/>
              <a:t>FRACTURES OF TIBIA AND FIBULA</a:t>
            </a:r>
          </a:p>
          <a:p>
            <a:pPr lvl="1"/>
            <a:r>
              <a:rPr lang="en-US" dirty="0" smtClean="0"/>
              <a:t>FRACTURES AROUND THE KNEE (SUPRACONDYLAR FEMUR, PATELLA) – USED ALONG WITH LISTONS LONG SPLINT</a:t>
            </a:r>
          </a:p>
          <a:p>
            <a:pPr lvl="1"/>
            <a:r>
              <a:rPr lang="en-US" dirty="0" smtClean="0"/>
              <a:t>FRACTURES OF FOOT ( CALCANEUM, TARSALS AND METATARSALS)</a:t>
            </a:r>
          </a:p>
          <a:p>
            <a:r>
              <a:rPr lang="en-US" dirty="0" smtClean="0"/>
              <a:t>EXTENT – JUNCTION OF UPPER AND MIDDLE THIRD OF THIGH TO TOES OF FOOT.</a:t>
            </a:r>
          </a:p>
          <a:p>
            <a:r>
              <a:rPr lang="en-US" dirty="0" smtClean="0"/>
              <a:t>PRECAUTIONS – THE BONY PROMINENCE OF HEEL AND TENDOACHILLES SHOULD BE WELL PADDED.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03"/>
          <a:stretch/>
        </p:blipFill>
        <p:spPr>
          <a:xfrm>
            <a:off x="6536198" y="162385"/>
            <a:ext cx="4777740" cy="3806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4345" r="4838" b="11971"/>
          <a:stretch/>
        </p:blipFill>
        <p:spPr>
          <a:xfrm>
            <a:off x="6565231" y="4164083"/>
            <a:ext cx="4719675" cy="238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0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ELBOW SPLINT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7463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PRIMARY SPLINTAGE IN CASES OF –</a:t>
            </a:r>
          </a:p>
          <a:p>
            <a:pPr lvl="1"/>
            <a:r>
              <a:rPr lang="en-US" dirty="0" smtClean="0"/>
              <a:t>FRACTURES OF RADIUS AND ULNA</a:t>
            </a:r>
          </a:p>
          <a:p>
            <a:pPr lvl="1"/>
            <a:r>
              <a:rPr lang="en-US" dirty="0" smtClean="0"/>
              <a:t>FRACTURES AND DISLOCATIONS AROUND THE ELBOW (SUPRACONDYLAR AND INTERCONDYLAR FRACTURES OF HUMERUS)</a:t>
            </a:r>
          </a:p>
          <a:p>
            <a:pPr lvl="1"/>
            <a:r>
              <a:rPr lang="en-US" dirty="0" smtClean="0"/>
              <a:t>FRACTURES OF SHAFT HUMERUS (UPPER ARM OF SPLINT IS EXTENDED UPTO ACROMION PROCESS)</a:t>
            </a:r>
          </a:p>
          <a:p>
            <a:r>
              <a:rPr lang="en-US" dirty="0" smtClean="0"/>
              <a:t>POSITION – FOREARM IN MIDPRONE AND WRIST IN NEUTRAL POSITION.</a:t>
            </a:r>
          </a:p>
          <a:p>
            <a:r>
              <a:rPr lang="en-US" dirty="0" smtClean="0"/>
              <a:t>EXTENT – INSERTION OF DELTOID TO METACARPO-PHALANGEAL JOINT.</a:t>
            </a:r>
          </a:p>
          <a:p>
            <a:r>
              <a:rPr lang="en-US" dirty="0" smtClean="0"/>
              <a:t>PRECAUTIONS – THE BONY PROMINENCES – LATERAL EPICONDYLE AND STYLOID PROCESS SHOULD BE WELL PADDED.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1" r="37087"/>
          <a:stretch/>
        </p:blipFill>
        <p:spPr>
          <a:xfrm>
            <a:off x="6978314" y="84221"/>
            <a:ext cx="29718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25062" y="2153653"/>
            <a:ext cx="878305" cy="2165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568861" y="4045435"/>
            <a:ext cx="1790705" cy="318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2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PLASTER SPLINTS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4735"/>
          </a:xfrm>
        </p:spPr>
        <p:txBody>
          <a:bodyPr>
            <a:normAutofit/>
          </a:bodyPr>
          <a:lstStyle/>
          <a:p>
            <a:r>
              <a:rPr lang="en-US" dirty="0" smtClean="0"/>
              <a:t>EXTENT IS SAME AS DESCRIBED FOR WOODEN SPLINTS</a:t>
            </a:r>
          </a:p>
          <a:p>
            <a:r>
              <a:rPr lang="en-US" dirty="0" smtClean="0"/>
              <a:t>MOULDS TO THE CONTOUR OF LIMB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0" t="-737" r="31000" b="4271"/>
          <a:stretch/>
        </p:blipFill>
        <p:spPr>
          <a:xfrm>
            <a:off x="1158240" y="3015297"/>
            <a:ext cx="2312261" cy="265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t="4272" r="18250" b="13283"/>
          <a:stretch/>
        </p:blipFill>
        <p:spPr>
          <a:xfrm>
            <a:off x="4777740" y="3015297"/>
            <a:ext cx="3566160" cy="2598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667057"/>
            <a:ext cx="300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ABOVE ELBOW POP SLAB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77740" y="5613650"/>
            <a:ext cx="372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ABOVE ELBOW POP SLAB WITH SHOULDERHOOD EXTENSION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56421" y="3429000"/>
            <a:ext cx="433137" cy="1082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09274" y="3015297"/>
            <a:ext cx="481263" cy="1369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3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1388" cy="2944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25" y="4132957"/>
            <a:ext cx="4851175" cy="2725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944237"/>
            <a:ext cx="524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ABOVE KNEE POP SLAB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40825" y="3566160"/>
            <a:ext cx="485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ABOVE KNEE CYLINDER POP SLAB FOR PATELLA FRACTURE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4379" y="1455821"/>
            <a:ext cx="72189" cy="3850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3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CRAMER WIRE SPLINT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7463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MADE OF GALVANISED IRON WIRES</a:t>
            </a:r>
          </a:p>
          <a:p>
            <a:r>
              <a:rPr lang="en-US" dirty="0" smtClean="0"/>
              <a:t>MANUALLY MOULDABLE</a:t>
            </a:r>
          </a:p>
          <a:p>
            <a:r>
              <a:rPr lang="en-US" dirty="0" smtClean="0"/>
              <a:t>BED OF SPLINT IS CONCAVE TO ACCOMMODATE ROUND CONTOUR OF LIMBS</a:t>
            </a:r>
          </a:p>
          <a:p>
            <a:r>
              <a:rPr lang="en-US" dirty="0" smtClean="0"/>
              <a:t>ADVANTAGES –</a:t>
            </a:r>
          </a:p>
          <a:p>
            <a:pPr lvl="1"/>
            <a:r>
              <a:rPr lang="en-US" dirty="0" smtClean="0"/>
              <a:t> MOULDABLE AND FITS ALL SIZES AND SHAPES OF LIMBS.</a:t>
            </a:r>
          </a:p>
          <a:p>
            <a:pPr lvl="1"/>
            <a:r>
              <a:rPr lang="en-US" dirty="0" smtClean="0"/>
              <a:t> CAN BE AUTOCLAVED</a:t>
            </a:r>
          </a:p>
          <a:p>
            <a:endParaRPr lang="en-US" dirty="0" smtClean="0"/>
          </a:p>
          <a:p>
            <a:r>
              <a:rPr lang="en-US" dirty="0" smtClean="0"/>
              <a:t>DISADVANTAGES – </a:t>
            </a:r>
          </a:p>
          <a:p>
            <a:pPr lvl="1"/>
            <a:r>
              <a:rPr lang="en-US" dirty="0" smtClean="0"/>
              <a:t>DOES NOT PROVIDE RIGID IMMOBILIZATION</a:t>
            </a:r>
          </a:p>
          <a:p>
            <a:pPr lvl="1"/>
            <a:r>
              <a:rPr lang="en-US" dirty="0" smtClean="0"/>
              <a:t>CASTS RADIOOPAQUE SHADOW ON XRAYS.</a:t>
            </a:r>
          </a:p>
          <a:p>
            <a:r>
              <a:rPr lang="en-US" dirty="0" smtClean="0"/>
              <a:t>USED AS A REPLACEMENT TO WOODEN SPLINTS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3" b="26087"/>
          <a:stretch/>
        </p:blipFill>
        <p:spPr>
          <a:xfrm>
            <a:off x="6902115" y="1275346"/>
            <a:ext cx="5169747" cy="1756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87" y="3425993"/>
            <a:ext cx="3767801" cy="242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14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785</TotalTime>
  <Words>981</Words>
  <Application>Microsoft Office PowerPoint</Application>
  <PresentationFormat>Widescreen</PresentationFormat>
  <Paragraphs>173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Celestial</vt:lpstr>
      <vt:lpstr>SPLINTS AND TRACTIONS iN ORTHOPAEDICS</vt:lpstr>
      <vt:lpstr>INTRODUCTION</vt:lpstr>
      <vt:lpstr>PowerPoint Presentation</vt:lpstr>
      <vt:lpstr>LISTONS LONG SPLINT</vt:lpstr>
      <vt:lpstr>POSTERIOR LEG SPLINT</vt:lpstr>
      <vt:lpstr>LATERAL ELBOW SPLINT</vt:lpstr>
      <vt:lpstr>PLASTER SPLINTS</vt:lpstr>
      <vt:lpstr>PowerPoint Presentation</vt:lpstr>
      <vt:lpstr>CRAMER WIRE SPLINT</vt:lpstr>
      <vt:lpstr>FEW SPLINTS USED IN NERVE INJURIES</vt:lpstr>
      <vt:lpstr>THOMAS KNEE SPLINT</vt:lpstr>
      <vt:lpstr>SPLINTS TO IMMOBILIZE THE SPINE</vt:lpstr>
      <vt:lpstr>COMPLICATIONS OF SPLINTS</vt:lpstr>
      <vt:lpstr>TRACTIONS</vt:lpstr>
      <vt:lpstr>PowerPoint Presentation</vt:lpstr>
      <vt:lpstr>PowerPoint Presentation</vt:lpstr>
      <vt:lpstr>PowerPoint Presentation</vt:lpstr>
      <vt:lpstr>THOMAS KNEE SPLINT IS USED  for WHICH OF THE FOLLOWING FRACTURE</vt:lpstr>
      <vt:lpstr>WHAT SPLINT CAN BE USED FOR COLLES FRACTURE</vt:lpstr>
      <vt:lpstr>WHICH IS NOT A COMPLICATION OF SPLINTS</vt:lpstr>
      <vt:lpstr>LISTONS LONG SPLINT EXTENDS PROXIMALLY UPTO</vt:lpstr>
      <vt:lpstr>A PATIENT WITH BELOW KNEE SKIN TRACTION DEVELOPS SWELLING OVER FOOT. FIRST LINE OF MANAGEMENT WILL INCLUDE - </vt:lpstr>
      <vt:lpstr>A PATIENT INVOLVED IN A ROAD CRASH IS BROUGHT TO THE CASUALTY WITH A BROKEN LEG AND FOREARM ALSO COMPLAINING OF NECK PAIN. HE WILL NEED ALL OF THE FOLLOWING EXCEPT - </vt:lpstr>
      <vt:lpstr>CRUTCHFIELD TRACTION IS  USED IN INJURIES OF - </vt:lpstr>
      <vt:lpstr>AN UNCONSCIOUS PATIENT WITH HISTORY OF TRAUMA IS BROUGHT TO THE CASUALTY. THE FIRST SPLINT TO BE APPLIED IS - </vt:lpstr>
      <vt:lpstr>WHICH SPLINT IS IDEAL FOR TRANSPORTATION OF A TRAUMA PATIENT?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SPLINTS AND TRACTIONS ON ORTHOPAEDICS</dc:title>
  <dc:creator>sourabh</dc:creator>
  <cp:lastModifiedBy>VINEET KUMAR</cp:lastModifiedBy>
  <cp:revision>42</cp:revision>
  <dcterms:created xsi:type="dcterms:W3CDTF">2014-09-03T10:38:43Z</dcterms:created>
  <dcterms:modified xsi:type="dcterms:W3CDTF">2015-08-25T04:15:15Z</dcterms:modified>
</cp:coreProperties>
</file>