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2"/>
  </p:notesMasterIdLst>
  <p:sldIdLst>
    <p:sldId id="256" r:id="rId2"/>
    <p:sldId id="257" r:id="rId3"/>
    <p:sldId id="261" r:id="rId4"/>
    <p:sldId id="262" r:id="rId5"/>
    <p:sldId id="265" r:id="rId6"/>
    <p:sldId id="258" r:id="rId7"/>
    <p:sldId id="259" r:id="rId8"/>
    <p:sldId id="263" r:id="rId9"/>
    <p:sldId id="264" r:id="rId10"/>
    <p:sldId id="266" r:id="rId11"/>
    <p:sldId id="267" r:id="rId12"/>
    <p:sldId id="268" r:id="rId13"/>
    <p:sldId id="269" r:id="rId14"/>
    <p:sldId id="271" r:id="rId15"/>
    <p:sldId id="272" r:id="rId16"/>
    <p:sldId id="274" r:id="rId17"/>
    <p:sldId id="321" r:id="rId18"/>
    <p:sldId id="278" r:id="rId19"/>
    <p:sldId id="279" r:id="rId20"/>
    <p:sldId id="280" r:id="rId21"/>
    <p:sldId id="281" r:id="rId22"/>
    <p:sldId id="282" r:id="rId23"/>
    <p:sldId id="283" r:id="rId24"/>
    <p:sldId id="325" r:id="rId25"/>
    <p:sldId id="328" r:id="rId26"/>
    <p:sldId id="326" r:id="rId27"/>
    <p:sldId id="327" r:id="rId28"/>
    <p:sldId id="284" r:id="rId29"/>
    <p:sldId id="322" r:id="rId30"/>
    <p:sldId id="285" r:id="rId31"/>
    <p:sldId id="286" r:id="rId32"/>
    <p:sldId id="290" r:id="rId33"/>
    <p:sldId id="323" r:id="rId34"/>
    <p:sldId id="303" r:id="rId35"/>
    <p:sldId id="314" r:id="rId36"/>
    <p:sldId id="315" r:id="rId37"/>
    <p:sldId id="306" r:id="rId38"/>
    <p:sldId id="307" r:id="rId39"/>
    <p:sldId id="312" r:id="rId40"/>
    <p:sldId id="313" r:id="rId41"/>
    <p:sldId id="317" r:id="rId42"/>
    <p:sldId id="318" r:id="rId43"/>
    <p:sldId id="319" r:id="rId44"/>
    <p:sldId id="316" r:id="rId45"/>
    <p:sldId id="297" r:id="rId46"/>
    <p:sldId id="298" r:id="rId47"/>
    <p:sldId id="299" r:id="rId48"/>
    <p:sldId id="300" r:id="rId49"/>
    <p:sldId id="324"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644F5-5727-4E89-8741-F70E46DD00A5}"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B563E-598C-4A7D-BB75-9EB0BB4FDBFC}" type="slidenum">
              <a:rPr lang="en-US" smtClean="0"/>
              <a:pPr/>
              <a:t>‹#›</a:t>
            </a:fld>
            <a:endParaRPr lang="en-US"/>
          </a:p>
        </p:txBody>
      </p:sp>
    </p:spTree>
    <p:extLst>
      <p:ext uri="{BB962C8B-B14F-4D97-AF65-F5344CB8AC3E}">
        <p14:creationId xmlns:p14="http://schemas.microsoft.com/office/powerpoint/2010/main" val="98201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158CC-1F62-413C-9B9B-BA3D372B419C}" type="slidenum">
              <a:rPr lang="en-US"/>
              <a:pPr/>
              <a:t>18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1. Anterior vertebral line (anterior margin of vertebral bodies)  2. Posterior vertebral line (posterior margin of vertebral bodies)  3. Spinolaminar line (posterior margin of spinal canal)  4. Posterior spinous line (tips of the spinous processes) </a:t>
            </a:r>
            <a:br>
              <a:rPr lang="en-US"/>
            </a:br>
            <a:r>
              <a:rPr lang="en-US"/>
              <a:t/>
            </a:r>
            <a:br>
              <a:rPr lang="en-US"/>
            </a:br>
            <a:r>
              <a:rPr lang="en-US"/>
              <a:t>These lines should follow a slightly lordotic curve, smooth and without step-offs. Any malalignment should be considered evidence of ligmentous injury or occult fracture, and cervical spine immobilization should be maintained until a definitive diagnosis is made. </a:t>
            </a:r>
          </a:p>
        </p:txBody>
      </p:sp>
    </p:spTree>
    <p:extLst>
      <p:ext uri="{BB962C8B-B14F-4D97-AF65-F5344CB8AC3E}">
        <p14:creationId xmlns:p14="http://schemas.microsoft.com/office/powerpoint/2010/main" val="181644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20EF1-CE82-46DD-8452-E331439D6083}" type="slidenum">
              <a:rPr lang="en-US"/>
              <a:pPr/>
              <a:t>39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a:t/>
            </a:r>
            <a:br>
              <a:rPr lang="en-US" dirty="0"/>
            </a:br>
            <a:endParaRPr lang="en-US" dirty="0"/>
          </a:p>
        </p:txBody>
      </p:sp>
    </p:spTree>
    <p:extLst>
      <p:ext uri="{BB962C8B-B14F-4D97-AF65-F5344CB8AC3E}">
        <p14:creationId xmlns:p14="http://schemas.microsoft.com/office/powerpoint/2010/main" val="143135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A7B0-4547-491F-B957-2874684DC0BF}" type="slidenum">
              <a:rPr lang="en-US"/>
              <a:pPr/>
              <a:t>41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829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89874-CC5B-4753-A0E3-21C58863334C}" type="slidenum">
              <a:rPr lang="en-US"/>
              <a:pPr/>
              <a:t>44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a:t>It may be </a:t>
            </a:r>
            <a:br>
              <a:rPr lang="en-US" dirty="0"/>
            </a:br>
            <a:endParaRPr lang="en-US" dirty="0"/>
          </a:p>
        </p:txBody>
      </p:sp>
    </p:spTree>
    <p:extLst>
      <p:ext uri="{BB962C8B-B14F-4D97-AF65-F5344CB8AC3E}">
        <p14:creationId xmlns:p14="http://schemas.microsoft.com/office/powerpoint/2010/main" val="213161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C1869-37B8-4484-BEF0-2F975A11DA5A}" type="slidenum">
              <a:rPr lang="en-US"/>
              <a:pPr/>
              <a:t>45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b="1"/>
              <a:t>Mechanism</a:t>
            </a:r>
            <a:r>
              <a:rPr lang="en-US"/>
              <a:t>: extreme flexion of head and neck without axial compression.</a:t>
            </a:r>
            <a:br>
              <a:rPr lang="en-US"/>
            </a:br>
            <a:endParaRPr lang="en-US"/>
          </a:p>
        </p:txBody>
      </p:sp>
    </p:spTree>
    <p:extLst>
      <p:ext uri="{BB962C8B-B14F-4D97-AF65-F5344CB8AC3E}">
        <p14:creationId xmlns:p14="http://schemas.microsoft.com/office/powerpoint/2010/main" val="164046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99F74-A4BB-4BBD-9029-1671206EF275}" type="slidenum">
              <a:rPr lang="en-US"/>
              <a:pPr/>
              <a:t>47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Mechanism</a:t>
            </a:r>
            <a:r>
              <a:rPr lang="en-US"/>
              <a:t>: simultaneous flexion and rotation</a:t>
            </a:r>
            <a:br>
              <a:rPr lang="en-US"/>
            </a:br>
            <a:endParaRPr lang="en-US"/>
          </a:p>
        </p:txBody>
      </p:sp>
    </p:spTree>
    <p:extLst>
      <p:ext uri="{BB962C8B-B14F-4D97-AF65-F5344CB8AC3E}">
        <p14:creationId xmlns:p14="http://schemas.microsoft.com/office/powerpoint/2010/main" val="159093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96149-3A8C-44E3-8571-054B3AFA2D4B}" type="slidenum">
              <a:rPr lang="en-US"/>
              <a:pPr/>
              <a:t>21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Nasopharyngeal space (C1) - 10 mm (adult)</a:t>
            </a:r>
            <a:br>
              <a:rPr lang="en-US"/>
            </a:br>
            <a:r>
              <a:rPr lang="en-US"/>
              <a:t>Retropharyngeal space (C2-C4) - 5-7 mm</a:t>
            </a:r>
            <a:br>
              <a:rPr lang="en-US"/>
            </a:br>
            <a:r>
              <a:rPr lang="en-US"/>
              <a:t>Retrotracheal space (C5-C7) - 14 mm (children), 22 mm (adults). </a:t>
            </a:r>
          </a:p>
        </p:txBody>
      </p:sp>
    </p:spTree>
    <p:extLst>
      <p:ext uri="{BB962C8B-B14F-4D97-AF65-F5344CB8AC3E}">
        <p14:creationId xmlns:p14="http://schemas.microsoft.com/office/powerpoint/2010/main" val="252356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C710D-EC42-4CF0-9C79-2FB1941A8DE8}" type="slidenum">
              <a:rPr lang="en-US"/>
              <a:pPr/>
              <a:t>22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If one of the spinous process is displaced to one side, a facet dislocation should be suspected. </a:t>
            </a:r>
          </a:p>
          <a:p>
            <a:endParaRPr lang="en-US"/>
          </a:p>
        </p:txBody>
      </p:sp>
    </p:spTree>
    <p:extLst>
      <p:ext uri="{BB962C8B-B14F-4D97-AF65-F5344CB8AC3E}">
        <p14:creationId xmlns:p14="http://schemas.microsoft.com/office/powerpoint/2010/main" val="226025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84FBC-1A04-4D49-A69E-34126C759790}" type="slidenum">
              <a:rPr lang="en-US"/>
              <a:pPr/>
              <a:t>23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AABCDS  Adequacy, Alignment, Bone, Cartilage, Disc, Soft tissues</a:t>
            </a:r>
          </a:p>
          <a:p>
            <a:r>
              <a:rPr lang="en-US" dirty="0"/>
              <a:t>Any asymmetry is suggestive of a fracture of C1 or C2 or rotational abnormality.  It may also be caused by tilting of the head, so if the vertebrae is shifted in on one side, then it should be shifted out on the other side. </a:t>
            </a:r>
          </a:p>
        </p:txBody>
      </p:sp>
    </p:spTree>
    <p:extLst>
      <p:ext uri="{BB962C8B-B14F-4D97-AF65-F5344CB8AC3E}">
        <p14:creationId xmlns:p14="http://schemas.microsoft.com/office/powerpoint/2010/main" val="343931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D6A0E-3FC7-4A88-9F03-9720D45F363C}" type="slidenum">
              <a:rPr lang="en-US"/>
              <a:pPr/>
              <a:t>24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b="1" dirty="0"/>
              <a:t>Mechanism</a:t>
            </a:r>
            <a:r>
              <a:rPr lang="en-US" dirty="0"/>
              <a:t>: axial blow to the vertex of the head (e.g. diving injury).</a:t>
            </a:r>
            <a:br>
              <a:rPr lang="en-US" dirty="0"/>
            </a:br>
            <a:endParaRPr lang="en-US" dirty="0"/>
          </a:p>
        </p:txBody>
      </p:sp>
    </p:spTree>
    <p:extLst>
      <p:ext uri="{BB962C8B-B14F-4D97-AF65-F5344CB8AC3E}">
        <p14:creationId xmlns:p14="http://schemas.microsoft.com/office/powerpoint/2010/main" val="18160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B563E-598C-4A7D-BB75-9EB0BB4FDBFC}" type="slidenum">
              <a:rPr lang="en-US" smtClean="0"/>
              <a:pPr/>
              <a:t>27</a:t>
            </a:fld>
            <a:endParaRPr lang="en-US"/>
          </a:p>
        </p:txBody>
      </p:sp>
    </p:spTree>
    <p:extLst>
      <p:ext uri="{BB962C8B-B14F-4D97-AF65-F5344CB8AC3E}">
        <p14:creationId xmlns:p14="http://schemas.microsoft.com/office/powerpoint/2010/main" val="251955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B60D4-8D92-49B2-A0B0-047311075FAC}" type="slidenum">
              <a:rPr lang="en-US"/>
              <a:pPr/>
              <a:t>28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504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B182B-39DA-4C16-9B42-580348715B36}" type="slidenum">
              <a:rPr lang="en-US"/>
              <a:pPr/>
              <a:t>34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6228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7E559-83F2-472F-AA09-208A76E912C0}" type="slidenum">
              <a:rPr lang="en-US"/>
              <a:pPr/>
              <a:t>37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
            </a:r>
            <a:br>
              <a:rPr lang="en-US" dirty="0"/>
            </a:br>
            <a:endParaRPr lang="en-US" dirty="0"/>
          </a:p>
        </p:txBody>
      </p:sp>
    </p:spTree>
    <p:extLst>
      <p:ext uri="{BB962C8B-B14F-4D97-AF65-F5344CB8AC3E}">
        <p14:creationId xmlns:p14="http://schemas.microsoft.com/office/powerpoint/2010/main" val="411190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32D576B-819B-4726-BD02-E4C7E9098878}" type="datetime1">
              <a:rPr lang="en-US" smtClean="0"/>
              <a:t>8/25/2015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D38240-5C6C-4AC0-B2F6-8E809016CA38}" type="datetime1">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C31B1D-E17B-47BE-B9B9-EDA8A93119A5}" type="datetime1">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5C8C0BA-3760-466F-8FD1-DA64CDF4F699}" type="datetime1">
              <a:rPr lang="en-US" smtClean="0"/>
              <a:t>8/25/2015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AC99F52-B20D-4621-B018-0C2C453F9EDA}" type="datetime1">
              <a:rPr lang="en-US" smtClean="0"/>
              <a:t>8/25/2015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5B6C5C0-E0B7-4F55-A283-FD95CFB91665}" type="datetime1">
              <a:rPr lang="en-US" smtClean="0"/>
              <a:t>8/25/2015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D516431-F4E0-4F4B-BC9D-4ABD3F188150}" type="datetime1">
              <a:rPr lang="en-US" smtClean="0"/>
              <a:t>8/25/2015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0E870B-D53B-4FFF-9FEE-4370FDA4B008}" type="datetime1">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0E13064-63E2-43BB-90F5-349B0B124D3A}" type="datetime1">
              <a:rPr lang="en-US" smtClean="0"/>
              <a:t>8/25/2015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0F704F9-E842-40B7-9794-EDDC652B1165}" type="datetime1">
              <a:rPr lang="en-US" smtClean="0"/>
              <a:t>8/25/2015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FB77D5C-0063-4726-800B-3C14280C09D4}" type="datetime1">
              <a:rPr lang="en-US" smtClean="0"/>
              <a:t>8/25/2015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4086050-E8D1-4ACE-924B-FF10BF8CAC3E}" type="datetime1">
              <a:rPr lang="en-US" smtClean="0"/>
              <a:t>8/25/2015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1"/>
            <a:ext cx="9144000" cy="1447800"/>
          </a:xfrm>
        </p:spPr>
        <p:txBody>
          <a:bodyPr>
            <a:noAutofit/>
          </a:bodyPr>
          <a:lstStyle/>
          <a:p>
            <a:pPr algn="ctr"/>
            <a:r>
              <a:rPr lang="en-US" sz="5400" b="1" dirty="0" smtClean="0"/>
              <a:t>CERVICAL SPINE INJURIES</a:t>
            </a:r>
            <a:endParaRPr lang="en-US" sz="54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pic>
        <p:nvPicPr>
          <p:cNvPr id="83970" name="Picture 2" descr="http://www.asodocs.com/images/spine.anatomy.jpg"/>
          <p:cNvPicPr>
            <a:picLocks noChangeAspect="1" noChangeArrowheads="1"/>
          </p:cNvPicPr>
          <p:nvPr/>
        </p:nvPicPr>
        <p:blipFill>
          <a:blip r:embed="rId2"/>
          <a:srcRect/>
          <a:stretch>
            <a:fillRect/>
          </a:stretch>
        </p:blipFill>
        <p:spPr bwMode="auto">
          <a:xfrm>
            <a:off x="533400" y="2438400"/>
            <a:ext cx="3733800" cy="3886201"/>
          </a:xfrm>
          <a:prstGeom prst="rect">
            <a:avLst/>
          </a:prstGeom>
          <a:noFill/>
        </p:spPr>
      </p:pic>
      <p:sp>
        <p:nvSpPr>
          <p:cNvPr id="3" name="TextBox 2"/>
          <p:cNvSpPr txBox="1"/>
          <p:nvPr/>
        </p:nvSpPr>
        <p:spPr>
          <a:xfrm>
            <a:off x="5791200" y="4800600"/>
            <a:ext cx="184731" cy="369332"/>
          </a:xfrm>
          <a:prstGeom prst="rect">
            <a:avLst/>
          </a:prstGeom>
          <a:noFill/>
        </p:spPr>
        <p:txBody>
          <a:bodyPr wrap="none" rtlCol="0">
            <a:spAutoFit/>
          </a:bodyPr>
          <a:lstStyle/>
          <a:p>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STABILITY OF C-SPINE INJURIES</a:t>
            </a:r>
            <a:endParaRPr lang="en-US" b="1"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r>
              <a:rPr lang="en-US" sz="2600" dirty="0" smtClean="0">
                <a:latin typeface="Calibri" pitchFamily="34" charset="0"/>
                <a:cs typeface="Calibri" pitchFamily="34" charset="0"/>
              </a:rPr>
              <a:t>A </a:t>
            </a:r>
            <a:r>
              <a:rPr lang="en-US" sz="2600" dirty="0" smtClean="0">
                <a:solidFill>
                  <a:srgbClr val="00B0F0"/>
                </a:solidFill>
                <a:latin typeface="Calibri" pitchFamily="34" charset="0"/>
                <a:cs typeface="Calibri" pitchFamily="34" charset="0"/>
              </a:rPr>
              <a:t>Stable Injury </a:t>
            </a:r>
            <a:r>
              <a:rPr lang="en-US" sz="2600" dirty="0" smtClean="0">
                <a:latin typeface="Calibri" pitchFamily="34" charset="0"/>
                <a:cs typeface="Calibri" pitchFamily="34" charset="0"/>
              </a:rPr>
              <a:t>is one in which the vertebral components will not be displaced by normal movements</a:t>
            </a:r>
          </a:p>
          <a:p>
            <a:r>
              <a:rPr lang="en-US" sz="2600" dirty="0" smtClean="0">
                <a:latin typeface="Calibri" pitchFamily="34" charset="0"/>
                <a:cs typeface="Calibri" pitchFamily="34" charset="0"/>
              </a:rPr>
              <a:t>In a Stable injury, if the neural elements are undamaged there is little risk of them becoming further damaged</a:t>
            </a:r>
          </a:p>
          <a:p>
            <a:r>
              <a:rPr lang="en-US" sz="2600" dirty="0" smtClean="0">
                <a:latin typeface="Calibri" pitchFamily="34" charset="0"/>
                <a:cs typeface="Calibri" pitchFamily="34" charset="0"/>
              </a:rPr>
              <a:t>An </a:t>
            </a:r>
            <a:r>
              <a:rPr lang="en-US" sz="2600" dirty="0" smtClean="0">
                <a:solidFill>
                  <a:srgbClr val="00B0F0"/>
                </a:solidFill>
                <a:latin typeface="Calibri" pitchFamily="34" charset="0"/>
                <a:cs typeface="Calibri" pitchFamily="34" charset="0"/>
              </a:rPr>
              <a:t>Unstable Injury </a:t>
            </a:r>
            <a:r>
              <a:rPr lang="en-US" sz="2600" dirty="0" smtClean="0">
                <a:latin typeface="Calibri" pitchFamily="34" charset="0"/>
                <a:cs typeface="Calibri" pitchFamily="34" charset="0"/>
              </a:rPr>
              <a:t>is one in which there is a significant risk of displacement and consequent damage – or</a:t>
            </a:r>
          </a:p>
          <a:p>
            <a:pPr>
              <a:buNone/>
            </a:pPr>
            <a:r>
              <a:rPr lang="en-US" sz="2600" dirty="0" smtClean="0">
                <a:latin typeface="Calibri" pitchFamily="34" charset="0"/>
                <a:cs typeface="Calibri" pitchFamily="34" charset="0"/>
              </a:rPr>
              <a:t>     further damage – to the neural tissues</a:t>
            </a:r>
            <a:endParaRPr lang="en-US" sz="2600"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lstStyle/>
          <a:p>
            <a:r>
              <a:rPr lang="en-US" b="1" dirty="0" smtClean="0">
                <a:latin typeface="Calibri" pitchFamily="34" charset="0"/>
                <a:cs typeface="Calibri" pitchFamily="34" charset="0"/>
              </a:rPr>
              <a:t>DENIS’ 3-COLUMN CONCEPT (1983)</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457200" y="1143000"/>
            <a:ext cx="8229600" cy="5311808"/>
          </a:xfrm>
        </p:spPr>
        <p:txBody>
          <a:bodyPr>
            <a:normAutofit fontScale="92500" lnSpcReduction="20000"/>
          </a:bodyPr>
          <a:lstStyle/>
          <a:p>
            <a:r>
              <a:rPr lang="en-US" dirty="0" smtClean="0">
                <a:latin typeface="Calibri" pitchFamily="34" charset="0"/>
                <a:cs typeface="Calibri" pitchFamily="34" charset="0"/>
              </a:rPr>
              <a:t>Three structural elements must be considered: </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The </a:t>
            </a:r>
            <a:r>
              <a:rPr lang="en-US" b="1" i="1" dirty="0" smtClean="0">
                <a:solidFill>
                  <a:srgbClr val="FFFF66"/>
                </a:solidFill>
                <a:latin typeface="Calibri" pitchFamily="34" charset="0"/>
                <a:cs typeface="Calibri" pitchFamily="34" charset="0"/>
              </a:rPr>
              <a:t>Posterior Osseo-</a:t>
            </a:r>
            <a:r>
              <a:rPr lang="en-US" b="1" i="1" dirty="0" err="1" smtClean="0">
                <a:solidFill>
                  <a:srgbClr val="FFFF66"/>
                </a:solidFill>
                <a:latin typeface="Calibri" pitchFamily="34" charset="0"/>
                <a:cs typeface="Calibri" pitchFamily="34" charset="0"/>
              </a:rPr>
              <a:t>ligamentous</a:t>
            </a:r>
            <a:r>
              <a:rPr lang="en-US" b="1" i="1" dirty="0" smtClean="0">
                <a:solidFill>
                  <a:srgbClr val="FFFF66"/>
                </a:solidFill>
                <a:latin typeface="Calibri" pitchFamily="34" charset="0"/>
                <a:cs typeface="Calibri" pitchFamily="34" charset="0"/>
              </a:rPr>
              <a:t> complex </a:t>
            </a:r>
            <a:r>
              <a:rPr lang="en-US" dirty="0" smtClean="0">
                <a:latin typeface="Calibri" pitchFamily="34" charset="0"/>
                <a:cs typeface="Calibri" pitchFamily="34" charset="0"/>
              </a:rPr>
              <a:t>(or </a:t>
            </a:r>
            <a:r>
              <a:rPr lang="en-US" b="1" i="1" dirty="0" smtClean="0">
                <a:solidFill>
                  <a:srgbClr val="FFFF66"/>
                </a:solidFill>
                <a:latin typeface="Calibri" pitchFamily="34" charset="0"/>
                <a:cs typeface="Calibri" pitchFamily="34" charset="0"/>
              </a:rPr>
              <a:t>Posterior Column</a:t>
            </a:r>
            <a:r>
              <a:rPr lang="en-US" dirty="0" smtClean="0">
                <a:latin typeface="Calibri" pitchFamily="34" charset="0"/>
                <a:cs typeface="Calibri" pitchFamily="34" charset="0"/>
              </a:rPr>
              <a:t>) consisting of the pedicles, facet joints, posterior bony arch, </a:t>
            </a:r>
            <a:r>
              <a:rPr lang="en-US" dirty="0" err="1" smtClean="0">
                <a:latin typeface="Calibri" pitchFamily="34" charset="0"/>
                <a:cs typeface="Calibri" pitchFamily="34" charset="0"/>
              </a:rPr>
              <a:t>interspinous</a:t>
            </a:r>
            <a:r>
              <a:rPr lang="en-US" dirty="0" smtClean="0">
                <a:latin typeface="Calibri" pitchFamily="34" charset="0"/>
                <a:cs typeface="Calibri" pitchFamily="34" charset="0"/>
              </a:rPr>
              <a:t> and </a:t>
            </a:r>
            <a:r>
              <a:rPr lang="en-US" dirty="0" err="1" smtClean="0">
                <a:latin typeface="Calibri" pitchFamily="34" charset="0"/>
                <a:cs typeface="Calibri" pitchFamily="34" charset="0"/>
              </a:rPr>
              <a:t>supraspinous</a:t>
            </a:r>
            <a:r>
              <a:rPr lang="en-US" dirty="0" smtClean="0">
                <a:latin typeface="Calibri" pitchFamily="34" charset="0"/>
                <a:cs typeface="Calibri" pitchFamily="34" charset="0"/>
              </a:rPr>
              <a:t> ligaments</a:t>
            </a:r>
          </a:p>
          <a:p>
            <a:r>
              <a:rPr lang="en-US" dirty="0" smtClean="0">
                <a:latin typeface="Calibri" pitchFamily="34" charset="0"/>
                <a:cs typeface="Calibri" pitchFamily="34" charset="0"/>
              </a:rPr>
              <a:t>The </a:t>
            </a:r>
            <a:r>
              <a:rPr lang="en-US" b="1" i="1" dirty="0" smtClean="0">
                <a:solidFill>
                  <a:srgbClr val="FFFF66"/>
                </a:solidFill>
                <a:latin typeface="Calibri" pitchFamily="34" charset="0"/>
                <a:cs typeface="Calibri" pitchFamily="34" charset="0"/>
              </a:rPr>
              <a:t>Middle Column </a:t>
            </a:r>
            <a:r>
              <a:rPr lang="en-US" dirty="0" smtClean="0">
                <a:latin typeface="Calibri" pitchFamily="34" charset="0"/>
                <a:cs typeface="Calibri" pitchFamily="34" charset="0"/>
              </a:rPr>
              <a:t>comprising the posterior half of the vertebral body, the posterior part of the </a:t>
            </a:r>
            <a:r>
              <a:rPr lang="en-US" dirty="0" err="1" smtClean="0">
                <a:latin typeface="Calibri" pitchFamily="34" charset="0"/>
                <a:cs typeface="Calibri" pitchFamily="34" charset="0"/>
              </a:rPr>
              <a:t>intervertebral</a:t>
            </a:r>
            <a:r>
              <a:rPr lang="en-US" dirty="0" smtClean="0">
                <a:latin typeface="Calibri" pitchFamily="34" charset="0"/>
                <a:cs typeface="Calibri" pitchFamily="34" charset="0"/>
              </a:rPr>
              <a:t> disc and the posterior longitudinal ligament </a:t>
            </a:r>
          </a:p>
          <a:p>
            <a:r>
              <a:rPr lang="en-US" dirty="0" smtClean="0">
                <a:latin typeface="Calibri" pitchFamily="34" charset="0"/>
                <a:cs typeface="Calibri" pitchFamily="34" charset="0"/>
              </a:rPr>
              <a:t>The </a:t>
            </a:r>
            <a:r>
              <a:rPr lang="en-US" b="1" i="1" dirty="0" smtClean="0">
                <a:solidFill>
                  <a:srgbClr val="FFFF66"/>
                </a:solidFill>
                <a:latin typeface="Calibri" pitchFamily="34" charset="0"/>
                <a:cs typeface="Calibri" pitchFamily="34" charset="0"/>
              </a:rPr>
              <a:t>Anterior Column </a:t>
            </a:r>
            <a:r>
              <a:rPr lang="en-US" dirty="0" smtClean="0">
                <a:latin typeface="Calibri" pitchFamily="34" charset="0"/>
                <a:cs typeface="Calibri" pitchFamily="34" charset="0"/>
              </a:rPr>
              <a:t>composed of the anterior half of the vertebral body, the anterior part of the </a:t>
            </a:r>
            <a:r>
              <a:rPr lang="en-US" dirty="0" err="1" smtClean="0">
                <a:latin typeface="Calibri" pitchFamily="34" charset="0"/>
                <a:cs typeface="Calibri" pitchFamily="34" charset="0"/>
              </a:rPr>
              <a:t>intervertebral</a:t>
            </a:r>
            <a:r>
              <a:rPr lang="en-US" dirty="0" smtClean="0">
                <a:latin typeface="Calibri" pitchFamily="34" charset="0"/>
                <a:cs typeface="Calibri" pitchFamily="34" charset="0"/>
              </a:rPr>
              <a:t> disc and the anterior longitudinal ligament</a:t>
            </a:r>
            <a:endParaRPr lang="en-US"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304801" y="228600"/>
            <a:ext cx="3581400" cy="4572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676400" y="5105400"/>
            <a:ext cx="4343400" cy="1219200"/>
          </a:xfrm>
          <a:prstGeom prst="rect">
            <a:avLst/>
          </a:prstGeom>
          <a:noFill/>
          <a:ln w="9525">
            <a:noFill/>
            <a:miter lim="800000"/>
            <a:headEnd/>
            <a:tailEnd/>
          </a:ln>
          <a:effectLst/>
        </p:spPr>
      </p:pic>
      <p:pic>
        <p:nvPicPr>
          <p:cNvPr id="6148" name="Picture 4" descr="E:\Sridevi\Seagate Update (10.05.2014)\Internship\Orthopaedics July 2014\3 column.jpg"/>
          <p:cNvPicPr>
            <a:picLocks noChangeAspect="1" noChangeArrowheads="1"/>
          </p:cNvPicPr>
          <p:nvPr/>
        </p:nvPicPr>
        <p:blipFill>
          <a:blip r:embed="rId4"/>
          <a:srcRect/>
          <a:stretch>
            <a:fillRect/>
          </a:stretch>
        </p:blipFill>
        <p:spPr bwMode="auto">
          <a:xfrm>
            <a:off x="4038600" y="228600"/>
            <a:ext cx="4876800" cy="4572000"/>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997608"/>
          </a:xfrm>
        </p:spPr>
        <p:txBody>
          <a:bodyPr>
            <a:normAutofit/>
          </a:bodyPr>
          <a:lstStyle/>
          <a:p>
            <a:r>
              <a:rPr lang="en-US" dirty="0" smtClean="0">
                <a:latin typeface="Calibri" pitchFamily="34" charset="0"/>
                <a:cs typeface="Calibri" pitchFamily="34" charset="0"/>
              </a:rPr>
              <a:t>All fractures involving the middle column and at least one other column should be regarded as unstable</a:t>
            </a:r>
          </a:p>
          <a:p>
            <a:r>
              <a:rPr lang="en-US" dirty="0" smtClean="0">
                <a:latin typeface="Calibri" pitchFamily="34" charset="0"/>
                <a:cs typeface="Calibri" pitchFamily="34" charset="0"/>
              </a:rPr>
              <a:t>Only 10 per cent of spinal fractures are unstable</a:t>
            </a:r>
          </a:p>
          <a:p>
            <a:r>
              <a:rPr lang="en-US" dirty="0" smtClean="0">
                <a:latin typeface="Calibri" pitchFamily="34" charset="0"/>
                <a:cs typeface="Calibri" pitchFamily="34" charset="0"/>
              </a:rPr>
              <a:t>Less than 5 per cent are associated with cord damage</a:t>
            </a:r>
            <a:endParaRPr lang="en-US"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63489" name="Picture 1" descr="E:\Sridevi\Seagate Update (10.05.2014)\Internship\Orthopaedics July 2014\Instability.jpg"/>
          <p:cNvPicPr>
            <a:picLocks noChangeAspect="1" noChangeArrowheads="1"/>
          </p:cNvPicPr>
          <p:nvPr/>
        </p:nvPicPr>
        <p:blipFill>
          <a:blip r:embed="rId2"/>
          <a:srcRect/>
          <a:stretch>
            <a:fillRect/>
          </a:stretch>
        </p:blipFill>
        <p:spPr bwMode="auto">
          <a:xfrm>
            <a:off x="2209800" y="3429000"/>
            <a:ext cx="5410200" cy="2914650"/>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b="1" dirty="0" smtClean="0">
                <a:latin typeface="Calibri" pitchFamily="34" charset="0"/>
                <a:cs typeface="Calibri" pitchFamily="34" charset="0"/>
              </a:rPr>
              <a:t>MECHANISM OF INJURY</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457200" y="1143000"/>
            <a:ext cx="8229600" cy="5311808"/>
          </a:xfrm>
        </p:spPr>
        <p:txBody>
          <a:bodyPr>
            <a:normAutofit fontScale="70000" lnSpcReduction="20000"/>
          </a:bodyPr>
          <a:lstStyle/>
          <a:p>
            <a:r>
              <a:rPr lang="en-US" b="1" i="1" dirty="0" smtClean="0">
                <a:solidFill>
                  <a:srgbClr val="FFFF66"/>
                </a:solidFill>
              </a:rPr>
              <a:t>Traction injury </a:t>
            </a:r>
          </a:p>
          <a:p>
            <a:endParaRPr lang="en-US" i="1" dirty="0" smtClean="0"/>
          </a:p>
          <a:p>
            <a:r>
              <a:rPr lang="en-US" b="1" i="1" dirty="0" smtClean="0">
                <a:solidFill>
                  <a:srgbClr val="FFFF66"/>
                </a:solidFill>
              </a:rPr>
              <a:t>Direct injury</a:t>
            </a:r>
            <a:r>
              <a:rPr lang="en-US" i="1" dirty="0" smtClean="0"/>
              <a:t>: </a:t>
            </a:r>
            <a:r>
              <a:rPr lang="en-US" dirty="0" smtClean="0"/>
              <a:t>Penetrating injuries to the spine, particularly from firearms and knives, are becoming increasingly common</a:t>
            </a:r>
          </a:p>
          <a:p>
            <a:endParaRPr lang="en-US" dirty="0" smtClean="0"/>
          </a:p>
          <a:p>
            <a:r>
              <a:rPr lang="en-US" b="1" i="1" dirty="0" smtClean="0">
                <a:solidFill>
                  <a:srgbClr val="FFFF66"/>
                </a:solidFill>
              </a:rPr>
              <a:t>Indirect injury</a:t>
            </a:r>
            <a:r>
              <a:rPr lang="en-US" i="1" dirty="0" smtClean="0"/>
              <a:t>:</a:t>
            </a:r>
            <a:r>
              <a:rPr lang="en-US" dirty="0" smtClean="0"/>
              <a:t> Most common cause. A variety of forces may be applied to the spine (often simultaneously): </a:t>
            </a:r>
          </a:p>
          <a:p>
            <a:pPr lvl="1"/>
            <a:r>
              <a:rPr lang="en-US" dirty="0" smtClean="0"/>
              <a:t>axial compression flexion </a:t>
            </a:r>
          </a:p>
          <a:p>
            <a:pPr lvl="1"/>
            <a:r>
              <a:rPr lang="en-US" dirty="0" smtClean="0"/>
              <a:t>lateral compression </a:t>
            </a:r>
          </a:p>
          <a:p>
            <a:pPr lvl="1"/>
            <a:r>
              <a:rPr lang="en-US" dirty="0" smtClean="0"/>
              <a:t>flexion-rotation</a:t>
            </a:r>
          </a:p>
          <a:p>
            <a:pPr lvl="1"/>
            <a:r>
              <a:rPr lang="en-US" dirty="0" smtClean="0"/>
              <a:t>Shear</a:t>
            </a:r>
          </a:p>
          <a:p>
            <a:pPr lvl="1"/>
            <a:r>
              <a:rPr lang="en-US" dirty="0" smtClean="0"/>
              <a:t>flexion-distraction </a:t>
            </a:r>
          </a:p>
          <a:p>
            <a:pPr lvl="1"/>
            <a:r>
              <a:rPr lang="en-US" dirty="0" smtClean="0"/>
              <a:t>Extension</a:t>
            </a:r>
          </a:p>
          <a:p>
            <a:pPr lvl="1"/>
            <a:endParaRPr lang="en-US" dirty="0" smtClean="0"/>
          </a:p>
          <a:p>
            <a:r>
              <a:rPr lang="en-US" b="1" i="1" dirty="0" smtClean="0">
                <a:solidFill>
                  <a:srgbClr val="FFFF66"/>
                </a:solidFill>
              </a:rPr>
              <a:t>Insufficiency fractures </a:t>
            </a:r>
            <a:r>
              <a:rPr lang="en-US" dirty="0" smtClean="0"/>
              <a:t>may occur with minimal force in bone which is weakened by osteoporosis or a pathological lesion</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7170" name="Picture 2"/>
          <p:cNvPicPr>
            <a:picLocks noChangeAspect="1" noChangeArrowheads="1"/>
          </p:cNvPicPr>
          <p:nvPr/>
        </p:nvPicPr>
        <p:blipFill>
          <a:blip r:embed="rId2"/>
          <a:srcRect/>
          <a:stretch>
            <a:fillRect/>
          </a:stretch>
        </p:blipFill>
        <p:spPr bwMode="auto">
          <a:xfrm>
            <a:off x="990600" y="990600"/>
            <a:ext cx="2971800" cy="3048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343400" y="990600"/>
            <a:ext cx="2819400" cy="3048000"/>
          </a:xfrm>
          <a:prstGeom prst="rect">
            <a:avLst/>
          </a:prstGeom>
          <a:noFill/>
          <a:ln w="9525">
            <a:noFill/>
            <a:miter lim="800000"/>
            <a:headEnd/>
            <a:tailEnd/>
          </a:ln>
          <a:effectLst/>
        </p:spPr>
      </p:pic>
      <p:pic>
        <p:nvPicPr>
          <p:cNvPr id="7172" name="Picture 4"/>
          <p:cNvPicPr>
            <a:picLocks noGrp="1" noChangeAspect="1" noChangeArrowheads="1"/>
          </p:cNvPicPr>
          <p:nvPr>
            <p:ph idx="1"/>
          </p:nvPr>
        </p:nvPicPr>
        <p:blipFill>
          <a:blip r:embed="rId4"/>
          <a:srcRect/>
          <a:stretch>
            <a:fillRect/>
          </a:stretch>
        </p:blipFill>
        <p:spPr bwMode="auto">
          <a:xfrm>
            <a:off x="1905000" y="4267200"/>
            <a:ext cx="5105400" cy="1270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pitchFamily="34" charset="0"/>
                <a:cs typeface="Calibri" pitchFamily="34" charset="0"/>
              </a:rPr>
              <a:t>PRINCIPLES OF DIAGNOSIS AND</a:t>
            </a:r>
            <a:br>
              <a:rPr lang="en-US" b="1" dirty="0" smtClean="0">
                <a:latin typeface="Calibri" pitchFamily="34" charset="0"/>
                <a:cs typeface="Calibri" pitchFamily="34" charset="0"/>
              </a:rPr>
            </a:br>
            <a:r>
              <a:rPr lang="en-US" b="1" dirty="0" smtClean="0">
                <a:latin typeface="Calibri" pitchFamily="34" charset="0"/>
                <a:cs typeface="Calibri" pitchFamily="34" charset="0"/>
              </a:rPr>
              <a:t>INITIAL MANAGEMENT</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457200" y="1676400"/>
            <a:ext cx="8229600" cy="4778408"/>
          </a:xfrm>
        </p:spPr>
        <p:txBody>
          <a:bodyPr>
            <a:normAutofit/>
          </a:bodyPr>
          <a:lstStyle/>
          <a:p>
            <a:r>
              <a:rPr lang="en-US" dirty="0" smtClean="0">
                <a:latin typeface="Calibri" pitchFamily="34" charset="0"/>
                <a:cs typeface="Calibri" pitchFamily="34" charset="0"/>
              </a:rPr>
              <a:t>Diagnosis and management go hand in hand</a:t>
            </a:r>
          </a:p>
          <a:p>
            <a:r>
              <a:rPr lang="en-US" dirty="0" smtClean="0">
                <a:latin typeface="Calibri" pitchFamily="34" charset="0"/>
                <a:cs typeface="Calibri" pitchFamily="34" charset="0"/>
              </a:rPr>
              <a:t>Inappropriate movement and examination can irretrievably change the outcome for the worse</a:t>
            </a:r>
          </a:p>
          <a:p>
            <a:r>
              <a:rPr lang="en-US" dirty="0" smtClean="0">
                <a:latin typeface="Calibri" pitchFamily="34" charset="0"/>
                <a:cs typeface="Calibri" pitchFamily="34" charset="0"/>
              </a:rPr>
              <a:t>Early management</a:t>
            </a:r>
          </a:p>
          <a:p>
            <a:pPr lvl="1"/>
            <a:r>
              <a:rPr lang="en-US" dirty="0" smtClean="0">
                <a:latin typeface="Calibri" pitchFamily="34" charset="0"/>
                <a:cs typeface="Calibri" pitchFamily="34" charset="0"/>
              </a:rPr>
              <a:t>Airway, Breathing and Circulation</a:t>
            </a:r>
          </a:p>
          <a:p>
            <a:pPr lvl="1"/>
            <a:r>
              <a:rPr lang="en-US" dirty="0" smtClean="0">
                <a:latin typeface="Calibri" pitchFamily="34" charset="0"/>
                <a:cs typeface="Calibri" pitchFamily="34" charset="0"/>
              </a:rPr>
              <a:t>Slightest possibility of a spinal injury in a trauma patient, the spine must be</a:t>
            </a:r>
            <a:r>
              <a:rPr lang="en-US" i="1" dirty="0" smtClean="0">
                <a:solidFill>
                  <a:srgbClr val="FFFF66"/>
                </a:solidFill>
                <a:latin typeface="Calibri" pitchFamily="34" charset="0"/>
                <a:cs typeface="Calibri" pitchFamily="34" charset="0"/>
              </a:rPr>
              <a:t> immobilized </a:t>
            </a:r>
            <a:r>
              <a:rPr lang="en-US" dirty="0" smtClean="0">
                <a:latin typeface="Calibri" pitchFamily="34" charset="0"/>
                <a:cs typeface="Calibri" pitchFamily="34" charset="0"/>
              </a:rPr>
              <a:t>until the patient has been resuscitated and other life-threatening injuries have been identified and treated. </a:t>
            </a:r>
            <a:endParaRPr lang="en-US"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1371600"/>
          </a:xfrm>
        </p:spPr>
        <p:txBody>
          <a:bodyPr/>
          <a:lstStyle/>
          <a:p>
            <a:r>
              <a:rPr lang="en-US" b="1" dirty="0" smtClean="0">
                <a:latin typeface="Calibri" pitchFamily="34" charset="0"/>
                <a:cs typeface="Calibri" pitchFamily="34" charset="0"/>
              </a:rPr>
              <a:t>RADIOLOGY</a:t>
            </a:r>
            <a:endParaRPr lang="en-US" b="1" dirty="0">
              <a:latin typeface="Calibri" pitchFamily="34" charset="0"/>
              <a:cs typeface="Calibri" pitchFamily="34" charset="0"/>
            </a:endParaRPr>
          </a:p>
        </p:txBody>
      </p:sp>
      <p:sp>
        <p:nvSpPr>
          <p:cNvPr id="71683" name="Rectangle 3"/>
          <p:cNvSpPr>
            <a:spLocks noGrp="1" noChangeArrowheads="1"/>
          </p:cNvSpPr>
          <p:nvPr>
            <p:ph type="body" idx="1"/>
          </p:nvPr>
        </p:nvSpPr>
        <p:spPr>
          <a:xfrm>
            <a:off x="457200" y="990600"/>
            <a:ext cx="8229600" cy="5638800"/>
          </a:xfrm>
        </p:spPr>
        <p:txBody>
          <a:bodyPr>
            <a:normAutofit fontScale="92500" lnSpcReduction="10000"/>
          </a:bodyPr>
          <a:lstStyle/>
          <a:p>
            <a:pPr lvl="1"/>
            <a:endParaRPr lang="en-US" sz="2400" b="1" i="1" dirty="0" smtClean="0">
              <a:latin typeface="Calibri" pitchFamily="34" charset="0"/>
              <a:cs typeface="Calibri" pitchFamily="34" charset="0"/>
            </a:endParaRPr>
          </a:p>
          <a:p>
            <a:pPr lvl="1"/>
            <a:r>
              <a:rPr lang="en-US" sz="2400" b="1" i="1" dirty="0" smtClean="0">
                <a:latin typeface="Calibri" pitchFamily="34" charset="0"/>
                <a:cs typeface="Calibri" pitchFamily="34" charset="0"/>
              </a:rPr>
              <a:t>Lateral </a:t>
            </a:r>
            <a:r>
              <a:rPr lang="en-US" sz="2400" b="1" i="1" dirty="0">
                <a:latin typeface="Calibri" pitchFamily="34" charset="0"/>
                <a:cs typeface="Calibri" pitchFamily="34" charset="0"/>
              </a:rPr>
              <a:t>view</a:t>
            </a:r>
          </a:p>
          <a:p>
            <a:pPr lvl="2"/>
            <a:r>
              <a:rPr lang="en-US" dirty="0">
                <a:latin typeface="Calibri" pitchFamily="34" charset="0"/>
                <a:cs typeface="Calibri" pitchFamily="34" charset="0"/>
              </a:rPr>
              <a:t>Top of T1 visible</a:t>
            </a:r>
          </a:p>
          <a:p>
            <a:pPr lvl="2"/>
            <a:r>
              <a:rPr lang="en-US" dirty="0">
                <a:latin typeface="Calibri" pitchFamily="34" charset="0"/>
                <a:cs typeface="Calibri" pitchFamily="34" charset="0"/>
              </a:rPr>
              <a:t>Three smooth arcs maintained</a:t>
            </a:r>
          </a:p>
          <a:p>
            <a:pPr lvl="2"/>
            <a:r>
              <a:rPr lang="en-US" dirty="0">
                <a:latin typeface="Calibri" pitchFamily="34" charset="0"/>
                <a:cs typeface="Calibri" pitchFamily="34" charset="0"/>
              </a:rPr>
              <a:t>Vertebral bodies of uniform height</a:t>
            </a:r>
          </a:p>
          <a:p>
            <a:pPr lvl="2"/>
            <a:r>
              <a:rPr lang="en-US" dirty="0" err="1">
                <a:latin typeface="Calibri" pitchFamily="34" charset="0"/>
                <a:cs typeface="Calibri" pitchFamily="34" charset="0"/>
              </a:rPr>
              <a:t>Odontoid</a:t>
            </a:r>
            <a:r>
              <a:rPr lang="en-US" dirty="0">
                <a:latin typeface="Calibri" pitchFamily="34" charset="0"/>
                <a:cs typeface="Calibri" pitchFamily="34" charset="0"/>
              </a:rPr>
              <a:t> intact and closely applied to </a:t>
            </a:r>
            <a:r>
              <a:rPr lang="en-US" dirty="0" smtClean="0">
                <a:latin typeface="Calibri" pitchFamily="34" charset="0"/>
                <a:cs typeface="Calibri" pitchFamily="34" charset="0"/>
              </a:rPr>
              <a:t>C1</a:t>
            </a:r>
          </a:p>
          <a:p>
            <a:pPr lvl="2"/>
            <a:endParaRPr lang="en-US" dirty="0">
              <a:latin typeface="Calibri" pitchFamily="34" charset="0"/>
              <a:cs typeface="Calibri" pitchFamily="34" charset="0"/>
            </a:endParaRPr>
          </a:p>
          <a:p>
            <a:pPr lvl="1"/>
            <a:r>
              <a:rPr lang="en-US" sz="2400" b="1" i="1" dirty="0">
                <a:latin typeface="Calibri" pitchFamily="34" charset="0"/>
                <a:cs typeface="Calibri" pitchFamily="34" charset="0"/>
              </a:rPr>
              <a:t>AP view</a:t>
            </a:r>
          </a:p>
          <a:p>
            <a:pPr lvl="2"/>
            <a:r>
              <a:rPr lang="en-US" dirty="0" err="1">
                <a:latin typeface="Calibri" pitchFamily="34" charset="0"/>
                <a:cs typeface="Calibri" pitchFamily="34" charset="0"/>
              </a:rPr>
              <a:t>Spinous</a:t>
            </a:r>
            <a:r>
              <a:rPr lang="en-US" dirty="0">
                <a:latin typeface="Calibri" pitchFamily="34" charset="0"/>
                <a:cs typeface="Calibri" pitchFamily="34" charset="0"/>
              </a:rPr>
              <a:t> processes straight and spaced equally</a:t>
            </a:r>
          </a:p>
          <a:p>
            <a:pPr lvl="2"/>
            <a:r>
              <a:rPr lang="en-US" dirty="0" err="1">
                <a:latin typeface="Calibri" pitchFamily="34" charset="0"/>
                <a:cs typeface="Calibri" pitchFamily="34" charset="0"/>
              </a:rPr>
              <a:t>Intervertebral</a:t>
            </a:r>
            <a:r>
              <a:rPr lang="en-US" dirty="0">
                <a:latin typeface="Calibri" pitchFamily="34" charset="0"/>
                <a:cs typeface="Calibri" pitchFamily="34" charset="0"/>
              </a:rPr>
              <a:t> spaces roughly </a:t>
            </a:r>
            <a:r>
              <a:rPr lang="en-US" dirty="0" smtClean="0">
                <a:latin typeface="Calibri" pitchFamily="34" charset="0"/>
                <a:cs typeface="Calibri" pitchFamily="34" charset="0"/>
              </a:rPr>
              <a:t>equal</a:t>
            </a:r>
          </a:p>
          <a:p>
            <a:pPr lvl="2"/>
            <a:endParaRPr lang="en-US" dirty="0">
              <a:latin typeface="Calibri" pitchFamily="34" charset="0"/>
              <a:cs typeface="Calibri" pitchFamily="34" charset="0"/>
            </a:endParaRPr>
          </a:p>
          <a:p>
            <a:pPr lvl="1"/>
            <a:r>
              <a:rPr lang="en-US" sz="2400" b="1" i="1" dirty="0" err="1">
                <a:latin typeface="Calibri" pitchFamily="34" charset="0"/>
                <a:cs typeface="Calibri" pitchFamily="34" charset="0"/>
              </a:rPr>
              <a:t>Odontoid</a:t>
            </a:r>
            <a:r>
              <a:rPr lang="en-US" sz="2400" b="1" i="1" dirty="0">
                <a:latin typeface="Calibri" pitchFamily="34" charset="0"/>
                <a:cs typeface="Calibri" pitchFamily="34" charset="0"/>
              </a:rPr>
              <a:t> view</a:t>
            </a:r>
          </a:p>
          <a:p>
            <a:pPr lvl="2"/>
            <a:r>
              <a:rPr lang="en-US" dirty="0" err="1">
                <a:latin typeface="Calibri" pitchFamily="34" charset="0"/>
                <a:cs typeface="Calibri" pitchFamily="34" charset="0"/>
              </a:rPr>
              <a:t>Odontoid</a:t>
            </a:r>
            <a:r>
              <a:rPr lang="en-US" dirty="0">
                <a:latin typeface="Calibri" pitchFamily="34" charset="0"/>
                <a:cs typeface="Calibri" pitchFamily="34" charset="0"/>
              </a:rPr>
              <a:t> intact</a:t>
            </a:r>
          </a:p>
          <a:p>
            <a:pPr lvl="2"/>
            <a:r>
              <a:rPr lang="en-US" dirty="0">
                <a:latin typeface="Calibri" pitchFamily="34" charset="0"/>
                <a:cs typeface="Calibri" pitchFamily="34" charset="0"/>
              </a:rPr>
              <a:t>Equal spaces on either side of </a:t>
            </a:r>
            <a:r>
              <a:rPr lang="en-US" dirty="0" err="1">
                <a:latin typeface="Calibri" pitchFamily="34" charset="0"/>
                <a:cs typeface="Calibri" pitchFamily="34" charset="0"/>
              </a:rPr>
              <a:t>odontoid</a:t>
            </a:r>
            <a:endParaRPr lang="en-US" dirty="0">
              <a:latin typeface="Calibri" pitchFamily="34" charset="0"/>
              <a:cs typeface="Calibri" pitchFamily="34" charset="0"/>
            </a:endParaRPr>
          </a:p>
          <a:p>
            <a:pPr lvl="2"/>
            <a:r>
              <a:rPr lang="en-US" dirty="0">
                <a:latin typeface="Calibri" pitchFamily="34" charset="0"/>
                <a:cs typeface="Calibri" pitchFamily="34" charset="0"/>
              </a:rPr>
              <a:t>Lateral margins of C1 and C2 align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Alignment</a:t>
            </a:r>
          </a:p>
        </p:txBody>
      </p:sp>
      <p:pic>
        <p:nvPicPr>
          <p:cNvPr id="55305" name="Picture 9" descr="normal cervical spine 1"/>
          <p:cNvPicPr>
            <a:picLocks noGrp="1" noChangeAspect="1" noChangeArrowheads="1"/>
          </p:cNvPicPr>
          <p:nvPr>
            <p:ph sz="half" idx="2"/>
          </p:nvPr>
        </p:nvPicPr>
        <p:blipFill>
          <a:blip r:embed="rId3"/>
          <a:srcRect/>
          <a:stretch>
            <a:fillRect/>
          </a:stretch>
        </p:blipFill>
        <p:spPr>
          <a:xfrm>
            <a:off x="2438400" y="1600200"/>
            <a:ext cx="4114800" cy="5105400"/>
          </a:xfrm>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latin typeface="Calibri" pitchFamily="34" charset="0"/>
                <a:cs typeface="Calibri" pitchFamily="34" charset="0"/>
              </a:rPr>
              <a:t>Key Things to Identify</a:t>
            </a:r>
          </a:p>
        </p:txBody>
      </p:sp>
      <p:sp>
        <p:nvSpPr>
          <p:cNvPr id="58371" name="Rectangle 3"/>
          <p:cNvSpPr>
            <a:spLocks noGrp="1" noChangeArrowheads="1"/>
          </p:cNvSpPr>
          <p:nvPr>
            <p:ph type="body" sz="half" idx="1"/>
          </p:nvPr>
        </p:nvSpPr>
        <p:spPr/>
        <p:txBody>
          <a:bodyPr/>
          <a:lstStyle/>
          <a:p>
            <a:r>
              <a:rPr lang="en-US" dirty="0" err="1">
                <a:latin typeface="Calibri" pitchFamily="34" charset="0"/>
                <a:cs typeface="Calibri" pitchFamily="34" charset="0"/>
              </a:rPr>
              <a:t>Predental</a:t>
            </a:r>
            <a:r>
              <a:rPr lang="en-US" dirty="0">
                <a:latin typeface="Calibri" pitchFamily="34" charset="0"/>
                <a:cs typeface="Calibri" pitchFamily="34" charset="0"/>
              </a:rPr>
              <a:t> space – should be </a:t>
            </a:r>
            <a:r>
              <a:rPr lang="en-US" b="1" dirty="0">
                <a:solidFill>
                  <a:srgbClr val="FFFF66"/>
                </a:solidFill>
                <a:latin typeface="Calibri" pitchFamily="34" charset="0"/>
                <a:cs typeface="Calibri" pitchFamily="34" charset="0"/>
              </a:rPr>
              <a:t>3mm</a:t>
            </a:r>
            <a:r>
              <a:rPr lang="en-US" dirty="0">
                <a:latin typeface="Calibri" pitchFamily="34" charset="0"/>
                <a:cs typeface="Calibri" pitchFamily="34" charset="0"/>
              </a:rPr>
              <a:t> or less</a:t>
            </a:r>
          </a:p>
        </p:txBody>
      </p:sp>
      <p:sp>
        <p:nvSpPr>
          <p:cNvPr id="58372" name="Rectangle 4"/>
          <p:cNvSpPr>
            <a:spLocks noGrp="1" noChangeArrowheads="1"/>
          </p:cNvSpPr>
          <p:nvPr>
            <p:ph type="body" sz="half" idx="2"/>
          </p:nvPr>
        </p:nvSpPr>
        <p:spPr/>
        <p:txBody>
          <a:bodyPr/>
          <a:lstStyle/>
          <a:p>
            <a:endParaRPr lang="en-US"/>
          </a:p>
        </p:txBody>
      </p:sp>
      <p:pic>
        <p:nvPicPr>
          <p:cNvPr id="58374" name="Picture 6" descr="normal%20plain%20film%20lateral%20cartilage"/>
          <p:cNvPicPr>
            <a:picLocks noChangeAspect="1" noChangeArrowheads="1"/>
          </p:cNvPicPr>
          <p:nvPr/>
        </p:nvPicPr>
        <p:blipFill>
          <a:blip r:embed="rId2"/>
          <a:srcRect/>
          <a:stretch>
            <a:fillRect/>
          </a:stretch>
        </p:blipFill>
        <p:spPr bwMode="auto">
          <a:xfrm>
            <a:off x="4648200" y="1600200"/>
            <a:ext cx="4038600" cy="44958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dirty="0" smtClean="0"/>
              <a:t>Anatomy</a:t>
            </a:r>
            <a:endParaRPr lang="en-US" dirty="0"/>
          </a:p>
        </p:txBody>
      </p:sp>
      <p:sp>
        <p:nvSpPr>
          <p:cNvPr id="3" name="Content Placeholder 2"/>
          <p:cNvSpPr>
            <a:spLocks noGrp="1"/>
          </p:cNvSpPr>
          <p:nvPr>
            <p:ph idx="1"/>
          </p:nvPr>
        </p:nvSpPr>
        <p:spPr>
          <a:xfrm>
            <a:off x="0" y="838200"/>
            <a:ext cx="6858000" cy="6019800"/>
          </a:xfrm>
        </p:spPr>
        <p:txBody>
          <a:bodyPr>
            <a:normAutofit/>
          </a:bodyPr>
          <a:lstStyle/>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The spine contains </a:t>
            </a:r>
            <a:r>
              <a:rPr lang="en-US" sz="2400" b="1" dirty="0" smtClean="0">
                <a:solidFill>
                  <a:schemeClr val="accent5">
                    <a:lumMod val="60000"/>
                    <a:lumOff val="40000"/>
                  </a:schemeClr>
                </a:solidFill>
                <a:latin typeface="Calibri" pitchFamily="34" charset="0"/>
                <a:cs typeface="Calibri" pitchFamily="34" charset="0"/>
              </a:rPr>
              <a:t>33</a:t>
            </a:r>
            <a:r>
              <a:rPr lang="en-US" sz="2400" dirty="0" smtClean="0">
                <a:latin typeface="Calibri" pitchFamily="34" charset="0"/>
                <a:cs typeface="Calibri" pitchFamily="34" charset="0"/>
              </a:rPr>
              <a:t> vertebrae: seven cervical, 12 thoracic, 5 lumbar, 5 fused sacral and 4 fused </a:t>
            </a:r>
            <a:r>
              <a:rPr lang="en-US" sz="2400" dirty="0" err="1" smtClean="0">
                <a:latin typeface="Calibri" pitchFamily="34" charset="0"/>
                <a:cs typeface="Calibri" pitchFamily="34" charset="0"/>
              </a:rPr>
              <a:t>coccygeal</a:t>
            </a:r>
            <a:r>
              <a:rPr lang="en-US" sz="2400" dirty="0" smtClean="0">
                <a:latin typeface="Calibri" pitchFamily="34" charset="0"/>
                <a:cs typeface="Calibri" pitchFamily="34" charset="0"/>
              </a:rPr>
              <a:t> vertebrae</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The vertebral bodies generally increase in width </a:t>
            </a:r>
            <a:r>
              <a:rPr lang="en-US" sz="2400" dirty="0" err="1" smtClean="0">
                <a:latin typeface="Calibri" pitchFamily="34" charset="0"/>
                <a:cs typeface="Calibri" pitchFamily="34" charset="0"/>
              </a:rPr>
              <a:t>craniocaudally</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exception of T1–T3</a:t>
            </a:r>
            <a:r>
              <a:rPr lang="en-US" sz="2400" dirty="0" smtClean="0">
                <a:latin typeface="Calibri" pitchFamily="34" charset="0"/>
                <a:cs typeface="Calibri" pitchFamily="34" charset="0"/>
              </a:rPr>
              <a:t>)</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Normal spinal curves include </a:t>
            </a:r>
            <a:r>
              <a:rPr lang="en-US" sz="2400" b="1" i="1" dirty="0" smtClean="0">
                <a:solidFill>
                  <a:srgbClr val="92D050"/>
                </a:solidFill>
                <a:latin typeface="Calibri" pitchFamily="34" charset="0"/>
                <a:cs typeface="Calibri" pitchFamily="34" charset="0"/>
              </a:rPr>
              <a:t>cervical </a:t>
            </a:r>
            <a:r>
              <a:rPr lang="en-US" sz="2400" b="1" i="1" dirty="0" err="1" smtClean="0">
                <a:solidFill>
                  <a:srgbClr val="92D050"/>
                </a:solidFill>
                <a:latin typeface="Calibri" pitchFamily="34" charset="0"/>
                <a:cs typeface="Calibri" pitchFamily="34" charset="0"/>
              </a:rPr>
              <a:t>lordosis</a:t>
            </a:r>
            <a:r>
              <a:rPr lang="en-US" sz="2400" dirty="0" smtClean="0">
                <a:latin typeface="Calibri" pitchFamily="34" charset="0"/>
                <a:cs typeface="Calibri" pitchFamily="34" charset="0"/>
              </a:rPr>
              <a:t>, </a:t>
            </a:r>
            <a:r>
              <a:rPr lang="en-US" sz="2400" b="1" i="1" dirty="0" smtClean="0">
                <a:solidFill>
                  <a:srgbClr val="FFFF00"/>
                </a:solidFill>
                <a:latin typeface="Calibri" pitchFamily="34" charset="0"/>
                <a:cs typeface="Calibri" pitchFamily="34" charset="0"/>
              </a:rPr>
              <a:t>thoracic kyphosis</a:t>
            </a:r>
            <a:r>
              <a:rPr lang="en-US" sz="2400" dirty="0" smtClean="0">
                <a:latin typeface="Calibri" pitchFamily="34" charset="0"/>
                <a:cs typeface="Calibri" pitchFamily="34" charset="0"/>
              </a:rPr>
              <a:t>, </a:t>
            </a:r>
            <a:r>
              <a:rPr lang="en-US" sz="2400" b="1" i="1" dirty="0" smtClean="0">
                <a:solidFill>
                  <a:srgbClr val="92D050"/>
                </a:solidFill>
                <a:latin typeface="Calibri" pitchFamily="34" charset="0"/>
                <a:cs typeface="Calibri" pitchFamily="34" charset="0"/>
              </a:rPr>
              <a:t>lumbar </a:t>
            </a:r>
            <a:r>
              <a:rPr lang="en-US" sz="2400" b="1" i="1" dirty="0" err="1" smtClean="0">
                <a:solidFill>
                  <a:srgbClr val="92D050"/>
                </a:solidFill>
                <a:latin typeface="Calibri" pitchFamily="34" charset="0"/>
                <a:cs typeface="Calibri" pitchFamily="34" charset="0"/>
              </a:rPr>
              <a:t>lordosis</a:t>
            </a:r>
            <a:r>
              <a:rPr lang="en-US" sz="2400" b="1" i="1" dirty="0" smtClean="0">
                <a:solidFill>
                  <a:srgbClr val="92D050"/>
                </a:solidFill>
                <a:latin typeface="Calibri" pitchFamily="34" charset="0"/>
                <a:cs typeface="Calibri" pitchFamily="34" charset="0"/>
              </a:rPr>
              <a:t> </a:t>
            </a:r>
            <a:r>
              <a:rPr lang="en-US" sz="2400" dirty="0" smtClean="0">
                <a:latin typeface="Calibri" pitchFamily="34" charset="0"/>
                <a:cs typeface="Calibri" pitchFamily="34" charset="0"/>
              </a:rPr>
              <a:t>and </a:t>
            </a:r>
            <a:r>
              <a:rPr lang="en-US" sz="2400" b="1" i="1" dirty="0" smtClean="0">
                <a:solidFill>
                  <a:srgbClr val="FFFF00"/>
                </a:solidFill>
                <a:latin typeface="Calibri" pitchFamily="34" charset="0"/>
                <a:cs typeface="Calibri" pitchFamily="34" charset="0"/>
              </a:rPr>
              <a:t>sacral kyphosis</a:t>
            </a:r>
          </a:p>
        </p:txBody>
      </p:sp>
      <p:pic>
        <p:nvPicPr>
          <p:cNvPr id="4" name="Picture 2" descr="E:\Sridevi\Seagate Update (10.05.2014)\Internship\Orthopaedics July 2014\Spine.jpg"/>
          <p:cNvPicPr>
            <a:picLocks noChangeAspect="1" noChangeArrowheads="1"/>
          </p:cNvPicPr>
          <p:nvPr/>
        </p:nvPicPr>
        <p:blipFill>
          <a:blip r:embed="rId2"/>
          <a:srcRect/>
          <a:stretch>
            <a:fillRect/>
          </a:stretch>
        </p:blipFill>
        <p:spPr bwMode="auto">
          <a:xfrm>
            <a:off x="6477000" y="304800"/>
            <a:ext cx="2514600" cy="65532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endParaRPr lang="en-US"/>
          </a:p>
        </p:txBody>
      </p:sp>
      <p:sp>
        <p:nvSpPr>
          <p:cNvPr id="60421" name="Rectangle 5"/>
          <p:cNvSpPr>
            <a:spLocks noGrp="1" noChangeArrowheads="1"/>
          </p:cNvSpPr>
          <p:nvPr>
            <p:ph type="body" sz="half" idx="1"/>
          </p:nvPr>
        </p:nvSpPr>
        <p:spPr/>
        <p:txBody>
          <a:bodyPr/>
          <a:lstStyle/>
          <a:p>
            <a:r>
              <a:rPr lang="en-US" dirty="0">
                <a:latin typeface="Calibri" pitchFamily="34" charset="0"/>
                <a:cs typeface="Calibri" pitchFamily="34" charset="0"/>
              </a:rPr>
              <a:t>Disc spaces should be the equal and symmetric</a:t>
            </a:r>
          </a:p>
        </p:txBody>
      </p:sp>
      <p:sp>
        <p:nvSpPr>
          <p:cNvPr id="60422" name="Rectangle 6"/>
          <p:cNvSpPr>
            <a:spLocks noGrp="1" noChangeArrowheads="1"/>
          </p:cNvSpPr>
          <p:nvPr>
            <p:ph type="body" sz="half" idx="2"/>
          </p:nvPr>
        </p:nvSpPr>
        <p:spPr/>
        <p:txBody>
          <a:bodyPr/>
          <a:lstStyle/>
          <a:p>
            <a:endParaRPr lang="en-US"/>
          </a:p>
        </p:txBody>
      </p:sp>
      <p:pic>
        <p:nvPicPr>
          <p:cNvPr id="60424" name="Picture 8" descr="normal%20plain%20film%20lateral%20disc"/>
          <p:cNvPicPr>
            <a:picLocks noChangeAspect="1" noChangeArrowheads="1"/>
          </p:cNvPicPr>
          <p:nvPr/>
        </p:nvPicPr>
        <p:blipFill>
          <a:blip r:embed="rId2"/>
          <a:srcRect/>
          <a:stretch>
            <a:fillRect/>
          </a:stretch>
        </p:blipFill>
        <p:spPr bwMode="auto">
          <a:xfrm>
            <a:off x="4648200" y="1600200"/>
            <a:ext cx="4038600" cy="44958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endParaRPr lang="en-US"/>
          </a:p>
        </p:txBody>
      </p:sp>
      <p:sp>
        <p:nvSpPr>
          <p:cNvPr id="62469" name="Rectangle 5"/>
          <p:cNvSpPr>
            <a:spLocks noGrp="1" noChangeArrowheads="1"/>
          </p:cNvSpPr>
          <p:nvPr>
            <p:ph type="body" sz="half" idx="1"/>
          </p:nvPr>
        </p:nvSpPr>
        <p:spPr/>
        <p:txBody>
          <a:bodyPr/>
          <a:lstStyle/>
          <a:p>
            <a:r>
              <a:rPr lang="en-US" dirty="0" err="1">
                <a:latin typeface="Calibri" pitchFamily="34" charset="0"/>
                <a:cs typeface="Calibri" pitchFamily="34" charset="0"/>
              </a:rPr>
              <a:t>Prevertebral</a:t>
            </a:r>
            <a:r>
              <a:rPr lang="en-US" dirty="0">
                <a:latin typeface="Calibri" pitchFamily="34" charset="0"/>
                <a:cs typeface="Calibri" pitchFamily="34" charset="0"/>
              </a:rPr>
              <a:t> soft </a:t>
            </a:r>
            <a:r>
              <a:rPr lang="en-US" dirty="0" smtClean="0">
                <a:latin typeface="Calibri" pitchFamily="34" charset="0"/>
                <a:cs typeface="Calibri" pitchFamily="34" charset="0"/>
              </a:rPr>
              <a:t>tissue swelling</a:t>
            </a:r>
            <a:endParaRPr lang="en-US" dirty="0">
              <a:latin typeface="Calibri" pitchFamily="34" charset="0"/>
              <a:cs typeface="Calibri" pitchFamily="34" charset="0"/>
            </a:endParaRPr>
          </a:p>
          <a:p>
            <a:pPr lvl="1"/>
            <a:r>
              <a:rPr lang="en-US" dirty="0">
                <a:latin typeface="Calibri" pitchFamily="34" charset="0"/>
                <a:cs typeface="Calibri" pitchFamily="34" charset="0"/>
              </a:rPr>
              <a:t>May be due to hematoma from a fracture</a:t>
            </a:r>
          </a:p>
          <a:p>
            <a:pPr lvl="1">
              <a:buFontTx/>
              <a:buNone/>
            </a:pPr>
            <a:endParaRPr lang="en-US" dirty="0">
              <a:latin typeface="Calibri" pitchFamily="34" charset="0"/>
              <a:cs typeface="Calibri" pitchFamily="34" charset="0"/>
            </a:endParaRPr>
          </a:p>
          <a:p>
            <a:pPr lvl="1"/>
            <a:r>
              <a:rPr lang="en-US" dirty="0">
                <a:latin typeface="Calibri" pitchFamily="34" charset="0"/>
                <a:cs typeface="Calibri" pitchFamily="34" charset="0"/>
              </a:rPr>
              <a:t>Soft tissue swelling may make </a:t>
            </a:r>
            <a:r>
              <a:rPr lang="en-US" dirty="0" smtClean="0">
                <a:latin typeface="Calibri" pitchFamily="34" charset="0"/>
                <a:cs typeface="Calibri" pitchFamily="34" charset="0"/>
              </a:rPr>
              <a:t>fracture diagnosis </a:t>
            </a:r>
            <a:r>
              <a:rPr lang="en-US" dirty="0">
                <a:latin typeface="Calibri" pitchFamily="34" charset="0"/>
                <a:cs typeface="Calibri" pitchFamily="34" charset="0"/>
              </a:rPr>
              <a:t>difficulty</a:t>
            </a:r>
          </a:p>
        </p:txBody>
      </p:sp>
      <p:sp>
        <p:nvSpPr>
          <p:cNvPr id="62470" name="Rectangle 6"/>
          <p:cNvSpPr>
            <a:spLocks noGrp="1" noChangeArrowheads="1"/>
          </p:cNvSpPr>
          <p:nvPr>
            <p:ph type="body" sz="half" idx="2"/>
          </p:nvPr>
        </p:nvSpPr>
        <p:spPr/>
        <p:txBody>
          <a:bodyPr/>
          <a:lstStyle/>
          <a:p>
            <a:endParaRPr lang="en-US"/>
          </a:p>
        </p:txBody>
      </p:sp>
      <p:pic>
        <p:nvPicPr>
          <p:cNvPr id="62472" name="Picture 8" descr="normal%20plain%20film%20lateral%20soft%20tissue"/>
          <p:cNvPicPr>
            <a:picLocks noChangeAspect="1" noChangeArrowheads="1"/>
          </p:cNvPicPr>
          <p:nvPr/>
        </p:nvPicPr>
        <p:blipFill>
          <a:blip r:embed="rId3"/>
          <a:srcRect/>
          <a:stretch>
            <a:fillRect/>
          </a:stretch>
        </p:blipFill>
        <p:spPr bwMode="auto">
          <a:xfrm>
            <a:off x="4648200" y="1600200"/>
            <a:ext cx="4038600" cy="44958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AP View</a:t>
            </a:r>
          </a:p>
        </p:txBody>
      </p:sp>
      <p:sp>
        <p:nvSpPr>
          <p:cNvPr id="65540" name="Rectangle 4"/>
          <p:cNvSpPr>
            <a:spLocks noGrp="1" noChangeArrowheads="1"/>
          </p:cNvSpPr>
          <p:nvPr>
            <p:ph type="body" sz="half" idx="1"/>
          </p:nvPr>
        </p:nvSpPr>
        <p:spPr/>
        <p:txBody>
          <a:bodyPr/>
          <a:lstStyle/>
          <a:p>
            <a:pPr>
              <a:lnSpc>
                <a:spcPct val="80000"/>
              </a:lnSpc>
            </a:pPr>
            <a:r>
              <a:rPr lang="en-US" sz="2400" dirty="0">
                <a:latin typeface="Calibri" pitchFamily="34" charset="0"/>
                <a:cs typeface="Calibri" pitchFamily="34" charset="0"/>
              </a:rPr>
              <a:t>The height of the cervical vertebral bodies should be approximately equal </a:t>
            </a:r>
          </a:p>
          <a:p>
            <a:pPr>
              <a:lnSpc>
                <a:spcPct val="80000"/>
              </a:lnSpc>
            </a:pP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The height of each joint space should be roughly equal at all </a:t>
            </a:r>
            <a:r>
              <a:rPr lang="en-US" sz="2400" dirty="0" smtClean="0">
                <a:latin typeface="Calibri" pitchFamily="34" charset="0"/>
                <a:cs typeface="Calibri" pitchFamily="34" charset="0"/>
              </a:rPr>
              <a:t>levels</a:t>
            </a:r>
            <a:endParaRPr lang="en-US" sz="2400" dirty="0">
              <a:latin typeface="Calibri" pitchFamily="34" charset="0"/>
              <a:cs typeface="Calibri" pitchFamily="34" charset="0"/>
            </a:endParaRPr>
          </a:p>
          <a:p>
            <a:pPr>
              <a:lnSpc>
                <a:spcPct val="80000"/>
              </a:lnSpc>
            </a:pPr>
            <a:endParaRPr lang="en-US" sz="2400" dirty="0">
              <a:latin typeface="Calibri" pitchFamily="34" charset="0"/>
              <a:cs typeface="Calibri" pitchFamily="34" charset="0"/>
            </a:endParaRPr>
          </a:p>
          <a:p>
            <a:pPr>
              <a:lnSpc>
                <a:spcPct val="80000"/>
              </a:lnSpc>
            </a:pPr>
            <a:r>
              <a:rPr lang="en-US" sz="2400" dirty="0" err="1">
                <a:latin typeface="Calibri" pitchFamily="34" charset="0"/>
                <a:cs typeface="Calibri" pitchFamily="34" charset="0"/>
              </a:rPr>
              <a:t>Spinous</a:t>
            </a:r>
            <a:r>
              <a:rPr lang="en-US" sz="2400" dirty="0">
                <a:latin typeface="Calibri" pitchFamily="34" charset="0"/>
                <a:cs typeface="Calibri" pitchFamily="34" charset="0"/>
              </a:rPr>
              <a:t> </a:t>
            </a:r>
            <a:r>
              <a:rPr lang="en-US" sz="2400" dirty="0" smtClean="0">
                <a:latin typeface="Calibri" pitchFamily="34" charset="0"/>
                <a:cs typeface="Calibri" pitchFamily="34" charset="0"/>
              </a:rPr>
              <a:t>process should </a:t>
            </a:r>
            <a:r>
              <a:rPr lang="en-US" sz="2400" dirty="0">
                <a:latin typeface="Calibri" pitchFamily="34" charset="0"/>
                <a:cs typeface="Calibri" pitchFamily="34" charset="0"/>
              </a:rPr>
              <a:t>be in midline and in good </a:t>
            </a:r>
            <a:r>
              <a:rPr lang="en-US" sz="2400" dirty="0" smtClean="0">
                <a:latin typeface="Calibri" pitchFamily="34" charset="0"/>
                <a:cs typeface="Calibri" pitchFamily="34" charset="0"/>
              </a:rPr>
              <a:t>alignment</a:t>
            </a:r>
            <a:endParaRPr lang="en-US" sz="2400" dirty="0">
              <a:latin typeface="Calibri" pitchFamily="34" charset="0"/>
              <a:cs typeface="Calibri" pitchFamily="34" charset="0"/>
            </a:endParaRPr>
          </a:p>
        </p:txBody>
      </p:sp>
      <p:sp>
        <p:nvSpPr>
          <p:cNvPr id="65541" name="Rectangle 5"/>
          <p:cNvSpPr>
            <a:spLocks noGrp="1" noChangeArrowheads="1"/>
          </p:cNvSpPr>
          <p:nvPr>
            <p:ph type="body" sz="half" idx="2"/>
          </p:nvPr>
        </p:nvSpPr>
        <p:spPr/>
        <p:txBody>
          <a:bodyPr/>
          <a:lstStyle/>
          <a:p>
            <a:pPr>
              <a:lnSpc>
                <a:spcPct val="80000"/>
              </a:lnSpc>
            </a:pPr>
            <a:endParaRPr lang="en-US" sz="2400"/>
          </a:p>
        </p:txBody>
      </p:sp>
      <p:pic>
        <p:nvPicPr>
          <p:cNvPr id="65543" name="Picture 7" descr="normal%20plain%20film%20AP"/>
          <p:cNvPicPr>
            <a:picLocks noChangeAspect="1" noChangeArrowheads="1"/>
          </p:cNvPicPr>
          <p:nvPr/>
        </p:nvPicPr>
        <p:blipFill>
          <a:blip r:embed="rId3"/>
          <a:srcRect/>
          <a:stretch>
            <a:fillRect/>
          </a:stretch>
        </p:blipFill>
        <p:spPr bwMode="auto">
          <a:xfrm>
            <a:off x="4648200" y="1600200"/>
            <a:ext cx="4038600" cy="44958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Odontoid View</a:t>
            </a:r>
          </a:p>
        </p:txBody>
      </p:sp>
      <p:sp>
        <p:nvSpPr>
          <p:cNvPr id="68612" name="Rectangle 4"/>
          <p:cNvSpPr>
            <a:spLocks noGrp="1" noChangeArrowheads="1"/>
          </p:cNvSpPr>
          <p:nvPr>
            <p:ph type="body" sz="half" idx="1"/>
          </p:nvPr>
        </p:nvSpPr>
        <p:spPr/>
        <p:txBody>
          <a:bodyPr/>
          <a:lstStyle/>
          <a:p>
            <a:pPr>
              <a:lnSpc>
                <a:spcPct val="80000"/>
              </a:lnSpc>
            </a:pPr>
            <a:r>
              <a:rPr lang="en-US" sz="1600"/>
              <a:t>An adequate film should include the entire odontoid and the lateral borders of C1-C2. </a:t>
            </a:r>
          </a:p>
          <a:p>
            <a:pPr>
              <a:lnSpc>
                <a:spcPct val="80000"/>
              </a:lnSpc>
            </a:pPr>
            <a:endParaRPr lang="en-US" sz="1600"/>
          </a:p>
          <a:p>
            <a:pPr>
              <a:lnSpc>
                <a:spcPct val="80000"/>
              </a:lnSpc>
            </a:pPr>
            <a:r>
              <a:rPr lang="en-US" sz="1600"/>
              <a:t>Occipital condyles should line up with the lateral masses and superior articular facet of C1.</a:t>
            </a:r>
            <a:br>
              <a:rPr lang="en-US" sz="1600"/>
            </a:br>
            <a:endParaRPr lang="en-US" sz="1600"/>
          </a:p>
          <a:p>
            <a:pPr>
              <a:lnSpc>
                <a:spcPct val="80000"/>
              </a:lnSpc>
            </a:pPr>
            <a:r>
              <a:rPr lang="en-US" sz="1600"/>
              <a:t>The distance from the dens to the lateral masses of C1 should be equal bilaterally. </a:t>
            </a:r>
          </a:p>
          <a:p>
            <a:pPr>
              <a:lnSpc>
                <a:spcPct val="80000"/>
              </a:lnSpc>
            </a:pPr>
            <a:endParaRPr lang="en-US" sz="1600"/>
          </a:p>
          <a:p>
            <a:pPr>
              <a:lnSpc>
                <a:spcPct val="80000"/>
              </a:lnSpc>
            </a:pPr>
            <a:r>
              <a:rPr lang="en-US" sz="1600"/>
              <a:t>The tips of lateral mass of C1 should line up with the lateral margins of the superior articular facet of C2. </a:t>
            </a:r>
          </a:p>
          <a:p>
            <a:pPr>
              <a:lnSpc>
                <a:spcPct val="80000"/>
              </a:lnSpc>
            </a:pPr>
            <a:endParaRPr lang="en-US" sz="1600"/>
          </a:p>
          <a:p>
            <a:pPr>
              <a:lnSpc>
                <a:spcPct val="80000"/>
              </a:lnSpc>
            </a:pPr>
            <a:r>
              <a:rPr lang="en-US" sz="1600"/>
              <a:t>The odontoid should have uninterrupted cortical margins blending with the body of C2. </a:t>
            </a:r>
          </a:p>
        </p:txBody>
      </p:sp>
      <p:pic>
        <p:nvPicPr>
          <p:cNvPr id="68615" name="Picture 7" descr="normal%20plain%20film%20odontoid%202"/>
          <p:cNvPicPr>
            <a:picLocks noChangeAspect="1" noChangeArrowheads="1"/>
          </p:cNvPicPr>
          <p:nvPr/>
        </p:nvPicPr>
        <p:blipFill>
          <a:blip r:embed="rId3"/>
          <a:srcRect/>
          <a:stretch>
            <a:fillRect/>
          </a:stretch>
        </p:blipFill>
        <p:spPr bwMode="auto">
          <a:xfrm>
            <a:off x="4876800" y="1600200"/>
            <a:ext cx="3995738" cy="44958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67494"/>
            <a:ext cx="8229600" cy="1180306"/>
          </a:xfrm>
        </p:spPr>
        <p:txBody>
          <a:bodyPr/>
          <a:lstStyle/>
          <a:p>
            <a:r>
              <a:rPr lang="en-US" b="1" dirty="0" smtClean="0">
                <a:latin typeface="Calibri" pitchFamily="34" charset="0"/>
                <a:cs typeface="Calibri" pitchFamily="34" charset="0"/>
              </a:rPr>
              <a:t>JEFFERSON FRACTURE</a:t>
            </a:r>
            <a:endParaRPr lang="en-US" b="1" dirty="0">
              <a:latin typeface="Calibri" pitchFamily="34" charset="0"/>
              <a:cs typeface="Calibri" pitchFamily="34" charset="0"/>
            </a:endParaRPr>
          </a:p>
        </p:txBody>
      </p:sp>
      <p:sp>
        <p:nvSpPr>
          <p:cNvPr id="12291" name="Rectangle 3"/>
          <p:cNvSpPr>
            <a:spLocks noGrp="1" noChangeArrowheads="1"/>
          </p:cNvSpPr>
          <p:nvPr>
            <p:ph type="body" idx="1"/>
          </p:nvPr>
        </p:nvSpPr>
        <p:spPr>
          <a:xfrm>
            <a:off x="0" y="1371600"/>
            <a:ext cx="7924800" cy="5083208"/>
          </a:xfrm>
        </p:spPr>
        <p:txBody>
          <a:bodyPr>
            <a:normAutofit/>
          </a:bodyPr>
          <a:lstStyle/>
          <a:p>
            <a:pPr>
              <a:lnSpc>
                <a:spcPct val="90000"/>
              </a:lnSpc>
            </a:pPr>
            <a:r>
              <a:rPr lang="en-US" sz="2400" dirty="0">
                <a:latin typeface="Calibri" pitchFamily="34" charset="0"/>
                <a:cs typeface="Calibri" pitchFamily="34" charset="0"/>
              </a:rPr>
              <a:t>Compression fracture of the bony ring of C1, characterized by lateral masses splitting and transverse ligament </a:t>
            </a:r>
            <a:r>
              <a:rPr lang="en-US" sz="2400" dirty="0" smtClean="0">
                <a:latin typeface="Calibri" pitchFamily="34" charset="0"/>
                <a:cs typeface="Calibri" pitchFamily="34" charset="0"/>
              </a:rPr>
              <a:t>tear</a:t>
            </a:r>
          </a:p>
          <a:p>
            <a:pPr>
              <a:lnSpc>
                <a:spcPct val="90000"/>
              </a:lnSpc>
            </a:pPr>
            <a:r>
              <a:rPr lang="en-US" sz="2400" dirty="0" smtClean="0">
                <a:latin typeface="Calibri" pitchFamily="34" charset="0"/>
                <a:cs typeface="Calibri" pitchFamily="34" charset="0"/>
              </a:rPr>
              <a:t>Mechanism: Diving into shallow water, RTA</a:t>
            </a:r>
            <a:endParaRPr lang="en-US" sz="2400" dirty="0">
              <a:latin typeface="Calibri" pitchFamily="34" charset="0"/>
              <a:cs typeface="Calibri" pitchFamily="34" charset="0"/>
            </a:endParaRPr>
          </a:p>
          <a:p>
            <a:pPr>
              <a:lnSpc>
                <a:spcPct val="90000"/>
              </a:lnSpc>
            </a:pPr>
            <a:endParaRPr lang="en-US" sz="2400" dirty="0">
              <a:latin typeface="Calibri" pitchFamily="34" charset="0"/>
              <a:cs typeface="Calibri" pitchFamily="34" charset="0"/>
            </a:endParaRPr>
          </a:p>
          <a:p>
            <a:pPr>
              <a:lnSpc>
                <a:spcPct val="90000"/>
              </a:lnSpc>
            </a:pPr>
            <a:r>
              <a:rPr lang="en-US" sz="2400" dirty="0">
                <a:latin typeface="Calibri" pitchFamily="34" charset="0"/>
                <a:cs typeface="Calibri" pitchFamily="34" charset="0"/>
              </a:rPr>
              <a:t>Best seen on </a:t>
            </a:r>
            <a:r>
              <a:rPr lang="en-US" sz="2400" i="1" dirty="0" err="1" smtClean="0">
                <a:latin typeface="Calibri" pitchFamily="34" charset="0"/>
                <a:cs typeface="Calibri" pitchFamily="34" charset="0"/>
              </a:rPr>
              <a:t>Odontoid</a:t>
            </a:r>
            <a:r>
              <a:rPr lang="en-US" sz="2400" i="1" dirty="0" smtClean="0">
                <a:latin typeface="Calibri" pitchFamily="34" charset="0"/>
                <a:cs typeface="Calibri" pitchFamily="34" charset="0"/>
              </a:rPr>
              <a:t> </a:t>
            </a:r>
            <a:r>
              <a:rPr lang="en-US" sz="2400" i="1" dirty="0">
                <a:latin typeface="Calibri" pitchFamily="34" charset="0"/>
                <a:cs typeface="Calibri" pitchFamily="34" charset="0"/>
              </a:rPr>
              <a:t>view</a:t>
            </a:r>
          </a:p>
          <a:p>
            <a:pPr>
              <a:lnSpc>
                <a:spcPct val="90000"/>
              </a:lnSpc>
            </a:pPr>
            <a:endParaRPr lang="en-US" sz="2400" dirty="0">
              <a:latin typeface="Calibri" pitchFamily="34" charset="0"/>
              <a:cs typeface="Calibri" pitchFamily="34" charset="0"/>
            </a:endParaRPr>
          </a:p>
          <a:p>
            <a:pPr>
              <a:lnSpc>
                <a:spcPct val="90000"/>
              </a:lnSpc>
            </a:pPr>
            <a:r>
              <a:rPr lang="en-US" sz="2400" dirty="0">
                <a:latin typeface="Calibri" pitchFamily="34" charset="0"/>
                <a:cs typeface="Calibri" pitchFamily="34" charset="0"/>
              </a:rPr>
              <a:t>Signs</a:t>
            </a:r>
            <a:r>
              <a:rPr lang="en-US" sz="2400" b="1" dirty="0">
                <a:latin typeface="Calibri" pitchFamily="34" charset="0"/>
                <a:cs typeface="Calibri" pitchFamily="34" charset="0"/>
              </a:rPr>
              <a:t>: </a:t>
            </a:r>
            <a:r>
              <a:rPr lang="en-US" sz="2400" dirty="0">
                <a:latin typeface="Calibri" pitchFamily="34" charset="0"/>
                <a:cs typeface="Calibri" pitchFamily="34" charset="0"/>
              </a:rPr>
              <a:t>Displacement of the lateral masses of vertebrae C1 beyond the margins of the body of vertebra </a:t>
            </a:r>
            <a:r>
              <a:rPr lang="en-US" sz="2400" dirty="0" smtClean="0">
                <a:latin typeface="Calibri" pitchFamily="34" charset="0"/>
                <a:cs typeface="Calibri" pitchFamily="34" charset="0"/>
              </a:rPr>
              <a:t>C2</a:t>
            </a:r>
            <a:endParaRPr lang="en-US" sz="24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40961" name="Picture 1" descr="E:\Sridevi\Seagate Update (10.05.2014)\Internship\Orthopaedics July 2014\Jefferson #.jpg"/>
          <p:cNvPicPr>
            <a:picLocks noChangeAspect="1" noChangeArrowheads="1"/>
          </p:cNvPicPr>
          <p:nvPr/>
        </p:nvPicPr>
        <p:blipFill>
          <a:blip r:embed="rId3"/>
          <a:srcRect/>
          <a:stretch>
            <a:fillRect/>
          </a:stretch>
        </p:blipFill>
        <p:spPr bwMode="auto">
          <a:xfrm>
            <a:off x="4191000" y="4572000"/>
            <a:ext cx="4495800" cy="1895475"/>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smtClean="0">
                <a:latin typeface="Calibri" pitchFamily="34" charset="0"/>
                <a:cs typeface="Calibri" pitchFamily="34" charset="0"/>
              </a:rPr>
              <a:t>CT is required to define the extent of fracture</a:t>
            </a:r>
          </a:p>
          <a:p>
            <a:r>
              <a:rPr lang="en-US" dirty="0" smtClean="0">
                <a:latin typeface="Calibri" pitchFamily="34" charset="0"/>
                <a:cs typeface="Calibri" pitchFamily="34" charset="0"/>
              </a:rPr>
              <a:t>C/F: Pain in the neck usually without neurological signs. </a:t>
            </a:r>
          </a:p>
          <a:p>
            <a:r>
              <a:rPr lang="en-US" dirty="0" smtClean="0">
                <a:latin typeface="Calibri" pitchFamily="34" charset="0"/>
                <a:cs typeface="Calibri" pitchFamily="34" charset="0"/>
              </a:rPr>
              <a:t>Treatment</a:t>
            </a:r>
          </a:p>
          <a:p>
            <a:pPr lvl="1"/>
            <a:r>
              <a:rPr lang="en-US" dirty="0" smtClean="0">
                <a:latin typeface="Calibri" pitchFamily="34" charset="0"/>
                <a:cs typeface="Calibri" pitchFamily="34" charset="0"/>
              </a:rPr>
              <a:t>Stable #: (intact transverse ligament) </a:t>
            </a:r>
            <a:r>
              <a:rPr lang="en-US" b="1" i="1" dirty="0" smtClean="0">
                <a:solidFill>
                  <a:srgbClr val="00B0F0"/>
                </a:solidFill>
                <a:latin typeface="Calibri" pitchFamily="34" charset="0"/>
                <a:cs typeface="Calibri" pitchFamily="34" charset="0"/>
              </a:rPr>
              <a:t>SOFT/HARD CERVICAL COLLAR x 3 months</a:t>
            </a:r>
          </a:p>
          <a:p>
            <a:pPr lvl="1"/>
            <a:r>
              <a:rPr lang="en-US" dirty="0" smtClean="0">
                <a:latin typeface="Calibri" pitchFamily="34" charset="0"/>
                <a:cs typeface="Calibri" pitchFamily="34" charset="0"/>
              </a:rPr>
              <a:t>Unstable #: (broken transverse ligament)</a:t>
            </a:r>
          </a:p>
          <a:p>
            <a:pPr lvl="1"/>
            <a:r>
              <a:rPr lang="en-US" b="1" i="1" dirty="0" smtClean="0">
                <a:solidFill>
                  <a:srgbClr val="00B0F0"/>
                </a:solidFill>
                <a:latin typeface="Calibri" pitchFamily="34" charset="0"/>
                <a:cs typeface="Calibri" pitchFamily="34" charset="0"/>
              </a:rPr>
              <a:t>SKELETAL TRACTION, HALO-VEST or SURGERY (fusion of C1-C2-C3) x 3 months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Jefferson fx a"/>
          <p:cNvPicPr>
            <a:picLocks noChangeAspect="1" noChangeArrowheads="1"/>
          </p:cNvPicPr>
          <p:nvPr/>
        </p:nvPicPr>
        <p:blipFill>
          <a:blip r:embed="rId2"/>
          <a:srcRect/>
          <a:stretch>
            <a:fillRect/>
          </a:stretch>
        </p:blipFill>
        <p:spPr bwMode="auto">
          <a:xfrm>
            <a:off x="0" y="-1588"/>
            <a:ext cx="9144000" cy="6859588"/>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8"/>
          <p:cNvSpPr>
            <a:spLocks noGrp="1" noChangeArrowheads="1"/>
          </p:cNvSpPr>
          <p:nvPr>
            <p:ph type="title"/>
          </p:nvPr>
        </p:nvSpPr>
        <p:spPr/>
        <p:txBody>
          <a:bodyPr/>
          <a:lstStyle/>
          <a:p>
            <a:endParaRPr lang="en-US"/>
          </a:p>
        </p:txBody>
      </p:sp>
      <p:pic>
        <p:nvPicPr>
          <p:cNvPr id="16388" name="Picture 4" descr="jefferson fx c"/>
          <p:cNvPicPr>
            <a:picLocks noGrp="1" noChangeAspect="1" noChangeArrowheads="1"/>
          </p:cNvPicPr>
          <p:nvPr>
            <p:ph sz="half" idx="1"/>
          </p:nvPr>
        </p:nvPicPr>
        <p:blipFill>
          <a:blip r:embed="rId3"/>
          <a:srcRect/>
          <a:stretch>
            <a:fillRect/>
          </a:stretch>
        </p:blipFill>
        <p:spPr>
          <a:xfrm>
            <a:off x="457200" y="1447800"/>
            <a:ext cx="4038600" cy="4495800"/>
          </a:xfrm>
          <a:noFill/>
          <a:ln/>
        </p:spPr>
      </p:pic>
      <p:pic>
        <p:nvPicPr>
          <p:cNvPr id="16391" name="Picture 7" descr="Jefferson fx b"/>
          <p:cNvPicPr>
            <a:picLocks noGrp="1" noChangeAspect="1" noChangeArrowheads="1"/>
          </p:cNvPicPr>
          <p:nvPr>
            <p:ph sz="half" idx="2"/>
          </p:nvPr>
        </p:nvPicPr>
        <p:blipFill>
          <a:blip r:embed="rId4"/>
          <a:srcRect/>
          <a:stretch>
            <a:fillRect/>
          </a:stretch>
        </p:blipFill>
        <p:spPr>
          <a:xfrm>
            <a:off x="4648200" y="1447800"/>
            <a:ext cx="4038600" cy="4495800"/>
          </a:xfrm>
          <a:noFill/>
          <a:ln/>
        </p:spPr>
      </p:pic>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t>HANGMAN’S FRACTURE</a:t>
            </a:r>
            <a:endParaRPr lang="en-US" b="1" dirty="0"/>
          </a:p>
        </p:txBody>
      </p:sp>
      <p:sp>
        <p:nvSpPr>
          <p:cNvPr id="6147" name="Rectangle 3"/>
          <p:cNvSpPr>
            <a:spLocks noGrp="1" noChangeArrowheads="1"/>
          </p:cNvSpPr>
          <p:nvPr>
            <p:ph type="body" idx="1"/>
          </p:nvPr>
        </p:nvSpPr>
        <p:spPr>
          <a:xfrm>
            <a:off x="457200" y="1524000"/>
            <a:ext cx="8229600" cy="4930808"/>
          </a:xfrm>
        </p:spPr>
        <p:txBody>
          <a:bodyPr>
            <a:noAutofit/>
          </a:bodyPr>
          <a:lstStyle/>
          <a:p>
            <a:r>
              <a:rPr lang="en-US" sz="2400" dirty="0" smtClean="0">
                <a:latin typeface="Calibri" pitchFamily="34" charset="0"/>
                <a:cs typeface="Calibri" pitchFamily="34" charset="0"/>
              </a:rPr>
              <a:t>Fracture </a:t>
            </a:r>
            <a:r>
              <a:rPr lang="en-US" sz="2400" dirty="0">
                <a:latin typeface="Calibri" pitchFamily="34" charset="0"/>
                <a:cs typeface="Calibri" pitchFamily="34" charset="0"/>
              </a:rPr>
              <a:t>through the </a:t>
            </a:r>
            <a:r>
              <a:rPr lang="en-US" sz="2400" dirty="0" smtClean="0">
                <a:latin typeface="Calibri" pitchFamily="34" charset="0"/>
                <a:cs typeface="Calibri" pitchFamily="34" charset="0"/>
              </a:rPr>
              <a:t>pedicle at pars </a:t>
            </a:r>
            <a:r>
              <a:rPr lang="en-US" sz="2400" dirty="0" err="1" smtClean="0">
                <a:latin typeface="Calibri" pitchFamily="34" charset="0"/>
                <a:cs typeface="Calibri" pitchFamily="34" charset="0"/>
              </a:rPr>
              <a:t>interarticularis</a:t>
            </a:r>
            <a:r>
              <a:rPr lang="en-US" sz="2400" dirty="0" smtClean="0">
                <a:latin typeface="Calibri" pitchFamily="34" charset="0"/>
                <a:cs typeface="Calibri" pitchFamily="34" charset="0"/>
              </a:rPr>
              <a:t> </a:t>
            </a:r>
            <a:r>
              <a:rPr lang="en-US" sz="2400" dirty="0">
                <a:latin typeface="Calibri" pitchFamily="34" charset="0"/>
                <a:cs typeface="Calibri" pitchFamily="34" charset="0"/>
              </a:rPr>
              <a:t>of C2 secondary to </a:t>
            </a:r>
            <a:r>
              <a:rPr lang="en-US" sz="2400" dirty="0" smtClean="0">
                <a:latin typeface="Calibri" pitchFamily="34" charset="0"/>
                <a:cs typeface="Calibri" pitchFamily="34" charset="0"/>
              </a:rPr>
              <a:t>hyperextension</a:t>
            </a:r>
          </a:p>
          <a:p>
            <a:r>
              <a:rPr lang="en-US" sz="2400" dirty="0" smtClean="0">
                <a:latin typeface="Calibri" pitchFamily="34" charset="0"/>
                <a:cs typeface="Calibri" pitchFamily="34" charset="0"/>
              </a:rPr>
              <a:t>Mechanism: Hanging or hitting a dashboard</a:t>
            </a:r>
          </a:p>
          <a:p>
            <a:r>
              <a:rPr lang="en-US" sz="2400" dirty="0" smtClean="0">
                <a:latin typeface="Calibri" pitchFamily="34" charset="0"/>
                <a:cs typeface="Calibri" pitchFamily="34" charset="0"/>
              </a:rPr>
              <a:t>Best </a:t>
            </a:r>
            <a:r>
              <a:rPr lang="en-US" sz="2400" dirty="0">
                <a:latin typeface="Calibri" pitchFamily="34" charset="0"/>
                <a:cs typeface="Calibri" pitchFamily="34" charset="0"/>
              </a:rPr>
              <a:t>seen on lateral view</a:t>
            </a:r>
          </a:p>
          <a:p>
            <a:r>
              <a:rPr lang="en-US" sz="2400" dirty="0" smtClean="0">
                <a:latin typeface="Calibri" pitchFamily="34" charset="0"/>
                <a:cs typeface="Calibri" pitchFamily="34" charset="0"/>
              </a:rPr>
              <a:t>Signs</a:t>
            </a:r>
            <a:r>
              <a:rPr lang="en-US" sz="2400" dirty="0">
                <a:latin typeface="Calibri" pitchFamily="34" charset="0"/>
                <a:cs typeface="Calibri" pitchFamily="34" charset="0"/>
              </a:rPr>
              <a:t>:</a:t>
            </a:r>
          </a:p>
          <a:p>
            <a:pPr lvl="1"/>
            <a:r>
              <a:rPr lang="en-US" sz="2400" dirty="0" err="1">
                <a:latin typeface="Calibri" pitchFamily="34" charset="0"/>
                <a:cs typeface="Calibri" pitchFamily="34" charset="0"/>
              </a:rPr>
              <a:t>Prevertebral</a:t>
            </a:r>
            <a:r>
              <a:rPr lang="en-US" sz="2400" dirty="0">
                <a:latin typeface="Calibri" pitchFamily="34" charset="0"/>
                <a:cs typeface="Calibri" pitchFamily="34" charset="0"/>
              </a:rPr>
              <a:t> soft tissue swelling</a:t>
            </a:r>
          </a:p>
          <a:p>
            <a:pPr lvl="1"/>
            <a:r>
              <a:rPr lang="en-US" sz="2400" dirty="0">
                <a:latin typeface="Calibri" pitchFamily="34" charset="0"/>
                <a:cs typeface="Calibri" pitchFamily="34" charset="0"/>
              </a:rPr>
              <a:t>Avulsion of anterior inferior corner of </a:t>
            </a:r>
            <a:r>
              <a:rPr lang="en-US" sz="2400" dirty="0" smtClean="0">
                <a:latin typeface="Calibri" pitchFamily="34" charset="0"/>
                <a:cs typeface="Calibri" pitchFamily="34" charset="0"/>
              </a:rPr>
              <a:t>C2 associated </a:t>
            </a:r>
            <a:r>
              <a:rPr lang="en-US" sz="2400" dirty="0">
                <a:latin typeface="Calibri" pitchFamily="34" charset="0"/>
                <a:cs typeface="Calibri" pitchFamily="34" charset="0"/>
              </a:rPr>
              <a:t>with rupture of the anterior longitudinal </a:t>
            </a:r>
            <a:r>
              <a:rPr lang="en-US" sz="2400" dirty="0" smtClean="0">
                <a:latin typeface="Calibri" pitchFamily="34" charset="0"/>
                <a:cs typeface="Calibri" pitchFamily="34" charset="0"/>
              </a:rPr>
              <a:t>ligament</a:t>
            </a:r>
            <a:endParaRPr lang="en-US" sz="2400" dirty="0">
              <a:latin typeface="Calibri" pitchFamily="34" charset="0"/>
              <a:cs typeface="Calibri" pitchFamily="34" charset="0"/>
            </a:endParaRPr>
          </a:p>
          <a:p>
            <a:pPr lvl="1"/>
            <a:r>
              <a:rPr lang="en-US" sz="2400" dirty="0">
                <a:latin typeface="Calibri" pitchFamily="34" charset="0"/>
                <a:cs typeface="Calibri" pitchFamily="34" charset="0"/>
              </a:rPr>
              <a:t>Anterior dislocation of the C2 vertebral </a:t>
            </a:r>
            <a:r>
              <a:rPr lang="en-US" sz="2400" dirty="0" smtClean="0">
                <a:latin typeface="Calibri" pitchFamily="34" charset="0"/>
                <a:cs typeface="Calibri" pitchFamily="34" charset="0"/>
              </a:rPr>
              <a:t>body</a:t>
            </a:r>
            <a:endParaRPr lang="en-US" sz="2400" dirty="0">
              <a:latin typeface="Calibri" pitchFamily="34" charset="0"/>
              <a:cs typeface="Calibri" pitchFamily="34" charset="0"/>
            </a:endParaRPr>
          </a:p>
          <a:p>
            <a:pPr lvl="1"/>
            <a:r>
              <a:rPr lang="en-US" sz="2400" dirty="0" smtClean="0">
                <a:latin typeface="Calibri" pitchFamily="34" charset="0"/>
                <a:cs typeface="Calibri" pitchFamily="34" charset="0"/>
              </a:rPr>
              <a:t>Bilateral C2 pars </a:t>
            </a:r>
            <a:r>
              <a:rPr lang="en-US" sz="2400" dirty="0" err="1" smtClean="0">
                <a:latin typeface="Calibri" pitchFamily="34" charset="0"/>
                <a:cs typeface="Calibri" pitchFamily="34" charset="0"/>
              </a:rPr>
              <a:t>interarticularis</a:t>
            </a:r>
            <a:r>
              <a:rPr lang="en-US" sz="2400" dirty="0" smtClean="0">
                <a:latin typeface="Calibri" pitchFamily="34" charset="0"/>
                <a:cs typeface="Calibri" pitchFamily="34" charset="0"/>
              </a:rPr>
              <a:t> fractures</a:t>
            </a:r>
          </a:p>
          <a:p>
            <a:r>
              <a:rPr lang="en-US" sz="2400" dirty="0" smtClean="0">
                <a:latin typeface="Calibri" pitchFamily="34" charset="0"/>
                <a:cs typeface="Calibri" pitchFamily="34" charset="0"/>
              </a:rPr>
              <a:t>After reduction, the neck is held in a </a:t>
            </a:r>
            <a:r>
              <a:rPr lang="en-US" sz="2400" b="1" i="1" dirty="0" smtClean="0">
                <a:solidFill>
                  <a:srgbClr val="00B0F0"/>
                </a:solidFill>
                <a:latin typeface="Calibri" pitchFamily="34" charset="0"/>
                <a:cs typeface="Calibri" pitchFamily="34" charset="0"/>
              </a:rPr>
              <a:t>halo-vest</a:t>
            </a:r>
            <a:r>
              <a:rPr lang="en-US" sz="2400" dirty="0" smtClean="0">
                <a:latin typeface="Calibri" pitchFamily="34" charset="0"/>
                <a:cs typeface="Calibri" pitchFamily="34" charset="0"/>
              </a:rPr>
              <a:t> until union occurs. Rx: </a:t>
            </a:r>
            <a:r>
              <a:rPr lang="en-US" sz="2400" b="1" i="1" dirty="0" smtClean="0">
                <a:solidFill>
                  <a:srgbClr val="00B0F0"/>
                </a:solidFill>
                <a:latin typeface="Calibri" pitchFamily="34" charset="0"/>
                <a:cs typeface="Calibri" pitchFamily="34" charset="0"/>
              </a:rPr>
              <a:t>PHILADELPHIA COLLAR IMMOBILIZATION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pic>
        <p:nvPicPr>
          <p:cNvPr id="84994" name="Picture 2" descr="E:\Sridevi\Seagate Update (10.05.2014)\Internship\Orthopaedics July 2014\Hangman #.jpg"/>
          <p:cNvPicPr>
            <a:picLocks noChangeAspect="1" noChangeArrowheads="1"/>
          </p:cNvPicPr>
          <p:nvPr/>
        </p:nvPicPr>
        <p:blipFill>
          <a:blip r:embed="rId2"/>
          <a:srcRect/>
          <a:stretch>
            <a:fillRect/>
          </a:stretch>
        </p:blipFill>
        <p:spPr bwMode="auto">
          <a:xfrm>
            <a:off x="1447800" y="1676400"/>
            <a:ext cx="6553200" cy="3886200"/>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7848600" cy="6248400"/>
          </a:xfrm>
        </p:spPr>
        <p:txBody>
          <a:bodyPr>
            <a:normAutofit/>
          </a:bodyPr>
          <a:lstStyle/>
          <a:p>
            <a:r>
              <a:rPr lang="en-US" dirty="0" err="1" smtClean="0">
                <a:latin typeface="Calibri" pitchFamily="34" charset="0"/>
                <a:cs typeface="Calibri" pitchFamily="34" charset="0"/>
              </a:rPr>
              <a:t>Cancellous</a:t>
            </a:r>
            <a:r>
              <a:rPr lang="en-US" dirty="0" smtClean="0">
                <a:latin typeface="Calibri" pitchFamily="34" charset="0"/>
                <a:cs typeface="Calibri" pitchFamily="34" charset="0"/>
              </a:rPr>
              <a:t> bone in cortical shell </a:t>
            </a:r>
          </a:p>
          <a:p>
            <a:r>
              <a:rPr lang="en-US" dirty="0" smtClean="0">
                <a:latin typeface="Calibri" pitchFamily="34" charset="0"/>
                <a:cs typeface="Calibri" pitchFamily="34" charset="0"/>
              </a:rPr>
              <a:t>Vertebral canal between body and lamina: houses the spinal cord </a:t>
            </a:r>
          </a:p>
          <a:p>
            <a:r>
              <a:rPr lang="en-US" dirty="0" smtClean="0">
                <a:latin typeface="Calibri" pitchFamily="34" charset="0"/>
                <a:cs typeface="Calibri" pitchFamily="34" charset="0"/>
              </a:rPr>
              <a:t>Vertebrae:   	 </a:t>
            </a:r>
          </a:p>
          <a:p>
            <a:pPr lvl="1"/>
            <a:r>
              <a:rPr lang="en-US" dirty="0" smtClean="0">
                <a:latin typeface="Calibri" pitchFamily="34" charset="0"/>
                <a:cs typeface="Calibri" pitchFamily="34" charset="0"/>
              </a:rPr>
              <a:t>1. </a:t>
            </a:r>
            <a:r>
              <a:rPr lang="en-US" b="1" i="1" dirty="0" smtClean="0">
                <a:solidFill>
                  <a:schemeClr val="accent6">
                    <a:lumMod val="40000"/>
                    <a:lumOff val="60000"/>
                  </a:schemeClr>
                </a:solidFill>
                <a:latin typeface="Calibri" pitchFamily="34" charset="0"/>
                <a:cs typeface="Calibri" pitchFamily="34" charset="0"/>
              </a:rPr>
              <a:t>Body (</a:t>
            </a:r>
            <a:r>
              <a:rPr lang="en-US" b="1" i="1" dirty="0" err="1" smtClean="0">
                <a:solidFill>
                  <a:schemeClr val="accent6">
                    <a:lumMod val="40000"/>
                    <a:lumOff val="60000"/>
                  </a:schemeClr>
                </a:solidFill>
                <a:latin typeface="Calibri" pitchFamily="34" charset="0"/>
                <a:cs typeface="Calibri" pitchFamily="34" charset="0"/>
              </a:rPr>
              <a:t>centrum</a:t>
            </a:r>
            <a:r>
              <a:rPr lang="en-US" b="1" i="1" dirty="0" smtClean="0">
                <a:solidFill>
                  <a:schemeClr val="accent6">
                    <a:lumMod val="40000"/>
                    <a:lumOff val="60000"/>
                  </a:schemeClr>
                </a:solidFill>
                <a:latin typeface="Calibri" pitchFamily="34" charset="0"/>
                <a:cs typeface="Calibri" pitchFamily="34" charset="0"/>
              </a:rPr>
              <a:t>)</a:t>
            </a:r>
            <a:r>
              <a:rPr lang="en-US" i="1" dirty="0" smtClean="0">
                <a:solidFill>
                  <a:schemeClr val="accent6">
                    <a:lumMod val="40000"/>
                    <a:lumOff val="60000"/>
                  </a:schemeClr>
                </a:solidFill>
                <a:latin typeface="Calibri" pitchFamily="34" charset="0"/>
                <a:cs typeface="Calibri" pitchFamily="34" charset="0"/>
              </a:rPr>
              <a:t>: </a:t>
            </a:r>
            <a:r>
              <a:rPr lang="en-US" dirty="0" smtClean="0">
                <a:latin typeface="Calibri" pitchFamily="34" charset="0"/>
                <a:cs typeface="Calibri" pitchFamily="34" charset="0"/>
              </a:rPr>
              <a:t>have </a:t>
            </a:r>
            <a:r>
              <a:rPr lang="en-US" dirty="0" err="1" smtClean="0">
                <a:latin typeface="Calibri" pitchFamily="34" charset="0"/>
                <a:cs typeface="Calibri" pitchFamily="34" charset="0"/>
              </a:rPr>
              <a:t>articular</a:t>
            </a:r>
            <a:r>
              <a:rPr lang="en-US" dirty="0" smtClean="0">
                <a:latin typeface="Calibri" pitchFamily="34" charset="0"/>
                <a:cs typeface="Calibri" pitchFamily="34" charset="0"/>
              </a:rPr>
              <a:t> cartilage on superior/inferior aspects; get larger inferiorly    </a:t>
            </a:r>
          </a:p>
          <a:p>
            <a:pPr lvl="1"/>
            <a:r>
              <a:rPr lang="en-US" dirty="0" smtClean="0">
                <a:latin typeface="Calibri" pitchFamily="34" charset="0"/>
                <a:cs typeface="Calibri" pitchFamily="34" charset="0"/>
              </a:rPr>
              <a:t>2. </a:t>
            </a:r>
            <a:r>
              <a:rPr lang="en-US" b="1" i="1" dirty="0" smtClean="0">
                <a:solidFill>
                  <a:schemeClr val="accent6">
                    <a:lumMod val="40000"/>
                    <a:lumOff val="60000"/>
                  </a:schemeClr>
                </a:solidFill>
                <a:latin typeface="Calibri" pitchFamily="34" charset="0"/>
                <a:cs typeface="Calibri" pitchFamily="34" charset="0"/>
              </a:rPr>
              <a:t>Arch</a:t>
            </a:r>
            <a:r>
              <a:rPr lang="en-US" dirty="0" smtClean="0">
                <a:latin typeface="Calibri" pitchFamily="34" charset="0"/>
                <a:cs typeface="Calibri" pitchFamily="34" charset="0"/>
              </a:rPr>
              <a:t> (pedicles &amp; lamina)    </a:t>
            </a:r>
          </a:p>
          <a:p>
            <a:pPr lvl="1"/>
            <a:r>
              <a:rPr lang="en-US" dirty="0" smtClean="0">
                <a:latin typeface="Calibri" pitchFamily="34" charset="0"/>
                <a:cs typeface="Calibri" pitchFamily="34" charset="0"/>
              </a:rPr>
              <a:t>3. </a:t>
            </a:r>
            <a:r>
              <a:rPr lang="en-US" b="1" i="1" dirty="0" smtClean="0">
                <a:solidFill>
                  <a:schemeClr val="accent6">
                    <a:lumMod val="40000"/>
                    <a:lumOff val="60000"/>
                  </a:schemeClr>
                </a:solidFill>
                <a:latin typeface="Calibri" pitchFamily="34" charset="0"/>
                <a:cs typeface="Calibri" pitchFamily="34" charset="0"/>
              </a:rPr>
              <a:t>Processes</a:t>
            </a:r>
            <a:r>
              <a:rPr lang="en-US" dirty="0" smtClean="0">
                <a:latin typeface="Calibri" pitchFamily="34" charset="0"/>
                <a:cs typeface="Calibri" pitchFamily="34" charset="0"/>
              </a:rPr>
              <a:t>: </a:t>
            </a:r>
            <a:r>
              <a:rPr lang="en-US" dirty="0" err="1" smtClean="0">
                <a:latin typeface="Calibri" pitchFamily="34" charset="0"/>
                <a:cs typeface="Calibri" pitchFamily="34" charset="0"/>
              </a:rPr>
              <a:t>spinous</a:t>
            </a:r>
            <a:r>
              <a:rPr lang="en-US" dirty="0" smtClean="0">
                <a:latin typeface="Calibri" pitchFamily="34" charset="0"/>
                <a:cs typeface="Calibri" pitchFamily="34" charset="0"/>
              </a:rPr>
              <a:t>, transverse, costal, </a:t>
            </a:r>
            <a:r>
              <a:rPr lang="en-US" dirty="0" err="1" smtClean="0">
                <a:latin typeface="Calibri" pitchFamily="34" charset="0"/>
                <a:cs typeface="Calibri" pitchFamily="34" charset="0"/>
              </a:rPr>
              <a:t>mamillary</a:t>
            </a:r>
            <a:r>
              <a:rPr lang="en-US" dirty="0" smtClean="0">
                <a:latin typeface="Calibri" pitchFamily="34" charset="0"/>
                <a:cs typeface="Calibri" pitchFamily="34" charset="0"/>
              </a:rPr>
              <a:t>    </a:t>
            </a:r>
          </a:p>
          <a:p>
            <a:pPr lvl="1"/>
            <a:r>
              <a:rPr lang="en-US" dirty="0" smtClean="0">
                <a:latin typeface="Calibri" pitchFamily="34" charset="0"/>
                <a:cs typeface="Calibri" pitchFamily="34" charset="0"/>
              </a:rPr>
              <a:t>4. </a:t>
            </a:r>
            <a:r>
              <a:rPr lang="en-US" b="1" i="1" dirty="0" smtClean="0">
                <a:solidFill>
                  <a:schemeClr val="accent6">
                    <a:lumMod val="40000"/>
                    <a:lumOff val="60000"/>
                  </a:schemeClr>
                </a:solidFill>
                <a:latin typeface="Calibri" pitchFamily="34" charset="0"/>
                <a:cs typeface="Calibri" pitchFamily="34" charset="0"/>
              </a:rPr>
              <a:t>Foramina</a:t>
            </a:r>
            <a:r>
              <a:rPr lang="en-US" dirty="0" smtClean="0">
                <a:latin typeface="Calibri" pitchFamily="34" charset="0"/>
                <a:cs typeface="Calibri" pitchFamily="34" charset="0"/>
              </a:rPr>
              <a:t>: vertebral, </a:t>
            </a:r>
            <a:r>
              <a:rPr lang="en-US" dirty="0" err="1" smtClean="0">
                <a:latin typeface="Calibri" pitchFamily="34" charset="0"/>
                <a:cs typeface="Calibri" pitchFamily="34" charset="0"/>
              </a:rPr>
              <a:t>intervertebral</a:t>
            </a:r>
            <a:r>
              <a:rPr lang="en-US" dirty="0" smtClean="0">
                <a:latin typeface="Calibri" pitchFamily="34" charset="0"/>
                <a:cs typeface="Calibri" pitchFamily="34" charset="0"/>
              </a:rPr>
              <a:t>, transverse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angman's fx a"/>
          <p:cNvPicPr>
            <a:picLocks noChangeAspect="1" noChangeArrowheads="1"/>
          </p:cNvPicPr>
          <p:nvPr/>
        </p:nvPicPr>
        <p:blipFill>
          <a:blip r:embed="rId2"/>
          <a:srcRect/>
          <a:stretch>
            <a:fillRect/>
          </a:stretch>
        </p:blipFill>
        <p:spPr bwMode="auto">
          <a:xfrm>
            <a:off x="0" y="0"/>
            <a:ext cx="9144000" cy="71135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descr="Hangman's fx b"/>
          <p:cNvPicPr>
            <a:picLocks noGrp="1" noChangeAspect="1" noChangeArrowheads="1"/>
          </p:cNvPicPr>
          <p:nvPr>
            <p:ph sz="half" idx="2"/>
          </p:nvPr>
        </p:nvPicPr>
        <p:blipFill>
          <a:blip r:embed="rId2"/>
          <a:srcRect/>
          <a:stretch>
            <a:fillRect/>
          </a:stretch>
        </p:blipFill>
        <p:spPr>
          <a:xfrm>
            <a:off x="0" y="0"/>
            <a:ext cx="9144000" cy="6858000"/>
          </a:xfrm>
          <a:noFill/>
          <a:ln/>
        </p:spPr>
      </p:pic>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dirty="0" smtClean="0">
                <a:latin typeface="Calibri" pitchFamily="34" charset="0"/>
                <a:cs typeface="Calibri" pitchFamily="34" charset="0"/>
              </a:rPr>
              <a:t>ODONTOID FRACTURE</a:t>
            </a:r>
            <a:endParaRPr lang="en-US" b="1" dirty="0">
              <a:latin typeface="Calibri" pitchFamily="34" charset="0"/>
              <a:cs typeface="Calibri" pitchFamily="34" charset="0"/>
            </a:endParaRPr>
          </a:p>
        </p:txBody>
      </p:sp>
      <p:sp>
        <p:nvSpPr>
          <p:cNvPr id="19459" name="Rectangle 3"/>
          <p:cNvSpPr>
            <a:spLocks noGrp="1" noChangeArrowheads="1"/>
          </p:cNvSpPr>
          <p:nvPr>
            <p:ph type="body" idx="1"/>
          </p:nvPr>
        </p:nvSpPr>
        <p:spPr>
          <a:xfrm>
            <a:off x="457200" y="1882808"/>
            <a:ext cx="8458200" cy="4572000"/>
          </a:xfrm>
        </p:spPr>
        <p:txBody>
          <a:bodyPr>
            <a:normAutofit/>
          </a:bodyPr>
          <a:lstStyle/>
          <a:p>
            <a:r>
              <a:rPr lang="en-US" sz="2400" dirty="0">
                <a:latin typeface="Calibri" pitchFamily="34" charset="0"/>
                <a:cs typeface="Calibri" pitchFamily="34" charset="0"/>
              </a:rPr>
              <a:t>Fracture of the </a:t>
            </a:r>
            <a:r>
              <a:rPr lang="en-US" sz="2400" dirty="0" err="1">
                <a:latin typeface="Calibri" pitchFamily="34" charset="0"/>
                <a:cs typeface="Calibri" pitchFamily="34" charset="0"/>
              </a:rPr>
              <a:t>odontoid</a:t>
            </a:r>
            <a:r>
              <a:rPr lang="en-US" sz="2400" dirty="0">
                <a:latin typeface="Calibri" pitchFamily="34" charset="0"/>
                <a:cs typeface="Calibri" pitchFamily="34" charset="0"/>
              </a:rPr>
              <a:t> (dens) </a:t>
            </a:r>
            <a:r>
              <a:rPr lang="en-US" sz="2400" dirty="0" smtClean="0">
                <a:latin typeface="Calibri" pitchFamily="34" charset="0"/>
                <a:cs typeface="Calibri" pitchFamily="34" charset="0"/>
              </a:rPr>
              <a:t>process of </a:t>
            </a:r>
            <a:r>
              <a:rPr lang="en-US" sz="2400" dirty="0">
                <a:latin typeface="Calibri" pitchFamily="34" charset="0"/>
                <a:cs typeface="Calibri" pitchFamily="34" charset="0"/>
              </a:rPr>
              <a:t>C2</a:t>
            </a:r>
          </a:p>
          <a:p>
            <a:endParaRPr lang="en-US" sz="2400" dirty="0">
              <a:latin typeface="Calibri" pitchFamily="34" charset="0"/>
              <a:cs typeface="Calibri" pitchFamily="34" charset="0"/>
            </a:endParaRPr>
          </a:p>
          <a:p>
            <a:r>
              <a:rPr lang="en-US" sz="2400" dirty="0">
                <a:latin typeface="Calibri" pitchFamily="34" charset="0"/>
                <a:cs typeface="Calibri" pitchFamily="34" charset="0"/>
              </a:rPr>
              <a:t>Best seen on the lateral view</a:t>
            </a:r>
          </a:p>
          <a:p>
            <a:endParaRPr lang="en-US" sz="2400" dirty="0">
              <a:latin typeface="Calibri" pitchFamily="34" charset="0"/>
              <a:cs typeface="Calibri" pitchFamily="34" charset="0"/>
            </a:endParaRPr>
          </a:p>
          <a:p>
            <a:r>
              <a:rPr lang="en-US" sz="2800" b="1" i="1" dirty="0" smtClean="0">
                <a:solidFill>
                  <a:srgbClr val="00B0F0"/>
                </a:solidFill>
                <a:latin typeface="Calibri" pitchFamily="34" charset="0"/>
                <a:cs typeface="Calibri" pitchFamily="34" charset="0"/>
              </a:rPr>
              <a:t>Anderson and </a:t>
            </a:r>
            <a:r>
              <a:rPr lang="en-US" sz="2800" b="1" i="1" dirty="0" err="1" smtClean="0">
                <a:solidFill>
                  <a:srgbClr val="00B0F0"/>
                </a:solidFill>
                <a:latin typeface="Calibri" pitchFamily="34" charset="0"/>
                <a:cs typeface="Calibri" pitchFamily="34" charset="0"/>
              </a:rPr>
              <a:t>D’Alonzo</a:t>
            </a:r>
            <a:r>
              <a:rPr lang="en-US" sz="2800" b="1" i="1" dirty="0" smtClean="0">
                <a:solidFill>
                  <a:srgbClr val="00B0F0"/>
                </a:solidFill>
                <a:latin typeface="Calibri" pitchFamily="34" charset="0"/>
                <a:cs typeface="Calibri" pitchFamily="34" charset="0"/>
              </a:rPr>
              <a:t> Classification(1974)</a:t>
            </a:r>
            <a:endParaRPr lang="en-US" sz="2800" b="1" i="1" dirty="0">
              <a:solidFill>
                <a:srgbClr val="00B0F0"/>
              </a:solidFill>
              <a:latin typeface="Calibri" pitchFamily="34" charset="0"/>
              <a:cs typeface="Calibri" pitchFamily="34" charset="0"/>
            </a:endParaRPr>
          </a:p>
          <a:p>
            <a:pPr lvl="1"/>
            <a:r>
              <a:rPr lang="en-US" sz="2400" dirty="0" smtClean="0">
                <a:latin typeface="Calibri" pitchFamily="34" charset="0"/>
                <a:cs typeface="Calibri" pitchFamily="34" charset="0"/>
              </a:rPr>
              <a:t>Type I </a:t>
            </a:r>
            <a:r>
              <a:rPr lang="en-US" sz="2400" dirty="0">
                <a:latin typeface="Calibri" pitchFamily="34" charset="0"/>
                <a:cs typeface="Calibri" pitchFamily="34" charset="0"/>
              </a:rPr>
              <a:t>– </a:t>
            </a:r>
            <a:r>
              <a:rPr lang="en-US" sz="2400" dirty="0" smtClean="0">
                <a:latin typeface="Calibri" pitchFamily="34" charset="0"/>
                <a:cs typeface="Calibri" pitchFamily="34" charset="0"/>
              </a:rPr>
              <a:t>Fracture </a:t>
            </a:r>
            <a:r>
              <a:rPr lang="en-US" sz="2400" dirty="0">
                <a:latin typeface="Calibri" pitchFamily="34" charset="0"/>
                <a:cs typeface="Calibri" pitchFamily="34" charset="0"/>
              </a:rPr>
              <a:t>through superior portion of </a:t>
            </a:r>
            <a:r>
              <a:rPr lang="en-US" sz="2400" dirty="0" smtClean="0">
                <a:latin typeface="Calibri" pitchFamily="34" charset="0"/>
                <a:cs typeface="Calibri" pitchFamily="34" charset="0"/>
              </a:rPr>
              <a:t>dens (Stable)</a:t>
            </a:r>
            <a:endParaRPr lang="en-US" sz="2400" dirty="0">
              <a:latin typeface="Calibri" pitchFamily="34" charset="0"/>
              <a:cs typeface="Calibri" pitchFamily="34" charset="0"/>
            </a:endParaRPr>
          </a:p>
          <a:p>
            <a:pPr lvl="1"/>
            <a:r>
              <a:rPr lang="en-US" sz="2400" dirty="0" smtClean="0">
                <a:latin typeface="Calibri" pitchFamily="34" charset="0"/>
                <a:cs typeface="Calibri" pitchFamily="34" charset="0"/>
              </a:rPr>
              <a:t>Type II </a:t>
            </a:r>
            <a:r>
              <a:rPr lang="en-US" sz="2400" dirty="0">
                <a:latin typeface="Calibri" pitchFamily="34" charset="0"/>
                <a:cs typeface="Calibri" pitchFamily="34" charset="0"/>
              </a:rPr>
              <a:t>– </a:t>
            </a:r>
            <a:r>
              <a:rPr lang="en-US" sz="2400" dirty="0" smtClean="0">
                <a:latin typeface="Calibri" pitchFamily="34" charset="0"/>
                <a:cs typeface="Calibri" pitchFamily="34" charset="0"/>
              </a:rPr>
              <a:t>Fracture through </a:t>
            </a:r>
            <a:r>
              <a:rPr lang="en-US" sz="2400" dirty="0">
                <a:latin typeface="Calibri" pitchFamily="34" charset="0"/>
                <a:cs typeface="Calibri" pitchFamily="34" charset="0"/>
              </a:rPr>
              <a:t>the base of the </a:t>
            </a:r>
            <a:r>
              <a:rPr lang="en-US" sz="2400" dirty="0" smtClean="0">
                <a:latin typeface="Calibri" pitchFamily="34" charset="0"/>
                <a:cs typeface="Calibri" pitchFamily="34" charset="0"/>
              </a:rPr>
              <a:t>dens (most common, most dangerous, prone to </a:t>
            </a:r>
            <a:r>
              <a:rPr lang="en-US" sz="2400" dirty="0" smtClean="0">
                <a:solidFill>
                  <a:schemeClr val="accent1">
                    <a:lumMod val="75000"/>
                  </a:schemeClr>
                </a:solidFill>
                <a:latin typeface="Calibri" pitchFamily="34" charset="0"/>
                <a:cs typeface="Calibri" pitchFamily="34" charset="0"/>
              </a:rPr>
              <a:t>non-union</a:t>
            </a:r>
            <a:r>
              <a:rPr lang="en-US" sz="2400" dirty="0" smtClean="0">
                <a:latin typeface="Calibri" pitchFamily="34" charset="0"/>
                <a:cs typeface="Calibri" pitchFamily="34" charset="0"/>
              </a:rPr>
              <a:t>; Unstable; requires </a:t>
            </a:r>
            <a:r>
              <a:rPr lang="en-US" sz="2400" dirty="0" smtClean="0">
                <a:solidFill>
                  <a:schemeClr val="accent1">
                    <a:lumMod val="75000"/>
                  </a:schemeClr>
                </a:solidFill>
                <a:latin typeface="Calibri" pitchFamily="34" charset="0"/>
                <a:cs typeface="Calibri" pitchFamily="34" charset="0"/>
              </a:rPr>
              <a:t>ORIF </a:t>
            </a:r>
            <a:r>
              <a:rPr lang="en-US" sz="2400" dirty="0" smtClean="0">
                <a:latin typeface="Calibri" pitchFamily="34" charset="0"/>
                <a:cs typeface="Calibri" pitchFamily="34" charset="0"/>
              </a:rPr>
              <a:t>– worse with traction!)</a:t>
            </a:r>
            <a:endParaRPr lang="en-US" sz="2400" dirty="0">
              <a:latin typeface="Calibri" pitchFamily="34" charset="0"/>
              <a:cs typeface="Calibri" pitchFamily="34" charset="0"/>
            </a:endParaRPr>
          </a:p>
          <a:p>
            <a:pPr lvl="1"/>
            <a:r>
              <a:rPr lang="en-US" sz="2400" dirty="0" smtClean="0">
                <a:latin typeface="Calibri" pitchFamily="34" charset="0"/>
                <a:cs typeface="Calibri" pitchFamily="34" charset="0"/>
              </a:rPr>
              <a:t>Type III </a:t>
            </a:r>
            <a:r>
              <a:rPr lang="en-US" sz="2400" dirty="0">
                <a:latin typeface="Calibri" pitchFamily="34" charset="0"/>
                <a:cs typeface="Calibri" pitchFamily="34" charset="0"/>
              </a:rPr>
              <a:t>– </a:t>
            </a:r>
            <a:r>
              <a:rPr lang="en-US" sz="2400" dirty="0" smtClean="0">
                <a:latin typeface="Calibri" pitchFamily="34" charset="0"/>
                <a:cs typeface="Calibri" pitchFamily="34" charset="0"/>
              </a:rPr>
              <a:t>Fracture </a:t>
            </a:r>
            <a:r>
              <a:rPr lang="en-US" sz="2400" dirty="0">
                <a:latin typeface="Calibri" pitchFamily="34" charset="0"/>
                <a:cs typeface="Calibri" pitchFamily="34" charset="0"/>
              </a:rPr>
              <a:t>that extends into the body of </a:t>
            </a:r>
            <a:r>
              <a:rPr lang="en-US" sz="2400" dirty="0" smtClean="0">
                <a:latin typeface="Calibri" pitchFamily="34" charset="0"/>
                <a:cs typeface="Calibri" pitchFamily="34" charset="0"/>
              </a:rPr>
              <a:t>C2 (Stable)</a:t>
            </a:r>
            <a:endParaRPr lang="en-US" sz="24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pic>
        <p:nvPicPr>
          <p:cNvPr id="86018" name="Picture 2" descr="E:\Sridevi\Seagate Update (10.05.2014)\Internship\Orthopaedics July 2014\# Odontoid.jpg"/>
          <p:cNvPicPr>
            <a:picLocks noChangeAspect="1" noChangeArrowheads="1"/>
          </p:cNvPicPr>
          <p:nvPr/>
        </p:nvPicPr>
        <p:blipFill>
          <a:blip r:embed="rId2"/>
          <a:srcRect/>
          <a:stretch>
            <a:fillRect/>
          </a:stretch>
        </p:blipFill>
        <p:spPr bwMode="auto">
          <a:xfrm>
            <a:off x="457201" y="304800"/>
            <a:ext cx="5486400" cy="4419600"/>
          </a:xfrm>
          <a:prstGeom prst="rect">
            <a:avLst/>
          </a:prstGeom>
          <a:noFill/>
        </p:spPr>
      </p:pic>
      <p:pic>
        <p:nvPicPr>
          <p:cNvPr id="86019" name="Picture 3"/>
          <p:cNvPicPr>
            <a:picLocks noChangeAspect="1" noChangeArrowheads="1"/>
          </p:cNvPicPr>
          <p:nvPr/>
        </p:nvPicPr>
        <p:blipFill>
          <a:blip r:embed="rId3"/>
          <a:srcRect/>
          <a:stretch>
            <a:fillRect/>
          </a:stretch>
        </p:blipFill>
        <p:spPr bwMode="auto">
          <a:xfrm>
            <a:off x="6248400" y="304800"/>
            <a:ext cx="2535555" cy="3457575"/>
          </a:xfrm>
          <a:prstGeom prst="rect">
            <a:avLst/>
          </a:prstGeom>
          <a:noFill/>
          <a:ln w="9525">
            <a:noFill/>
            <a:miter lim="800000"/>
            <a:headEnd/>
            <a:tailEnd/>
          </a:ln>
          <a:effectLst/>
        </p:spPr>
      </p:pic>
      <p:pic>
        <p:nvPicPr>
          <p:cNvPr id="86020" name="Picture 4"/>
          <p:cNvPicPr>
            <a:picLocks noChangeAspect="1" noChangeArrowheads="1"/>
          </p:cNvPicPr>
          <p:nvPr/>
        </p:nvPicPr>
        <p:blipFill>
          <a:blip r:embed="rId4"/>
          <a:srcRect/>
          <a:stretch>
            <a:fillRect/>
          </a:stretch>
        </p:blipFill>
        <p:spPr bwMode="auto">
          <a:xfrm>
            <a:off x="6248400" y="4114800"/>
            <a:ext cx="2514600" cy="231457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1219200"/>
          </a:xfrm>
        </p:spPr>
        <p:txBody>
          <a:bodyPr/>
          <a:lstStyle/>
          <a:p>
            <a:r>
              <a:rPr lang="en-US" b="1" dirty="0" smtClean="0">
                <a:latin typeface="Calibri" pitchFamily="34" charset="0"/>
                <a:cs typeface="Calibri" pitchFamily="34" charset="0"/>
              </a:rPr>
              <a:t>BURST FRACTURE</a:t>
            </a:r>
            <a:endParaRPr lang="en-US" b="1" dirty="0">
              <a:latin typeface="Calibri" pitchFamily="34" charset="0"/>
              <a:cs typeface="Calibri" pitchFamily="34" charset="0"/>
            </a:endParaRPr>
          </a:p>
        </p:txBody>
      </p:sp>
      <p:sp>
        <p:nvSpPr>
          <p:cNvPr id="44035" name="Rectangle 3"/>
          <p:cNvSpPr>
            <a:spLocks noGrp="1" noChangeArrowheads="1"/>
          </p:cNvSpPr>
          <p:nvPr>
            <p:ph type="body" idx="1"/>
          </p:nvPr>
        </p:nvSpPr>
        <p:spPr>
          <a:xfrm>
            <a:off x="228600" y="1371600"/>
            <a:ext cx="6096000" cy="5083208"/>
          </a:xfrm>
        </p:spPr>
        <p:txBody>
          <a:bodyPr>
            <a:normAutofit fontScale="92500" lnSpcReduction="20000"/>
          </a:bodyPr>
          <a:lstStyle/>
          <a:p>
            <a:r>
              <a:rPr lang="en-US" sz="2400" dirty="0">
                <a:latin typeface="Calibri" pitchFamily="34" charset="0"/>
                <a:cs typeface="Calibri" pitchFamily="34" charset="0"/>
              </a:rPr>
              <a:t>Fracture of </a:t>
            </a:r>
            <a:r>
              <a:rPr lang="en-US" sz="2400" b="1" dirty="0">
                <a:latin typeface="Calibri" pitchFamily="34" charset="0"/>
                <a:cs typeface="Calibri" pitchFamily="34" charset="0"/>
              </a:rPr>
              <a:t>C3-C7</a:t>
            </a:r>
            <a:r>
              <a:rPr lang="en-US" sz="2400" dirty="0">
                <a:latin typeface="Calibri" pitchFamily="34" charset="0"/>
                <a:cs typeface="Calibri" pitchFamily="34" charset="0"/>
              </a:rPr>
              <a:t> that results from </a:t>
            </a:r>
            <a:r>
              <a:rPr lang="en-US" sz="2400" i="1" dirty="0">
                <a:latin typeface="Calibri" pitchFamily="34" charset="0"/>
                <a:cs typeface="Calibri" pitchFamily="34" charset="0"/>
              </a:rPr>
              <a:t>axial </a:t>
            </a:r>
            <a:r>
              <a:rPr lang="en-US" sz="2400" i="1" dirty="0" smtClean="0">
                <a:latin typeface="Calibri" pitchFamily="34" charset="0"/>
                <a:cs typeface="Calibri" pitchFamily="34" charset="0"/>
              </a:rPr>
              <a:t>compression</a:t>
            </a:r>
            <a:endParaRPr lang="en-US" sz="2400" i="1" dirty="0">
              <a:latin typeface="Calibri" pitchFamily="34" charset="0"/>
              <a:cs typeface="Calibri" pitchFamily="34" charset="0"/>
            </a:endParaRPr>
          </a:p>
          <a:p>
            <a:endParaRPr lang="en-US" sz="2400" dirty="0">
              <a:latin typeface="Calibri" pitchFamily="34" charset="0"/>
              <a:cs typeface="Calibri" pitchFamily="34" charset="0"/>
            </a:endParaRPr>
          </a:p>
          <a:p>
            <a:r>
              <a:rPr lang="en-US" sz="2400" dirty="0">
                <a:latin typeface="Calibri" pitchFamily="34" charset="0"/>
                <a:cs typeface="Calibri" pitchFamily="34" charset="0"/>
              </a:rPr>
              <a:t>CT is required for all patients to evaluate extent of </a:t>
            </a:r>
            <a:r>
              <a:rPr lang="en-US" sz="2400" dirty="0" smtClean="0">
                <a:latin typeface="Calibri" pitchFamily="34" charset="0"/>
                <a:cs typeface="Calibri" pitchFamily="34" charset="0"/>
              </a:rPr>
              <a:t>injury</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Injury to spinal cord, secondary to displacement of posterior fragments, is common</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Rx: </a:t>
            </a:r>
            <a:r>
              <a:rPr lang="en-US" sz="2400" b="1" i="1" dirty="0" smtClean="0">
                <a:solidFill>
                  <a:schemeClr val="accent5">
                    <a:lumMod val="60000"/>
                    <a:lumOff val="40000"/>
                  </a:schemeClr>
                </a:solidFill>
                <a:latin typeface="Calibri" pitchFamily="34" charset="0"/>
                <a:cs typeface="Calibri" pitchFamily="34" charset="0"/>
              </a:rPr>
              <a:t>RIGID IMMOBILIZATION</a:t>
            </a:r>
          </a:p>
          <a:p>
            <a:pPr>
              <a:buNone/>
            </a:pPr>
            <a:r>
              <a:rPr lang="en-US" sz="2400" b="1" i="1" dirty="0" smtClean="0">
                <a:solidFill>
                  <a:schemeClr val="accent5">
                    <a:lumMod val="60000"/>
                    <a:lumOff val="40000"/>
                  </a:schemeClr>
                </a:solidFill>
                <a:latin typeface="Calibri" pitchFamily="34" charset="0"/>
                <a:cs typeface="Calibri" pitchFamily="34" charset="0"/>
              </a:rPr>
              <a:t>            SURGERY</a:t>
            </a:r>
          </a:p>
          <a:p>
            <a:pPr>
              <a:buNone/>
            </a:pPr>
            <a:r>
              <a:rPr lang="en-US" sz="2400" dirty="0">
                <a:latin typeface="Calibri" pitchFamily="34" charset="0"/>
                <a:cs typeface="Calibri" pitchFamily="34" charset="0"/>
              </a:rPr>
              <a:t/>
            </a:r>
            <a:br>
              <a:rPr lang="en-US" sz="2400" dirty="0">
                <a:latin typeface="Calibri" pitchFamily="34" charset="0"/>
                <a:cs typeface="Calibri" pitchFamily="34" charset="0"/>
              </a:rPr>
            </a:br>
            <a:r>
              <a:rPr lang="en-US" sz="2400" dirty="0">
                <a:latin typeface="Calibri" pitchFamily="34" charset="0"/>
                <a:cs typeface="Calibri" pitchFamily="34" charset="0"/>
              </a:rPr>
              <a:t/>
            </a:r>
            <a:br>
              <a:rPr lang="en-US" sz="2400" dirty="0">
                <a:latin typeface="Calibri" pitchFamily="34" charset="0"/>
                <a:cs typeface="Calibri" pitchFamily="34" charset="0"/>
              </a:rPr>
            </a:br>
            <a:r>
              <a:rPr lang="en-US" sz="2400" dirty="0">
                <a:latin typeface="Calibri" pitchFamily="34" charset="0"/>
                <a:cs typeface="Calibri" pitchFamily="34" charset="0"/>
              </a:rPr>
              <a:t/>
            </a:r>
            <a:br>
              <a:rPr lang="en-US" sz="2400" dirty="0">
                <a:latin typeface="Calibri" pitchFamily="34" charset="0"/>
                <a:cs typeface="Calibri" pitchFamily="34" charset="0"/>
              </a:rPr>
            </a:br>
            <a:endParaRPr lang="en-US" sz="24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19457" name="Picture 1" descr="E:\Sridevi\Seagate Update (10.05.2014)\Internship\Orthopaedics July 2014\Burst #.jpg"/>
          <p:cNvPicPr>
            <a:picLocks noChangeAspect="1" noChangeArrowheads="1"/>
          </p:cNvPicPr>
          <p:nvPr/>
        </p:nvPicPr>
        <p:blipFill>
          <a:blip r:embed="rId3"/>
          <a:srcRect/>
          <a:stretch>
            <a:fillRect/>
          </a:stretch>
        </p:blipFill>
        <p:spPr bwMode="auto">
          <a:xfrm>
            <a:off x="5791200" y="2971800"/>
            <a:ext cx="3124200" cy="3352800"/>
          </a:xfrm>
          <a:prstGeom prst="rect">
            <a:avLst/>
          </a:prstGeom>
          <a:noFill/>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c5%20burst%20fx%20plain%20film%20latera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c5%20burst%20fx%20CT"/>
          <p:cNvPicPr>
            <a:picLocks noChangeAspect="1" noChangeArrowheads="1"/>
          </p:cNvPicPr>
          <p:nvPr/>
        </p:nvPicPr>
        <p:blipFill>
          <a:blip r:embed="rId2"/>
          <a:srcRect/>
          <a:stretch>
            <a:fillRect/>
          </a:stretch>
        </p:blipFill>
        <p:spPr bwMode="auto">
          <a:xfrm>
            <a:off x="0" y="0"/>
            <a:ext cx="9144000" cy="6862763"/>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dirty="0" smtClean="0">
                <a:latin typeface="Calibri" pitchFamily="34" charset="0"/>
                <a:cs typeface="Calibri" pitchFamily="34" charset="0"/>
              </a:rPr>
              <a:t>CLAY SHOVELER’S FRACTURE</a:t>
            </a:r>
            <a:endParaRPr lang="en-US" b="1" dirty="0">
              <a:latin typeface="Calibri" pitchFamily="34" charset="0"/>
              <a:cs typeface="Calibri" pitchFamily="34" charset="0"/>
            </a:endParaRPr>
          </a:p>
        </p:txBody>
      </p:sp>
      <p:sp>
        <p:nvSpPr>
          <p:cNvPr id="48131" name="Rectangle 3"/>
          <p:cNvSpPr>
            <a:spLocks noGrp="1" noChangeArrowheads="1"/>
          </p:cNvSpPr>
          <p:nvPr>
            <p:ph type="body" idx="1"/>
          </p:nvPr>
        </p:nvSpPr>
        <p:spPr>
          <a:xfrm>
            <a:off x="457200" y="1447800"/>
            <a:ext cx="8229600" cy="5007008"/>
          </a:xfrm>
        </p:spPr>
        <p:txBody>
          <a:bodyPr>
            <a:noAutofit/>
          </a:bodyPr>
          <a:lstStyle/>
          <a:p>
            <a:r>
              <a:rPr lang="en-US" sz="2200" dirty="0">
                <a:latin typeface="Calibri" pitchFamily="34" charset="0"/>
                <a:cs typeface="Calibri" pitchFamily="34" charset="0"/>
              </a:rPr>
              <a:t>Fracture of a </a:t>
            </a:r>
            <a:r>
              <a:rPr lang="en-US" sz="2200" dirty="0" err="1">
                <a:latin typeface="Calibri" pitchFamily="34" charset="0"/>
                <a:cs typeface="Calibri" pitchFamily="34" charset="0"/>
              </a:rPr>
              <a:t>spinous</a:t>
            </a:r>
            <a:r>
              <a:rPr lang="en-US" sz="2200" dirty="0">
                <a:latin typeface="Calibri" pitchFamily="34" charset="0"/>
                <a:cs typeface="Calibri" pitchFamily="34" charset="0"/>
              </a:rPr>
              <a:t> process </a:t>
            </a:r>
            <a:r>
              <a:rPr lang="en-US" sz="2200" dirty="0" smtClean="0">
                <a:latin typeface="Calibri" pitchFamily="34" charset="0"/>
                <a:cs typeface="Calibri" pitchFamily="34" charset="0"/>
              </a:rPr>
              <a:t>C6-T1</a:t>
            </a:r>
          </a:p>
          <a:p>
            <a:endParaRPr lang="en-US" sz="2200" dirty="0" smtClean="0">
              <a:latin typeface="Calibri" pitchFamily="34" charset="0"/>
              <a:cs typeface="Calibri" pitchFamily="34" charset="0"/>
            </a:endParaRPr>
          </a:p>
          <a:p>
            <a:r>
              <a:rPr lang="en-US" sz="2200" b="1" dirty="0" smtClean="0">
                <a:latin typeface="Calibri" pitchFamily="34" charset="0"/>
                <a:cs typeface="Calibri" pitchFamily="34" charset="0"/>
              </a:rPr>
              <a:t>Mechanism</a:t>
            </a:r>
            <a:r>
              <a:rPr lang="en-US" sz="2200" dirty="0" smtClean="0">
                <a:latin typeface="Calibri" pitchFamily="34" charset="0"/>
                <a:cs typeface="Calibri" pitchFamily="34" charset="0"/>
              </a:rPr>
              <a:t>: powerful </a:t>
            </a:r>
            <a:r>
              <a:rPr lang="en-US" sz="2200" dirty="0" err="1" smtClean="0">
                <a:latin typeface="Calibri" pitchFamily="34" charset="0"/>
                <a:cs typeface="Calibri" pitchFamily="34" charset="0"/>
              </a:rPr>
              <a:t>hyperflexion</a:t>
            </a:r>
            <a:r>
              <a:rPr lang="en-US" sz="2200" dirty="0" smtClean="0">
                <a:latin typeface="Calibri" pitchFamily="34" charset="0"/>
                <a:cs typeface="Calibri" pitchFamily="34" charset="0"/>
              </a:rPr>
              <a:t>, usually combined with contraction of </a:t>
            </a:r>
            <a:r>
              <a:rPr lang="en-US" sz="2200" dirty="0" err="1" smtClean="0">
                <a:latin typeface="Calibri" pitchFamily="34" charset="0"/>
                <a:cs typeface="Calibri" pitchFamily="34" charset="0"/>
              </a:rPr>
              <a:t>paraspinous</a:t>
            </a:r>
            <a:r>
              <a:rPr lang="en-US" sz="2200" dirty="0" smtClean="0">
                <a:latin typeface="Calibri" pitchFamily="34" charset="0"/>
                <a:cs typeface="Calibri" pitchFamily="34" charset="0"/>
              </a:rPr>
              <a:t> muscles pulling on </a:t>
            </a:r>
            <a:r>
              <a:rPr lang="en-US" sz="2200" dirty="0" err="1" smtClean="0">
                <a:latin typeface="Calibri" pitchFamily="34" charset="0"/>
                <a:cs typeface="Calibri" pitchFamily="34" charset="0"/>
              </a:rPr>
              <a:t>spinous</a:t>
            </a:r>
            <a:r>
              <a:rPr lang="en-US" sz="2200" dirty="0" smtClean="0">
                <a:latin typeface="Calibri" pitchFamily="34" charset="0"/>
                <a:cs typeface="Calibri" pitchFamily="34" charset="0"/>
              </a:rPr>
              <a:t> processes (e.g. shoveling). Stable #. Stress #</a:t>
            </a:r>
            <a:r>
              <a:rPr lang="en-US" sz="2200" dirty="0">
                <a:latin typeface="Calibri" pitchFamily="34" charset="0"/>
                <a:cs typeface="Calibri" pitchFamily="34" charset="0"/>
              </a:rPr>
              <a:t/>
            </a:r>
            <a:br>
              <a:rPr lang="en-US" sz="2200" dirty="0">
                <a:latin typeface="Calibri" pitchFamily="34" charset="0"/>
                <a:cs typeface="Calibri" pitchFamily="34" charset="0"/>
              </a:rPr>
            </a:br>
            <a:endParaRPr lang="en-US" sz="2200" dirty="0">
              <a:latin typeface="Calibri" pitchFamily="34" charset="0"/>
              <a:cs typeface="Calibri" pitchFamily="34" charset="0"/>
            </a:endParaRPr>
          </a:p>
          <a:p>
            <a:r>
              <a:rPr lang="en-US" sz="2200" dirty="0">
                <a:latin typeface="Calibri" pitchFamily="34" charset="0"/>
                <a:cs typeface="Calibri" pitchFamily="34" charset="0"/>
              </a:rPr>
              <a:t>Best seen on lateral </a:t>
            </a:r>
            <a:r>
              <a:rPr lang="en-US" sz="2200" dirty="0" smtClean="0">
                <a:latin typeface="Calibri" pitchFamily="34" charset="0"/>
                <a:cs typeface="Calibri" pitchFamily="34" charset="0"/>
              </a:rPr>
              <a:t>view</a:t>
            </a:r>
            <a:endParaRPr lang="en-US" sz="2200" dirty="0">
              <a:latin typeface="Calibri" pitchFamily="34" charset="0"/>
              <a:cs typeface="Calibri" pitchFamily="34" charset="0"/>
            </a:endParaRPr>
          </a:p>
          <a:p>
            <a:r>
              <a:rPr lang="en-US" sz="2200" dirty="0">
                <a:latin typeface="Calibri" pitchFamily="34" charset="0"/>
                <a:cs typeface="Calibri" pitchFamily="34" charset="0"/>
              </a:rPr>
              <a:t>Signs: </a:t>
            </a:r>
          </a:p>
          <a:p>
            <a:pPr lvl="1"/>
            <a:r>
              <a:rPr lang="en-US" sz="2200" dirty="0" err="1">
                <a:latin typeface="Calibri" pitchFamily="34" charset="0"/>
                <a:cs typeface="Calibri" pitchFamily="34" charset="0"/>
              </a:rPr>
              <a:t>Spinous</a:t>
            </a:r>
            <a:r>
              <a:rPr lang="en-US" sz="2200" dirty="0">
                <a:latin typeface="Calibri" pitchFamily="34" charset="0"/>
                <a:cs typeface="Calibri" pitchFamily="34" charset="0"/>
              </a:rPr>
              <a:t> process fracture on lateral </a:t>
            </a:r>
            <a:r>
              <a:rPr lang="en-US" sz="2200" dirty="0" smtClean="0">
                <a:latin typeface="Calibri" pitchFamily="34" charset="0"/>
                <a:cs typeface="Calibri" pitchFamily="34" charset="0"/>
              </a:rPr>
              <a:t>view</a:t>
            </a:r>
            <a:endParaRPr lang="en-US" sz="2200" dirty="0">
              <a:latin typeface="Calibri" pitchFamily="34" charset="0"/>
              <a:cs typeface="Calibri" pitchFamily="34" charset="0"/>
            </a:endParaRPr>
          </a:p>
          <a:p>
            <a:pPr lvl="1"/>
            <a:r>
              <a:rPr lang="en-US" sz="2400" b="1" i="1" u="sng" dirty="0">
                <a:solidFill>
                  <a:schemeClr val="accent5">
                    <a:lumMod val="40000"/>
                    <a:lumOff val="60000"/>
                  </a:schemeClr>
                </a:solidFill>
                <a:latin typeface="Calibri" pitchFamily="34" charset="0"/>
                <a:cs typeface="Calibri" pitchFamily="34" charset="0"/>
              </a:rPr>
              <a:t>Ghost sign </a:t>
            </a:r>
            <a:r>
              <a:rPr lang="en-US" sz="2200" dirty="0">
                <a:latin typeface="Calibri" pitchFamily="34" charset="0"/>
                <a:cs typeface="Calibri" pitchFamily="34" charset="0"/>
              </a:rPr>
              <a:t>on AP view (i.e. double </a:t>
            </a:r>
            <a:r>
              <a:rPr lang="en-US" sz="2200" dirty="0" err="1">
                <a:latin typeface="Calibri" pitchFamily="34" charset="0"/>
                <a:cs typeface="Calibri" pitchFamily="34" charset="0"/>
              </a:rPr>
              <a:t>spinous</a:t>
            </a:r>
            <a:r>
              <a:rPr lang="en-US" sz="2200" dirty="0">
                <a:latin typeface="Calibri" pitchFamily="34" charset="0"/>
                <a:cs typeface="Calibri" pitchFamily="34" charset="0"/>
              </a:rPr>
              <a:t> process of C6 or C7 resulting from displaced fractured </a:t>
            </a:r>
            <a:r>
              <a:rPr lang="en-US" sz="2200" dirty="0" err="1">
                <a:latin typeface="Calibri" pitchFamily="34" charset="0"/>
                <a:cs typeface="Calibri" pitchFamily="34" charset="0"/>
              </a:rPr>
              <a:t>spinous</a:t>
            </a:r>
            <a:r>
              <a:rPr lang="en-US" sz="2200" dirty="0">
                <a:latin typeface="Calibri" pitchFamily="34" charset="0"/>
                <a:cs typeface="Calibri" pitchFamily="34" charset="0"/>
              </a:rPr>
              <a:t> process</a:t>
            </a:r>
            <a:r>
              <a:rPr lang="en-US" sz="2200" dirty="0" smtClean="0">
                <a:latin typeface="Calibri" pitchFamily="34" charset="0"/>
                <a:cs typeface="Calibri" pitchFamily="34"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osp.mans.edu.eg/tmahdy/Students/X-Ray/Body_x-ray/images/C7%20spinous%20process%20fracture%20%28clay%20shoveler%27s%20fx%29.jpg"/>
          <p:cNvPicPr>
            <a:picLocks noChangeAspect="1" noChangeArrowheads="1"/>
          </p:cNvPicPr>
          <p:nvPr/>
        </p:nvPicPr>
        <p:blipFill>
          <a:blip r:embed="rId2"/>
          <a:srcRect/>
          <a:stretch>
            <a:fillRect/>
          </a:stretch>
        </p:blipFill>
        <p:spPr bwMode="auto">
          <a:xfrm>
            <a:off x="2514600" y="609600"/>
            <a:ext cx="4738370" cy="5200650"/>
          </a:xfrm>
          <a:prstGeom prst="rect">
            <a:avLst/>
          </a:prstGeom>
          <a:noFill/>
        </p:spPr>
      </p:pic>
      <p:sp>
        <p:nvSpPr>
          <p:cNvPr id="4" name="TextBox 3"/>
          <p:cNvSpPr txBox="1"/>
          <p:nvPr/>
        </p:nvSpPr>
        <p:spPr>
          <a:xfrm>
            <a:off x="381000" y="2057400"/>
            <a:ext cx="1676400" cy="646331"/>
          </a:xfrm>
          <a:prstGeom prst="rect">
            <a:avLst/>
          </a:prstGeom>
          <a:noFill/>
        </p:spPr>
        <p:txBody>
          <a:bodyPr wrap="square" rtlCol="0">
            <a:spAutoFit/>
          </a:bodyPr>
          <a:lstStyle/>
          <a:p>
            <a:r>
              <a:rPr lang="en-US" b="1" dirty="0" smtClean="0">
                <a:solidFill>
                  <a:srgbClr val="92D050"/>
                </a:solidFill>
                <a:latin typeface="Calibri" pitchFamily="34" charset="0"/>
                <a:cs typeface="Calibri" pitchFamily="34" charset="0"/>
              </a:rPr>
              <a:t>C7 Clay-</a:t>
            </a:r>
            <a:r>
              <a:rPr lang="en-US" b="1" dirty="0" err="1" smtClean="0">
                <a:solidFill>
                  <a:srgbClr val="92D050"/>
                </a:solidFill>
                <a:latin typeface="Calibri" pitchFamily="34" charset="0"/>
                <a:cs typeface="Calibri" pitchFamily="34" charset="0"/>
              </a:rPr>
              <a:t>Shoveller’s</a:t>
            </a:r>
            <a:r>
              <a:rPr lang="en-US" b="1" dirty="0" smtClean="0">
                <a:solidFill>
                  <a:srgbClr val="92D050"/>
                </a:solidFill>
                <a:latin typeface="Calibri" pitchFamily="34" charset="0"/>
                <a:cs typeface="Calibri" pitchFamily="34" charset="0"/>
              </a:rPr>
              <a:t> #</a:t>
            </a:r>
            <a:endParaRPr lang="en-US" b="1" dirty="0">
              <a:solidFill>
                <a:srgbClr val="92D050"/>
              </a:solidFill>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dirty="0" smtClean="0">
                <a:latin typeface="Calibri" pitchFamily="34" charset="0"/>
                <a:cs typeface="Calibri" pitchFamily="34" charset="0"/>
              </a:rPr>
              <a:t>WEDGE FRACTURE</a:t>
            </a:r>
            <a:endParaRPr lang="en-US" b="1" dirty="0">
              <a:latin typeface="Calibri" pitchFamily="34" charset="0"/>
              <a:cs typeface="Calibri" pitchFamily="34" charset="0"/>
            </a:endParaRPr>
          </a:p>
        </p:txBody>
      </p:sp>
      <p:sp>
        <p:nvSpPr>
          <p:cNvPr id="51203" name="Rectangle 3"/>
          <p:cNvSpPr>
            <a:spLocks noGrp="1" noChangeArrowheads="1"/>
          </p:cNvSpPr>
          <p:nvPr>
            <p:ph type="body" idx="1"/>
          </p:nvPr>
        </p:nvSpPr>
        <p:spPr/>
        <p:txBody>
          <a:bodyPr>
            <a:normAutofit/>
          </a:bodyPr>
          <a:lstStyle/>
          <a:p>
            <a:r>
              <a:rPr lang="en-US" sz="2400" dirty="0">
                <a:latin typeface="Calibri" pitchFamily="34" charset="0"/>
                <a:cs typeface="Calibri" pitchFamily="34" charset="0"/>
              </a:rPr>
              <a:t>Compression fracture resulting from </a:t>
            </a:r>
            <a:r>
              <a:rPr lang="en-US" sz="2400" dirty="0" smtClean="0">
                <a:latin typeface="Calibri" pitchFamily="34" charset="0"/>
                <a:cs typeface="Calibri" pitchFamily="34" charset="0"/>
              </a:rPr>
              <a:t>flexion</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Mechanism: </a:t>
            </a:r>
            <a:r>
              <a:rPr lang="en-US" sz="2400" i="1" dirty="0" err="1" smtClean="0">
                <a:latin typeface="Calibri" pitchFamily="34" charset="0"/>
                <a:cs typeface="Calibri" pitchFamily="34" charset="0"/>
              </a:rPr>
              <a:t>Hyperflexion</a:t>
            </a:r>
            <a:r>
              <a:rPr lang="en-US" sz="2400" i="1" dirty="0" smtClean="0">
                <a:latin typeface="Calibri" pitchFamily="34" charset="0"/>
                <a:cs typeface="Calibri" pitchFamily="34" charset="0"/>
              </a:rPr>
              <a:t> </a:t>
            </a:r>
            <a:r>
              <a:rPr lang="en-US" sz="2400" dirty="0" smtClean="0">
                <a:latin typeface="Calibri" pitchFamily="34" charset="0"/>
                <a:cs typeface="Calibri" pitchFamily="34" charset="0"/>
              </a:rPr>
              <a:t>and</a:t>
            </a:r>
            <a:r>
              <a:rPr lang="en-US" sz="2400" i="1" dirty="0" smtClean="0">
                <a:latin typeface="Calibri" pitchFamily="34" charset="0"/>
                <a:cs typeface="Calibri" pitchFamily="34" charset="0"/>
              </a:rPr>
              <a:t> compression</a:t>
            </a:r>
          </a:p>
          <a:p>
            <a:endParaRPr lang="en-US" sz="2400" dirty="0">
              <a:latin typeface="Calibri" pitchFamily="34" charset="0"/>
              <a:cs typeface="Calibri" pitchFamily="34" charset="0"/>
            </a:endParaRPr>
          </a:p>
          <a:p>
            <a:r>
              <a:rPr lang="en-US" sz="2400" dirty="0">
                <a:latin typeface="Calibri" pitchFamily="34" charset="0"/>
                <a:cs typeface="Calibri" pitchFamily="34" charset="0"/>
              </a:rPr>
              <a:t>Signs: </a:t>
            </a:r>
          </a:p>
          <a:p>
            <a:pPr lvl="1"/>
            <a:r>
              <a:rPr lang="en-US" sz="2400" dirty="0">
                <a:latin typeface="Calibri" pitchFamily="34" charset="0"/>
                <a:cs typeface="Calibri" pitchFamily="34" charset="0"/>
              </a:rPr>
              <a:t>Buckled anterior </a:t>
            </a:r>
            <a:r>
              <a:rPr lang="en-US" sz="2400" dirty="0" smtClean="0">
                <a:latin typeface="Calibri" pitchFamily="34" charset="0"/>
                <a:cs typeface="Calibri" pitchFamily="34" charset="0"/>
              </a:rPr>
              <a:t>cortex</a:t>
            </a:r>
            <a:endParaRPr lang="en-US" sz="2400" dirty="0">
              <a:latin typeface="Calibri" pitchFamily="34" charset="0"/>
              <a:cs typeface="Calibri" pitchFamily="34" charset="0"/>
            </a:endParaRPr>
          </a:p>
          <a:p>
            <a:pPr lvl="1"/>
            <a:r>
              <a:rPr lang="en-US" sz="2400" dirty="0">
                <a:latin typeface="Calibri" pitchFamily="34" charset="0"/>
                <a:cs typeface="Calibri" pitchFamily="34" charset="0"/>
              </a:rPr>
              <a:t>Loss of height of anterior vertebral </a:t>
            </a:r>
            <a:r>
              <a:rPr lang="en-US" sz="2400" dirty="0" smtClean="0">
                <a:latin typeface="Calibri" pitchFamily="34" charset="0"/>
                <a:cs typeface="Calibri" pitchFamily="34" charset="0"/>
              </a:rPr>
              <a:t>body</a:t>
            </a:r>
          </a:p>
          <a:p>
            <a:pPr lvl="1"/>
            <a:r>
              <a:rPr lang="en-US" sz="2400" dirty="0" err="1" smtClean="0">
                <a:latin typeface="Calibri" pitchFamily="34" charset="0"/>
                <a:cs typeface="Calibri" pitchFamily="34" charset="0"/>
              </a:rPr>
              <a:t>Anterosuperior</a:t>
            </a:r>
            <a:r>
              <a:rPr lang="en-US" sz="2400" dirty="0" smtClean="0">
                <a:latin typeface="Calibri" pitchFamily="34" charset="0"/>
                <a:cs typeface="Calibri" pitchFamily="34" charset="0"/>
              </a:rPr>
              <a:t> fracture of vertebral body</a:t>
            </a: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CERVICAL VERTEBRAE</a:t>
            </a:r>
            <a:endParaRPr lang="en-US" b="1" dirty="0">
              <a:latin typeface="Calibri" pitchFamily="34" charset="0"/>
              <a:cs typeface="Calibri" pitchFamily="34" charset="0"/>
            </a:endParaRPr>
          </a:p>
        </p:txBody>
      </p:sp>
      <p:sp>
        <p:nvSpPr>
          <p:cNvPr id="5" name="Content Placeholder 4"/>
          <p:cNvSpPr>
            <a:spLocks noGrp="1"/>
          </p:cNvSpPr>
          <p:nvPr>
            <p:ph idx="1"/>
          </p:nvPr>
        </p:nvSpPr>
        <p:spPr/>
        <p:txBody>
          <a:bodyPr/>
          <a:lstStyle/>
          <a:p>
            <a:r>
              <a:rPr lang="en-US" dirty="0" smtClean="0">
                <a:latin typeface="Calibri" pitchFamily="34" charset="0"/>
                <a:cs typeface="Calibri" pitchFamily="34" charset="0"/>
              </a:rPr>
              <a:t>Readily identified by the </a:t>
            </a:r>
            <a:r>
              <a:rPr lang="en-US" i="1" u="sng" dirty="0" smtClean="0">
                <a:solidFill>
                  <a:schemeClr val="accent2">
                    <a:lumMod val="40000"/>
                    <a:lumOff val="60000"/>
                  </a:schemeClr>
                </a:solidFill>
                <a:latin typeface="Calibri" pitchFamily="34" charset="0"/>
                <a:cs typeface="Calibri" pitchFamily="34" charset="0"/>
              </a:rPr>
              <a:t>foramen </a:t>
            </a:r>
            <a:r>
              <a:rPr lang="en-US" i="1" u="sng" dirty="0" err="1" smtClean="0">
                <a:solidFill>
                  <a:schemeClr val="accent2">
                    <a:lumMod val="40000"/>
                    <a:lumOff val="60000"/>
                  </a:schemeClr>
                </a:solidFill>
                <a:latin typeface="Calibri" pitchFamily="34" charset="0"/>
                <a:cs typeface="Calibri" pitchFamily="34" charset="0"/>
              </a:rPr>
              <a:t>transversarium</a:t>
            </a:r>
            <a:r>
              <a:rPr lang="en-US" i="1" u="sng" dirty="0" smtClean="0">
                <a:solidFill>
                  <a:schemeClr val="accent2">
                    <a:lumMod val="40000"/>
                    <a:lumOff val="60000"/>
                  </a:schemeClr>
                </a:solidFill>
                <a:latin typeface="Calibri" pitchFamily="34" charset="0"/>
                <a:cs typeface="Calibri" pitchFamily="34" charset="0"/>
              </a:rPr>
              <a:t> </a:t>
            </a:r>
            <a:r>
              <a:rPr lang="en-US" dirty="0" smtClean="0">
                <a:latin typeface="Calibri" pitchFamily="34" charset="0"/>
                <a:cs typeface="Calibri" pitchFamily="34" charset="0"/>
              </a:rPr>
              <a:t>perforating the transverse processes. This foramen transmits the vertebral artery, the </a:t>
            </a:r>
            <a:r>
              <a:rPr lang="en-US" dirty="0" err="1" smtClean="0">
                <a:latin typeface="Calibri" pitchFamily="34" charset="0"/>
                <a:cs typeface="Calibri" pitchFamily="34" charset="0"/>
              </a:rPr>
              <a:t>vein,and</a:t>
            </a:r>
            <a:r>
              <a:rPr lang="en-US" dirty="0" smtClean="0">
                <a:latin typeface="Calibri" pitchFamily="34" charset="0"/>
                <a:cs typeface="Calibri" pitchFamily="34" charset="0"/>
              </a:rPr>
              <a:t> sympathetic nerve </a:t>
            </a:r>
            <a:r>
              <a:rPr lang="en-US" dirty="0" err="1" smtClean="0">
                <a:latin typeface="Calibri" pitchFamily="34" charset="0"/>
                <a:cs typeface="Calibri" pitchFamily="34" charset="0"/>
              </a:rPr>
              <a:t>fibres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Spines are small and </a:t>
            </a:r>
            <a:r>
              <a:rPr lang="en-US" i="1" dirty="0" smtClean="0">
                <a:solidFill>
                  <a:schemeClr val="accent2">
                    <a:lumMod val="40000"/>
                    <a:lumOff val="60000"/>
                  </a:schemeClr>
                </a:solidFill>
                <a:latin typeface="Calibri" pitchFamily="34" charset="0"/>
                <a:cs typeface="Calibri" pitchFamily="34" charset="0"/>
              </a:rPr>
              <a:t>bifid</a:t>
            </a:r>
            <a:r>
              <a:rPr lang="en-US" dirty="0" smtClean="0">
                <a:latin typeface="Calibri" pitchFamily="34" charset="0"/>
                <a:cs typeface="Calibri" pitchFamily="34" charset="0"/>
              </a:rPr>
              <a:t> (except C1</a:t>
            </a:r>
          </a:p>
          <a:p>
            <a:pPr>
              <a:buNone/>
            </a:pPr>
            <a:r>
              <a:rPr lang="en-US" smtClean="0">
                <a:latin typeface="Calibri" pitchFamily="34" charset="0"/>
                <a:cs typeface="Calibri" pitchFamily="34" charset="0"/>
              </a:rPr>
              <a:t>     and </a:t>
            </a:r>
            <a:r>
              <a:rPr lang="en-US" dirty="0" smtClean="0">
                <a:latin typeface="Calibri" pitchFamily="34" charset="0"/>
                <a:cs typeface="Calibri" pitchFamily="34" charset="0"/>
              </a:rPr>
              <a:t>C7 which are single) </a:t>
            </a:r>
          </a:p>
          <a:p>
            <a:r>
              <a:rPr lang="en-US" dirty="0" err="1" smtClean="0">
                <a:latin typeface="Calibri" pitchFamily="34" charset="0"/>
                <a:cs typeface="Calibri" pitchFamily="34" charset="0"/>
              </a:rPr>
              <a:t>Articular</a:t>
            </a:r>
            <a:r>
              <a:rPr lang="en-US" dirty="0" smtClean="0">
                <a:latin typeface="Calibri" pitchFamily="34" charset="0"/>
                <a:cs typeface="Calibri" pitchFamily="34" charset="0"/>
              </a:rPr>
              <a:t> facets are relatively </a:t>
            </a:r>
            <a:r>
              <a:rPr lang="en-US" i="1" dirty="0" smtClean="0">
                <a:solidFill>
                  <a:schemeClr val="accent2">
                    <a:lumMod val="40000"/>
                    <a:lumOff val="60000"/>
                  </a:schemeClr>
                </a:solidFill>
                <a:latin typeface="Calibri" pitchFamily="34" charset="0"/>
                <a:cs typeface="Calibri" pitchFamily="34" charset="0"/>
              </a:rPr>
              <a:t>horizontal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c4c6fx%20plain%20film%20latera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67494"/>
            <a:ext cx="8686800" cy="1180306"/>
          </a:xfrm>
        </p:spPr>
        <p:txBody>
          <a:bodyPr/>
          <a:lstStyle/>
          <a:p>
            <a:r>
              <a:rPr lang="en-US" b="1" dirty="0" smtClean="0"/>
              <a:t>FLEXION TEARDROP FRACTURE</a:t>
            </a:r>
            <a:endParaRPr lang="en-US" b="1" dirty="0"/>
          </a:p>
        </p:txBody>
      </p:sp>
      <p:sp>
        <p:nvSpPr>
          <p:cNvPr id="28675" name="Rectangle 3"/>
          <p:cNvSpPr>
            <a:spLocks noGrp="1" noChangeArrowheads="1"/>
          </p:cNvSpPr>
          <p:nvPr>
            <p:ph type="body" idx="1"/>
          </p:nvPr>
        </p:nvSpPr>
        <p:spPr>
          <a:xfrm>
            <a:off x="457200" y="1295400"/>
            <a:ext cx="8229600" cy="5159408"/>
          </a:xfrm>
        </p:spPr>
        <p:txBody>
          <a:bodyPr>
            <a:noAutofit/>
          </a:bodyPr>
          <a:lstStyle/>
          <a:p>
            <a:pPr>
              <a:lnSpc>
                <a:spcPct val="80000"/>
              </a:lnSpc>
            </a:pPr>
            <a:r>
              <a:rPr lang="en-US" sz="2200" dirty="0">
                <a:latin typeface="Calibri" pitchFamily="34" charset="0"/>
                <a:cs typeface="Calibri" pitchFamily="34" charset="0"/>
              </a:rPr>
              <a:t>Posterior ligament disruption and anterior compression fracture of the vertebral body which results from a severe flexion </a:t>
            </a:r>
            <a:r>
              <a:rPr lang="en-US" sz="2200" dirty="0" smtClean="0">
                <a:latin typeface="Calibri" pitchFamily="34" charset="0"/>
                <a:cs typeface="Calibri" pitchFamily="34" charset="0"/>
              </a:rPr>
              <a:t>injury</a:t>
            </a:r>
          </a:p>
          <a:p>
            <a:pPr>
              <a:lnSpc>
                <a:spcPct val="80000"/>
              </a:lnSpc>
            </a:pPr>
            <a:endParaRPr lang="en-US" sz="2200" dirty="0" smtClean="0">
              <a:latin typeface="Calibri" pitchFamily="34" charset="0"/>
              <a:cs typeface="Calibri" pitchFamily="34" charset="0"/>
            </a:endParaRPr>
          </a:p>
          <a:p>
            <a:pPr>
              <a:lnSpc>
                <a:spcPct val="80000"/>
              </a:lnSpc>
            </a:pPr>
            <a:r>
              <a:rPr lang="en-US" sz="2200" b="1" dirty="0" smtClean="0">
                <a:latin typeface="Calibri" pitchFamily="34" charset="0"/>
                <a:cs typeface="Calibri" pitchFamily="34" charset="0"/>
              </a:rPr>
              <a:t>Mechanism</a:t>
            </a:r>
            <a:r>
              <a:rPr lang="en-US" sz="2200" dirty="0" smtClean="0">
                <a:latin typeface="Calibri" pitchFamily="34" charset="0"/>
                <a:cs typeface="Calibri" pitchFamily="34" charset="0"/>
              </a:rPr>
              <a:t>: </a:t>
            </a:r>
            <a:r>
              <a:rPr lang="en-US" sz="2200" dirty="0" err="1" smtClean="0">
                <a:latin typeface="Calibri" pitchFamily="34" charset="0"/>
                <a:cs typeface="Calibri" pitchFamily="34" charset="0"/>
              </a:rPr>
              <a:t>hyperflexion</a:t>
            </a:r>
            <a:r>
              <a:rPr lang="en-US" sz="2200" dirty="0" smtClean="0">
                <a:latin typeface="Calibri" pitchFamily="34" charset="0"/>
                <a:cs typeface="Calibri" pitchFamily="34" charset="0"/>
              </a:rPr>
              <a:t> and compression (e.g. diving into shallow water)</a:t>
            </a:r>
            <a:br>
              <a:rPr lang="en-US" sz="2200" dirty="0" smtClean="0">
                <a:latin typeface="Calibri" pitchFamily="34" charset="0"/>
                <a:cs typeface="Calibri" pitchFamily="34" charset="0"/>
              </a:rPr>
            </a:br>
            <a:endParaRPr lang="en-US" sz="2200" dirty="0">
              <a:latin typeface="Calibri" pitchFamily="34" charset="0"/>
              <a:cs typeface="Calibri" pitchFamily="34" charset="0"/>
            </a:endParaRPr>
          </a:p>
          <a:p>
            <a:pPr>
              <a:lnSpc>
                <a:spcPct val="80000"/>
              </a:lnSpc>
            </a:pPr>
            <a:r>
              <a:rPr lang="en-US" sz="2200" dirty="0">
                <a:latin typeface="Calibri" pitchFamily="34" charset="0"/>
                <a:cs typeface="Calibri" pitchFamily="34" charset="0"/>
              </a:rPr>
              <a:t>Best seen on lateral view</a:t>
            </a:r>
          </a:p>
          <a:p>
            <a:pPr>
              <a:lnSpc>
                <a:spcPct val="80000"/>
              </a:lnSpc>
            </a:pPr>
            <a:endParaRPr lang="en-US" sz="2200" dirty="0">
              <a:latin typeface="Calibri" pitchFamily="34" charset="0"/>
              <a:cs typeface="Calibri" pitchFamily="34" charset="0"/>
            </a:endParaRPr>
          </a:p>
          <a:p>
            <a:pPr>
              <a:lnSpc>
                <a:spcPct val="80000"/>
              </a:lnSpc>
            </a:pPr>
            <a:r>
              <a:rPr lang="en-US" sz="2200" dirty="0">
                <a:latin typeface="Calibri" pitchFamily="34" charset="0"/>
                <a:cs typeface="Calibri" pitchFamily="34" charset="0"/>
              </a:rPr>
              <a:t>Signs: </a:t>
            </a:r>
          </a:p>
          <a:p>
            <a:pPr lvl="1">
              <a:lnSpc>
                <a:spcPct val="80000"/>
              </a:lnSpc>
            </a:pPr>
            <a:r>
              <a:rPr lang="en-US" sz="2200" dirty="0" err="1">
                <a:latin typeface="Calibri" pitchFamily="34" charset="0"/>
                <a:cs typeface="Calibri" pitchFamily="34" charset="0"/>
              </a:rPr>
              <a:t>Prevertebral</a:t>
            </a:r>
            <a:r>
              <a:rPr lang="en-US" sz="2200" dirty="0">
                <a:latin typeface="Calibri" pitchFamily="34" charset="0"/>
                <a:cs typeface="Calibri" pitchFamily="34" charset="0"/>
              </a:rPr>
              <a:t> swelling associated with anterior longitudinal ligament </a:t>
            </a:r>
            <a:r>
              <a:rPr lang="en-US" sz="2200" dirty="0" smtClean="0">
                <a:latin typeface="Calibri" pitchFamily="34" charset="0"/>
                <a:cs typeface="Calibri" pitchFamily="34" charset="0"/>
              </a:rPr>
              <a:t>tear</a:t>
            </a:r>
            <a:endParaRPr lang="en-US" sz="2200" dirty="0">
              <a:latin typeface="Calibri" pitchFamily="34" charset="0"/>
              <a:cs typeface="Calibri" pitchFamily="34" charset="0"/>
            </a:endParaRPr>
          </a:p>
          <a:p>
            <a:pPr lvl="1">
              <a:lnSpc>
                <a:spcPct val="80000"/>
              </a:lnSpc>
            </a:pPr>
            <a:r>
              <a:rPr lang="en-US" sz="2200" b="1" i="1" dirty="0">
                <a:solidFill>
                  <a:schemeClr val="accent5">
                    <a:lumMod val="40000"/>
                    <a:lumOff val="60000"/>
                  </a:schemeClr>
                </a:solidFill>
                <a:latin typeface="Calibri" pitchFamily="34" charset="0"/>
                <a:cs typeface="Calibri" pitchFamily="34" charset="0"/>
              </a:rPr>
              <a:t>Teardrop fragment </a:t>
            </a:r>
            <a:r>
              <a:rPr lang="en-US" sz="2200" dirty="0">
                <a:latin typeface="Calibri" pitchFamily="34" charset="0"/>
                <a:cs typeface="Calibri" pitchFamily="34" charset="0"/>
              </a:rPr>
              <a:t>from anterior vertebral body avulsion </a:t>
            </a:r>
            <a:r>
              <a:rPr lang="en-US" sz="2200" dirty="0" smtClean="0">
                <a:latin typeface="Calibri" pitchFamily="34" charset="0"/>
                <a:cs typeface="Calibri" pitchFamily="34" charset="0"/>
              </a:rPr>
              <a:t>fracture</a:t>
            </a:r>
            <a:endParaRPr lang="en-US" sz="2200" dirty="0">
              <a:latin typeface="Calibri" pitchFamily="34" charset="0"/>
              <a:cs typeface="Calibri" pitchFamily="34" charset="0"/>
            </a:endParaRPr>
          </a:p>
          <a:p>
            <a:pPr lvl="1">
              <a:lnSpc>
                <a:spcPct val="80000"/>
              </a:lnSpc>
            </a:pPr>
            <a:r>
              <a:rPr lang="en-US" sz="2200" dirty="0">
                <a:latin typeface="Calibri" pitchFamily="34" charset="0"/>
                <a:cs typeface="Calibri" pitchFamily="34" charset="0"/>
              </a:rPr>
              <a:t>Posterior vertebral body </a:t>
            </a:r>
            <a:r>
              <a:rPr lang="en-US" sz="2200" dirty="0" err="1">
                <a:latin typeface="Calibri" pitchFamily="34" charset="0"/>
                <a:cs typeface="Calibri" pitchFamily="34" charset="0"/>
              </a:rPr>
              <a:t>subluxation</a:t>
            </a:r>
            <a:r>
              <a:rPr lang="en-US" sz="2200" dirty="0">
                <a:latin typeface="Calibri" pitchFamily="34" charset="0"/>
                <a:cs typeface="Calibri" pitchFamily="34" charset="0"/>
              </a:rPr>
              <a:t> into the spinal </a:t>
            </a:r>
            <a:r>
              <a:rPr lang="en-US" sz="2200" dirty="0" smtClean="0">
                <a:latin typeface="Calibri" pitchFamily="34" charset="0"/>
                <a:cs typeface="Calibri" pitchFamily="34" charset="0"/>
              </a:rPr>
              <a:t>canal</a:t>
            </a:r>
            <a:endParaRPr lang="en-US" sz="2200" dirty="0">
              <a:latin typeface="Calibri" pitchFamily="34" charset="0"/>
              <a:cs typeface="Calibri" pitchFamily="34" charset="0"/>
            </a:endParaRPr>
          </a:p>
          <a:p>
            <a:pPr lvl="1">
              <a:lnSpc>
                <a:spcPct val="80000"/>
              </a:lnSpc>
            </a:pPr>
            <a:r>
              <a:rPr lang="en-US" sz="2200" dirty="0">
                <a:latin typeface="Calibri" pitchFamily="34" charset="0"/>
                <a:cs typeface="Calibri" pitchFamily="34" charset="0"/>
              </a:rPr>
              <a:t>Spinal cord compression from vertebral body </a:t>
            </a:r>
            <a:r>
              <a:rPr lang="en-US" sz="2200" dirty="0" smtClean="0">
                <a:latin typeface="Calibri" pitchFamily="34" charset="0"/>
                <a:cs typeface="Calibri" pitchFamily="34" charset="0"/>
              </a:rPr>
              <a:t>displacement</a:t>
            </a:r>
            <a:endParaRPr lang="en-US" sz="2200" dirty="0">
              <a:latin typeface="Calibri" pitchFamily="34" charset="0"/>
              <a:cs typeface="Calibri" pitchFamily="34" charset="0"/>
            </a:endParaRPr>
          </a:p>
          <a:p>
            <a:pPr lvl="1">
              <a:lnSpc>
                <a:spcPct val="80000"/>
              </a:lnSpc>
            </a:pPr>
            <a:r>
              <a:rPr lang="en-US" sz="2200" dirty="0">
                <a:latin typeface="Calibri" pitchFamily="34" charset="0"/>
                <a:cs typeface="Calibri" pitchFamily="34" charset="0"/>
              </a:rPr>
              <a:t>Fracture of the </a:t>
            </a:r>
            <a:r>
              <a:rPr lang="en-US" sz="2200" dirty="0" err="1">
                <a:latin typeface="Calibri" pitchFamily="34" charset="0"/>
                <a:cs typeface="Calibri" pitchFamily="34" charset="0"/>
              </a:rPr>
              <a:t>spinous</a:t>
            </a:r>
            <a:r>
              <a:rPr lang="en-US" sz="2200" dirty="0">
                <a:latin typeface="Calibri" pitchFamily="34" charset="0"/>
                <a:cs typeface="Calibri" pitchFamily="34" charset="0"/>
              </a:rPr>
              <a:t> </a:t>
            </a:r>
            <a:r>
              <a:rPr lang="en-US" sz="2200" dirty="0" smtClean="0">
                <a:latin typeface="Calibri" pitchFamily="34" charset="0"/>
                <a:cs typeface="Calibri" pitchFamily="34" charset="0"/>
              </a:rPr>
              <a:t>process</a:t>
            </a:r>
            <a:endParaRPr lang="en-US" sz="22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Flexion teardrop fx"/>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lexion t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447800"/>
          </a:xfrm>
        </p:spPr>
        <p:txBody>
          <a:bodyPr/>
          <a:lstStyle/>
          <a:p>
            <a:r>
              <a:rPr lang="en-US" b="1" dirty="0" smtClean="0">
                <a:latin typeface="Calibri" pitchFamily="34" charset="0"/>
                <a:cs typeface="Calibri" pitchFamily="34" charset="0"/>
              </a:rPr>
              <a:t>ANTERIOR SUBLUXATION</a:t>
            </a:r>
            <a:endParaRPr lang="en-US" b="1" dirty="0">
              <a:latin typeface="Calibri" pitchFamily="34" charset="0"/>
              <a:cs typeface="Calibri" pitchFamily="34" charset="0"/>
            </a:endParaRPr>
          </a:p>
        </p:txBody>
      </p:sp>
      <p:sp>
        <p:nvSpPr>
          <p:cNvPr id="38915" name="Rectangle 3"/>
          <p:cNvSpPr>
            <a:spLocks noGrp="1" noChangeArrowheads="1"/>
          </p:cNvSpPr>
          <p:nvPr>
            <p:ph type="body" idx="1"/>
          </p:nvPr>
        </p:nvSpPr>
        <p:spPr>
          <a:xfrm>
            <a:off x="0" y="1219200"/>
            <a:ext cx="8686800" cy="5235608"/>
          </a:xfrm>
        </p:spPr>
        <p:txBody>
          <a:bodyPr>
            <a:noAutofit/>
          </a:bodyPr>
          <a:lstStyle/>
          <a:p>
            <a:r>
              <a:rPr lang="en-US" sz="2200" dirty="0">
                <a:latin typeface="Calibri" pitchFamily="34" charset="0"/>
                <a:cs typeface="Calibri" pitchFamily="34" charset="0"/>
              </a:rPr>
              <a:t>Disruption of the posterior </a:t>
            </a:r>
            <a:r>
              <a:rPr lang="en-US" sz="2200" dirty="0" err="1">
                <a:latin typeface="Calibri" pitchFamily="34" charset="0"/>
                <a:cs typeface="Calibri" pitchFamily="34" charset="0"/>
              </a:rPr>
              <a:t>ligamentous</a:t>
            </a:r>
            <a:r>
              <a:rPr lang="en-US" sz="2200" dirty="0">
                <a:latin typeface="Calibri" pitchFamily="34" charset="0"/>
                <a:cs typeface="Calibri" pitchFamily="34" charset="0"/>
              </a:rPr>
              <a:t> complex resulting from </a:t>
            </a:r>
            <a:r>
              <a:rPr lang="en-US" sz="2200" i="1" dirty="0" err="1" smtClean="0">
                <a:latin typeface="Calibri" pitchFamily="34" charset="0"/>
                <a:cs typeface="Calibri" pitchFamily="34" charset="0"/>
              </a:rPr>
              <a:t>hyperflexion</a:t>
            </a:r>
            <a:endParaRPr lang="en-US" sz="2200" i="1" dirty="0" smtClean="0">
              <a:latin typeface="Calibri" pitchFamily="34" charset="0"/>
              <a:cs typeface="Calibri" pitchFamily="34" charset="0"/>
            </a:endParaRPr>
          </a:p>
          <a:p>
            <a:endParaRPr lang="en-US" sz="2200" i="1" dirty="0" smtClean="0">
              <a:latin typeface="Calibri" pitchFamily="34" charset="0"/>
              <a:cs typeface="Calibri" pitchFamily="34" charset="0"/>
            </a:endParaRPr>
          </a:p>
          <a:p>
            <a:r>
              <a:rPr lang="en-US" sz="2200" dirty="0" smtClean="0">
                <a:latin typeface="Calibri" pitchFamily="34" charset="0"/>
                <a:cs typeface="Calibri" pitchFamily="34" charset="0"/>
              </a:rPr>
              <a:t>Difficult to diagnose because muscle spasm may result in similar findings on the radiograph. May be stable initially, but it associates with 20%-50% delayed instability</a:t>
            </a:r>
          </a:p>
          <a:p>
            <a:endParaRPr lang="en-US" sz="2200" dirty="0" smtClean="0">
              <a:latin typeface="Calibri" pitchFamily="34" charset="0"/>
              <a:cs typeface="Calibri" pitchFamily="34" charset="0"/>
            </a:endParaRPr>
          </a:p>
          <a:p>
            <a:r>
              <a:rPr lang="en-US" sz="2200" dirty="0" smtClean="0">
                <a:latin typeface="Calibri" pitchFamily="34" charset="0"/>
                <a:cs typeface="Calibri" pitchFamily="34" charset="0"/>
              </a:rPr>
              <a:t>Flexion and extension views are helpful</a:t>
            </a:r>
          </a:p>
          <a:p>
            <a:pPr>
              <a:buNone/>
            </a:pPr>
            <a:r>
              <a:rPr lang="en-US" sz="2200" dirty="0" smtClean="0">
                <a:latin typeface="Calibri" pitchFamily="34" charset="0"/>
                <a:cs typeface="Calibri" pitchFamily="34" charset="0"/>
              </a:rPr>
              <a:t>      in further evaluation.  </a:t>
            </a:r>
            <a:endParaRPr lang="en-US" sz="2200" dirty="0">
              <a:latin typeface="Calibri" pitchFamily="34" charset="0"/>
              <a:cs typeface="Calibri" pitchFamily="34" charset="0"/>
            </a:endParaRPr>
          </a:p>
          <a:p>
            <a:endParaRPr lang="en-US" sz="2200" dirty="0">
              <a:latin typeface="Calibri" pitchFamily="34" charset="0"/>
              <a:cs typeface="Calibri" pitchFamily="34" charset="0"/>
            </a:endParaRPr>
          </a:p>
          <a:p>
            <a:r>
              <a:rPr lang="en-US" sz="2200" dirty="0">
                <a:latin typeface="Calibri" pitchFamily="34" charset="0"/>
                <a:cs typeface="Calibri" pitchFamily="34" charset="0"/>
              </a:rPr>
              <a:t>Signs:</a:t>
            </a:r>
          </a:p>
          <a:p>
            <a:pPr lvl="1"/>
            <a:r>
              <a:rPr lang="en-US" sz="2200" dirty="0">
                <a:latin typeface="Calibri" pitchFamily="34" charset="0"/>
                <a:cs typeface="Calibri" pitchFamily="34" charset="0"/>
              </a:rPr>
              <a:t>Loss of normal cervical </a:t>
            </a:r>
            <a:r>
              <a:rPr lang="en-US" sz="2200" dirty="0" err="1" smtClean="0">
                <a:latin typeface="Calibri" pitchFamily="34" charset="0"/>
                <a:cs typeface="Calibri" pitchFamily="34" charset="0"/>
              </a:rPr>
              <a:t>lordosis</a:t>
            </a:r>
            <a:endParaRPr lang="en-US" sz="2200" dirty="0">
              <a:latin typeface="Calibri" pitchFamily="34" charset="0"/>
              <a:cs typeface="Calibri" pitchFamily="34" charset="0"/>
            </a:endParaRPr>
          </a:p>
          <a:p>
            <a:pPr lvl="1"/>
            <a:r>
              <a:rPr lang="en-US" sz="2200" dirty="0">
                <a:latin typeface="Calibri" pitchFamily="34" charset="0"/>
                <a:cs typeface="Calibri" pitchFamily="34" charset="0"/>
              </a:rPr>
              <a:t>Anterior displacement of the vertebral </a:t>
            </a:r>
            <a:r>
              <a:rPr lang="en-US" sz="2200" dirty="0" smtClean="0">
                <a:latin typeface="Calibri" pitchFamily="34" charset="0"/>
                <a:cs typeface="Calibri" pitchFamily="34" charset="0"/>
              </a:rPr>
              <a:t>body</a:t>
            </a:r>
            <a:endParaRPr lang="en-US" sz="2200" dirty="0">
              <a:latin typeface="Calibri" pitchFamily="34" charset="0"/>
              <a:cs typeface="Calibri" pitchFamily="34" charset="0"/>
            </a:endParaRPr>
          </a:p>
          <a:p>
            <a:pPr lvl="1"/>
            <a:r>
              <a:rPr lang="en-US" sz="2200" dirty="0">
                <a:latin typeface="Calibri" pitchFamily="34" charset="0"/>
                <a:cs typeface="Calibri" pitchFamily="34" charset="0"/>
              </a:rPr>
              <a:t>Fanning of the </a:t>
            </a:r>
            <a:r>
              <a:rPr lang="en-US" sz="2200" dirty="0" err="1">
                <a:latin typeface="Calibri" pitchFamily="34" charset="0"/>
                <a:cs typeface="Calibri" pitchFamily="34" charset="0"/>
              </a:rPr>
              <a:t>interspinous</a:t>
            </a:r>
            <a:r>
              <a:rPr lang="en-US" sz="2200" dirty="0">
                <a:latin typeface="Calibri" pitchFamily="34" charset="0"/>
                <a:cs typeface="Calibri" pitchFamily="34" charset="0"/>
              </a:rPr>
              <a:t> </a:t>
            </a:r>
            <a:r>
              <a:rPr lang="en-US" sz="2200" dirty="0" smtClean="0">
                <a:latin typeface="Calibri" pitchFamily="34" charset="0"/>
                <a:cs typeface="Calibri" pitchFamily="34" charset="0"/>
              </a:rPr>
              <a:t>distance </a:t>
            </a:r>
            <a:r>
              <a:rPr lang="en-US" sz="2200" dirty="0">
                <a:latin typeface="Calibri" pitchFamily="34" charset="0"/>
                <a:cs typeface="Calibri" pitchFamily="34" charset="0"/>
              </a:rPr>
              <a:t/>
            </a:r>
            <a:br>
              <a:rPr lang="en-US" sz="2200" dirty="0">
                <a:latin typeface="Calibri" pitchFamily="34" charset="0"/>
                <a:cs typeface="Calibri" pitchFamily="34" charset="0"/>
              </a:rPr>
            </a:br>
            <a:r>
              <a:rPr lang="en-US" sz="2200" b="1" dirty="0"/>
              <a:t/>
            </a:r>
            <a:br>
              <a:rPr lang="en-US" sz="2200" b="1" dirty="0"/>
            </a:br>
            <a:endParaRPr lang="en-US" sz="2200" dirty="0"/>
          </a:p>
        </p:txBody>
      </p:sp>
      <p:pic>
        <p:nvPicPr>
          <p:cNvPr id="4" name="Picture 5" descr="Sublux%20fx"/>
          <p:cNvPicPr>
            <a:picLocks noChangeAspect="1" noChangeArrowheads="1"/>
          </p:cNvPicPr>
          <p:nvPr/>
        </p:nvPicPr>
        <p:blipFill>
          <a:blip r:embed="rId3"/>
          <a:srcRect/>
          <a:stretch>
            <a:fillRect/>
          </a:stretch>
        </p:blipFill>
        <p:spPr bwMode="auto">
          <a:xfrm>
            <a:off x="6286500" y="3048000"/>
            <a:ext cx="2857500" cy="38100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dirty="0" smtClean="0">
                <a:latin typeface="Calibri" pitchFamily="34" charset="0"/>
                <a:cs typeface="Calibri" pitchFamily="34" charset="0"/>
              </a:rPr>
              <a:t>BILATERAL FACET DISLOCATION</a:t>
            </a:r>
            <a:endParaRPr lang="en-US" b="1" dirty="0">
              <a:latin typeface="Calibri" pitchFamily="34" charset="0"/>
              <a:cs typeface="Calibri" pitchFamily="34" charset="0"/>
            </a:endParaRPr>
          </a:p>
        </p:txBody>
      </p:sp>
      <p:sp>
        <p:nvSpPr>
          <p:cNvPr id="32771" name="Rectangle 3"/>
          <p:cNvSpPr>
            <a:spLocks noGrp="1" noChangeArrowheads="1"/>
          </p:cNvSpPr>
          <p:nvPr>
            <p:ph type="body" idx="1"/>
          </p:nvPr>
        </p:nvSpPr>
        <p:spPr>
          <a:xfrm>
            <a:off x="457200" y="1600200"/>
            <a:ext cx="8229600" cy="4854608"/>
          </a:xfrm>
        </p:spPr>
        <p:txBody>
          <a:bodyPr>
            <a:noAutofit/>
          </a:bodyPr>
          <a:lstStyle/>
          <a:p>
            <a:pPr>
              <a:lnSpc>
                <a:spcPct val="90000"/>
              </a:lnSpc>
            </a:pPr>
            <a:r>
              <a:rPr lang="en-US" sz="2400" dirty="0">
                <a:latin typeface="Calibri" pitchFamily="34" charset="0"/>
                <a:cs typeface="Calibri" pitchFamily="34" charset="0"/>
              </a:rPr>
              <a:t>Complete anterior dislocation of the vertebral body resulting from extreme </a:t>
            </a:r>
            <a:r>
              <a:rPr lang="en-US" sz="2400" dirty="0" err="1">
                <a:latin typeface="Calibri" pitchFamily="34" charset="0"/>
                <a:cs typeface="Calibri" pitchFamily="34" charset="0"/>
              </a:rPr>
              <a:t>hyperflexion</a:t>
            </a:r>
            <a:r>
              <a:rPr lang="en-US" sz="2400" dirty="0">
                <a:latin typeface="Calibri" pitchFamily="34" charset="0"/>
                <a:cs typeface="Calibri" pitchFamily="34" charset="0"/>
              </a:rPr>
              <a:t> injury. It is associated with a very high risk of cord </a:t>
            </a:r>
            <a:r>
              <a:rPr lang="en-US" sz="2400" dirty="0" smtClean="0">
                <a:latin typeface="Calibri" pitchFamily="34" charset="0"/>
                <a:cs typeface="Calibri" pitchFamily="34" charset="0"/>
              </a:rPr>
              <a:t>damage</a:t>
            </a:r>
            <a:endParaRPr lang="en-US" sz="2400" dirty="0">
              <a:latin typeface="Calibri" pitchFamily="34" charset="0"/>
              <a:cs typeface="Calibri" pitchFamily="34" charset="0"/>
            </a:endParaRPr>
          </a:p>
          <a:p>
            <a:pPr>
              <a:lnSpc>
                <a:spcPct val="90000"/>
              </a:lnSpc>
            </a:pPr>
            <a:endParaRPr lang="en-US" sz="2400" dirty="0">
              <a:latin typeface="Calibri" pitchFamily="34" charset="0"/>
              <a:cs typeface="Calibri" pitchFamily="34" charset="0"/>
            </a:endParaRPr>
          </a:p>
          <a:p>
            <a:pPr>
              <a:lnSpc>
                <a:spcPct val="90000"/>
              </a:lnSpc>
            </a:pPr>
            <a:r>
              <a:rPr lang="en-US" sz="2400" dirty="0">
                <a:latin typeface="Calibri" pitchFamily="34" charset="0"/>
                <a:cs typeface="Calibri" pitchFamily="34" charset="0"/>
              </a:rPr>
              <a:t>Best seen on lateral view</a:t>
            </a:r>
          </a:p>
          <a:p>
            <a:pPr>
              <a:lnSpc>
                <a:spcPct val="90000"/>
              </a:lnSpc>
            </a:pPr>
            <a:endParaRPr lang="en-US" sz="2400" dirty="0">
              <a:latin typeface="Calibri" pitchFamily="34" charset="0"/>
              <a:cs typeface="Calibri" pitchFamily="34" charset="0"/>
            </a:endParaRPr>
          </a:p>
          <a:p>
            <a:pPr>
              <a:lnSpc>
                <a:spcPct val="90000"/>
              </a:lnSpc>
            </a:pPr>
            <a:r>
              <a:rPr lang="en-US" sz="2400" dirty="0">
                <a:latin typeface="Calibri" pitchFamily="34" charset="0"/>
                <a:cs typeface="Calibri" pitchFamily="34" charset="0"/>
              </a:rPr>
              <a:t>Signs: </a:t>
            </a:r>
          </a:p>
          <a:p>
            <a:pPr lvl="1">
              <a:lnSpc>
                <a:spcPct val="90000"/>
              </a:lnSpc>
            </a:pPr>
            <a:r>
              <a:rPr lang="en-US" sz="2400" dirty="0">
                <a:latin typeface="Calibri" pitchFamily="34" charset="0"/>
                <a:cs typeface="Calibri" pitchFamily="34" charset="0"/>
              </a:rPr>
              <a:t>Complete anterior dislocation of affected vertebral body by half or more of the vertebral body AP </a:t>
            </a:r>
            <a:r>
              <a:rPr lang="en-US" sz="2400" dirty="0" smtClean="0">
                <a:latin typeface="Calibri" pitchFamily="34" charset="0"/>
                <a:cs typeface="Calibri" pitchFamily="34" charset="0"/>
              </a:rPr>
              <a:t>diameter</a:t>
            </a:r>
            <a:endParaRPr lang="en-US" sz="2400" dirty="0">
              <a:latin typeface="Calibri" pitchFamily="34" charset="0"/>
              <a:cs typeface="Calibri" pitchFamily="34" charset="0"/>
            </a:endParaRPr>
          </a:p>
          <a:p>
            <a:pPr lvl="1">
              <a:lnSpc>
                <a:spcPct val="90000"/>
              </a:lnSpc>
            </a:pPr>
            <a:r>
              <a:rPr lang="en-US" sz="2400" dirty="0">
                <a:latin typeface="Calibri" pitchFamily="34" charset="0"/>
                <a:cs typeface="Calibri" pitchFamily="34" charset="0"/>
              </a:rPr>
              <a:t>Disruption of the posterior ligament complex and the anterior longitudinal </a:t>
            </a:r>
            <a:r>
              <a:rPr lang="en-US" sz="2400" dirty="0" smtClean="0">
                <a:latin typeface="Calibri" pitchFamily="34" charset="0"/>
                <a:cs typeface="Calibri" pitchFamily="34" charset="0"/>
              </a:rPr>
              <a:t>ligament</a:t>
            </a:r>
          </a:p>
          <a:p>
            <a:pPr lvl="1">
              <a:lnSpc>
                <a:spcPct val="90000"/>
              </a:lnSpc>
            </a:pPr>
            <a:r>
              <a:rPr lang="en-US" sz="2400" b="1" i="1" u="sng" dirty="0" smtClean="0">
                <a:solidFill>
                  <a:schemeClr val="accent5">
                    <a:lumMod val="40000"/>
                    <a:lumOff val="60000"/>
                  </a:schemeClr>
                </a:solidFill>
                <a:latin typeface="Calibri" pitchFamily="34" charset="0"/>
                <a:cs typeface="Calibri" pitchFamily="34" charset="0"/>
              </a:rPr>
              <a:t>Bow tie</a:t>
            </a:r>
            <a:r>
              <a:rPr lang="en-US" sz="2400" dirty="0" smtClean="0">
                <a:latin typeface="Calibri" pitchFamily="34" charset="0"/>
                <a:cs typeface="Calibri" pitchFamily="34" charset="0"/>
              </a:rPr>
              <a:t> </a:t>
            </a:r>
            <a:r>
              <a:rPr lang="en-US" sz="2400" dirty="0">
                <a:latin typeface="Calibri" pitchFamily="34" charset="0"/>
                <a:cs typeface="Calibri" pitchFamily="34" charset="0"/>
              </a:rPr>
              <a:t>or </a:t>
            </a:r>
            <a:r>
              <a:rPr lang="en-US" sz="2400" b="1" i="1" u="sng" dirty="0" smtClean="0">
                <a:solidFill>
                  <a:schemeClr val="accent5">
                    <a:lumMod val="40000"/>
                    <a:lumOff val="60000"/>
                  </a:schemeClr>
                </a:solidFill>
                <a:latin typeface="Calibri" pitchFamily="34" charset="0"/>
                <a:cs typeface="Calibri" pitchFamily="34" charset="0"/>
              </a:rPr>
              <a:t>bat wing</a:t>
            </a:r>
            <a:r>
              <a:rPr lang="en-US" sz="2400" dirty="0" smtClean="0">
                <a:latin typeface="Calibri" pitchFamily="34" charset="0"/>
                <a:cs typeface="Calibri" pitchFamily="34" charset="0"/>
              </a:rPr>
              <a:t> </a:t>
            </a:r>
            <a:r>
              <a:rPr lang="en-US" sz="2400" dirty="0">
                <a:latin typeface="Calibri" pitchFamily="34" charset="0"/>
                <a:cs typeface="Calibri" pitchFamily="34" charset="0"/>
              </a:rPr>
              <a:t>appearance of the locked </a:t>
            </a:r>
            <a:r>
              <a:rPr lang="en-US" sz="2400" dirty="0" smtClean="0">
                <a:latin typeface="Calibri" pitchFamily="34" charset="0"/>
                <a:cs typeface="Calibri" pitchFamily="34" charset="0"/>
              </a:rPr>
              <a:t>facets </a:t>
            </a:r>
            <a:endParaRPr lang="en-US" sz="24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Bilateral Facet Disloca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dirty="0" smtClean="0">
                <a:latin typeface="Calibri" pitchFamily="34" charset="0"/>
                <a:cs typeface="Calibri" pitchFamily="34" charset="0"/>
              </a:rPr>
              <a:t>UNILATERAL FACET DISLOCATION</a:t>
            </a:r>
            <a:endParaRPr lang="en-US" b="1" dirty="0">
              <a:latin typeface="Calibri" pitchFamily="34" charset="0"/>
              <a:cs typeface="Calibri" pitchFamily="34" charset="0"/>
            </a:endParaRPr>
          </a:p>
        </p:txBody>
      </p:sp>
      <p:sp>
        <p:nvSpPr>
          <p:cNvPr id="35843" name="Rectangle 3"/>
          <p:cNvSpPr>
            <a:spLocks noGrp="1" noChangeArrowheads="1"/>
          </p:cNvSpPr>
          <p:nvPr>
            <p:ph type="body" idx="1"/>
          </p:nvPr>
        </p:nvSpPr>
        <p:spPr>
          <a:xfrm>
            <a:off x="457200" y="1447800"/>
            <a:ext cx="8229600" cy="5007008"/>
          </a:xfrm>
        </p:spPr>
        <p:txBody>
          <a:bodyPr>
            <a:noAutofit/>
          </a:bodyPr>
          <a:lstStyle/>
          <a:p>
            <a:pPr>
              <a:lnSpc>
                <a:spcPct val="80000"/>
              </a:lnSpc>
            </a:pPr>
            <a:r>
              <a:rPr lang="en-US" sz="2400" dirty="0">
                <a:latin typeface="Calibri" pitchFamily="34" charset="0"/>
                <a:cs typeface="Calibri" pitchFamily="34" charset="0"/>
              </a:rPr>
              <a:t>Facet joint dislocation and rupture of the </a:t>
            </a:r>
            <a:r>
              <a:rPr lang="en-US" sz="2400" dirty="0" err="1">
                <a:latin typeface="Calibri" pitchFamily="34" charset="0"/>
                <a:cs typeface="Calibri" pitchFamily="34" charset="0"/>
              </a:rPr>
              <a:t>apophyseal</a:t>
            </a:r>
            <a:r>
              <a:rPr lang="en-US" sz="2400" dirty="0">
                <a:latin typeface="Calibri" pitchFamily="34" charset="0"/>
                <a:cs typeface="Calibri" pitchFamily="34" charset="0"/>
              </a:rPr>
              <a:t> joint ligaments resulting from </a:t>
            </a:r>
            <a:r>
              <a:rPr lang="en-US" sz="2400" dirty="0" err="1">
                <a:latin typeface="Calibri" pitchFamily="34" charset="0"/>
                <a:cs typeface="Calibri" pitchFamily="34" charset="0"/>
              </a:rPr>
              <a:t>rotatory</a:t>
            </a:r>
            <a:r>
              <a:rPr lang="en-US" sz="2400" dirty="0">
                <a:latin typeface="Calibri" pitchFamily="34" charset="0"/>
                <a:cs typeface="Calibri" pitchFamily="34" charset="0"/>
              </a:rPr>
              <a:t> injury of the cervical </a:t>
            </a:r>
            <a:r>
              <a:rPr lang="en-US" sz="2400" dirty="0" smtClean="0">
                <a:latin typeface="Calibri" pitchFamily="34" charset="0"/>
                <a:cs typeface="Calibri" pitchFamily="34" charset="0"/>
              </a:rPr>
              <a:t>vertebrae </a:t>
            </a:r>
            <a:r>
              <a:rPr lang="en-US" sz="2400" dirty="0">
                <a:latin typeface="Calibri" pitchFamily="34" charset="0"/>
                <a:cs typeface="Calibri" pitchFamily="34" charset="0"/>
              </a:rPr>
              <a:t/>
            </a:r>
            <a:br>
              <a:rPr lang="en-US" sz="2400" dirty="0">
                <a:latin typeface="Calibri" pitchFamily="34" charset="0"/>
                <a:cs typeface="Calibri" pitchFamily="34" charset="0"/>
              </a:rPr>
            </a:b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Best seen on lateral or oblique views</a:t>
            </a:r>
          </a:p>
          <a:p>
            <a:pPr>
              <a:lnSpc>
                <a:spcPct val="80000"/>
              </a:lnSpc>
            </a:pP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Signs: </a:t>
            </a:r>
            <a:br>
              <a:rPr lang="en-US" sz="2400" dirty="0">
                <a:latin typeface="Calibri" pitchFamily="34" charset="0"/>
                <a:cs typeface="Calibri" pitchFamily="34" charset="0"/>
              </a:rPr>
            </a:br>
            <a:endParaRPr lang="en-US" sz="2400" dirty="0">
              <a:latin typeface="Calibri" pitchFamily="34" charset="0"/>
              <a:cs typeface="Calibri" pitchFamily="34" charset="0"/>
            </a:endParaRPr>
          </a:p>
          <a:p>
            <a:pPr lvl="1">
              <a:lnSpc>
                <a:spcPct val="80000"/>
              </a:lnSpc>
            </a:pPr>
            <a:r>
              <a:rPr lang="en-US" sz="2400" dirty="0">
                <a:latin typeface="Calibri" pitchFamily="34" charset="0"/>
                <a:cs typeface="Calibri" pitchFamily="34" charset="0"/>
              </a:rPr>
              <a:t>Anterior dislocation of affected vertebral body by less than half of the vertebral body AP </a:t>
            </a:r>
            <a:r>
              <a:rPr lang="en-US" sz="2400" dirty="0" smtClean="0">
                <a:latin typeface="Calibri" pitchFamily="34" charset="0"/>
                <a:cs typeface="Calibri" pitchFamily="34" charset="0"/>
              </a:rPr>
              <a:t>diameter</a:t>
            </a:r>
          </a:p>
          <a:p>
            <a:pPr lvl="1">
              <a:lnSpc>
                <a:spcPct val="80000"/>
              </a:lnSpc>
            </a:pPr>
            <a:r>
              <a:rPr lang="en-US" sz="2400" dirty="0" smtClean="0">
                <a:latin typeface="Calibri" pitchFamily="34" charset="0"/>
                <a:cs typeface="Calibri" pitchFamily="34" charset="0"/>
              </a:rPr>
              <a:t>Discordant </a:t>
            </a:r>
            <a:r>
              <a:rPr lang="en-US" sz="2400" dirty="0">
                <a:latin typeface="Calibri" pitchFamily="34" charset="0"/>
                <a:cs typeface="Calibri" pitchFamily="34" charset="0"/>
              </a:rPr>
              <a:t>rotation above and below involved </a:t>
            </a:r>
            <a:r>
              <a:rPr lang="en-US" sz="2400" dirty="0" smtClean="0">
                <a:latin typeface="Calibri" pitchFamily="34" charset="0"/>
                <a:cs typeface="Calibri" pitchFamily="34" charset="0"/>
              </a:rPr>
              <a:t>level</a:t>
            </a:r>
            <a:endParaRPr lang="en-US" sz="2400" dirty="0">
              <a:latin typeface="Calibri" pitchFamily="34" charset="0"/>
              <a:cs typeface="Calibri" pitchFamily="34" charset="0"/>
            </a:endParaRPr>
          </a:p>
          <a:p>
            <a:pPr lvl="1">
              <a:lnSpc>
                <a:spcPct val="80000"/>
              </a:lnSpc>
            </a:pPr>
            <a:r>
              <a:rPr lang="en-US" sz="2400" dirty="0">
                <a:latin typeface="Calibri" pitchFamily="34" charset="0"/>
                <a:cs typeface="Calibri" pitchFamily="34" charset="0"/>
              </a:rPr>
              <a:t>Facet within </a:t>
            </a:r>
            <a:r>
              <a:rPr lang="en-US" sz="2400" dirty="0" err="1">
                <a:latin typeface="Calibri" pitchFamily="34" charset="0"/>
                <a:cs typeface="Calibri" pitchFamily="34" charset="0"/>
              </a:rPr>
              <a:t>intervertebral</a:t>
            </a:r>
            <a:r>
              <a:rPr lang="en-US" sz="2400" dirty="0">
                <a:latin typeface="Calibri" pitchFamily="34" charset="0"/>
                <a:cs typeface="Calibri" pitchFamily="34" charset="0"/>
              </a:rPr>
              <a:t> foramen on oblique </a:t>
            </a:r>
            <a:r>
              <a:rPr lang="en-US" sz="2400" dirty="0" smtClean="0">
                <a:latin typeface="Calibri" pitchFamily="34" charset="0"/>
                <a:cs typeface="Calibri" pitchFamily="34" charset="0"/>
              </a:rPr>
              <a:t>view</a:t>
            </a:r>
            <a:endParaRPr lang="en-US" sz="2400" dirty="0">
              <a:latin typeface="Calibri" pitchFamily="34" charset="0"/>
              <a:cs typeface="Calibri" pitchFamily="34" charset="0"/>
            </a:endParaRPr>
          </a:p>
          <a:p>
            <a:pPr lvl="1">
              <a:lnSpc>
                <a:spcPct val="80000"/>
              </a:lnSpc>
            </a:pPr>
            <a:r>
              <a:rPr lang="en-US" sz="2400" dirty="0">
                <a:latin typeface="Calibri" pitchFamily="34" charset="0"/>
                <a:cs typeface="Calibri" pitchFamily="34" charset="0"/>
              </a:rPr>
              <a:t>Widening of the disk </a:t>
            </a:r>
            <a:r>
              <a:rPr lang="en-US" sz="2400" dirty="0" smtClean="0">
                <a:latin typeface="Calibri" pitchFamily="34" charset="0"/>
                <a:cs typeface="Calibri" pitchFamily="34" charset="0"/>
              </a:rPr>
              <a:t>space</a:t>
            </a:r>
            <a:endParaRPr lang="en-US" sz="2400" dirty="0">
              <a:latin typeface="Calibri" pitchFamily="34" charset="0"/>
              <a:cs typeface="Calibri" pitchFamily="34" charset="0"/>
            </a:endParaRPr>
          </a:p>
          <a:p>
            <a:pPr lvl="1">
              <a:lnSpc>
                <a:spcPct val="80000"/>
              </a:lnSpc>
            </a:pPr>
            <a:r>
              <a:rPr lang="en-US" sz="2400" b="1" i="1" u="sng" dirty="0" smtClean="0">
                <a:solidFill>
                  <a:schemeClr val="accent5">
                    <a:lumMod val="40000"/>
                    <a:lumOff val="60000"/>
                  </a:schemeClr>
                </a:solidFill>
                <a:latin typeface="Calibri" pitchFamily="34" charset="0"/>
                <a:cs typeface="Calibri" pitchFamily="34" charset="0"/>
              </a:rPr>
              <a:t>Bow tie </a:t>
            </a:r>
            <a:r>
              <a:rPr lang="en-US" sz="2400" dirty="0" smtClean="0">
                <a:latin typeface="Calibri" pitchFamily="34" charset="0"/>
                <a:cs typeface="Calibri" pitchFamily="34" charset="0"/>
              </a:rPr>
              <a:t> </a:t>
            </a:r>
            <a:r>
              <a:rPr lang="en-US" sz="2400" dirty="0">
                <a:latin typeface="Calibri" pitchFamily="34" charset="0"/>
                <a:cs typeface="Calibri" pitchFamily="34" charset="0"/>
              </a:rPr>
              <a:t>or </a:t>
            </a:r>
            <a:r>
              <a:rPr lang="en-US" sz="2400" b="1" i="1" u="sng" dirty="0" smtClean="0">
                <a:solidFill>
                  <a:schemeClr val="accent5">
                    <a:lumMod val="40000"/>
                    <a:lumOff val="60000"/>
                  </a:schemeClr>
                </a:solidFill>
                <a:latin typeface="Calibri" pitchFamily="34" charset="0"/>
                <a:cs typeface="Calibri" pitchFamily="34" charset="0"/>
              </a:rPr>
              <a:t>bat wing </a:t>
            </a:r>
            <a:r>
              <a:rPr lang="en-US" sz="2400" dirty="0" smtClean="0">
                <a:latin typeface="Calibri" pitchFamily="34" charset="0"/>
                <a:cs typeface="Calibri" pitchFamily="34" charset="0"/>
              </a:rPr>
              <a:t>appearance </a:t>
            </a:r>
            <a:r>
              <a:rPr lang="en-US" sz="2400" dirty="0">
                <a:latin typeface="Calibri" pitchFamily="34" charset="0"/>
                <a:cs typeface="Calibri" pitchFamily="34" charset="0"/>
              </a:rPr>
              <a:t>of the overriding locked facets.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Unilateral facet disloca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87042" name="Picture 2" descr="E:\Sridevi\Seagate Update (10.05.2014)\Internship\Orthopaedics July 2014\Injuries classification.jpg"/>
          <p:cNvPicPr>
            <a:picLocks noChangeAspect="1" noChangeArrowheads="1"/>
          </p:cNvPicPr>
          <p:nvPr/>
        </p:nvPicPr>
        <p:blipFill>
          <a:blip r:embed="rId2"/>
          <a:srcRect/>
          <a:stretch>
            <a:fillRect/>
          </a:stretch>
        </p:blipFill>
        <p:spPr bwMode="auto">
          <a:xfrm>
            <a:off x="104775" y="1423988"/>
            <a:ext cx="8934450" cy="4010025"/>
          </a:xfrm>
          <a:prstGeom prst="rect">
            <a:avLst/>
          </a:prstGeo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381000" y="914400"/>
            <a:ext cx="8305800" cy="47244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Sridevi\Seagate Update (10.05.2014)\Internship\Orthopaedics July 2014\atlas and axis.jpg"/>
          <p:cNvPicPr>
            <a:picLocks noChangeAspect="1" noChangeArrowheads="1"/>
          </p:cNvPicPr>
          <p:nvPr/>
        </p:nvPicPr>
        <p:blipFill>
          <a:blip r:embed="rId2"/>
          <a:srcRect/>
          <a:stretch>
            <a:fillRect/>
          </a:stretch>
        </p:blipFill>
        <p:spPr bwMode="auto">
          <a:xfrm>
            <a:off x="457200" y="228600"/>
            <a:ext cx="8305800" cy="64008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Sridevi\Seagate Update (10.05.2014)\Internship\Orthopaedics July 2014\C4, C5.jpg"/>
          <p:cNvPicPr>
            <a:picLocks noChangeAspect="1" noChangeArrowheads="1"/>
          </p:cNvPicPr>
          <p:nvPr/>
        </p:nvPicPr>
        <p:blipFill>
          <a:blip r:embed="rId2"/>
          <a:srcRect/>
          <a:stretch>
            <a:fillRect/>
          </a:stretch>
        </p:blipFill>
        <p:spPr bwMode="auto">
          <a:xfrm>
            <a:off x="914400" y="110528"/>
            <a:ext cx="7086600" cy="6747471"/>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lstStyle/>
          <a:p>
            <a:r>
              <a:rPr lang="en-US" b="1" dirty="0" smtClean="0">
                <a:latin typeface="Calibri" pitchFamily="34" charset="0"/>
                <a:cs typeface="Calibri" pitchFamily="34" charset="0"/>
              </a:rPr>
              <a:t>CERVICAL VERTEBRAE</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457200" y="1447800"/>
            <a:ext cx="8229600" cy="5007008"/>
          </a:xfrm>
        </p:spPr>
        <p:txBody>
          <a:bodyPr>
            <a:normAutofit/>
          </a:bodyPr>
          <a:lstStyle/>
          <a:p>
            <a:r>
              <a:rPr lang="en-US" sz="2800" dirty="0" smtClean="0">
                <a:latin typeface="Calibri" pitchFamily="34" charset="0"/>
                <a:cs typeface="Calibri" pitchFamily="34" charset="0"/>
              </a:rPr>
              <a:t>Nodding and lateral flexion movements occur at the </a:t>
            </a:r>
            <a:r>
              <a:rPr lang="en-US" sz="2800" dirty="0" err="1" smtClean="0">
                <a:latin typeface="Calibri" pitchFamily="34" charset="0"/>
                <a:cs typeface="Calibri" pitchFamily="34" charset="0"/>
              </a:rPr>
              <a:t>atlanto</a:t>
            </a:r>
            <a:r>
              <a:rPr lang="en-US" sz="2800" dirty="0" smtClean="0">
                <a:latin typeface="Calibri" pitchFamily="34" charset="0"/>
                <a:cs typeface="Calibri" pitchFamily="34" charset="0"/>
              </a:rPr>
              <a:t>-occipital joint</a:t>
            </a:r>
          </a:p>
          <a:p>
            <a:r>
              <a:rPr lang="en-US" sz="2800" dirty="0" smtClean="0">
                <a:latin typeface="Calibri" pitchFamily="34" charset="0"/>
                <a:cs typeface="Calibri" pitchFamily="34" charset="0"/>
              </a:rPr>
              <a:t>Rotation of the skull occurs at the </a:t>
            </a:r>
            <a:r>
              <a:rPr lang="en-US" sz="2800" dirty="0" err="1" smtClean="0">
                <a:latin typeface="Calibri" pitchFamily="34" charset="0"/>
                <a:cs typeface="Calibri" pitchFamily="34" charset="0"/>
              </a:rPr>
              <a:t>atlanto</a:t>
            </a:r>
            <a:r>
              <a:rPr lang="en-US" sz="2800" dirty="0" smtClean="0">
                <a:latin typeface="Calibri" pitchFamily="34" charset="0"/>
                <a:cs typeface="Calibri" pitchFamily="34" charset="0"/>
              </a:rPr>
              <a:t>-axial joint around the dens, which acts as a pivot</a:t>
            </a:r>
            <a:endParaRPr lang="en-US" sz="2800" dirty="0">
              <a:latin typeface="Calibri" pitchFamily="34" charset="0"/>
              <a:cs typeface="Calibri" pitchFamily="34" charset="0"/>
            </a:endParaRPr>
          </a:p>
        </p:txBody>
      </p:sp>
      <p:pic>
        <p:nvPicPr>
          <p:cNvPr id="4098" name="Picture 2"/>
          <p:cNvPicPr>
            <a:picLocks noChangeAspect="1" noChangeArrowheads="1"/>
          </p:cNvPicPr>
          <p:nvPr/>
        </p:nvPicPr>
        <p:blipFill>
          <a:blip r:embed="rId2"/>
          <a:srcRect/>
          <a:stretch>
            <a:fillRect/>
          </a:stretch>
        </p:blipFill>
        <p:spPr bwMode="auto">
          <a:xfrm>
            <a:off x="3657600" y="4038600"/>
            <a:ext cx="5181600" cy="2590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4038600"/>
            <a:ext cx="3581400" cy="26289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CERVICAL SPINE INJURIES</a:t>
            </a:r>
            <a:endParaRPr lang="en-US" b="1"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r>
              <a:rPr lang="en-US" dirty="0" smtClean="0">
                <a:latin typeface="Calibri" pitchFamily="34" charset="0"/>
                <a:cs typeface="Calibri" pitchFamily="34" charset="0"/>
              </a:rPr>
              <a:t>Carry a double threat: damage to the vertebral column and damage to the neural tissues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Movement may cause or aggravate the neural lesion; hence the importance of establishing whether the injury is stable or unstable and treating it as unstable until proven otherwise</a:t>
            </a:r>
            <a:endParaRPr lang="en-US"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396</TotalTime>
  <Words>1494</Words>
  <Application>Microsoft Office PowerPoint</Application>
  <PresentationFormat>On-screen Show (4:3)</PresentationFormat>
  <Paragraphs>279</Paragraphs>
  <Slides>50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Century Gothic</vt:lpstr>
      <vt:lpstr>Verdana</vt:lpstr>
      <vt:lpstr>Wingdings 2</vt:lpstr>
      <vt:lpstr>Verve</vt:lpstr>
      <vt:lpstr>CERVICAL SPINE INJURIES</vt:lpstr>
      <vt:lpstr>Anatomy</vt:lpstr>
      <vt:lpstr>PowerPoint Presentation</vt:lpstr>
      <vt:lpstr>CERVICAL VERTEBRAE</vt:lpstr>
      <vt:lpstr>PowerPoint Presentation</vt:lpstr>
      <vt:lpstr>PowerPoint Presentation</vt:lpstr>
      <vt:lpstr>PowerPoint Presentation</vt:lpstr>
      <vt:lpstr>CERVICAL VERTEBRAE</vt:lpstr>
      <vt:lpstr>CERVICAL SPINE INJURIES</vt:lpstr>
      <vt:lpstr>STABILITY OF C-SPINE INJURIES</vt:lpstr>
      <vt:lpstr>DENIS’ 3-COLUMN CONCEPT (1983)</vt:lpstr>
      <vt:lpstr>PowerPoint Presentation</vt:lpstr>
      <vt:lpstr>PowerPoint Presentation</vt:lpstr>
      <vt:lpstr>MECHANISM OF INJURY</vt:lpstr>
      <vt:lpstr>PowerPoint Presentation</vt:lpstr>
      <vt:lpstr>PRINCIPLES OF DIAGNOSIS AND INITIAL MANAGEMENT</vt:lpstr>
      <vt:lpstr>RADIOLOGY</vt:lpstr>
      <vt:lpstr>Alignment</vt:lpstr>
      <vt:lpstr>Key Things to Identify</vt:lpstr>
      <vt:lpstr>PowerPoint Presentation</vt:lpstr>
      <vt:lpstr>PowerPoint Presentation</vt:lpstr>
      <vt:lpstr>AP View</vt:lpstr>
      <vt:lpstr>Odontoid View</vt:lpstr>
      <vt:lpstr>JEFFERSON FRACTURE</vt:lpstr>
      <vt:lpstr>PowerPoint Presentation</vt:lpstr>
      <vt:lpstr>PowerPoint Presentation</vt:lpstr>
      <vt:lpstr>PowerPoint Presentation</vt:lpstr>
      <vt:lpstr>HANGMAN’S FRACTURE</vt:lpstr>
      <vt:lpstr>PowerPoint Presentation</vt:lpstr>
      <vt:lpstr>PowerPoint Presentation</vt:lpstr>
      <vt:lpstr>PowerPoint Presentation</vt:lpstr>
      <vt:lpstr>ODONTOID FRACTURE</vt:lpstr>
      <vt:lpstr>PowerPoint Presentation</vt:lpstr>
      <vt:lpstr>BURST FRACTURE</vt:lpstr>
      <vt:lpstr>PowerPoint Presentation</vt:lpstr>
      <vt:lpstr>PowerPoint Presentation</vt:lpstr>
      <vt:lpstr>CLAY SHOVELER’S FRACTURE</vt:lpstr>
      <vt:lpstr>PowerPoint Presentation</vt:lpstr>
      <vt:lpstr>WEDGE FRACTURE</vt:lpstr>
      <vt:lpstr>PowerPoint Presentation</vt:lpstr>
      <vt:lpstr>FLEXION TEARDROP FRACTURE</vt:lpstr>
      <vt:lpstr>PowerPoint Presentation</vt:lpstr>
      <vt:lpstr>PowerPoint Presentation</vt:lpstr>
      <vt:lpstr>ANTERIOR SUBLUXATION</vt:lpstr>
      <vt:lpstr>BILATERAL FACET DISLOCATION</vt:lpstr>
      <vt:lpstr>PowerPoint Presentation</vt:lpstr>
      <vt:lpstr>UNILATERAL FACET DISLOCATION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SPINE INJURIES</dc:title>
  <dc:creator>Sridevi</dc:creator>
  <cp:lastModifiedBy>VINEET KUMAR</cp:lastModifiedBy>
  <cp:revision>17</cp:revision>
  <dcterms:created xsi:type="dcterms:W3CDTF">2006-08-16T00:00:00Z</dcterms:created>
  <dcterms:modified xsi:type="dcterms:W3CDTF">2015-08-25T04:12:46Z</dcterms:modified>
</cp:coreProperties>
</file>