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54FB0-36B6-41DC-8128-F0670C462BE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85957-2152-4125-909E-6F7541C3D7B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21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0FDE20-C9B1-4691-8738-A399C68EBA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These require Emergency Treatment…………chest tube insertion</a:t>
            </a:r>
          </a:p>
        </p:txBody>
      </p:sp>
    </p:spTree>
    <p:extLst>
      <p:ext uri="{BB962C8B-B14F-4D97-AF65-F5344CB8AC3E}">
        <p14:creationId xmlns:p14="http://schemas.microsoft.com/office/powerpoint/2010/main" val="329898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18BEC7-9EAD-4162-BE00-8B602DB0E3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Most common artery injury is popliteal art</a:t>
            </a:r>
          </a:p>
          <a:p>
            <a:pPr eaLnBrk="1" hangingPunct="1"/>
            <a:r>
              <a:rPr lang="en-US" smtClean="0"/>
              <a:t>Knee – poppliteal artery, femoral art, brachial art…….cut, torn – by initial inj or jagged by bone fragments</a:t>
            </a:r>
          </a:p>
        </p:txBody>
      </p:sp>
    </p:spTree>
    <p:extLst>
      <p:ext uri="{BB962C8B-B14F-4D97-AF65-F5344CB8AC3E}">
        <p14:creationId xmlns:p14="http://schemas.microsoft.com/office/powerpoint/2010/main" val="316605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C7DFDF-8A00-4747-84E4-7A1F219CFF9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 this operation, the fracture can be fixed internally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216301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F880F2-2B33-4CCB-A45C-EC90026ADFD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Radial N – Humerus fracture</a:t>
            </a:r>
          </a:p>
          <a:p>
            <a:pPr eaLnBrk="1" hangingPunct="1"/>
            <a:r>
              <a:rPr lang="en-US" smtClean="0"/>
              <a:t>Neurapraxia-minimal damage, axonotmesis- axon damage but sheath intact, neurotmesis- complete damage</a:t>
            </a:r>
          </a:p>
        </p:txBody>
      </p:sp>
    </p:spTree>
    <p:extLst>
      <p:ext uri="{BB962C8B-B14F-4D97-AF65-F5344CB8AC3E}">
        <p14:creationId xmlns:p14="http://schemas.microsoft.com/office/powerpoint/2010/main" val="132909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C83E4E-89E0-454C-B13D-AEBED3EA648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If blood supply is impaired more than 12 hours, coz necrosis of the muscles and nerves within the compartments. Nerve is still capable of regeneration but muscles once </a:t>
            </a:r>
            <a:r>
              <a:rPr lang="en-US" dirty="0" err="1" smtClean="0"/>
              <a:t>infarcted</a:t>
            </a:r>
            <a:r>
              <a:rPr lang="en-US" dirty="0" smtClean="0"/>
              <a:t>, can never recover n will be replaced by inelastic fibrous tissue.(</a:t>
            </a:r>
            <a:r>
              <a:rPr lang="en-US" dirty="0" err="1" smtClean="0"/>
              <a:t>volkmann’s</a:t>
            </a:r>
            <a:r>
              <a:rPr lang="en-US" dirty="0" smtClean="0"/>
              <a:t> contracture)</a:t>
            </a:r>
          </a:p>
        </p:txBody>
      </p:sp>
    </p:spTree>
    <p:extLst>
      <p:ext uri="{BB962C8B-B14F-4D97-AF65-F5344CB8AC3E}">
        <p14:creationId xmlns:p14="http://schemas.microsoft.com/office/powerpoint/2010/main" val="2615857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CB6209-0C50-42DB-8705-83E996D3BDE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un</a:t>
            </a:r>
          </a:p>
        </p:txBody>
      </p:sp>
    </p:spTree>
    <p:extLst>
      <p:ext uri="{BB962C8B-B14F-4D97-AF65-F5344CB8AC3E}">
        <p14:creationId xmlns:p14="http://schemas.microsoft.com/office/powerpoint/2010/main" val="376334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8DA0B1-81B2-47DD-9AF8-BB9856B6ACC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i="1" smtClean="0"/>
              <a:t>C.perfringens, welchii</a:t>
            </a:r>
          </a:p>
          <a:p>
            <a:pPr eaLnBrk="1" hangingPunct="1"/>
            <a:r>
              <a:rPr lang="en-US" i="1" smtClean="0"/>
              <a:t>Cth dead muscle, dirty wound, inadequate debridement</a:t>
            </a:r>
          </a:p>
          <a:p>
            <a:pPr eaLnBrk="1" hangingPunct="1"/>
            <a:r>
              <a:rPr lang="en-US" i="1" smtClean="0"/>
              <a:t>Once experienced this will never be forgotten</a:t>
            </a:r>
          </a:p>
        </p:txBody>
      </p:sp>
    </p:spTree>
    <p:extLst>
      <p:ext uri="{BB962C8B-B14F-4D97-AF65-F5344CB8AC3E}">
        <p14:creationId xmlns:p14="http://schemas.microsoft.com/office/powerpoint/2010/main" val="358136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B7AD69-2591-4B41-A8FD-16729B144F0F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EA8291-DC7D-4AD1-89BF-0A9A962E62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20891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COMPLICATIONS OF FRACTURES</a:t>
            </a: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9919" y="1214422"/>
            <a:ext cx="1736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6355" y="1190636"/>
            <a:ext cx="15033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vascular injur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828800"/>
            <a:ext cx="4648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Clinical features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Pt with ischemia may have 5 P’s: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- </a:t>
            </a:r>
            <a:r>
              <a:rPr lang="en-US" dirty="0" err="1" smtClean="0"/>
              <a:t>paraesthesia</a:t>
            </a:r>
            <a:r>
              <a:rPr lang="en-US" dirty="0" smtClean="0"/>
              <a:t>/numbness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- pain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- pallor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- </a:t>
            </a:r>
            <a:r>
              <a:rPr lang="en-US" dirty="0" err="1" smtClean="0"/>
              <a:t>pulselessness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- paralysis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Investigate if suspect vascular injury : Angiogram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Treatment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Emergency treatment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All bandages/splints removed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fracture X-Ray again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Circulation reassessed for next half hour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no improvement, do vessels exploration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Suture torn vessels, vein grafting, if </a:t>
            </a:r>
            <a:r>
              <a:rPr lang="en-US" dirty="0" err="1" smtClean="0"/>
              <a:t>thrombosed</a:t>
            </a:r>
            <a:r>
              <a:rPr lang="en-US" dirty="0" smtClean="0"/>
              <a:t> do </a:t>
            </a:r>
            <a:r>
              <a:rPr lang="en-US" dirty="0" err="1" smtClean="0"/>
              <a:t>endarterectomy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Aim: to restore </a:t>
            </a:r>
            <a:r>
              <a:rPr lang="en-US" dirty="0" err="1" smtClean="0"/>
              <a:t>bld</a:t>
            </a:r>
            <a:r>
              <a:rPr lang="en-US" dirty="0" smtClean="0"/>
              <a:t>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Nerve Injury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Variable degree of motor and sensory loss along the distribution of the nerve</a:t>
            </a:r>
          </a:p>
          <a:p>
            <a:pPr eaLnBrk="1" hangingPunct="1">
              <a:defRPr/>
            </a:pPr>
            <a:r>
              <a:rPr lang="en-US" dirty="0" smtClean="0"/>
              <a:t>May be </a:t>
            </a:r>
            <a:r>
              <a:rPr lang="en-US" dirty="0" err="1" smtClean="0"/>
              <a:t>neurapraxia</a:t>
            </a:r>
            <a:r>
              <a:rPr lang="en-US" dirty="0" smtClean="0"/>
              <a:t>, </a:t>
            </a:r>
            <a:r>
              <a:rPr lang="en-US" dirty="0" err="1" smtClean="0"/>
              <a:t>axonotmesis</a:t>
            </a:r>
            <a:r>
              <a:rPr lang="en-US" dirty="0" smtClean="0"/>
              <a:t> or </a:t>
            </a:r>
            <a:r>
              <a:rPr lang="en-US" dirty="0" err="1" smtClean="0"/>
              <a:t>neurotmesis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Radial nerve is most frequently damaged nerves.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345" y="142852"/>
          <a:ext cx="8786811" cy="6503821"/>
        </p:xfrm>
        <a:graphic>
          <a:graphicData uri="http://schemas.openxmlformats.org/drawingml/2006/table">
            <a:tbl>
              <a:tblPr/>
              <a:tblGrid>
                <a:gridCol w="1742212"/>
                <a:gridCol w="3711670"/>
                <a:gridCol w="3332929"/>
              </a:tblGrid>
              <a:tr h="763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Nerve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Trauma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Effect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Axillary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Dislocation of shoulder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Deltoid paralysis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Radial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# of humerus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Wrist drop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Median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Supracondylar # of humerus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Pointing index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Ulnar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# medial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epicondyl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humerus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Claw hand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Sciatic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Post dislocation of hip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Foot drop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Common peroneal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Knee dislocation # neck of fibula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Foot drop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In closed injuries – nerve is seldom severed and spontaneous recovery should be awaited.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In open fractures – complete lesion(</a:t>
            </a:r>
            <a:r>
              <a:rPr lang="en-US" sz="3200" dirty="0" err="1"/>
              <a:t>neurotmesis</a:t>
            </a:r>
            <a:r>
              <a:rPr lang="en-US" sz="3200" dirty="0"/>
              <a:t>) : the nerve is explored during wound debridement and repaired.</a:t>
            </a: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Compartment Syndrome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smtClean="0"/>
              <a:t>Definition</a:t>
            </a:r>
            <a:r>
              <a:rPr lang="en-US" sz="2600" dirty="0" smtClean="0"/>
              <a:t>   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	Compartment syndrome involves the compression of nerves and blood vessels within an enclosed space, leading to impaired blood flow and nerve damage.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Fascia separate groups of muscles in the arms and legs from each other. Inside each layer of fascia is a confined space, called a compartment, that includes the muscle tissue, nerves, bones and blood vessels.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A rise in pressure within these compartments may jeopardize the blood supply to the muscles &amp; nerves within the compartment.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Causes: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-any injury/infection leading to edema of muscle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-fracture </a:t>
            </a:r>
            <a:r>
              <a:rPr lang="en-US" sz="3200" dirty="0" err="1"/>
              <a:t>haematoma</a:t>
            </a:r>
            <a:r>
              <a:rPr lang="en-US" sz="3200" dirty="0"/>
              <a:t> within the compartment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-ischemia to the compartment leading to muscle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 </a:t>
            </a:r>
            <a:r>
              <a:rPr lang="en-US" sz="3200" dirty="0" err="1"/>
              <a:t>oedema</a:t>
            </a:r>
            <a:endParaRPr lang="en-US" sz="3200" dirty="0"/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-Due to tight bandages or casts </a:t>
            </a:r>
          </a:p>
          <a:p>
            <a:pPr>
              <a:lnSpc>
                <a:spcPct val="90000"/>
              </a:lnSpc>
              <a:defRPr/>
            </a:pPr>
            <a:endParaRPr lang="en-US" sz="3200" dirty="0"/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Hallmark Symptoms:   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	- severe pain that does not respond to elevation 	  or pain medication. 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		- In more advanced cases, there may be 	   	  decreased sensation, weakness, and paleness 	  of the skin.</a:t>
            </a:r>
          </a:p>
          <a:p>
            <a:pPr>
              <a:lnSpc>
                <a:spcPct val="90000"/>
              </a:lnSpc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Injuries with a high risk of developing Compartments </a:t>
            </a:r>
            <a:r>
              <a:rPr lang="en-US" sz="3200" dirty="0" err="1"/>
              <a:t>synd</a:t>
            </a:r>
            <a:r>
              <a:rPr lang="en-US" sz="3200" dirty="0"/>
              <a:t>:</a:t>
            </a:r>
          </a:p>
          <a:p>
            <a:pPr lvl="2">
              <a:defRPr/>
            </a:pPr>
            <a:r>
              <a:rPr lang="en-US" sz="4000" dirty="0"/>
              <a:t># of the elbow</a:t>
            </a:r>
          </a:p>
          <a:p>
            <a:pPr lvl="2">
              <a:defRPr/>
            </a:pPr>
            <a:r>
              <a:rPr lang="en-US" sz="4000" dirty="0"/>
              <a:t># of the forearm bone</a:t>
            </a:r>
          </a:p>
          <a:p>
            <a:pPr lvl="2">
              <a:defRPr/>
            </a:pPr>
            <a:r>
              <a:rPr lang="en-US" sz="4000" dirty="0"/>
              <a:t># of the proximal third of the tibia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The vicious cycle of </a:t>
            </a:r>
            <a:br>
              <a:rPr lang="en-US" sz="4000" smtClean="0"/>
            </a:br>
            <a:r>
              <a:rPr lang="en-US" sz="4000" smtClean="0"/>
              <a:t>Volkmann’s ischaemia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Arterial               </a:t>
            </a:r>
            <a:r>
              <a:rPr lang="en-US" sz="2400" dirty="0" err="1" smtClean="0">
                <a:sym typeface="Wingdings" pitchFamily="2" charset="2"/>
              </a:rPr>
              <a:t>ischaemia</a:t>
            </a:r>
            <a:r>
              <a:rPr lang="en-US" sz="2400" dirty="0" smtClean="0">
                <a:sym typeface="Wingdings" pitchFamily="2" charset="2"/>
              </a:rPr>
              <a:t>                 blood flow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Damage 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000628" y="1828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895600" y="2362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7200" y="4090988"/>
            <a:ext cx="1068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Direct </a:t>
            </a:r>
          </a:p>
          <a:p>
            <a:r>
              <a:rPr lang="en-US" sz="2400">
                <a:latin typeface="Tahoma" pitchFamily="34" charset="0"/>
              </a:rPr>
              <a:t>injury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676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4181476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1524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362200" y="41910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oedema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733800" y="44958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105400" y="5334000"/>
            <a:ext cx="201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Compartment</a:t>
            </a:r>
          </a:p>
          <a:p>
            <a:r>
              <a:rPr lang="en-US" sz="2400">
                <a:latin typeface="Tahoma" pitchFamily="34" charset="0"/>
              </a:rPr>
              <a:t>pressure</a:t>
            </a: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 flipH="1">
            <a:off x="4876800" y="52578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V="1">
            <a:off x="5181600" y="2209800"/>
            <a:ext cx="5334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5334000" y="2514600"/>
            <a:ext cx="1295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6781800" y="1600200"/>
            <a:ext cx="1954213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u="sng">
                <a:latin typeface="Tahoma" pitchFamily="34" charset="0"/>
              </a:rPr>
              <a:t>5P’s</a:t>
            </a:r>
          </a:p>
          <a:p>
            <a:r>
              <a:rPr lang="en-US" sz="2400">
                <a:latin typeface="Tahoma" pitchFamily="34" charset="0"/>
              </a:rPr>
              <a:t>Pain</a:t>
            </a:r>
          </a:p>
          <a:p>
            <a:r>
              <a:rPr lang="en-US" sz="2400">
                <a:latin typeface="Tahoma" pitchFamily="34" charset="0"/>
              </a:rPr>
              <a:t>Pallor</a:t>
            </a:r>
          </a:p>
          <a:p>
            <a:r>
              <a:rPr lang="en-US" sz="2400">
                <a:latin typeface="Tahoma" pitchFamily="34" charset="0"/>
              </a:rPr>
              <a:t>Paraesthesia</a:t>
            </a:r>
          </a:p>
          <a:p>
            <a:r>
              <a:rPr lang="en-US" sz="2400">
                <a:latin typeface="Tahoma" pitchFamily="34" charset="0"/>
              </a:rPr>
              <a:t>Pulseless</a:t>
            </a:r>
          </a:p>
          <a:p>
            <a:r>
              <a:rPr lang="en-US" sz="2400">
                <a:latin typeface="Tahoma" pitchFamily="34" charset="0"/>
              </a:rPr>
              <a:t>Paralysis</a:t>
            </a:r>
          </a:p>
          <a:p>
            <a:endParaRPr lang="en-US" sz="2600">
              <a:latin typeface="Tahoma" pitchFamily="34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876800" y="407035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………….....</a:t>
            </a:r>
          </a:p>
          <a:p>
            <a:r>
              <a:rPr lang="en-US">
                <a:latin typeface="Tahoma" pitchFamily="34" charset="0"/>
              </a:rPr>
              <a:t>.…………….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156325" y="4224338"/>
            <a:ext cx="169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Fasciotomy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COMPLICATION OF FRACTURE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mtClean="0"/>
              <a:t>				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4196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14600" y="2514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14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629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600200" y="2895600"/>
            <a:ext cx="201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Elephant" pitchFamily="18" charset="0"/>
              </a:rPr>
              <a:t>General	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96000" y="2895600"/>
            <a:ext cx="201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Elephant" pitchFamily="18" charset="0"/>
              </a:rPr>
              <a:t>Local	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629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05400" y="3657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8153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105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343400" y="4038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Elephant" pitchFamily="18" charset="0"/>
              </a:rPr>
              <a:t>Early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696200" y="4059238"/>
            <a:ext cx="1011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Elephant" pitchFamily="18" charset="0"/>
              </a:rPr>
              <a:t>Late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752600" y="5461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A vicious cycle cont. until the total </a:t>
            </a:r>
            <a:r>
              <a:rPr lang="en-US" sz="3200" dirty="0" err="1"/>
              <a:t>vascularity</a:t>
            </a:r>
            <a:r>
              <a:rPr lang="en-US" sz="3200" dirty="0"/>
              <a:t> of the muscles and nerves is jeopardized.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This result in </a:t>
            </a:r>
            <a:r>
              <a:rPr lang="en-US" sz="3200" dirty="0" err="1"/>
              <a:t>ischaemic</a:t>
            </a:r>
            <a:r>
              <a:rPr lang="en-US" sz="3200" dirty="0"/>
              <a:t> muscle necrosis and nerve damage. (within 12 hours)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The necrotic muscle undergo healing with fibrosis, leading to Volkmann’s contracture.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Nerve damage may result in motor and sensory loss. In extreme case </a:t>
            </a:r>
            <a:r>
              <a:rPr lang="en-US" sz="3200" dirty="0">
                <a:sym typeface="Wingdings" pitchFamily="2" charset="2"/>
              </a:rPr>
              <a:t> gangrene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clinically:</a:t>
            </a:r>
          </a:p>
          <a:p>
            <a:pPr>
              <a:defRPr/>
            </a:pPr>
            <a:r>
              <a:rPr lang="en-US" sz="3200" dirty="0"/>
              <a:t>	- should be tested by stretching the </a:t>
            </a:r>
          </a:p>
          <a:p>
            <a:pPr>
              <a:defRPr/>
            </a:pPr>
            <a:r>
              <a:rPr lang="en-US" sz="3200" dirty="0"/>
              <a:t>	  muscles </a:t>
            </a:r>
            <a:r>
              <a:rPr lang="en-US" sz="3200" dirty="0">
                <a:sym typeface="Wingdings" pitchFamily="2" charset="2"/>
              </a:rPr>
              <a:t> when the toes or fingers are 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	  passively </a:t>
            </a:r>
            <a:r>
              <a:rPr lang="en-US" sz="3200" dirty="0" err="1">
                <a:sym typeface="Wingdings" pitchFamily="2" charset="2"/>
              </a:rPr>
              <a:t>hyperextended</a:t>
            </a:r>
            <a:r>
              <a:rPr lang="en-US" sz="3200" dirty="0">
                <a:sym typeface="Wingdings" pitchFamily="2" charset="2"/>
              </a:rPr>
              <a:t> there is ↑ pain 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	  in the calf or forearm.</a:t>
            </a:r>
          </a:p>
          <a:p>
            <a:pPr>
              <a:defRPr/>
            </a:pPr>
            <a:r>
              <a:rPr lang="en-US" sz="3200" dirty="0"/>
              <a:t>Early preventing : limb elevation</a:t>
            </a:r>
          </a:p>
          <a:p>
            <a:pPr>
              <a:defRPr/>
            </a:pPr>
            <a:r>
              <a:rPr lang="en-US" sz="3200" dirty="0" err="1"/>
              <a:t>Dx</a:t>
            </a:r>
            <a:r>
              <a:rPr lang="en-US" sz="3200" dirty="0"/>
              <a:t> : confirmed by direct </a:t>
            </a:r>
            <a:r>
              <a:rPr lang="en-US" sz="3200" dirty="0" err="1"/>
              <a:t>intracompartmental</a:t>
            </a:r>
            <a:r>
              <a:rPr lang="en-US" sz="3200" dirty="0"/>
              <a:t> pressure measuring &gt; 40mmHg is an indication of compartment decompression and </a:t>
            </a:r>
            <a:r>
              <a:rPr lang="en-US" sz="3200" dirty="0" err="1"/>
              <a:t>fasciotomy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/>
              <a:t>Treatment</a:t>
            </a:r>
          </a:p>
          <a:p>
            <a:pPr>
              <a:defRPr/>
            </a:pPr>
            <a:endParaRPr lang="en-US" sz="3600" b="1" dirty="0"/>
          </a:p>
          <a:p>
            <a:pPr>
              <a:defRPr/>
            </a:pPr>
            <a:r>
              <a:rPr lang="en-US" sz="3200" dirty="0"/>
              <a:t>First removed all the bandages &amp; dressing.</a:t>
            </a:r>
          </a:p>
          <a:p>
            <a:pPr>
              <a:defRPr/>
            </a:pPr>
            <a:r>
              <a:rPr lang="en-US" sz="3200" dirty="0"/>
              <a:t>   </a:t>
            </a:r>
            <a:r>
              <a:rPr lang="en-US" sz="3200" dirty="0" err="1"/>
              <a:t>Fasciotomy</a:t>
            </a:r>
            <a:r>
              <a:rPr lang="en-US" sz="3200" dirty="0"/>
              <a:t> is performed.</a:t>
            </a:r>
          </a:p>
          <a:p>
            <a:pPr>
              <a:defRPr/>
            </a:pPr>
            <a:r>
              <a:rPr lang="en-US" sz="3200" dirty="0"/>
              <a:t>The wound should be left open and inspected 2 days later.</a:t>
            </a:r>
          </a:p>
          <a:p>
            <a:pPr>
              <a:defRPr/>
            </a:pPr>
            <a:r>
              <a:rPr lang="en-US" sz="3200" dirty="0"/>
              <a:t>If there is muscle necrosis </a:t>
            </a:r>
            <a:r>
              <a:rPr lang="en-US" sz="3200" dirty="0">
                <a:sym typeface="Wingdings" pitchFamily="2" charset="2"/>
              </a:rPr>
              <a:t> debridement</a:t>
            </a:r>
          </a:p>
          <a:p>
            <a:pPr>
              <a:defRPr/>
            </a:pPr>
            <a:r>
              <a:rPr lang="en-US" sz="3200" dirty="0"/>
              <a:t>If muscle is healthy</a:t>
            </a:r>
            <a:r>
              <a:rPr lang="en-US" sz="3200" dirty="0">
                <a:sym typeface="Wingdings" pitchFamily="2" charset="2"/>
              </a:rPr>
              <a:t> suture (w/o tension)/ skin grafted / simply heal by 2˚ intention.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Haemarthrosis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Fractures involve joints, leads to acc. of blood within the joints.</a:t>
            </a:r>
          </a:p>
          <a:p>
            <a:pPr eaLnBrk="1" hangingPunct="1">
              <a:defRPr/>
            </a:pPr>
            <a:r>
              <a:rPr lang="en-US" dirty="0" smtClean="0"/>
              <a:t>C/Feature :The joint is swollen and tense and patient will resists any movement.</a:t>
            </a:r>
          </a:p>
          <a:p>
            <a:pPr eaLnBrk="1" hangingPunct="1">
              <a:defRPr/>
            </a:pPr>
            <a:r>
              <a:rPr lang="en-US" dirty="0" err="1" smtClean="0"/>
              <a:t>Tx</a:t>
            </a:r>
            <a:r>
              <a:rPr lang="en-US" dirty="0" smtClean="0"/>
              <a:t> : the blood should be aspirated before dealing with the fracture.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Infection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Causes: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Open fracture (common)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Use of operative method in the Tx of </a:t>
            </a:r>
            <a:r>
              <a:rPr lang="en-US" sz="2400" b="1" smtClean="0"/>
              <a:t>#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Wound becomes inflamed and starts draining seropurulent fluid.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Infection may be superficial, moderate (osteomyelitis), severe (gas gangrene).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Post-traumatic wound infx is most common cause of chronic osteomyelitis </a:t>
            </a:r>
            <a:r>
              <a:rPr lang="en-US" sz="2800" smtClean="0">
                <a:sym typeface="Wingdings" pitchFamily="2" charset="2"/>
              </a:rPr>
              <a:t>union will be slow and ↑ chance of refracturing.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Treatment:</a:t>
            </a:r>
          </a:p>
          <a:p>
            <a:pPr>
              <a:defRPr/>
            </a:pPr>
            <a:r>
              <a:rPr lang="en-US" sz="3200" dirty="0"/>
              <a:t>Antibiotic</a:t>
            </a:r>
          </a:p>
          <a:p>
            <a:pPr>
              <a:defRPr/>
            </a:pPr>
            <a:r>
              <a:rPr lang="en-US" sz="3200" dirty="0"/>
              <a:t>Excising all </a:t>
            </a:r>
            <a:r>
              <a:rPr lang="en-US" sz="3200" dirty="0" err="1"/>
              <a:t>devitalised</a:t>
            </a:r>
            <a:r>
              <a:rPr lang="en-US" sz="3200" dirty="0"/>
              <a:t> tissue</a:t>
            </a:r>
          </a:p>
          <a:p>
            <a:pPr>
              <a:defRPr/>
            </a:pPr>
            <a:r>
              <a:rPr lang="en-US" sz="3200" dirty="0"/>
              <a:t>If </a:t>
            </a:r>
            <a:r>
              <a:rPr lang="en-US" sz="3200" dirty="0" err="1"/>
              <a:t>Sx</a:t>
            </a:r>
            <a:r>
              <a:rPr lang="en-US" sz="3200" dirty="0"/>
              <a:t> of acute </a:t>
            </a:r>
            <a:r>
              <a:rPr lang="en-US" sz="3200" dirty="0" err="1"/>
              <a:t>infx</a:t>
            </a:r>
            <a:r>
              <a:rPr lang="en-US" sz="3200" dirty="0"/>
              <a:t> and pus formation : tissue around the fracture should be opened &amp; drained</a:t>
            </a: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Gas gangrene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Produced by anaerobic orgs : </a:t>
            </a:r>
            <a:r>
              <a:rPr lang="en-US" sz="2400" i="1" dirty="0" smtClean="0"/>
              <a:t>Clostridium sp </a:t>
            </a:r>
            <a:r>
              <a:rPr lang="en-US" sz="2400" dirty="0" smtClean="0"/>
              <a:t>infections.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These orgs can survive in ↓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tension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Toxins produced will destroy the cell wall and leads to tissue necrosis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C/feature: within 24hr. Pt complains: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intense pain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swelling around the wound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brownish discharge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gas formation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pyrexia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characteristic smelling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PR ↑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- </a:t>
            </a:r>
            <a:r>
              <a:rPr lang="en-US" sz="2400" dirty="0" err="1" smtClean="0"/>
              <a:t>toxaemic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coma  death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Inability to recognize may lead to unnecessary amputation for the non-lethal </a:t>
            </a:r>
            <a:r>
              <a:rPr lang="en-US" sz="2400" dirty="0" err="1" smtClean="0"/>
              <a:t>cellulitis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as gangr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71414"/>
            <a:ext cx="48006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929190" y="15716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  <a:latin typeface="Tahoma" pitchFamily="34" charset="0"/>
              </a:rPr>
              <a:t>swelling around the wound,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  <a:latin typeface="Tahoma" pitchFamily="34" charset="0"/>
              </a:rPr>
              <a:t>brownish discharge</a:t>
            </a:r>
          </a:p>
        </p:txBody>
      </p:sp>
      <p:pic>
        <p:nvPicPr>
          <p:cNvPr id="4" name="Picture 5" descr="gas gangren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276600"/>
            <a:ext cx="44196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14600" y="4318000"/>
            <a:ext cx="173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Tahoma" pitchFamily="34" charset="0"/>
              </a:rPr>
              <a:t>gas formation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/>
              <a:t>Prevention:</a:t>
            </a:r>
            <a:r>
              <a:rPr lang="en-US" sz="3200" dirty="0"/>
              <a:t> </a:t>
            </a:r>
          </a:p>
          <a:p>
            <a:pPr>
              <a:defRPr/>
            </a:pPr>
            <a:r>
              <a:rPr lang="en-US" sz="2800" dirty="0"/>
              <a:t>deep penetrating wound in muscular tissue are </a:t>
            </a:r>
            <a:r>
              <a:rPr lang="en-US" sz="2800" dirty="0" err="1"/>
              <a:t>dangerous;should</a:t>
            </a:r>
            <a:r>
              <a:rPr lang="en-US" sz="2800" dirty="0"/>
              <a:t> be explored, all dead tissue should be completely excised, and if there doubt about the tissue viability should left open the wound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3200" b="1" dirty="0"/>
              <a:t>Treatment:</a:t>
            </a:r>
          </a:p>
          <a:p>
            <a:pPr>
              <a:defRPr/>
            </a:pPr>
            <a:r>
              <a:rPr lang="en-US" sz="2800" dirty="0"/>
              <a:t>Early </a:t>
            </a:r>
            <a:r>
              <a:rPr lang="en-US" sz="2800" dirty="0" err="1"/>
              <a:t>Dx</a:t>
            </a:r>
            <a:r>
              <a:rPr lang="en-US" sz="2800" dirty="0"/>
              <a:t> is life saving</a:t>
            </a:r>
          </a:p>
          <a:p>
            <a:pPr>
              <a:defRPr/>
            </a:pPr>
            <a:r>
              <a:rPr lang="en-US" sz="2800" dirty="0"/>
              <a:t>General measures:</a:t>
            </a:r>
          </a:p>
          <a:p>
            <a:pPr lvl="1">
              <a:defRPr/>
            </a:pPr>
            <a:r>
              <a:rPr lang="en-US" sz="2800" dirty="0"/>
              <a:t>Fluid replacement &amp; IV Antibiotic (immediate)</a:t>
            </a:r>
          </a:p>
          <a:p>
            <a:pPr lvl="1">
              <a:defRPr/>
            </a:pPr>
            <a:r>
              <a:rPr lang="en-US" sz="2800" dirty="0"/>
              <a:t>Hyperbaric O</a:t>
            </a:r>
            <a:r>
              <a:rPr lang="en-US" sz="2800" baseline="-25000" dirty="0"/>
              <a:t>2 </a:t>
            </a:r>
            <a:r>
              <a:rPr lang="en-US" sz="2800" dirty="0"/>
              <a:t>(limiting the spread of gangrene)</a:t>
            </a:r>
          </a:p>
          <a:p>
            <a:pPr lvl="1">
              <a:defRPr/>
            </a:pPr>
            <a:r>
              <a:rPr lang="en-US" sz="2800" dirty="0"/>
              <a:t>Mainstay : prompt decompression &amp; remove dead tissue</a:t>
            </a:r>
          </a:p>
          <a:p>
            <a:pPr lvl="1">
              <a:defRPr/>
            </a:pPr>
            <a:endParaRPr lang="en-US" sz="2800" dirty="0"/>
          </a:p>
          <a:p>
            <a:pPr lvl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5743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latin typeface="Monotype Corsiva" pitchFamily="66" charset="0"/>
              </a:rPr>
              <a:t>       Thank  You</a:t>
            </a:r>
            <a:endParaRPr lang="en-IN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</a:rPr>
              <a:t>General  complications</a:t>
            </a:r>
          </a:p>
          <a:p>
            <a:pPr lvl="3"/>
            <a:r>
              <a:rPr lang="en-US" sz="3200" dirty="0" smtClean="0">
                <a:effectLst/>
              </a:rPr>
              <a:t>Shock</a:t>
            </a:r>
          </a:p>
          <a:p>
            <a:pPr lvl="4"/>
            <a:r>
              <a:rPr lang="en-US" sz="3200" dirty="0" err="1" smtClean="0">
                <a:effectLst/>
              </a:rPr>
              <a:t>Hypovolemic</a:t>
            </a:r>
            <a:r>
              <a:rPr lang="en-US" sz="3200" dirty="0" smtClean="0">
                <a:effectLst/>
              </a:rPr>
              <a:t> or hemorrhagic shock.</a:t>
            </a:r>
          </a:p>
          <a:p>
            <a:pPr lvl="4"/>
            <a:r>
              <a:rPr lang="en-US" sz="3200" dirty="0" smtClean="0">
                <a:effectLst/>
              </a:rPr>
              <a:t>Septic shock.</a:t>
            </a:r>
          </a:p>
          <a:p>
            <a:pPr lvl="4"/>
            <a:r>
              <a:rPr lang="en-US" sz="3200" dirty="0" err="1" smtClean="0">
                <a:effectLst/>
              </a:rPr>
              <a:t>Neurogenic</a:t>
            </a:r>
            <a:r>
              <a:rPr lang="en-US" sz="3200" dirty="0" smtClean="0">
                <a:effectLst/>
              </a:rPr>
              <a:t> shock.</a:t>
            </a:r>
          </a:p>
          <a:p>
            <a:pPr lvl="3"/>
            <a:r>
              <a:rPr lang="en-US" sz="3200" dirty="0" smtClean="0">
                <a:effectLst/>
              </a:rPr>
              <a:t>Fat embolism.</a:t>
            </a:r>
          </a:p>
          <a:p>
            <a:pPr lvl="3"/>
            <a:r>
              <a:rPr lang="en-US" sz="3200" dirty="0" smtClean="0">
                <a:effectLst/>
              </a:rPr>
              <a:t>Pulmonary embolism.</a:t>
            </a:r>
          </a:p>
          <a:p>
            <a:pPr lvl="3"/>
            <a:r>
              <a:rPr lang="en-US" sz="3200" dirty="0" smtClean="0">
                <a:effectLst/>
              </a:rPr>
              <a:t>Crush syndrome.</a:t>
            </a:r>
          </a:p>
          <a:p>
            <a:pPr lvl="3"/>
            <a:r>
              <a:rPr lang="en-US" sz="3200" dirty="0" smtClean="0">
                <a:effectLst/>
              </a:rPr>
              <a:t>Multiple organs failure syndrome (MOFS).</a:t>
            </a:r>
          </a:p>
          <a:p>
            <a:pPr lvl="3"/>
            <a:r>
              <a:rPr lang="en-US" sz="3200" dirty="0" err="1" smtClean="0">
                <a:effectLst/>
              </a:rPr>
              <a:t>Thrombo</a:t>
            </a:r>
            <a:r>
              <a:rPr lang="en-US" sz="3200" dirty="0" smtClean="0">
                <a:effectLst/>
              </a:rPr>
              <a:t>-embolism.</a:t>
            </a:r>
          </a:p>
          <a:p>
            <a:pPr lvl="3"/>
            <a:r>
              <a:rPr lang="en-US" sz="3200" dirty="0" smtClean="0">
                <a:effectLst/>
              </a:rPr>
              <a:t>Tetanus.</a:t>
            </a:r>
          </a:p>
          <a:p>
            <a:pPr lvl="3"/>
            <a:r>
              <a:rPr lang="en-US" sz="3200" dirty="0" smtClean="0">
                <a:effectLst/>
              </a:rPr>
              <a:t>Gas gangrene.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Local complications</a:t>
            </a:r>
          </a:p>
          <a:p>
            <a:pPr lvl="3">
              <a:defRPr/>
            </a:pPr>
            <a:r>
              <a:rPr lang="en-US" sz="3200" dirty="0"/>
              <a:t>Early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Visceral injury (the lung, the bladder, the urethra, and the rectum).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Vascular injury.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Nerve injury.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Compartment syndrome.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 err="1"/>
              <a:t>Haemoarthrosis</a:t>
            </a:r>
            <a:r>
              <a:rPr lang="en-US" sz="3200" dirty="0"/>
              <a:t>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Infection.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Gas gangrene.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Fracture blisters.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3200" dirty="0"/>
              <a:t>Plaster and pressure sores.</a:t>
            </a: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defRPr/>
            </a:pPr>
            <a:r>
              <a:rPr lang="en-US" sz="2400" dirty="0"/>
              <a:t>Late 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Delayed union.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Non-union.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 err="1"/>
              <a:t>Malunion</a:t>
            </a:r>
            <a:r>
              <a:rPr lang="en-US" sz="2400" dirty="0"/>
              <a:t>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 err="1"/>
              <a:t>Avascular</a:t>
            </a:r>
            <a:r>
              <a:rPr lang="en-US" sz="2400" dirty="0"/>
              <a:t> necrosis.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Growth disturbance.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Bed sore.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 err="1"/>
              <a:t>Myositis</a:t>
            </a:r>
            <a:r>
              <a:rPr lang="en-US" sz="2400" dirty="0"/>
              <a:t> </a:t>
            </a:r>
            <a:r>
              <a:rPr lang="en-US" sz="2400" dirty="0" err="1"/>
              <a:t>ossificans</a:t>
            </a:r>
            <a:r>
              <a:rPr lang="en-US" sz="2400" dirty="0"/>
              <a:t>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Muscle contracture.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Tendon lesions.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Nerve compression and entrapment.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Joint instability.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Joint stiffness.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Complex regional pain syndrome. ( </a:t>
            </a:r>
            <a:r>
              <a:rPr lang="en-US" sz="2400" dirty="0" err="1"/>
              <a:t>algodystrophy</a:t>
            </a:r>
            <a:r>
              <a:rPr lang="en-US" sz="2400" dirty="0"/>
              <a:t>).</a:t>
            </a:r>
          </a:p>
          <a:p>
            <a:pPr marL="2286000" lvl="4" indent="-457200">
              <a:buFont typeface="+mj-lt"/>
              <a:buAutoNum type="arabicPeriod"/>
              <a:defRPr/>
            </a:pPr>
            <a:r>
              <a:rPr lang="en-US" sz="2400" dirty="0"/>
              <a:t>Osteoarthritis.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Early Complication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Local Visceral Injury</a:t>
            </a:r>
          </a:p>
          <a:p>
            <a:pPr eaLnBrk="1" hangingPunct="1">
              <a:defRPr/>
            </a:pPr>
            <a:r>
              <a:rPr lang="en-US" dirty="0" smtClean="0"/>
              <a:t>Vascular Injury</a:t>
            </a:r>
          </a:p>
          <a:p>
            <a:pPr eaLnBrk="1" hangingPunct="1">
              <a:defRPr/>
            </a:pPr>
            <a:r>
              <a:rPr lang="en-US" dirty="0" smtClean="0"/>
              <a:t>Nerve Injury</a:t>
            </a:r>
          </a:p>
          <a:p>
            <a:pPr eaLnBrk="1" hangingPunct="1">
              <a:defRPr/>
            </a:pPr>
            <a:r>
              <a:rPr lang="en-US" dirty="0" smtClean="0"/>
              <a:t>Compartment Syndrome</a:t>
            </a:r>
          </a:p>
          <a:p>
            <a:pPr eaLnBrk="1" hangingPunct="1">
              <a:defRPr/>
            </a:pPr>
            <a:r>
              <a:rPr lang="en-US" dirty="0" err="1" smtClean="0"/>
              <a:t>Haemarthrosis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Infection</a:t>
            </a:r>
          </a:p>
          <a:p>
            <a:pPr eaLnBrk="1" hangingPunct="1">
              <a:defRPr/>
            </a:pPr>
            <a:r>
              <a:rPr lang="en-US" dirty="0" smtClean="0"/>
              <a:t>Gas gangrene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Local visceral Injury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Fracture around the trunk are often </a:t>
            </a:r>
            <a:r>
              <a:rPr lang="en-US" dirty="0" err="1" smtClean="0"/>
              <a:t>Cx</a:t>
            </a:r>
            <a:r>
              <a:rPr lang="en-US" dirty="0" smtClean="0"/>
              <a:t> by injury to the adjacent viscera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Pelvic fracture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Rib fracture                 penetration to the lungs 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690934" y="471488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357950" y="507207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000628" y="5715016"/>
            <a:ext cx="2909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>
                <a:latin typeface="Tahoma" pitchFamily="34" charset="0"/>
              </a:rPr>
              <a:t>Pneumothorax</a:t>
            </a:r>
            <a:r>
              <a:rPr lang="en-US" sz="3200" dirty="0">
                <a:latin typeface="Tahoma" pitchFamily="34" charset="0"/>
              </a:rPr>
              <a:t> 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686172" y="357187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786314" y="2928934"/>
            <a:ext cx="3990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Bladder and urethral </a:t>
            </a:r>
          </a:p>
          <a:p>
            <a:r>
              <a:rPr lang="en-US" sz="3200" dirty="0">
                <a:latin typeface="Tahoma" pitchFamily="34" charset="0"/>
              </a:rPr>
              <a:t>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Vascular injury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commonly – knee, femoral shaft, elbow, and </a:t>
            </a:r>
            <a:r>
              <a:rPr lang="en-US" dirty="0" err="1" smtClean="0"/>
              <a:t>humerus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Artery may be cut, torn, compressed or contused. </a:t>
            </a:r>
          </a:p>
          <a:p>
            <a:pPr eaLnBrk="1" hangingPunct="1">
              <a:defRPr/>
            </a:pPr>
            <a:r>
              <a:rPr lang="en-US" dirty="0" smtClean="0"/>
              <a:t>Intima may be detached, thrombus block, artery spasm</a:t>
            </a:r>
          </a:p>
          <a:p>
            <a:pPr eaLnBrk="1" hangingPunct="1">
              <a:defRPr/>
            </a:pPr>
            <a:r>
              <a:rPr lang="en-US" dirty="0" smtClean="0"/>
              <a:t>Effect ?? ↓↓ </a:t>
            </a:r>
            <a:r>
              <a:rPr lang="en-US" dirty="0" err="1" smtClean="0"/>
              <a:t>bld</a:t>
            </a:r>
            <a:r>
              <a:rPr lang="en-US" dirty="0" smtClean="0"/>
              <a:t> flow coz Ischemia leads to tissue death &amp; peripheral gangrene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1"/>
            <a:ext cx="914400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3200" dirty="0">
                <a:ea typeface="Calibri"/>
              </a:rPr>
              <a:t>Common vascular injuries may associate with the following fractures.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ea typeface="Calibri"/>
              </a:rPr>
              <a:t>First rib or clavicle fracture (</a:t>
            </a:r>
            <a:r>
              <a:rPr lang="en-US" sz="3200" dirty="0" err="1">
                <a:ea typeface="Calibri"/>
              </a:rPr>
              <a:t>subclavian</a:t>
            </a:r>
            <a:r>
              <a:rPr lang="en-US" sz="3200" dirty="0">
                <a:ea typeface="Calibri"/>
              </a:rPr>
              <a:t> artery).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ea typeface="Calibri"/>
              </a:rPr>
              <a:t>Shoulder dislocation (</a:t>
            </a:r>
            <a:r>
              <a:rPr lang="en-US" sz="3200" dirty="0" err="1">
                <a:ea typeface="Calibri"/>
              </a:rPr>
              <a:t>Axillary</a:t>
            </a:r>
            <a:r>
              <a:rPr lang="en-US" sz="3200" dirty="0">
                <a:ea typeface="Calibri"/>
              </a:rPr>
              <a:t> artery).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ea typeface="Calibri"/>
              </a:rPr>
              <a:t>Humeral supracondylar fracture (brachial artery).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ea typeface="Calibri"/>
              </a:rPr>
              <a:t>Elbow dislocation (Brachial artery</a:t>
            </a:r>
            <a:r>
              <a:rPr lang="en-US" sz="3200" dirty="0" smtClean="0">
                <a:ea typeface="Calibri"/>
              </a:rPr>
              <a:t>).</a:t>
            </a:r>
          </a:p>
          <a:p>
            <a:pPr>
              <a:lnSpc>
                <a:spcPct val="115000"/>
              </a:lnSpc>
              <a:buClr>
                <a:srgbClr val="FFFFCC"/>
              </a:buClr>
              <a:defRPr/>
            </a:pPr>
            <a:r>
              <a:rPr lang="en-US" sz="3200" dirty="0" smtClean="0">
                <a:ea typeface="Calibri"/>
              </a:rPr>
              <a:t>5</a:t>
            </a:r>
            <a:r>
              <a:rPr lang="en-US" sz="3200" dirty="0">
                <a:ea typeface="Calibri"/>
              </a:rPr>
              <a:t>. Pelvic fracture (</a:t>
            </a:r>
            <a:r>
              <a:rPr lang="en-US" sz="3200" dirty="0" err="1">
                <a:ea typeface="Calibri"/>
              </a:rPr>
              <a:t>presacral</a:t>
            </a:r>
            <a:r>
              <a:rPr lang="en-US" sz="3200" dirty="0">
                <a:ea typeface="Calibri"/>
              </a:rPr>
              <a:t> and internal iliac).</a:t>
            </a:r>
          </a:p>
          <a:p>
            <a:pPr>
              <a:lnSpc>
                <a:spcPct val="115000"/>
              </a:lnSpc>
              <a:buClr>
                <a:srgbClr val="FFFFCC"/>
              </a:buClr>
              <a:defRPr/>
            </a:pPr>
            <a:r>
              <a:rPr lang="en-US" sz="3200" dirty="0">
                <a:ea typeface="Calibri"/>
              </a:rPr>
              <a:t>6. Femoral supracondylar fracture (Femoral artery).</a:t>
            </a:r>
          </a:p>
          <a:p>
            <a:pPr>
              <a:lnSpc>
                <a:spcPct val="115000"/>
              </a:lnSpc>
              <a:buClr>
                <a:srgbClr val="FFFFCC"/>
              </a:buClr>
              <a:defRPr/>
            </a:pPr>
            <a:r>
              <a:rPr lang="en-US" sz="3200" dirty="0">
                <a:ea typeface="Calibri"/>
              </a:rPr>
              <a:t>7. Knee dislocation (</a:t>
            </a:r>
            <a:r>
              <a:rPr lang="en-US" sz="3200" dirty="0" err="1">
                <a:ea typeface="Calibri"/>
              </a:rPr>
              <a:t>Popliteal</a:t>
            </a:r>
            <a:r>
              <a:rPr lang="en-US" sz="3200" dirty="0">
                <a:ea typeface="Calibri"/>
              </a:rPr>
              <a:t> artery).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FFFFCC"/>
              </a:buClr>
              <a:defRPr/>
            </a:pPr>
            <a:r>
              <a:rPr lang="en-US" sz="3200" dirty="0">
                <a:ea typeface="Calibri"/>
              </a:rPr>
              <a:t>8. Proximal tibia (</a:t>
            </a:r>
            <a:r>
              <a:rPr lang="en-US" sz="3200" dirty="0" err="1">
                <a:ea typeface="Calibri"/>
              </a:rPr>
              <a:t>popliteal</a:t>
            </a:r>
            <a:r>
              <a:rPr lang="en-US" sz="3200" dirty="0">
                <a:ea typeface="Calibri"/>
              </a:rPr>
              <a:t> or its branches).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1031</Words>
  <Application>Microsoft Office PowerPoint</Application>
  <PresentationFormat>On-screen Show (4:3)</PresentationFormat>
  <Paragraphs>239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Elephant</vt:lpstr>
      <vt:lpstr>Franklin Gothic Book</vt:lpstr>
      <vt:lpstr>Franklin Gothic Medium</vt:lpstr>
      <vt:lpstr>Monotype Corsiva</vt:lpstr>
      <vt:lpstr>Tahoma</vt:lpstr>
      <vt:lpstr>Wingdings</vt:lpstr>
      <vt:lpstr>Wingdings 2</vt:lpstr>
      <vt:lpstr>Trek</vt:lpstr>
      <vt:lpstr>COMPLICATIONS OF FRACTURES</vt:lpstr>
      <vt:lpstr>COMPLICATION OF FRACTURE</vt:lpstr>
      <vt:lpstr>PowerPoint Presentation</vt:lpstr>
      <vt:lpstr>PowerPoint Presentation</vt:lpstr>
      <vt:lpstr>PowerPoint Presentation</vt:lpstr>
      <vt:lpstr> Early Complication</vt:lpstr>
      <vt:lpstr>Local visceral Injury</vt:lpstr>
      <vt:lpstr>Vascular injury</vt:lpstr>
      <vt:lpstr>PowerPoint Presentation</vt:lpstr>
      <vt:lpstr>PowerPoint Presentation</vt:lpstr>
      <vt:lpstr>Clinical features</vt:lpstr>
      <vt:lpstr>Treatment</vt:lpstr>
      <vt:lpstr>Nerve Injury</vt:lpstr>
      <vt:lpstr>PowerPoint Presentation</vt:lpstr>
      <vt:lpstr>PowerPoint Presentation</vt:lpstr>
      <vt:lpstr>Compartment Syndrome</vt:lpstr>
      <vt:lpstr>PowerPoint Presentation</vt:lpstr>
      <vt:lpstr>PowerPoint Presentation</vt:lpstr>
      <vt:lpstr>The vicious cycle of  Volkmann’s ischaemia</vt:lpstr>
      <vt:lpstr>PowerPoint Presentation</vt:lpstr>
      <vt:lpstr>PowerPoint Presentation</vt:lpstr>
      <vt:lpstr>PowerPoint Presentation</vt:lpstr>
      <vt:lpstr>Haemarthrosis</vt:lpstr>
      <vt:lpstr>Infection</vt:lpstr>
      <vt:lpstr>PowerPoint Presentation</vt:lpstr>
      <vt:lpstr>Gas gangrene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FRACTURES</dc:title>
  <dc:creator>HP</dc:creator>
  <cp:lastModifiedBy>VINEET KUMAR</cp:lastModifiedBy>
  <cp:revision>16</cp:revision>
  <dcterms:created xsi:type="dcterms:W3CDTF">2014-04-20T10:34:12Z</dcterms:created>
  <dcterms:modified xsi:type="dcterms:W3CDTF">2015-08-25T04:07:50Z</dcterms:modified>
</cp:coreProperties>
</file>