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57" r:id="rId3"/>
    <p:sldId id="258" r:id="rId4"/>
    <p:sldId id="259" r:id="rId5"/>
    <p:sldId id="267" r:id="rId6"/>
    <p:sldId id="260" r:id="rId7"/>
    <p:sldId id="262" r:id="rId8"/>
    <p:sldId id="263" r:id="rId9"/>
    <p:sldId id="264" r:id="rId10"/>
    <p:sldId id="265" r:id="rId11"/>
    <p:sldId id="266"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7" d="100"/>
          <a:sy n="77" d="100"/>
        </p:scale>
        <p:origin x="-1808"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30/05/15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30/05/15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30/05/15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30/05/15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30/05/15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30/05/15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30/05/15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30/05/15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30/05/15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30/05/15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30/05/15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30/05/15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30/05/15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journals.lww.com/ejanaesthesiology/Fulltext/2015/06000%20Intrathoracic_pressure_regulation_to_treat.3.aspx"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journals.lww.com/ejanaesthesiology/pages/currenttoc.aspx"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journals.lww.com/ejanaesthesiology/Fulltext/2015/06000/Intrathoracic_pressure_regulation_to_treat.3.aspx%23P5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hyperlink" Target="file://localhost/javascript/void(0)" TargetMode="Externa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6875" y="107576"/>
            <a:ext cx="8350250" cy="1829174"/>
          </a:xfrm>
        </p:spPr>
        <p:txBody>
          <a:bodyPr/>
          <a:lstStyle/>
          <a:p>
            <a:r>
              <a:rPr lang="en-US" sz="2800" dirty="0" err="1"/>
              <a:t>I</a:t>
            </a:r>
            <a:r>
              <a:rPr lang="en-US" sz="2800" dirty="0" err="1" smtClean="0"/>
              <a:t>ntrathoracic</a:t>
            </a:r>
            <a:r>
              <a:rPr lang="en-US" sz="2800" dirty="0" smtClean="0"/>
              <a:t> </a:t>
            </a:r>
            <a:r>
              <a:rPr lang="en-US" sz="2800" dirty="0"/>
              <a:t>pressure regulation to treat intraoperative hypotension: A phase II pilot study</a:t>
            </a:r>
          </a:p>
        </p:txBody>
      </p:sp>
      <p:sp>
        <p:nvSpPr>
          <p:cNvPr id="7" name="Content Placeholder 6"/>
          <p:cNvSpPr>
            <a:spLocks noGrp="1"/>
          </p:cNvSpPr>
          <p:nvPr>
            <p:ph idx="1"/>
          </p:nvPr>
        </p:nvSpPr>
        <p:spPr>
          <a:xfrm>
            <a:off x="866774" y="2111376"/>
            <a:ext cx="8054975" cy="3937000"/>
          </a:xfrm>
        </p:spPr>
        <p:txBody>
          <a:bodyPr>
            <a:normAutofit fontScale="77500" lnSpcReduction="20000"/>
          </a:bodyPr>
          <a:lstStyle/>
          <a:p>
            <a:pPr marL="0" indent="0">
              <a:buNone/>
            </a:pPr>
            <a:r>
              <a:rPr lang="en-US" dirty="0"/>
              <a:t>Source</a:t>
            </a:r>
            <a:r>
              <a:rPr lang="en-US" dirty="0" smtClean="0"/>
              <a:t>:		European </a:t>
            </a:r>
            <a:r>
              <a:rPr lang="en-US" dirty="0"/>
              <a:t>Journal of </a:t>
            </a:r>
            <a:r>
              <a:rPr lang="en-US" dirty="0" err="1"/>
              <a:t>Anaesthesiology</a:t>
            </a:r>
            <a:r>
              <a:rPr lang="en-US" dirty="0"/>
              <a:t>: </a:t>
            </a:r>
            <a:r>
              <a:rPr lang="en-US" dirty="0" smtClean="0"/>
              <a:t>		</a:t>
            </a:r>
            <a:r>
              <a:rPr lang="en-US" smtClean="0"/>
              <a:t>		June </a:t>
            </a:r>
            <a:r>
              <a:rPr lang="en-US" dirty="0"/>
              <a:t>2015 - Volume 32 - Issue 6 </a:t>
            </a:r>
            <a:r>
              <a:rPr lang="en-US" dirty="0" smtClean="0"/>
              <a:t>– p 376</a:t>
            </a:r>
            <a:r>
              <a:rPr lang="en-US" dirty="0"/>
              <a:t>–</a:t>
            </a:r>
            <a:r>
              <a:rPr lang="en-US" dirty="0" smtClean="0"/>
              <a:t>380					</a:t>
            </a:r>
            <a:r>
              <a:rPr lang="en-US" smtClean="0"/>
              <a:t>	</a:t>
            </a:r>
            <a:r>
              <a:rPr lang="en-US" dirty="0" smtClean="0"/>
              <a:t>		</a:t>
            </a:r>
            <a:r>
              <a:rPr lang="en-US" dirty="0" smtClean="0">
                <a:hlinkClick r:id="rId2"/>
              </a:rPr>
              <a:t>http://journals.lww.com/ejanaesthesiology/Fulltext/2015/06000 Intrathoracic_pressure_regulation_to_treat.3.aspx</a:t>
            </a:r>
            <a:endParaRPr lang="en-US" dirty="0" smtClean="0"/>
          </a:p>
          <a:p>
            <a:pPr marL="0" indent="0">
              <a:buNone/>
            </a:pPr>
            <a:r>
              <a:rPr lang="en-US" dirty="0" smtClean="0"/>
              <a:t>Authors:	Birch</a:t>
            </a:r>
            <a:r>
              <a:rPr lang="en-US" dirty="0"/>
              <a:t>, Martin; Kwon, </a:t>
            </a:r>
            <a:r>
              <a:rPr lang="en-US" dirty="0" err="1"/>
              <a:t>Younghoon</a:t>
            </a:r>
            <a:r>
              <a:rPr lang="en-US" dirty="0"/>
              <a:t>; </a:t>
            </a:r>
            <a:r>
              <a:rPr lang="en-US" dirty="0" err="1"/>
              <a:t>Loushin</a:t>
            </a:r>
            <a:r>
              <a:rPr lang="en-US" dirty="0" smtClean="0"/>
              <a:t>, 			Michael K; </a:t>
            </a:r>
            <a:r>
              <a:rPr lang="en-US" dirty="0" err="1"/>
              <a:t>Puertas</a:t>
            </a:r>
            <a:r>
              <a:rPr lang="en-US" dirty="0"/>
              <a:t>, Laura; </a:t>
            </a:r>
            <a:r>
              <a:rPr lang="en-US" dirty="0" err="1"/>
              <a:t>Prielipp</a:t>
            </a:r>
            <a:r>
              <a:rPr lang="en-US" dirty="0"/>
              <a:t>, </a:t>
            </a:r>
            <a:r>
              <a:rPr lang="en-US" dirty="0" smtClean="0"/>
              <a:t>Richard; </a:t>
            </a:r>
            <a:r>
              <a:rPr lang="en-US" dirty="0"/>
              <a:t>	</a:t>
            </a:r>
            <a:r>
              <a:rPr lang="en-US" dirty="0" smtClean="0"/>
              <a:t>		</a:t>
            </a:r>
            <a:r>
              <a:rPr lang="en-US" dirty="0" err="1" smtClean="0"/>
              <a:t>Belani</a:t>
            </a:r>
            <a:r>
              <a:rPr lang="en-US" dirty="0" smtClean="0"/>
              <a:t>, Kumar</a:t>
            </a:r>
            <a:r>
              <a:rPr lang="en-US" dirty="0"/>
              <a:t>; Beebe, </a:t>
            </a:r>
            <a:r>
              <a:rPr lang="en-US" dirty="0" smtClean="0"/>
              <a:t>David</a:t>
            </a:r>
          </a:p>
          <a:p>
            <a:pPr marL="0" indent="0">
              <a:buNone/>
            </a:pPr>
            <a:r>
              <a:rPr lang="en-US" dirty="0"/>
              <a:t>Coordinator: 	Prof. Rita </a:t>
            </a:r>
            <a:r>
              <a:rPr lang="en-US" dirty="0" err="1"/>
              <a:t>Wahal</a:t>
            </a:r>
            <a:endParaRPr lang="en-US" dirty="0"/>
          </a:p>
          <a:p>
            <a:pPr marL="0" indent="0">
              <a:buNone/>
            </a:pPr>
            <a:r>
              <a:rPr lang="en-US" dirty="0"/>
              <a:t>Presenter : 	Dr. </a:t>
            </a:r>
            <a:r>
              <a:rPr lang="en-US" dirty="0" err="1"/>
              <a:t>Swapnil</a:t>
            </a:r>
            <a:r>
              <a:rPr lang="en-US" dirty="0"/>
              <a:t> Patel</a:t>
            </a:r>
          </a:p>
          <a:p>
            <a:pPr marL="0" indent="0">
              <a:buNone/>
            </a:pPr>
            <a:r>
              <a:rPr lang="en-US" dirty="0"/>
              <a:t>                       </a:t>
            </a:r>
            <a:r>
              <a:rPr lang="en-US" dirty="0" smtClean="0"/>
              <a:t>	Dr</a:t>
            </a:r>
            <a:r>
              <a:rPr lang="en-US" dirty="0"/>
              <a:t>. Shruti Gairola </a:t>
            </a:r>
          </a:p>
          <a:p>
            <a:endParaRPr lang="en-US" sz="2000" dirty="0" smtClean="0"/>
          </a:p>
        </p:txBody>
      </p:sp>
    </p:spTree>
    <p:extLst>
      <p:ext uri="{BB962C8B-B14F-4D97-AF65-F5344CB8AC3E}">
        <p14:creationId xmlns:p14="http://schemas.microsoft.com/office/powerpoint/2010/main" val="3087133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3" name="Content Placeholder 2"/>
          <p:cNvSpPr>
            <a:spLocks noGrp="1"/>
          </p:cNvSpPr>
          <p:nvPr>
            <p:ph idx="1"/>
          </p:nvPr>
        </p:nvSpPr>
        <p:spPr/>
        <p:txBody>
          <a:bodyPr>
            <a:normAutofit fontScale="77500" lnSpcReduction="20000"/>
          </a:bodyPr>
          <a:lstStyle/>
          <a:p>
            <a:r>
              <a:rPr lang="en-US" dirty="0"/>
              <a:t>Twenty-two patients were enrolled in this phase II study. Seven did not experience hypotensive events leaving 15 patients with 18 hypotensive episodes for treatment with IPR therapy </a:t>
            </a:r>
            <a:endParaRPr lang="en-US" dirty="0" smtClean="0"/>
          </a:p>
          <a:p>
            <a:r>
              <a:rPr lang="en-US" dirty="0"/>
              <a:t>Fourteen episodes were treated solely with IPR therapy and four episodes required additional therapy after 10 min</a:t>
            </a:r>
            <a:r>
              <a:rPr lang="en-US" dirty="0" smtClean="0"/>
              <a:t>.</a:t>
            </a:r>
          </a:p>
          <a:p>
            <a:r>
              <a:rPr lang="en-US" dirty="0"/>
              <a:t>Upon removal of the device, there were 13 episodes wherein data were collected and wherein no additional therapy was required </a:t>
            </a:r>
            <a:endParaRPr lang="en-US" dirty="0" smtClean="0"/>
          </a:p>
          <a:p>
            <a:r>
              <a:rPr lang="en-US" dirty="0" smtClean="0"/>
              <a:t> </a:t>
            </a:r>
            <a:r>
              <a:rPr lang="en-US" dirty="0"/>
              <a:t>Pulse </a:t>
            </a:r>
            <a:r>
              <a:rPr lang="en-US" dirty="0" err="1"/>
              <a:t>oximetry</a:t>
            </a:r>
            <a:r>
              <a:rPr lang="en-US" dirty="0"/>
              <a:t> remained unchanged during IPR use when using an average FiO</a:t>
            </a:r>
            <a:r>
              <a:rPr lang="en-US" baseline="-25000" dirty="0"/>
              <a:t>2</a:t>
            </a:r>
            <a:r>
              <a:rPr lang="en-US" dirty="0"/>
              <a:t> of 0.5 </a:t>
            </a:r>
            <a:endParaRPr lang="en-US" dirty="0" smtClean="0"/>
          </a:p>
          <a:p>
            <a:r>
              <a:rPr lang="en-US" dirty="0"/>
              <a:t>There were no </a:t>
            </a:r>
            <a:r>
              <a:rPr lang="en-US" dirty="0" err="1"/>
              <a:t>peri</a:t>
            </a:r>
            <a:r>
              <a:rPr lang="en-US" dirty="0"/>
              <a:t>-operative adverse events or complications observed. There were no signs of decreased oxygen saturation indicative of atelectasis and airway de-recruitment in using IPR during the study </a:t>
            </a:r>
          </a:p>
        </p:txBody>
      </p:sp>
    </p:spTree>
    <p:extLst>
      <p:ext uri="{BB962C8B-B14F-4D97-AF65-F5344CB8AC3E}">
        <p14:creationId xmlns:p14="http://schemas.microsoft.com/office/powerpoint/2010/main" val="523751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a:bodyPr>
          <a:lstStyle/>
          <a:p>
            <a:r>
              <a:rPr lang="en-US" dirty="0"/>
              <a:t>increases in SBP and DBP were relatively rapid and, unlike the response often seen with pharmacological agents, the effect was sustained without overshoot (i.e. similar to a normal physiological response). </a:t>
            </a:r>
            <a:endParaRPr lang="en-US" dirty="0" smtClean="0"/>
          </a:p>
          <a:p>
            <a:r>
              <a:rPr lang="en-US" dirty="0" smtClean="0"/>
              <a:t>When </a:t>
            </a:r>
            <a:r>
              <a:rPr lang="en-US" dirty="0"/>
              <a:t>the IPR device was removed, these pressures generally remained constant. </a:t>
            </a:r>
            <a:endParaRPr lang="en-US" dirty="0" smtClean="0"/>
          </a:p>
          <a:p>
            <a:r>
              <a:rPr lang="en-US" dirty="0" smtClean="0"/>
              <a:t>This </a:t>
            </a:r>
            <a:r>
              <a:rPr lang="en-US" dirty="0"/>
              <a:t>suggests that the IPR device helped to reset the cardiovascular stability of the subjects, most likely by increasing and facilitating central venous return and thereby improving circulation and vital organ perfusion </a:t>
            </a:r>
          </a:p>
        </p:txBody>
      </p:sp>
    </p:spTree>
    <p:extLst>
      <p:ext uri="{BB962C8B-B14F-4D97-AF65-F5344CB8AC3E}">
        <p14:creationId xmlns:p14="http://schemas.microsoft.com/office/powerpoint/2010/main" val="281718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European Journal of </a:t>
            </a:r>
            <a:r>
              <a:rPr lang="en-US" dirty="0" err="1"/>
              <a:t>Anaesthesiology</a:t>
            </a:r>
            <a:r>
              <a:rPr lang="en-US" dirty="0"/>
              <a:t>:</a:t>
            </a:r>
          </a:p>
          <a:p>
            <a:r>
              <a:rPr lang="en-US" dirty="0">
                <a:hlinkClick r:id="rId2"/>
              </a:rPr>
              <a:t>June 2015 - Volume 32 - Issue 6 - p 376–380</a:t>
            </a:r>
            <a:endParaRPr lang="en-US" dirty="0"/>
          </a:p>
          <a:p>
            <a:endParaRPr lang="en-US" dirty="0"/>
          </a:p>
        </p:txBody>
      </p:sp>
    </p:spTree>
    <p:extLst>
      <p:ext uri="{BB962C8B-B14F-4D97-AF65-F5344CB8AC3E}">
        <p14:creationId xmlns:p14="http://schemas.microsoft.com/office/powerpoint/2010/main" val="3677670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Intraoperative hypotension is a common event resulting in significant morbidity and mortality.</a:t>
            </a:r>
          </a:p>
          <a:p>
            <a:pPr marL="0" indent="0">
              <a:buNone/>
            </a:pPr>
            <a:r>
              <a:rPr lang="en-US" dirty="0"/>
              <a:t>The reduced airway pressures created by the IPR devices are transmitted immediately to the </a:t>
            </a:r>
            <a:r>
              <a:rPr lang="en-US" dirty="0" err="1"/>
              <a:t>intrathoracic</a:t>
            </a:r>
            <a:r>
              <a:rPr lang="en-US" dirty="0"/>
              <a:t> space, resulting in greater venous return to the heart, increased cardiac output and decreased intracranial pressure</a:t>
            </a:r>
            <a:r>
              <a:rPr lang="en-US" dirty="0" smtClean="0"/>
              <a:t>.</a:t>
            </a:r>
            <a:endParaRPr lang="en-US" dirty="0"/>
          </a:p>
        </p:txBody>
      </p:sp>
    </p:spTree>
    <p:extLst>
      <p:ext uri="{BB962C8B-B14F-4D97-AF65-F5344CB8AC3E}">
        <p14:creationId xmlns:p14="http://schemas.microsoft.com/office/powerpoint/2010/main" val="443761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The IPR device used in this study is inserted into a standard breathing circuit between the patient and the ventilator</a:t>
            </a:r>
            <a:r>
              <a:rPr lang="en-US" dirty="0" smtClean="0"/>
              <a:t>.</a:t>
            </a:r>
          </a:p>
          <a:p>
            <a:r>
              <a:rPr lang="en-US" dirty="0" smtClean="0"/>
              <a:t>After </a:t>
            </a:r>
            <a:r>
              <a:rPr lang="en-US" dirty="0"/>
              <a:t>the unimpeded delivery of a positive pressure breath, this IPR device enables an external vacuum source to generate a negative airway pressure during the expiratory phase. </a:t>
            </a:r>
            <a:endParaRPr lang="en-US" dirty="0" smtClean="0"/>
          </a:p>
          <a:p>
            <a:r>
              <a:rPr lang="en-US" dirty="0" smtClean="0"/>
              <a:t>Two </a:t>
            </a:r>
            <a:r>
              <a:rPr lang="en-US" dirty="0"/>
              <a:t>other types of IPR device are available for use in either spontaneously breathing patients (inspiration through the device creates the negative airway pressure</a:t>
            </a:r>
            <a:r>
              <a:rPr lang="en-US" b="1" baseline="30000" dirty="0">
                <a:hlinkClick r:id="rId2"/>
              </a:rPr>
              <a:t>7</a:t>
            </a:r>
            <a:r>
              <a:rPr lang="en-US" dirty="0"/>
              <a:t>) or during cardiopulmonary resuscitation (CPR) (chest recoil on the decompression phase creates the negative </a:t>
            </a:r>
            <a:r>
              <a:rPr lang="en-US" dirty="0" err="1"/>
              <a:t>intrathoracic</a:t>
            </a:r>
            <a:r>
              <a:rPr lang="en-US" dirty="0"/>
              <a:t> pressure). </a:t>
            </a:r>
          </a:p>
          <a:p>
            <a:endParaRPr lang="en-US" dirty="0"/>
          </a:p>
        </p:txBody>
      </p:sp>
    </p:spTree>
    <p:extLst>
      <p:ext uri="{BB962C8B-B14F-4D97-AF65-F5344CB8AC3E}">
        <p14:creationId xmlns:p14="http://schemas.microsoft.com/office/powerpoint/2010/main" val="1907054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The objective of the present phase II study was to demonstrate the feasibility of using the IPR device to treat intraoperative hypotension in </a:t>
            </a:r>
            <a:r>
              <a:rPr lang="en-US" dirty="0" err="1"/>
              <a:t>anaesthetised</a:t>
            </a:r>
            <a:r>
              <a:rPr lang="en-US" dirty="0"/>
              <a:t> patients and to evaluate the </a:t>
            </a:r>
            <a:r>
              <a:rPr lang="en-US" dirty="0" err="1"/>
              <a:t>haemodynamic</a:t>
            </a:r>
            <a:r>
              <a:rPr lang="en-US" dirty="0"/>
              <a:t> effects. </a:t>
            </a:r>
            <a:endParaRPr lang="en-US" dirty="0" smtClean="0"/>
          </a:p>
          <a:p>
            <a:pPr marL="0" indent="0">
              <a:buNone/>
            </a:pPr>
            <a:r>
              <a:rPr lang="en-US" dirty="0" smtClean="0"/>
              <a:t>By </a:t>
            </a:r>
            <a:r>
              <a:rPr lang="en-US" dirty="0"/>
              <a:t>increasing BP and pulse pressure (PP), an indirect measure of stroke volume, we </a:t>
            </a:r>
            <a:r>
              <a:rPr lang="en-US" dirty="0" err="1"/>
              <a:t>hypothesised</a:t>
            </a:r>
            <a:r>
              <a:rPr lang="en-US" dirty="0"/>
              <a:t> that the IPR device could be used as a noninvasive treatment for hypotension </a:t>
            </a:r>
          </a:p>
        </p:txBody>
      </p:sp>
    </p:spTree>
    <p:extLst>
      <p:ext uri="{BB962C8B-B14F-4D97-AF65-F5344CB8AC3E}">
        <p14:creationId xmlns:p14="http://schemas.microsoft.com/office/powerpoint/2010/main" val="30698133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65100" y="0"/>
            <a:ext cx="8789730" cy="6858000"/>
          </a:xfrm>
          <a:prstGeom prst="rect">
            <a:avLst/>
          </a:prstGeom>
        </p:spPr>
      </p:pic>
    </p:spTree>
    <p:extLst>
      <p:ext uri="{BB962C8B-B14F-4D97-AF65-F5344CB8AC3E}">
        <p14:creationId xmlns:p14="http://schemas.microsoft.com/office/powerpoint/2010/main" val="39167250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and methods</a:t>
            </a:r>
            <a:endParaRPr lang="en-US" dirty="0"/>
          </a:p>
        </p:txBody>
      </p:sp>
      <p:sp>
        <p:nvSpPr>
          <p:cNvPr id="3" name="Content Placeholder 2"/>
          <p:cNvSpPr>
            <a:spLocks noGrp="1"/>
          </p:cNvSpPr>
          <p:nvPr>
            <p:ph idx="1"/>
          </p:nvPr>
        </p:nvSpPr>
        <p:spPr/>
        <p:txBody>
          <a:bodyPr/>
          <a:lstStyle/>
          <a:p>
            <a:r>
              <a:rPr lang="en-US" dirty="0"/>
              <a:t>The IPR study device (</a:t>
            </a:r>
            <a:r>
              <a:rPr lang="en-US" dirty="0" err="1"/>
              <a:t>CirQLATOR</a:t>
            </a:r>
            <a:r>
              <a:rPr lang="en-US" dirty="0"/>
              <a:t>; Advanced Circulatory, Roseville, Minnesota, USA) is a device that is cleared by the United States Food and Drug Administration and is indicated to enhance circulation in states of low blood flow. Specifically, this device was designed for patients who are mechanically ventilated. </a:t>
            </a:r>
          </a:p>
        </p:txBody>
      </p:sp>
    </p:spTree>
    <p:extLst>
      <p:ext uri="{BB962C8B-B14F-4D97-AF65-F5344CB8AC3E}">
        <p14:creationId xmlns:p14="http://schemas.microsoft.com/office/powerpoint/2010/main" val="19963937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A hypotensive event was defined as a more than 20% reduction in SBP from the </a:t>
            </a:r>
            <a:r>
              <a:rPr lang="en-US" dirty="0" err="1"/>
              <a:t>preinduction</a:t>
            </a:r>
            <a:r>
              <a:rPr lang="en-US" dirty="0"/>
              <a:t> value, or any reduction below 90 mmHg, which occurred at least 10 min following induction of </a:t>
            </a:r>
            <a:r>
              <a:rPr lang="en-US" dirty="0" err="1"/>
              <a:t>anaesthesia</a:t>
            </a:r>
            <a:r>
              <a:rPr lang="en-US" dirty="0" smtClean="0"/>
              <a:t>.</a:t>
            </a:r>
          </a:p>
          <a:p>
            <a:r>
              <a:rPr lang="en-US" dirty="0" smtClean="0"/>
              <a:t> </a:t>
            </a:r>
            <a:r>
              <a:rPr lang="en-US" dirty="0"/>
              <a:t>When hypotension occurred, rather than immediately administering intravenous fluids or vasopressor agents, the attending </a:t>
            </a:r>
            <a:r>
              <a:rPr lang="en-US" dirty="0" err="1"/>
              <a:t>anaesthesiologist</a:t>
            </a:r>
            <a:r>
              <a:rPr lang="en-US" dirty="0"/>
              <a:t> made a concerted effort to </a:t>
            </a:r>
            <a:r>
              <a:rPr lang="en-US" dirty="0" err="1"/>
              <a:t>utilise</a:t>
            </a:r>
            <a:r>
              <a:rPr lang="en-US" dirty="0"/>
              <a:t> the IPR device. </a:t>
            </a:r>
            <a:endParaRPr lang="en-US" dirty="0" smtClean="0"/>
          </a:p>
          <a:p>
            <a:r>
              <a:rPr lang="en-US" dirty="0" smtClean="0"/>
              <a:t>Each </a:t>
            </a:r>
            <a:r>
              <a:rPr lang="en-US" dirty="0"/>
              <a:t>patient served as their own control with </a:t>
            </a:r>
            <a:r>
              <a:rPr lang="en-US" dirty="0" err="1"/>
              <a:t>haemodynamic</a:t>
            </a:r>
            <a:r>
              <a:rPr lang="en-US" dirty="0"/>
              <a:t> parameters compared in the absence and presence of the IPR device.</a:t>
            </a:r>
          </a:p>
          <a:p>
            <a:endParaRPr lang="en-US" dirty="0"/>
          </a:p>
        </p:txBody>
      </p:sp>
    </p:spTree>
    <p:extLst>
      <p:ext uri="{BB962C8B-B14F-4D97-AF65-F5344CB8AC3E}">
        <p14:creationId xmlns:p14="http://schemas.microsoft.com/office/powerpoint/2010/main" val="198901476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269876" y="492125"/>
            <a:ext cx="4460874" cy="6000750"/>
          </a:xfrm>
        </p:spPr>
        <p:txBody>
          <a:bodyPr>
            <a:normAutofit lnSpcReduction="10000"/>
          </a:bodyPr>
          <a:lstStyle/>
          <a:p>
            <a:r>
              <a:rPr lang="en-US" dirty="0"/>
              <a:t>Once an intraoperative hypotensive episode was confirmed, the IPR device was inserted into the respiratory circuit and activated. The IPR device setup and a representative airway pressure tracing are shown in </a:t>
            </a:r>
            <a:r>
              <a:rPr lang="en-US" dirty="0">
                <a:hlinkClick r:id="rId2" action="ppaction://hlinkfile"/>
              </a:rPr>
              <a:t>Fig. 1</a:t>
            </a:r>
            <a:r>
              <a:rPr lang="en-US" dirty="0"/>
              <a:t>. The central piped vacuum system served as the vacuum source for the IPR device. The fresh gas flow into the </a:t>
            </a:r>
            <a:r>
              <a:rPr lang="en-US" dirty="0" err="1"/>
              <a:t>anaesthesia</a:t>
            </a:r>
            <a:r>
              <a:rPr lang="en-US" dirty="0"/>
              <a:t> circuit was adjusted to maintain an inflated bellows thus ensuring delivery of a consistent tidal volume in the presence or absence of the IPR device. End-tidal </a:t>
            </a:r>
            <a:r>
              <a:rPr lang="en-US" dirty="0" err="1"/>
              <a:t>anaesthetic</a:t>
            </a:r>
            <a:r>
              <a:rPr lang="en-US" dirty="0"/>
              <a:t> agent concentrations were monitored to ensure they remained constant during IPR use. If the threshold BP was not attained within 6 min, the </a:t>
            </a:r>
            <a:r>
              <a:rPr lang="en-US" dirty="0" err="1"/>
              <a:t>anaesthesiologist</a:t>
            </a:r>
            <a:r>
              <a:rPr lang="en-US" dirty="0"/>
              <a:t> could then use more traditional therapies (e.g. intravenous fluids, blood, blood products, vasopressor, change in </a:t>
            </a:r>
            <a:r>
              <a:rPr lang="en-US" dirty="0" err="1"/>
              <a:t>anaesthetic</a:t>
            </a:r>
            <a:r>
              <a:rPr lang="en-US" dirty="0"/>
              <a:t> regimen) to increase the BP </a:t>
            </a:r>
          </a:p>
        </p:txBody>
      </p:sp>
      <p:pic>
        <p:nvPicPr>
          <p:cNvPr id="8" name="Picture Placeholder 1" descr="Fig. 1"/>
          <p:cNvPicPr>
            <a:picLocks noGrp="1" noChangeAspect="1"/>
          </p:cNvPicPr>
          <p:nvPr>
            <p:ph type="pic" idx="1"/>
          </p:nvPr>
        </p:nvPicPr>
        <p:blipFill>
          <a:blip r:embed="rId3"/>
          <a:srcRect t="3841" b="3841"/>
          <a:stretch>
            <a:fillRect/>
          </a:stretch>
        </p:blipFill>
        <p:spPr>
          <a:xfrm>
            <a:off x="5090617" y="359392"/>
            <a:ext cx="4000044" cy="5815983"/>
          </a:xfrm>
        </p:spPr>
      </p:pic>
    </p:spTree>
    <p:extLst>
      <p:ext uri="{BB962C8B-B14F-4D97-AF65-F5344CB8AC3E}">
        <p14:creationId xmlns:p14="http://schemas.microsoft.com/office/powerpoint/2010/main" val="844910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If </a:t>
            </a:r>
            <a:r>
              <a:rPr lang="en-US" dirty="0"/>
              <a:t>the patient suddenly developed severe hypotension, the </a:t>
            </a:r>
            <a:r>
              <a:rPr lang="en-US" dirty="0" err="1"/>
              <a:t>anaesthesiologist</a:t>
            </a:r>
            <a:r>
              <a:rPr lang="en-US" dirty="0"/>
              <a:t> was free to use any additional therapies deemed appropriate at any time. </a:t>
            </a:r>
            <a:endParaRPr lang="en-US" dirty="0" smtClean="0"/>
          </a:p>
          <a:p>
            <a:r>
              <a:rPr lang="en-US" dirty="0" smtClean="0"/>
              <a:t>Although </a:t>
            </a:r>
            <a:r>
              <a:rPr lang="en-US" dirty="0"/>
              <a:t>the recommended duration of IPR therapy was at least 10 min, the IPR treatment duration could be shorter or longer at the discretion of the attending </a:t>
            </a:r>
            <a:r>
              <a:rPr lang="en-US" dirty="0" err="1"/>
              <a:t>anaesthesiologist</a:t>
            </a:r>
            <a:r>
              <a:rPr lang="en-US" dirty="0"/>
              <a:t>. IPR therapy could be used for multiple hypotensive episodes during the same procedure </a:t>
            </a:r>
            <a:endParaRPr lang="en-US" dirty="0" smtClean="0"/>
          </a:p>
          <a:p>
            <a:r>
              <a:rPr lang="en-US" dirty="0"/>
              <a:t>Positive end-expiratory pressure (PEEP) was not used: the mechanism of action of the IPR device creates a negative </a:t>
            </a:r>
            <a:r>
              <a:rPr lang="en-US" dirty="0" err="1"/>
              <a:t>intrathoracic</a:t>
            </a:r>
            <a:r>
              <a:rPr lang="en-US" dirty="0"/>
              <a:t> pressure of -12 cmH</a:t>
            </a:r>
            <a:r>
              <a:rPr lang="en-US" baseline="-25000" dirty="0"/>
              <a:t>2</a:t>
            </a:r>
            <a:r>
              <a:rPr lang="en-US" dirty="0"/>
              <a:t>O during the expiratory phase and is thus incompatible with PEEP. </a:t>
            </a:r>
          </a:p>
        </p:txBody>
      </p:sp>
    </p:spTree>
    <p:extLst>
      <p:ext uri="{BB962C8B-B14F-4D97-AF65-F5344CB8AC3E}">
        <p14:creationId xmlns:p14="http://schemas.microsoft.com/office/powerpoint/2010/main" val="41646904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329</TotalTime>
  <Words>522</Words>
  <Application>Microsoft Macintosh PowerPoint</Application>
  <PresentationFormat>On-screen Show (4:3)</PresentationFormat>
  <Paragraphs>35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Breeze</vt:lpstr>
      <vt:lpstr>Intrathoracic pressure regulation to treat intraoperative hypotension: A phase II pilot study</vt:lpstr>
      <vt:lpstr>Introduction</vt:lpstr>
      <vt:lpstr>PowerPoint Presentation</vt:lpstr>
      <vt:lpstr>PowerPoint Presentation</vt:lpstr>
      <vt:lpstr>PowerPoint Presentation</vt:lpstr>
      <vt:lpstr>Materials and methods</vt:lpstr>
      <vt:lpstr>PowerPoint Presentation</vt:lpstr>
      <vt:lpstr>PowerPoint Presentation</vt:lpstr>
      <vt:lpstr>PowerPoint Presentation</vt:lpstr>
      <vt:lpstr>result</vt:lpstr>
      <vt:lpstr>conclusion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Shruti Gairola</dc:creator>
  <cp:lastModifiedBy>Shruti Gairola</cp:lastModifiedBy>
  <cp:revision>14</cp:revision>
  <cp:lastPrinted>2015-05-29T19:00:13Z</cp:lastPrinted>
  <dcterms:created xsi:type="dcterms:W3CDTF">2015-05-28T13:36:26Z</dcterms:created>
  <dcterms:modified xsi:type="dcterms:W3CDTF">2015-05-30T02:20:35Z</dcterms:modified>
</cp:coreProperties>
</file>