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62" r:id="rId3"/>
    <p:sldId id="360" r:id="rId4"/>
    <p:sldId id="361" r:id="rId5"/>
    <p:sldId id="3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70" r:id="rId14"/>
    <p:sldId id="345" r:id="rId15"/>
    <p:sldId id="371" r:id="rId16"/>
    <p:sldId id="348" r:id="rId17"/>
    <p:sldId id="349" r:id="rId18"/>
    <p:sldId id="350" r:id="rId19"/>
    <p:sldId id="351" r:id="rId20"/>
    <p:sldId id="354" r:id="rId21"/>
    <p:sldId id="355" r:id="rId22"/>
    <p:sldId id="266" r:id="rId23"/>
    <p:sldId id="267" r:id="rId24"/>
    <p:sldId id="269" r:id="rId25"/>
    <p:sldId id="271" r:id="rId26"/>
    <p:sldId id="356" r:id="rId27"/>
    <p:sldId id="272" r:id="rId28"/>
    <p:sldId id="273" r:id="rId29"/>
    <p:sldId id="274" r:id="rId30"/>
    <p:sldId id="372" r:id="rId31"/>
    <p:sldId id="275" r:id="rId32"/>
    <p:sldId id="276" r:id="rId33"/>
    <p:sldId id="278" r:id="rId34"/>
    <p:sldId id="281" r:id="rId35"/>
    <p:sldId id="283" r:id="rId36"/>
    <p:sldId id="284" r:id="rId37"/>
    <p:sldId id="285" r:id="rId38"/>
    <p:sldId id="343" r:id="rId39"/>
    <p:sldId id="286" r:id="rId40"/>
    <p:sldId id="287" r:id="rId41"/>
    <p:sldId id="344" r:id="rId42"/>
    <p:sldId id="288" r:id="rId43"/>
    <p:sldId id="289" r:id="rId44"/>
    <p:sldId id="290" r:id="rId45"/>
    <p:sldId id="341" r:id="rId46"/>
    <p:sldId id="3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4A328-C2C2-4E9F-9A06-3718C9D1069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3360-F011-49F1-805F-798B117FA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8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5E3B-DAC5-4252-91C9-83671B3257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7BFB0-8119-4B46-9841-6C53D35E6B1E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48CA-E65F-494E-AC18-8E208479F42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703A-E3E8-4EBA-B748-7393D6CF2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562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SPINAL </a:t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ANESTHESIA </a:t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3" descr="IMG_00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228600"/>
            <a:ext cx="2133600" cy="6324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0" y="4999037"/>
            <a:ext cx="4114800" cy="185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Jaishri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Bogra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Deptt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Anaesthesiology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King George’s Medical University, </a:t>
            </a:r>
          </a:p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Lucknow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pie.med.utoronto.ca/OBAnesthesia/OBAnesthesia_content/assets/images/spinalUltrasound/spinal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133600"/>
            <a:ext cx="2876550" cy="2196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0000"/>
                </a:solidFill>
              </a:rPr>
              <a:t>Important Facts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Cardiac accelerator </a:t>
            </a:r>
            <a:r>
              <a:rPr lang="en-US" sz="24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T1-T4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Bradycardia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↓ contractility)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Vasomotor </a:t>
            </a:r>
            <a:r>
              <a:rPr lang="en-US" sz="24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T5-L1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 Determine vasomotor tone)(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vasodilation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blockade)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Sympathetic outflow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arise from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T5-L1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(Block ↑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vagal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tone, small contacted gut with active peristalsis)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Most dependent part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supine position is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T4-T8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(imp. For hyperbaric solution)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Spinal Anesthesia/Analgesia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579427" y="1447800"/>
            <a:ext cx="5421573" cy="52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525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Adult 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L3-L4 or L4-L5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 or even L2-L3)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Infant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L4-L5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line drawn b/w the highest pt. of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iliac crests (</a:t>
            </a:r>
            <a:r>
              <a:rPr lang="en-US" sz="24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Tuffier’s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line)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usually cross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either body of L4 or the L4-L5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interspace</a:t>
            </a:r>
            <a:endParaRPr lang="en-US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Position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Sitting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lateral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Prone(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anorectal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procedure, hypobaric solution,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jackknife position)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800100"/>
            <a:ext cx="3124200" cy="50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391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Positioning the Patient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Sitting</a:t>
            </a:r>
          </a:p>
          <a:p>
            <a:pPr marL="461963" indent="-173038">
              <a:buFont typeface="Wingdings" pitchFamily="2" charset="2"/>
              <a:buChar char="v"/>
            </a:pPr>
            <a:r>
              <a:rPr lang="en-US" sz="2000" dirty="0" smtClean="0"/>
              <a:t>With Legs hanging over side of bed</a:t>
            </a:r>
          </a:p>
          <a:p>
            <a:pPr marL="461963" indent="-173038">
              <a:buFont typeface="Wingdings" pitchFamily="2" charset="2"/>
              <a:buChar char="v"/>
            </a:pPr>
            <a:r>
              <a:rPr lang="en-US" sz="2000" dirty="0" smtClean="0"/>
              <a:t>Put Feet up on a Stool (no wheels)</a:t>
            </a:r>
          </a:p>
          <a:p>
            <a:pPr marL="461963" indent="-173038">
              <a:buFont typeface="Wingdings" pitchFamily="2" charset="2"/>
              <a:buChar char="v"/>
            </a:pPr>
            <a:r>
              <a:rPr lang="en-US" sz="2000" dirty="0" smtClean="0"/>
              <a:t>Assistant MUST keep the patient from Swaying</a:t>
            </a:r>
          </a:p>
          <a:p>
            <a:pPr marL="461963" indent="-173038">
              <a:buFont typeface="Wingdings" pitchFamily="2" charset="2"/>
              <a:buChar char="v"/>
            </a:pPr>
            <a:r>
              <a:rPr lang="en-US" sz="2000" dirty="0" smtClean="0"/>
              <a:t>Curve her back like a “C”,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Lateral Decubitus (Left or Right?)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Needs to be Parallel to the Edge of the Bed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Legs Flexed up to Abdomen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Forehead Flexed down towards Knees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Jack-knife Position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Chosen for </a:t>
            </a:r>
            <a:r>
              <a:rPr lang="en-US" sz="2000" dirty="0" err="1" smtClean="0"/>
              <a:t>ano</a:t>
            </a:r>
            <a:r>
              <a:rPr lang="en-US" sz="2000" dirty="0" smtClean="0"/>
              <a:t>-rectal surgery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CSF will not drip from hub of needle</a:t>
            </a:r>
          </a:p>
          <a:p>
            <a:pPr marL="509588" indent="-220663">
              <a:buFont typeface="Wingdings" pitchFamily="2" charset="2"/>
              <a:buChar char="v"/>
            </a:pPr>
            <a:r>
              <a:rPr lang="en-US" sz="2000" dirty="0" smtClean="0"/>
              <a:t>Use hypobaric solution</a:t>
            </a:r>
          </a:p>
        </p:txBody>
      </p:sp>
    </p:spTree>
    <p:extLst>
      <p:ext uri="{BB962C8B-B14F-4D97-AF65-F5344CB8AC3E}">
        <p14:creationId xmlns:p14="http://schemas.microsoft.com/office/powerpoint/2010/main" val="1158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26zfesik67yjk.cloudfront.net/4c626cb2e26f46a2af9b1611a7c59fdd/2d79f827fe7a4d69b02389fdd024bd4a/6d294968ddb8407795a571a72d9e0b36/5f15ff6c737241e29a785886c7c4c99e.jpg?Policy=eyJTdGF0ZW1lbnQiOiBbeyJSZXNvdXJjZSI6ICJodHRwczovL2QyNnpmZXNpazY3eWprLmNsb3VkZnJvbnQubmV0LzRjNjI2Y2IyZTI2ZjQ2YTJhZjliMTYxMWE3YzU5ZmRkLzJkNzlmODI3ZmU3YTRkNjliMDIzODlmZGQwMjRiZDRhLyoiLCAiQ29uZGl0aW9uIjogeyJEYXRlTGVzc1RoYW4iOiB7IkFXUzpFcG9jaFRpbWUiOiAxNDAzNzAxODUyfX19XX0_&amp;Signature=dAXW7eursXbRPdH3UOfwx7imITDcgG7zeUBupT6o1KKE7jaxfnqU1Z-alwq6kzL%7E06ZNXFSK6OxTq2yp5jNXyKRAEvTcZ9gZIAuxERSpKsESpnuLb-oYSLojut22p95a4Unq1esBOl5cd5vfaN9Ue2YUlwtYF4SCdOMlEfPRRgN20vZNRD8i-f2TsY204nC3j9SM5cDSAYRsnztCTtaOuiyxNI3IoJQH21VbST1N2-n2xSShMxvgyRjmmqv5hIUGXrSF4HBd2CjgcnrsHcqG98SM60sRqASmSlMVruq5-67KLeWpEPFdDqFZ1Agv495lqDbK51MSmh2y4H06NZ4hsg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39996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 landmarks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58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patient and operating table should then be placed in the position appropriate for the surgical procedure and drugs chosen.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416641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5181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Lateral </a:t>
            </a:r>
            <a:r>
              <a:rPr lang="en-US" i="1" dirty="0" err="1" smtClean="0">
                <a:solidFill>
                  <a:srgbClr val="C00000"/>
                </a:solidFill>
              </a:rPr>
              <a:t>decubitus</a:t>
            </a:r>
            <a:r>
              <a:rPr lang="en-US" i="1" dirty="0" smtClean="0">
                <a:solidFill>
                  <a:srgbClr val="C00000"/>
                </a:solidFill>
              </a:rPr>
              <a:t> positioning for a </a:t>
            </a:r>
            <a:r>
              <a:rPr lang="en-US" i="1" dirty="0" err="1" smtClean="0">
                <a:solidFill>
                  <a:srgbClr val="C00000"/>
                </a:solidFill>
              </a:rPr>
              <a:t>neuraxial</a:t>
            </a:r>
            <a:r>
              <a:rPr lang="en-US" i="1" dirty="0" smtClean="0">
                <a:solidFill>
                  <a:srgbClr val="C00000"/>
                </a:solidFill>
              </a:rPr>
              <a:t> block. The assistant can help the patient assume the ideal position of “forehead to knees.”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28601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Anesthetic dose is injected at a rate of approximately 0.2 </a:t>
            </a:r>
            <a:r>
              <a:rPr lang="en-US" b="1" dirty="0" err="1" smtClean="0"/>
              <a:t>mL</a:t>
            </a:r>
            <a:r>
              <a:rPr lang="en-US" b="1" dirty="0" smtClean="0"/>
              <a:t>/sec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Anesthesia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/>
              <a:t> 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single injection of a local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anesthetic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solution into the subarachnoid space usually at the lumbar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level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Intrathecal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Narcotics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Commonly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L3-L4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Largest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Interspace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L5-S1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Factors Affecting Block Height - SAB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Baricity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anesthetic solution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Position of the patient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injection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Immediately after injection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Drug Dosage (mg)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Concentration times volume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Addition of Opioids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Site of Injection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7391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Additional Factors to Consider with SAB Height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Patient Age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Elderly patients &gt; 80 </a:t>
            </a:r>
            <a:r>
              <a:rPr lang="en-US" sz="2800" dirty="0" err="1" smtClean="0"/>
              <a:t>yrs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Patient Height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Intra-abdominal Pressure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Pregnancy &amp; Obesity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Drug Volume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6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1"/>
            <a:ext cx="7543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Block with SAB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Sympathetic Block-   </a:t>
            </a:r>
            <a:r>
              <a:rPr lang="en-US" sz="2400" dirty="0" smtClean="0"/>
              <a:t>2-6 dermatomes higher than the sensory block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  Motor Block-  </a:t>
            </a:r>
            <a:r>
              <a:rPr lang="en-US" sz="2400" dirty="0" smtClean="0"/>
              <a:t>2 dermatomes lower than sensory block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4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 OF REGIONAL ANESTHESIA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Local anesthetic applied around a peripheral nerve at any point along the length of the nerve (from spinal cord)- reducing or preventing impulse transmission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No CNS depression; patient conscious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anesthetic techniques categorized as follows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Spinal anesthesia and Epidural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 nerve blockades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3588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performing a spinal anesthetic, appropriate monitors should be placed, and airway and resuscitation equipment should be readily available.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 equipment for the spinal blockade should be ready for use, and all necessary medications should be drawn up prior to positioning the patient for spinal anesthesia.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Adequate preparation for the spinal reduces the amount of time needed to perform the block and assists with making the patient comfortable.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 positioning is the key to making the spinal anesthetic quick and successful.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Technique of Lumbar Puncture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Once the patient is correctly positioned, the midline should be palpated. The iliac crests are palpated, and a line is drawn between them in order to find the body of L4 or the L4-5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interspace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interspaces can be identified, depending on where the needle is to be inserted.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skin should be cleaned with sterile cleaning solution, and the area should be draped in a sterile fashion.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small wheal of local anesthetic is injected into the skin at the site of insertion.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local anesthetic is then administered along the intended path of the spinal needle insertion to a depth of 1 to 2 in. </a:t>
            </a:r>
          </a:p>
        </p:txBody>
      </p:sp>
    </p:spTree>
    <p:extLst>
      <p:ext uri="{BB962C8B-B14F-4D97-AF65-F5344CB8AC3E}">
        <p14:creationId xmlns:p14="http://schemas.microsoft.com/office/powerpoint/2010/main" val="14589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 MIDLINE APPROACH</a:t>
            </a:r>
          </a:p>
          <a:p>
            <a:r>
              <a:rPr lang="en-US" dirty="0" smtClean="0"/>
              <a:t>2. PARAMEDIAN APPROACH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2535174"/>
          <a:ext cx="5410199" cy="3855720"/>
        </p:xfrm>
        <a:graphic>
          <a:graphicData uri="http://schemas.openxmlformats.org/drawingml/2006/table">
            <a:tbl>
              <a:tblPr/>
              <a:tblGrid>
                <a:gridCol w="3047999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Midline Approach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Paramedian approach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Skin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  <a:cs typeface="Times New Roman"/>
                        </a:rPr>
                        <a:t>Skin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Subcutaneous fat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  <a:cs typeface="Times New Roman"/>
                        </a:rPr>
                        <a:t>Subcutaneous fat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Supraspinous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 ligament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Interspinous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 ligament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Ligamentum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flavum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Ligmentum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flavum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  <a:cs typeface="Times New Roman"/>
                        </a:rPr>
                        <a:t>Dura mater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Dura mater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  <a:cs typeface="Times New Roman"/>
                        </a:rPr>
                        <a:t>Subdural space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Subdural space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Arachnoid</a:t>
                      </a:r>
                      <a:r>
                        <a:rPr lang="en-US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mater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Arachnoid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mater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Subarachnoid space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Subarachnoid space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40767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Spinal : approaches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1"/>
            <a:ext cx="48768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Structure Pierced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 descr="IMG_00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7200" y="83531"/>
            <a:ext cx="4343400" cy="220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Midline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Approach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back should be draped in a sterile fashion.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advancement of needle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Two “pops” are felt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The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first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penetration of the 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flavum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the penetration of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dura-arachnoid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membrane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ü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stylet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is then removed,     and  CSF should appear at the needle hub.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spinal needles of small gauge (26-29 gauge), this usually takes 5-10 sec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5715000"/>
          <a:ext cx="7772400" cy="1143000"/>
        </p:xfrm>
        <a:graphic>
          <a:graphicData uri="http://schemas.openxmlformats.org/drawingml/2006/table">
            <a:tbl>
              <a:tblPr/>
              <a:tblGrid>
                <a:gridCol w="7740015"/>
                <a:gridCol w="32385"/>
              </a:tblGrid>
              <a:tr h="1143000">
                <a:tc>
                  <a:txBody>
                    <a:bodyPr/>
                    <a:lstStyle/>
                    <a:p>
                      <a:endParaRPr lang="en-US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6801" name="AutoShape 1" descr="mk:@MSITStore:C:\Users\manoj\Desktop\SEMINAR,THESIS,EXTRA\Anesthesia%20Books\Miller's%20Anesthesia%20-%207th%20Ed\Miller's%20Anesthesia%20-%207th%20Ed.chm::/blank.gif"/>
          <p:cNvSpPr>
            <a:spLocks noChangeAspect="1" noChangeArrowheads="1"/>
          </p:cNvSpPr>
          <p:nvPr/>
        </p:nvSpPr>
        <p:spPr bwMode="auto">
          <a:xfrm>
            <a:off x="0" y="0"/>
            <a:ext cx="95250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457200" y="115431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Paramedian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Approach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Calcified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interspinous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ligament or difficulty in flexing the spine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needle should be inserted 1 cm lateral and 1 cm inferior  of the superior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spinous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process of desired level.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Angle should be 10-25 toward midline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ligamentum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flavum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usually the first resistance identified.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468" y="3276600"/>
            <a:ext cx="36150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NEEDLE</a:t>
            </a:r>
          </a:p>
        </p:txBody>
      </p:sp>
      <p:pic>
        <p:nvPicPr>
          <p:cNvPr id="20483" name="Content Placeholder 5" descr="IMG_0099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905000"/>
            <a:ext cx="3038475" cy="4019550"/>
          </a:xfrm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24400" y="59436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Constantia" pitchFamily="18" charset="0"/>
              </a:rPr>
              <a:t>QUINCKE                  WHITACRE              SPROTEE</a:t>
            </a:r>
            <a:endParaRPr lang="en-US" sz="1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403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Spinal needles fall into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two main categories: 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those that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 the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Quincke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 Babcock needle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the traditional disposable spinal needle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those with a conical tip(Pencil tip) :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Whitacre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Sprotte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needles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a continuous spinal technique is chosen, use of a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Tuohy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Hustead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needle can facilitate passage of the catheter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r.shashank MD\Desktop\gertie-marx-sprotte-whitacre-quincke-needle-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20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2399"/>
            <a:ext cx="4572000" cy="62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28601" y="310277"/>
            <a:ext cx="373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Blunt tip (pencil-point) needle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decreased the incidence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 PDPH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protte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a side-injection needle with a long opening.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has the advantage of more vigorous CSF flow compared with similar gauge needles.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43000" y="5029200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>
                <a:solidFill>
                  <a:srgbClr val="00B0F0"/>
                </a:solidFill>
              </a:rPr>
              <a:t>Examples of continuous spinal needles</a:t>
            </a:r>
            <a:r>
              <a:rPr lang="en-US" b="1" dirty="0" smtClean="0"/>
              <a:t>, including a disposable, 18-gauge </a:t>
            </a:r>
            <a:r>
              <a:rPr lang="en-US" b="1" dirty="0" err="1" smtClean="0"/>
              <a:t>Hustead</a:t>
            </a:r>
            <a:r>
              <a:rPr lang="en-US" b="1" dirty="0" smtClean="0"/>
              <a:t> (A) and a 17-gauge </a:t>
            </a:r>
            <a:r>
              <a:rPr lang="en-US" b="1" dirty="0" err="1" smtClean="0"/>
              <a:t>Tuohy</a:t>
            </a:r>
            <a:r>
              <a:rPr lang="en-US" b="1" dirty="0" smtClean="0"/>
              <a:t> (B) needle. </a:t>
            </a:r>
            <a:r>
              <a:rPr lang="en-US" b="1" i="1" dirty="0" smtClean="0"/>
              <a:t>Both have distal tips designed to direct the catheters inserted through the needles along the course of the bevel opening; 20-gauge epidural catheters are used with these particular needle sizes.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286001" y="3244334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Hustead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44334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</a:t>
            </a:r>
            <a:r>
              <a:rPr lang="en-US" sz="3200" b="1" dirty="0" err="1" smtClean="0">
                <a:solidFill>
                  <a:srgbClr val="C00000"/>
                </a:solidFill>
              </a:rPr>
              <a:t>Tuohy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4148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Differential blockade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              Autonomic&gt;sensory&gt;motor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Sensitivity to blockade determined by             axonal diameter, degree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myelination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anatomy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 Sympathetic blockade may be two dermatomes higher than  sensory block (pain, light touch)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 of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Advantages of Spinal Anaesthesia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0" y="1600200"/>
            <a:ext cx="7924800" cy="50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</a:rPr>
              <a:t>1.Cost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Arial" pitchFamily="34" charset="0"/>
              </a:rPr>
              <a:t>2.Patient </a:t>
            </a:r>
            <a:r>
              <a:rPr lang="en-GB" sz="2400" dirty="0" smtClean="0">
                <a:latin typeface="Arial" pitchFamily="34" charset="0"/>
              </a:rPr>
              <a:t>satisfaction 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Arial" pitchFamily="34" charset="0"/>
              </a:rPr>
              <a:t>3.Respiratory </a:t>
            </a:r>
            <a:r>
              <a:rPr lang="en-GB" sz="2400" dirty="0" smtClean="0">
                <a:latin typeface="Arial" pitchFamily="34" charset="0"/>
              </a:rPr>
              <a:t>disease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Arial" pitchFamily="34" charset="0"/>
              </a:rPr>
              <a:t>4.Patent </a:t>
            </a:r>
            <a:r>
              <a:rPr lang="en-GB" sz="2400" dirty="0" smtClean="0">
                <a:latin typeface="Arial" pitchFamily="34" charset="0"/>
              </a:rPr>
              <a:t>airway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Arial" pitchFamily="34" charset="0"/>
              </a:rPr>
              <a:t>5.Diabetic </a:t>
            </a:r>
            <a:r>
              <a:rPr lang="en-GB" sz="2400" dirty="0" smtClean="0">
                <a:latin typeface="Arial" pitchFamily="34" charset="0"/>
              </a:rPr>
              <a:t>patients</a:t>
            </a: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</a:rPr>
              <a:t>6.Elderly Patients 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</a:rPr>
              <a:t>7.Muscle relaxation</a:t>
            </a:r>
            <a:endParaRPr lang="en-GB" sz="2400" dirty="0">
              <a:latin typeface="Arial" pitchFamily="34" charset="0"/>
            </a:endParaRP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</a:rPr>
              <a:t>8.Blood </a:t>
            </a:r>
            <a:r>
              <a:rPr lang="en-GB" sz="2400" dirty="0">
                <a:latin typeface="Arial" pitchFamily="34" charset="0"/>
              </a:rPr>
              <a:t>loss during operation is </a:t>
            </a:r>
            <a:r>
              <a:rPr lang="en-GB" sz="2400" dirty="0" smtClean="0">
                <a:latin typeface="Arial" pitchFamily="34" charset="0"/>
              </a:rPr>
              <a:t>less</a:t>
            </a:r>
          </a:p>
          <a:p>
            <a:pPr marL="798513" indent="-336550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</a:rPr>
              <a:t>9. Post operative pain relief</a:t>
            </a:r>
            <a:endParaRPr lang="en-GB" sz="2400" dirty="0">
              <a:latin typeface="Arial" pitchFamily="34" charset="0"/>
            </a:endParaRPr>
          </a:p>
          <a:p>
            <a:pPr marL="341313" indent="-341313">
              <a:spcBef>
                <a:spcPts val="488"/>
              </a:spcBef>
              <a:spcAft>
                <a:spcPts val="488"/>
              </a:spcAft>
              <a:buClr>
                <a:srgbClr val="000000"/>
              </a:buClr>
              <a:buSzPct val="75000"/>
              <a:buFont typeface="Angsana New" pitchFamily="18" charset="-34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696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Baricity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Local Anesthetics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Isobaric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Stays where you put it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 has the same density or specific gravity as CSF (1.003-1.008) – Normal Saline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Hypobaric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“Floats” up – Lighter than CSF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 has a density or specific gravity that is less than CSF (&lt;1.003) – Sterile Water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Hyperbaric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Settles to Dependent aspect of the subarachnoid space – Heavier than CSF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 has a density or specific gravity that is greater than CSF (&gt;1.008) - Dextrose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609600" y="774680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Hypobaric and Isobaric Spinal Anesthesia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make a drug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hypobaric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CSF, it must be less dense than CSF, with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baricity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appreciably less than 1.0000 or a specific gravity appreciably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 than 1.0069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(the mean value of the specific gravity of CSF).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common method of formulating a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hypobaric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 is to mix solution with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sterile water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&amp; for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hyperbaric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mix with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dextrose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2" y="990600"/>
          <a:ext cx="6418685" cy="5491464"/>
        </p:xfrm>
        <a:graphic>
          <a:graphicData uri="http://schemas.openxmlformats.org/drawingml/2006/table">
            <a:tbl>
              <a:tblPr/>
              <a:tblGrid>
                <a:gridCol w="1283737"/>
                <a:gridCol w="1283737"/>
                <a:gridCol w="1283737"/>
                <a:gridCol w="1283737"/>
                <a:gridCol w="1283737"/>
              </a:tblGrid>
              <a:tr h="295458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Local Anesthetic Mixture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Dose (mg) * 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Duration (min)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 T10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 T4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Plain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Epinephrine, 0.2 mg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5441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rgbClr val="00B050"/>
                          </a:solidFill>
                        </a:rPr>
                        <a:t>Lidocaine</a:t>
                      </a:r>
                      <a:r>
                        <a:rPr lang="it-IT" sz="1600" dirty="0"/>
                        <a:t> (5% in 7.5% dextrose)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50-60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75-100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60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75-100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441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rgbClr val="00B050"/>
                          </a:solidFill>
                        </a:rPr>
                        <a:t>Tetracaine </a:t>
                      </a:r>
                      <a:r>
                        <a:rPr lang="it-IT" sz="1600" dirty="0"/>
                        <a:t>(0.5% in 5% dextrose)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6-8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10-16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70-90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100-150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4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Bupivacaine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dirty="0"/>
                        <a:t>(0.75% in 8.5% dextrose)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8-10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12-20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90-120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100-150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21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Ropivacaine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dirty="0"/>
                        <a:t>(0.5% in dextrose)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12-18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18-25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80-110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—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78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Levobupivacaine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8-10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12-20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90-120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100-150</a:t>
                      </a:r>
                    </a:p>
                  </a:txBody>
                  <a:tcPr marL="14876" marR="14876" marT="14876" marB="14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86200" y="6400800"/>
          <a:ext cx="4038600" cy="640080"/>
        </p:xfrm>
        <a:graphic>
          <a:graphicData uri="http://schemas.openxmlformats.org/drawingml/2006/table">
            <a:tbl>
              <a:tblPr/>
              <a:tblGrid>
                <a:gridCol w="914400"/>
                <a:gridCol w="31242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baseline="30000" dirty="0"/>
                        <a:t>*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Doses are for use in a 70-kg adult male of average height.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81000" y="4572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Drug Selection for Hyperbaric Spinal Anesthesia(Miller)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457200" y="129540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Fentanyl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(&lt;25µg)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Clonidine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25-50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µg)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α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-agonist, prolongs the motor &amp;  sensory blockade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Dexmedetomidine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(3-5 µg)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Neostigmine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inhibits the breakdown of acetylcholine and thereby induces analgesia.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It also prolongs and intensifies the analgesia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Epinephrine (0.2 mg) 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phenylephrine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(5 mg)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Spinal Anesthetic Additives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26616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In patients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 be allowed to leave the recovery room after spinal anesthesia as soon as it can be demonstrated that their block is receding appropriately (at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four dermatomes’ regression or a spinal level of less than T10),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they 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hemodynamically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stable, and they are comfortable.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Outpatients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should be able to ambulate without orthostatic changes and void before discharge if they are in a high-risk group for urinary retention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Contraindications  of Spinal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ABSOLUTE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Infection at the site of injection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 refusal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Coagulopathy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and other bleeding disorders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hypovolemia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intracranial pressure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MS &amp;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3914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Relative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Sepsis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Uncoperative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patient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Preexisting neurological deficits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spinal deformity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Controversial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Prior surgery at the site of injection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Complicated surgery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Prolonged operation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Major blood loss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85800" y="997089"/>
            <a:ext cx="777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BRADYCARDIA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Defined as HR &lt; 50 beats/ min.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T1-4 involvement leads to unopposed 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vagal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tone and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decreased venous return which leads to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bradycardia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asystole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NAUSEA AND VOMITING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Causes(Hypotension, Increased peristalsis,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Opioid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analgesia)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Nausea and vomiting may be associated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neuraxial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block in up to 20% of patients,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atropine is almost universally effective in treating the nausea associated with high (T5)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neuraxial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anesthesia.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24135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Complications</a:t>
            </a:r>
            <a:endParaRPr lang="en-US" sz="4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73753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CRANIAL NERVE PALSY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TRANSIENT NEUROLOGICAL SYMPTOM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More common with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lidocaine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CAUDA EQUINA SYNDROME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(B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owel-bladder dysfunction)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HIGH NEURAL BLOCKADE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  <a:tabLst>
                <a:tab pos="1371600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Excessive dose, failure to reduce standard dose[elderly, pregnant, obese, very short stature]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  <a:tabLst>
                <a:tab pos="1371600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Unconsciousness, hypotension, apnea is referred to as high spinal or total spinal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HYPOTENSION</a:t>
            </a:r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592763"/>
          </a:xfrm>
        </p:spPr>
        <p:txBody>
          <a:bodyPr rtlCol="0"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Prevented by: Volume loading with 10-20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/kg of intravenous fluid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Predictors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hypotension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low intravascular volume in case of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hypovolemia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due external loss by trauma, dehydration, internal loss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sensory block ≥ T5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 &gt; 40 years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systolic BP &lt; 120 mm Hg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combined spinal and general anesthesia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puncture between L2-3 and above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emergency surgery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pt with h/o uncontrolled hypertension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underlying autonomic dysfunction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Full and complete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Prolonged block: Pain free postoperatively</a:t>
            </a:r>
          </a:p>
          <a:p>
            <a:r>
              <a:rPr lang="en-US" dirty="0" smtClean="0"/>
              <a:t>Alternative to GA for certain poor risk patients esp.:</a:t>
            </a:r>
          </a:p>
          <a:p>
            <a:pPr marL="1373188">
              <a:buFont typeface="Wingdings" pitchFamily="2" charset="2"/>
              <a:buChar char="v"/>
            </a:pPr>
            <a:r>
              <a:rPr lang="en-US" dirty="0" smtClean="0"/>
              <a:t> Difficult airway</a:t>
            </a:r>
          </a:p>
          <a:p>
            <a:pPr marL="1373188">
              <a:buFont typeface="Wingdings" pitchFamily="2" charset="2"/>
              <a:buChar char="v"/>
            </a:pPr>
            <a:r>
              <a:rPr lang="en-US" dirty="0" smtClean="0"/>
              <a:t> Respiratory disease</a:t>
            </a:r>
          </a:p>
          <a:p>
            <a:r>
              <a:rPr lang="en-US" dirty="0" smtClean="0"/>
              <a:t>Contracted bowel</a:t>
            </a:r>
          </a:p>
          <a:p>
            <a:r>
              <a:rPr lang="en-US" dirty="0" smtClean="0"/>
              <a:t>Suitable for certain surgical procedures</a:t>
            </a:r>
          </a:p>
          <a:p>
            <a:r>
              <a:rPr lang="en-US" dirty="0" smtClean="0"/>
              <a:t>Blunt the stress response to surgery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 of hypotension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7244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100% O2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Elevation of leg	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Head down position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FLUIDS-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crystalloid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Colloid [500-1000ml] preferred due to increased intravascular time, maintaining CO,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uteroplacental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circulation.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SYMPATHOMIMETICS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1280160" lvl="3" algn="just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Epinephrine: increases HR, CO, SBP, decrease DBP.</a:t>
            </a:r>
          </a:p>
          <a:p>
            <a:pPr marL="1280160" lvl="3" algn="just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Phenylephrine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Increase in SVR, SBP, DBP. Causes reflex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bradycardia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coronary blood flow increased.</a:t>
            </a:r>
          </a:p>
          <a:p>
            <a:pPr marL="1280160" lvl="3" algn="just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Ephedrine; increase myocardial contractility and rate. </a:t>
            </a:r>
          </a:p>
          <a:p>
            <a:pPr marL="1280160" lvl="3" algn="just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Mephentermin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286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Spinal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71601"/>
            <a:ext cx="731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Management of total spinal</a:t>
            </a:r>
            <a:endParaRPr lang="en-US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Airway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secure airway and administer 100% oxygen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Breathing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ventilate by facemask and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intubate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Circulation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treat with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/v fluids and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vasopressor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e.g. ephedrine 3-6mg or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metaraminol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2mg increments or 0.5-1ml adrenaline 1:10 000 as required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Continue to ventilate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until the block wears off (2 - 4 hours)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the block recedes the patient will begin recovering consciousness followed by breathing and then movement of the arms and finally legs.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 Dural Puncture Headache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 rtlCol="0"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Due to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leak of CSF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defect leads to </a:t>
            </a:r>
            <a:r>
              <a:rPr lang="en-US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traction in supporting structure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especially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tentorium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vasodialatation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cerebral blood vessels.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Usually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bifrontal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and or occipital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usually worse in upright , coughing , straining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Causes nausea, photophobia, tinnitus,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diplopia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[6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nerve], cranial nerve palsy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Treatment plan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 keeping </a:t>
            </a:r>
            <a:r>
              <a:rPr lang="en-US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patient supine, adequate hydration, NSAIDS with without caffeine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[increases production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csf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causes vasoconstriction of intracranial vessels], if not relieved within 12-24 hr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then epidural blood patch.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Epidural blood patch consists of giving 20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168399"/>
          <a:ext cx="7125296" cy="4699001"/>
        </p:xfrm>
        <a:graphic>
          <a:graphicData uri="http://schemas.openxmlformats.org/drawingml/2006/table">
            <a:tbl>
              <a:tblPr/>
              <a:tblGrid>
                <a:gridCol w="3562648"/>
                <a:gridCol w="3562648"/>
              </a:tblGrid>
              <a:tr h="653110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Factors </a:t>
                      </a:r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that 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May Increase the Incidence of Post–spinal Puncture Headache</a:t>
                      </a:r>
                      <a:endParaRPr lang="en-US" sz="1700" dirty="0">
                        <a:solidFill>
                          <a:srgbClr val="C00000"/>
                        </a:solidFill>
                      </a:endParaRP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760">
                <a:tc>
                  <a:txBody>
                    <a:bodyPr/>
                    <a:lstStyle/>
                    <a:p>
                      <a:pPr algn="l"/>
                      <a:r>
                        <a:rPr lang="en-US" sz="1700" b="1"/>
                        <a:t>Age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Younger </a:t>
                      </a:r>
                      <a:r>
                        <a:rPr lang="en-US" sz="1700" i="1" dirty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700" i="1" dirty="0"/>
                        <a:t>frequent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algn="l"/>
                      <a:r>
                        <a:rPr lang="en-US" sz="1700" b="1"/>
                        <a:t>Gender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Females </a:t>
                      </a:r>
                      <a:r>
                        <a:rPr lang="en-US" sz="1700" i="1" dirty="0"/>
                        <a:t>&gt; males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algn="l"/>
                      <a:r>
                        <a:rPr lang="en-US" sz="1700" b="1"/>
                        <a:t>Needle size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Larger </a:t>
                      </a:r>
                      <a:r>
                        <a:rPr lang="en-US" sz="1700" i="1" dirty="0"/>
                        <a:t>&gt; smaller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8461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Needle bevel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/>
                        <a:t>Less when the needle bevel is placed in the long axis of the neuraxis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algn="l"/>
                      <a:r>
                        <a:rPr lang="en-US" sz="1700" b="1"/>
                        <a:t>Pregnancy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 dirty="0"/>
                        <a:t>More when</a:t>
                      </a:r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 pregnant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Dural punctures (no.)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i="1" dirty="0"/>
                        <a:t>More with </a:t>
                      </a:r>
                      <a:r>
                        <a:rPr lang="en-US" sz="1700" i="1" dirty="0">
                          <a:solidFill>
                            <a:srgbClr val="7030A0"/>
                          </a:solidFill>
                        </a:rPr>
                        <a:t>multiple punctures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3110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Factors Not Increasing the Incidence of Post–spinal Puncture Headache</a:t>
                      </a:r>
                      <a:endParaRPr lang="en-US" sz="1700" dirty="0">
                        <a:solidFill>
                          <a:srgbClr val="C00000"/>
                        </a:solidFill>
                      </a:endParaRP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760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/>
                        <a:t>Continuous spinals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760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Timing of ambulation</a:t>
                      </a:r>
                    </a:p>
                  </a:txBody>
                  <a:tcPr marL="18339" marR="18339" marT="18339" marB="18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4572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Relationships Among Variables and Post–spinal Puncture Headache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81000" y="5921514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Onset of headache :Usually 12-72 h following the procedure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i="1" dirty="0" smtClean="0">
                <a:solidFill>
                  <a:srgbClr val="7030A0"/>
                </a:solidFill>
              </a:rPr>
              <a:t>Miller’s Anesthesia, 6</a:t>
            </a:r>
            <a:r>
              <a:rPr lang="en-US" sz="2800" i="1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i="1" dirty="0" smtClean="0">
                <a:solidFill>
                  <a:srgbClr val="7030A0"/>
                </a:solidFill>
              </a:rPr>
              <a:t> edition.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Morgan Anesthesia</a:t>
            </a:r>
            <a:r>
              <a:rPr lang="en-US" sz="2800" i="1" dirty="0" smtClean="0">
                <a:solidFill>
                  <a:srgbClr val="7030A0"/>
                </a:solidFill>
              </a:rPr>
              <a:t> 4</a:t>
            </a:r>
            <a:r>
              <a:rPr lang="en-US" sz="2800" i="1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i="1" dirty="0" smtClean="0">
                <a:solidFill>
                  <a:srgbClr val="7030A0"/>
                </a:solidFill>
              </a:rPr>
              <a:t> edition.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Textbook of regional Anesthesia &amp; Pain MX; By </a:t>
            </a:r>
            <a:r>
              <a:rPr lang="en-US" sz="2800" dirty="0" err="1" smtClean="0">
                <a:solidFill>
                  <a:srgbClr val="7030A0"/>
                </a:solidFill>
              </a:rPr>
              <a:t>Prithviraj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rgbClr val="7030A0"/>
                </a:solidFill>
              </a:rPr>
              <a:t>Baras</a:t>
            </a:r>
            <a:r>
              <a:rPr lang="en-US" sz="2800" dirty="0" smtClean="0">
                <a:solidFill>
                  <a:srgbClr val="7030A0"/>
                </a:solidFill>
              </a:rPr>
              <a:t> Clinical Anesthesia 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Neuraxial</a:t>
            </a:r>
            <a:r>
              <a:rPr lang="en-US" sz="2800" dirty="0" smtClean="0">
                <a:solidFill>
                  <a:srgbClr val="7030A0"/>
                </a:solidFill>
              </a:rPr>
              <a:t> Anesthesia by D.E. </a:t>
            </a:r>
            <a:r>
              <a:rPr lang="en-US" sz="2800" dirty="0" err="1" smtClean="0">
                <a:solidFill>
                  <a:srgbClr val="7030A0"/>
                </a:solidFill>
              </a:rPr>
              <a:t>Longnecker</a:t>
            </a:r>
            <a:r>
              <a:rPr lang="en-US" sz="2800" dirty="0" smtClean="0">
                <a:solidFill>
                  <a:srgbClr val="7030A0"/>
                </a:solidFill>
              </a:rPr>
              <a:t> et al  New York: McGraw-Hill Medical.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Wylie Anesthesia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Internet Google Scholar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hashank MD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285999"/>
            <a:ext cx="5334000" cy="452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.shashank MD\Desktop\img_i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-152400"/>
            <a:ext cx="2895600" cy="2696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057400"/>
            <a:ext cx="7467600" cy="1470025"/>
          </a:xfrm>
        </p:spPr>
        <p:txBody>
          <a:bodyPr>
            <a:normAutofit fontScale="90000"/>
          </a:bodyPr>
          <a:lstStyle/>
          <a:p>
            <a:r>
              <a:rPr sz="9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0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685800" y="762000"/>
            <a:ext cx="7696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Indication of 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Subarachnoid block can be used to provide surgical anesthesia for all procedures carried out on the lower half of the body.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Indications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 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surgery on the lower limb, pelvis, genitals, and perineum, and most urological procedure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 be used for 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analgesia (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Intrathecal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opoid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397525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7800" y="1371600"/>
          <a:ext cx="3276600" cy="4101084"/>
        </p:xfrm>
        <a:graphic>
          <a:graphicData uri="http://schemas.openxmlformats.org/drawingml/2006/table">
            <a:tbl>
              <a:tblPr/>
              <a:tblGrid>
                <a:gridCol w="868680"/>
                <a:gridCol w="24079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Dermatomal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Level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Surface Landmark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Little finger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T1,T2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Inner aspect of the arm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Nipple line, root of scapula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Inferior border of scapula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,Tip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of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xiphoid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Umbilicus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L2 to L3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Anterior thigh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Heel of foot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1981200"/>
            <a:ext cx="876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5334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Dermatomes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01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076395"/>
            <a:ext cx="4648200" cy="5476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810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 ANATOMY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981200"/>
          <a:ext cx="4038601" cy="3960566"/>
        </p:xfrm>
        <a:graphic>
          <a:graphicData uri="http://schemas.openxmlformats.org/drawingml/2006/table">
            <a:tbl>
              <a:tblPr/>
              <a:tblGrid>
                <a:gridCol w="1091403"/>
                <a:gridCol w="2947198"/>
              </a:tblGrid>
              <a:tr h="468178">
                <a:tc gridSpan="2">
                  <a:txBody>
                    <a:bodyPr/>
                    <a:lstStyle/>
                    <a:p>
                      <a:pPr marL="685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Anatomic Landmarks to Identify Vertebral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Levels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Anatomic Landmark 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Features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Vertebral prominence, the most prominent process in the neck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Inferior angle of the scapula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Line connecting iliac crests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Line connecting the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posterior </a:t>
                      </a:r>
                      <a:r>
                        <a:rPr lang="en-US" sz="1600" smtClean="0">
                          <a:latin typeface="Times New Roman"/>
                          <a:ea typeface="Times New Roman"/>
                          <a:cs typeface="Times New Roman"/>
                        </a:rPr>
                        <a:t>superior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iliac spines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Sacral hiatus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Groove or depression just above or between the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gluteal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clefts above the coccyx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65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" y="0"/>
            <a:ext cx="518159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Spinal Cord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Extends from foramen magnum to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dult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lower border of L1 in /upper border of L2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000" b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nfants/children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: L3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about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45 cm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Duramater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Subarachnoid space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&amp; subdural space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S2 in adults( S3 in children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 C gives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 pairs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spinal nerve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extension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piamater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the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FILUM TERMINALE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penetrate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attach the terminal end of spinal cord [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conus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medullari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]to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periosteum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the coccyx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umbarSpineAnatomyVertebr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61900"/>
            <a:ext cx="6705599" cy="32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9624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Vertebrae Anatomy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2271</Words>
  <Application>Microsoft Office PowerPoint</Application>
  <PresentationFormat>On-screen Show (4:3)</PresentationFormat>
  <Paragraphs>433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                                                                                   SPINAL  ANESTHESIA  </vt:lpstr>
      <vt:lpstr>DEFINITION OF REGIONAL ANESTHESIA</vt:lpstr>
      <vt:lpstr>The Advantages of Spinal Anaesthesia </vt:lpstr>
      <vt:lpstr>Contd…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SPINAL NEEDLE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Contraindications  of Spinal</vt:lpstr>
      <vt:lpstr>Cont…</vt:lpstr>
      <vt:lpstr>PowerPoint Presentation</vt:lpstr>
      <vt:lpstr>PowerPoint Presentation</vt:lpstr>
      <vt:lpstr>HYPOTENSION</vt:lpstr>
      <vt:lpstr>Treatment of hypotension</vt:lpstr>
      <vt:lpstr>Contd…</vt:lpstr>
      <vt:lpstr>PowerPoint Presentation</vt:lpstr>
      <vt:lpstr>Post Dural Puncture Headache: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dell</cp:lastModifiedBy>
  <cp:revision>35</cp:revision>
  <dcterms:created xsi:type="dcterms:W3CDTF">2014-06-23T20:33:09Z</dcterms:created>
  <dcterms:modified xsi:type="dcterms:W3CDTF">2015-08-24T04:55:09Z</dcterms:modified>
</cp:coreProperties>
</file>