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25" r:id="rId2"/>
    <p:sldId id="258" r:id="rId3"/>
    <p:sldId id="312" r:id="rId4"/>
    <p:sldId id="278" r:id="rId5"/>
    <p:sldId id="271" r:id="rId6"/>
    <p:sldId id="267" r:id="rId7"/>
    <p:sldId id="269" r:id="rId8"/>
    <p:sldId id="272" r:id="rId9"/>
    <p:sldId id="382" r:id="rId10"/>
    <p:sldId id="281" r:id="rId11"/>
    <p:sldId id="264" r:id="rId12"/>
    <p:sldId id="333" r:id="rId13"/>
    <p:sldId id="353" r:id="rId14"/>
    <p:sldId id="391" r:id="rId15"/>
    <p:sldId id="354" r:id="rId16"/>
    <p:sldId id="393" r:id="rId17"/>
    <p:sldId id="329" r:id="rId18"/>
    <p:sldId id="394" r:id="rId19"/>
    <p:sldId id="422" r:id="rId20"/>
    <p:sldId id="423" r:id="rId21"/>
    <p:sldId id="424" r:id="rId22"/>
    <p:sldId id="428" r:id="rId23"/>
    <p:sldId id="429" r:id="rId24"/>
    <p:sldId id="279" r:id="rId25"/>
    <p:sldId id="314" r:id="rId26"/>
    <p:sldId id="315" r:id="rId27"/>
    <p:sldId id="316" r:id="rId28"/>
    <p:sldId id="337" r:id="rId29"/>
    <p:sldId id="339" r:id="rId30"/>
    <p:sldId id="326" r:id="rId31"/>
    <p:sldId id="275" r:id="rId32"/>
    <p:sldId id="378" r:id="rId33"/>
    <p:sldId id="376" r:id="rId34"/>
    <p:sldId id="414" r:id="rId35"/>
    <p:sldId id="268" r:id="rId36"/>
    <p:sldId id="377" r:id="rId37"/>
    <p:sldId id="350" r:id="rId38"/>
    <p:sldId id="351" r:id="rId39"/>
    <p:sldId id="397" r:id="rId40"/>
    <p:sldId id="260" r:id="rId41"/>
    <p:sldId id="399" r:id="rId42"/>
    <p:sldId id="400" r:id="rId43"/>
    <p:sldId id="401" r:id="rId44"/>
    <p:sldId id="291" r:id="rId45"/>
    <p:sldId id="292" r:id="rId46"/>
    <p:sldId id="290" r:id="rId47"/>
    <p:sldId id="431" r:id="rId48"/>
    <p:sldId id="432" r:id="rId49"/>
    <p:sldId id="402" r:id="rId50"/>
    <p:sldId id="395" r:id="rId51"/>
    <p:sldId id="367" r:id="rId52"/>
    <p:sldId id="368" r:id="rId53"/>
    <p:sldId id="403" r:id="rId54"/>
    <p:sldId id="404" r:id="rId55"/>
    <p:sldId id="405" r:id="rId56"/>
    <p:sldId id="407" r:id="rId57"/>
    <p:sldId id="406" r:id="rId58"/>
    <p:sldId id="416" r:id="rId59"/>
    <p:sldId id="430" r:id="rId60"/>
    <p:sldId id="383" r:id="rId61"/>
    <p:sldId id="384" r:id="rId62"/>
    <p:sldId id="413" r:id="rId63"/>
    <p:sldId id="408" r:id="rId64"/>
    <p:sldId id="417" r:id="rId65"/>
    <p:sldId id="418" r:id="rId66"/>
    <p:sldId id="409" r:id="rId67"/>
    <p:sldId id="410" r:id="rId68"/>
    <p:sldId id="411" r:id="rId69"/>
    <p:sldId id="41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94573-5891-4021-B59F-E6A820C7F071}" type="datetimeFigureOut">
              <a:rPr lang="en-US" smtClean="0"/>
              <a:pPr/>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EE0F0-CCC7-4BEE-8FA6-514C0AB4A4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8B83D-A345-4601-948F-A04AA1B651C2}"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2D840-8231-46D7-86BC-FA1B0ED2F0F7}" type="slidenum">
              <a:rPr lang="en-US"/>
              <a:pPr/>
              <a:t>31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15BE61D-36CA-401C-98A0-DF491F3571C6}" type="slidenum">
              <a:rPr lang="en-CA"/>
              <a:pPr/>
              <a:t>32</a:t>
            </a:fld>
            <a:endParaRPr lang="en-CA"/>
          </a:p>
        </p:txBody>
      </p:sp>
      <p:sp>
        <p:nvSpPr>
          <p:cNvPr id="25603" name="Rectangle 2"/>
          <p:cNvSpPr>
            <a:spLocks noGrp="1" noRot="1" noChangeAspect="1" noChangeArrowheads="1" noTextEdit="1"/>
          </p:cNvSpPr>
          <p:nvPr>
            <p:ph type="sldImg"/>
          </p:nvPr>
        </p:nvSpPr>
        <p:spPr>
          <a:xfrm>
            <a:off x="1144588" y="685800"/>
            <a:ext cx="4572000" cy="34290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93F09-8368-47A7-A381-D9A2A30665BC}" type="slidenum">
              <a:rPr lang="en-US"/>
              <a:pPr/>
              <a:t>33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D4DD7-A09B-45C2-9ADE-C20FB987EA79}" type="slidenum">
              <a:rPr lang="en-US"/>
              <a:pPr/>
              <a:t>35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6C4921C-FCCB-4865-B79E-DE91A1D85018}" type="slidenum">
              <a:rPr lang="en-CA"/>
              <a:pPr/>
              <a:t>36</a:t>
            </a:fld>
            <a:endParaRPr lang="en-CA"/>
          </a:p>
        </p:txBody>
      </p:sp>
      <p:sp>
        <p:nvSpPr>
          <p:cNvPr id="23555" name="Rectangle 2"/>
          <p:cNvSpPr>
            <a:spLocks noGrp="1" noRot="1" noChangeAspect="1" noChangeArrowheads="1" noTextEdit="1"/>
          </p:cNvSpPr>
          <p:nvPr>
            <p:ph type="sldImg"/>
          </p:nvPr>
        </p:nvSpPr>
        <p:spPr>
          <a:xfrm>
            <a:off x="1144588" y="685800"/>
            <a:ext cx="4572000" cy="34290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E1650-55E5-4198-BA33-8B6E43D72D14}" type="slidenum">
              <a:rPr lang="en-US"/>
              <a:pPr/>
              <a:t>39</a:t>
            </a:fld>
            <a:endParaRPr lang="en-US"/>
          </a:p>
        </p:txBody>
      </p:sp>
      <p:sp>
        <p:nvSpPr>
          <p:cNvPr id="12289" name="Rectangle 1"/>
          <p:cNvSpPr>
            <a:spLocks noGrp="1" noRot="1" noChangeAspect="1" noChangeArrowheads="1"/>
          </p:cNvSpPr>
          <p:nvPr>
            <p:ph type="sldImg"/>
          </p:nvPr>
        </p:nvSpPr>
        <p:spPr>
          <a:ln/>
        </p:spPr>
      </p:sp>
      <p:sp>
        <p:nvSpPr>
          <p:cNvPr id="12290"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333333"/>
                </a:solidFill>
              </a:rPr>
              <a:t>Teacher demonstrates how to hold the microscope, where the lens paper is located and how to use it. Students will be invited to turn the knobs and observe the stage as it moves up and down. Teacher will demonstrate how to store the microscope.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0DCFD-979F-4143-A741-7E0494F04A7F}" type="slidenum">
              <a:rPr lang="en-US"/>
              <a:pPr/>
              <a:t>40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5B27A-5340-4B20-B808-2BF68798F7A2}" type="slidenum">
              <a:rPr lang="en-US"/>
              <a:pPr/>
              <a:t>41</a:t>
            </a:fld>
            <a:endParaRPr lang="en-US"/>
          </a:p>
        </p:txBody>
      </p:sp>
      <p:sp>
        <p:nvSpPr>
          <p:cNvPr id="19457" name="Rectangle 1"/>
          <p:cNvSpPr>
            <a:spLocks noGrp="1" noRot="1" noChangeAspect="1" noChangeArrowheads="1"/>
          </p:cNvSpPr>
          <p:nvPr>
            <p:ph type="sldImg"/>
          </p:nvPr>
        </p:nvSpPr>
        <p:spPr>
          <a:ln/>
        </p:spPr>
      </p:sp>
      <p:sp>
        <p:nvSpPr>
          <p:cNvPr id="19458"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333333"/>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45C30-32C9-4C20-8A88-513E79C8AD2C}" type="slidenum">
              <a:rPr lang="en-US"/>
              <a:pPr/>
              <a:t>43</a:t>
            </a:fld>
            <a:endParaRPr lang="en-US"/>
          </a:p>
        </p:txBody>
      </p:sp>
      <p:sp>
        <p:nvSpPr>
          <p:cNvPr id="22529" name="Rectangle 1"/>
          <p:cNvSpPr>
            <a:spLocks noGrp="1" noRot="1" noChangeAspect="1" noChangeArrowheads="1"/>
          </p:cNvSpPr>
          <p:nvPr>
            <p:ph type="sldImg"/>
          </p:nvPr>
        </p:nvSpPr>
        <p:spPr>
          <a:ln/>
        </p:spPr>
      </p:sp>
      <p:sp>
        <p:nvSpPr>
          <p:cNvPr id="22530"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333333"/>
                </a:solidFill>
              </a:rPr>
              <a:t>Emphasize </a:t>
            </a:r>
            <a:r>
              <a:rPr lang="en-US" sz="1600" dirty="0">
                <a:solidFill>
                  <a:srgbClr val="333333"/>
                </a:solidFill>
              </a:rPr>
              <a:t>not using the coarse objective during this process, as it will crack the slides.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58042-272A-4A6E-99D2-45FDE79E9133}" type="slidenum">
              <a:rPr lang="en-US" smtClean="0"/>
              <a:pPr/>
              <a:t>61</a:t>
            </a:fld>
            <a:endParaRPr lang="en-US"/>
          </a:p>
        </p:txBody>
      </p:sp>
    </p:spTree>
    <p:extLst>
      <p:ext uri="{BB962C8B-B14F-4D97-AF65-F5344CB8AC3E}">
        <p14:creationId xmlns:p14="http://schemas.microsoft.com/office/powerpoint/2010/main" xmlns="" val="159154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35DA6DE-F369-4709-9FCC-8769BF79C125}" type="slidenum">
              <a:rPr lang="en-CA"/>
              <a:pPr/>
              <a:t>3</a:t>
            </a:fld>
            <a:endParaRPr lang="en-CA"/>
          </a:p>
        </p:txBody>
      </p:sp>
      <p:sp>
        <p:nvSpPr>
          <p:cNvPr id="15363" name="Rectangle 2"/>
          <p:cNvSpPr>
            <a:spLocks noGrp="1" noRot="1" noChangeAspect="1" noChangeArrowheads="1" noTextEdit="1"/>
          </p:cNvSpPr>
          <p:nvPr>
            <p:ph type="sldImg"/>
          </p:nvPr>
        </p:nvSpPr>
        <p:spPr>
          <a:xfrm>
            <a:off x="1144588" y="685800"/>
            <a:ext cx="4572000" cy="3429000"/>
          </a:xfrm>
          <a:ln/>
        </p:spPr>
      </p:sp>
      <p:sp>
        <p:nvSpPr>
          <p:cNvPr id="15364"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F9568-A123-43FD-92B0-E1E13C81F94F}" type="slidenum">
              <a:rPr lang="en-US"/>
              <a:pPr/>
              <a:t>4</a:t>
            </a:fld>
            <a:endParaRPr lang="en-US"/>
          </a:p>
        </p:txBody>
      </p:sp>
      <p:sp>
        <p:nvSpPr>
          <p:cNvPr id="3073" name="Rectangle 1"/>
          <p:cNvSpPr>
            <a:spLocks noGrp="1" noRot="1" noChangeAspect="1" noChangeArrowheads="1"/>
          </p:cNvSpPr>
          <p:nvPr>
            <p:ph type="sldImg"/>
          </p:nvPr>
        </p:nvSpPr>
        <p:spPr>
          <a:ln/>
        </p:spPr>
      </p:sp>
      <p:sp>
        <p:nvSpPr>
          <p:cNvPr id="307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333333"/>
                </a:solidFill>
              </a:rPr>
              <a:t>Students will have their microscopes out, for reference as we go through each of the steps. As an introduction, students will be asked what kinds of things they can do with this tool.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D24FC-4745-4CA8-AFA0-446D1B3AC90E}" type="slidenum">
              <a:rPr lang="en-US"/>
              <a:pPr/>
              <a:t>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C2EA8-792A-44C7-AC12-C533912A280F}" type="slidenum">
              <a:rPr lang="en-US"/>
              <a:pPr/>
              <a:t>6</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C9D27-EA39-4699-941B-20BB05322A1B}" type="slidenum">
              <a:rPr lang="en-US"/>
              <a:pPr/>
              <a:t>7</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7096C-815E-4E1E-B17D-E8F2E3A372CE}" type="slidenum">
              <a:rPr lang="en-US"/>
              <a:pPr/>
              <a:t>8</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5613D-542A-491A-AE15-DC948B2AD7C2}"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61D6E-F413-4C5B-8DEC-D4E5858CCCB4}" type="slidenum">
              <a:rPr lang="en-US"/>
              <a:pPr/>
              <a:t>11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endParaRPr lang="en-US"/>
          </a:p>
        </p:txBody>
      </p:sp>
      <p:sp>
        <p:nvSpPr>
          <p:cNvPr id="5" name="Footer Placeholder 4"/>
          <p:cNvSpPr>
            <a:spLocks noGrp="1"/>
          </p:cNvSpPr>
          <p:nvPr>
            <p:ph type="ftr" sz="quarter" idx="10"/>
          </p:nvPr>
        </p:nvSpPr>
        <p:spPr>
          <a:xfrm>
            <a:off x="685800" y="152400"/>
            <a:ext cx="7696200" cy="228600"/>
          </a:xfrm>
        </p:spPr>
        <p:txBody>
          <a:bodyPr/>
          <a:lstStyle>
            <a:lvl1pPr>
              <a:defRPr/>
            </a:lvl1pPr>
          </a:lstStyle>
          <a:p>
            <a:r>
              <a:rPr lang="en-US"/>
              <a:t>Copyright </a:t>
            </a:r>
            <a:r>
              <a:rPr lang="en-US">
                <a:cs typeface="Arial" charset="0"/>
              </a:rPr>
              <a:t>© The McGraw-Hill Companies, Inc. Permission required for reproduction or display</a:t>
            </a:r>
            <a:r>
              <a:rPr lang="en-US">
                <a:solidFill>
                  <a:srgbClr val="00FFFF"/>
                </a:solidFill>
                <a:cs typeface="Arial" charset="0"/>
              </a:rPr>
              <a:t>.</a:t>
            </a:r>
            <a:endParaRPr lang="en-US">
              <a:solidFill>
                <a:srgbClr val="00FFFF"/>
              </a:solidFill>
            </a:endParaRPr>
          </a:p>
        </p:txBody>
      </p:sp>
      <p:sp>
        <p:nvSpPr>
          <p:cNvPr id="6" name="Slide Number Placeholder 5"/>
          <p:cNvSpPr>
            <a:spLocks noGrp="1"/>
          </p:cNvSpPr>
          <p:nvPr>
            <p:ph type="sldNum" sz="quarter" idx="11"/>
          </p:nvPr>
        </p:nvSpPr>
        <p:spPr>
          <a:xfrm>
            <a:off x="685800" y="6400800"/>
            <a:ext cx="1905000" cy="152400"/>
          </a:xfrm>
        </p:spPr>
        <p:txBody>
          <a:bodyPr/>
          <a:lstStyle>
            <a:lvl1pPr>
              <a:defRPr/>
            </a:lvl1pPr>
          </a:lstStyle>
          <a:p>
            <a:fld id="{7BAB056C-C333-4102-9604-90CE56B014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solidFill>
                <a:srgbClr val="00FFFF"/>
              </a:solidFill>
            </a:endParaRPr>
          </a:p>
        </p:txBody>
      </p:sp>
      <p:sp>
        <p:nvSpPr>
          <p:cNvPr id="5" name="Slide Number Placeholder 4"/>
          <p:cNvSpPr>
            <a:spLocks noGrp="1"/>
          </p:cNvSpPr>
          <p:nvPr>
            <p:ph type="sldNum" sz="quarter" idx="11"/>
          </p:nvPr>
        </p:nvSpPr>
        <p:spPr/>
        <p:txBody>
          <a:bodyPr/>
          <a:lstStyle/>
          <a:p>
            <a:fld id="{2FDD5E91-BD74-4409-B63A-A5A3E8494255}" type="slidenum">
              <a:rPr lang="en-US"/>
              <a:pPr/>
              <a:t>1</a:t>
            </a:fld>
            <a:endParaRPr lang="en-US"/>
          </a:p>
        </p:txBody>
      </p:sp>
      <p:sp>
        <p:nvSpPr>
          <p:cNvPr id="2050" name="Rectangle 2"/>
          <p:cNvSpPr>
            <a:spLocks noGrp="1" noChangeArrowheads="1"/>
          </p:cNvSpPr>
          <p:nvPr>
            <p:ph type="ctrTitle"/>
          </p:nvPr>
        </p:nvSpPr>
        <p:spPr>
          <a:xfrm>
            <a:off x="685800" y="609600"/>
            <a:ext cx="7772400" cy="4953000"/>
          </a:xfrm>
        </p:spPr>
        <p:txBody>
          <a:bodyPr>
            <a:normAutofit fontScale="90000"/>
          </a:bodyPr>
          <a:lstStyle/>
          <a:p>
            <a:pPr algn="l"/>
            <a:r>
              <a:rPr lang="en-US" dirty="0" smtClean="0"/>
              <a:t>		</a:t>
            </a:r>
            <a:r>
              <a:rPr lang="en-US" sz="7200" b="1" i="1" dirty="0" smtClean="0">
                <a:solidFill>
                  <a:srgbClr val="FF0000"/>
                </a:solidFill>
              </a:rPr>
              <a:t>Microscopy </a:t>
            </a:r>
            <a:br>
              <a:rPr lang="en-US" sz="7200" b="1" i="1" dirty="0" smtClean="0">
                <a:solidFill>
                  <a:srgbClr val="FF0000"/>
                </a:solidFill>
              </a:rPr>
            </a:br>
            <a:r>
              <a:rPr lang="en-US" sz="7200" b="1" i="1" dirty="0" smtClean="0">
                <a:solidFill>
                  <a:srgbClr val="FF0000"/>
                </a:solidFill>
              </a:rPr>
              <a:t>			and </a:t>
            </a:r>
            <a:br>
              <a:rPr lang="en-US" sz="7200" b="1" i="1" dirty="0" smtClean="0">
                <a:solidFill>
                  <a:srgbClr val="FF0000"/>
                </a:solidFill>
              </a:rPr>
            </a:br>
            <a:r>
              <a:rPr lang="en-US" sz="7200" b="1" i="1" dirty="0" smtClean="0">
                <a:solidFill>
                  <a:srgbClr val="FF0000"/>
                </a:solidFill>
              </a:rPr>
              <a:t>		Specimen 				   Preparation</a:t>
            </a:r>
            <a:br>
              <a:rPr lang="en-US" sz="7200" b="1" i="1" dirty="0" smtClean="0">
                <a:solidFill>
                  <a:srgbClr val="FF0000"/>
                </a:solidFill>
              </a:rPr>
            </a:br>
            <a:endParaRPr lang="en-US" sz="7200" b="1" i="1" dirty="0">
              <a:solidFill>
                <a:srgbClr val="FF0000"/>
              </a:solidFill>
            </a:endParaRPr>
          </a:p>
        </p:txBody>
      </p:sp>
      <p:sp>
        <p:nvSpPr>
          <p:cNvPr id="2051" name="Rectangle 3"/>
          <p:cNvSpPr>
            <a:spLocks noGrp="1" noChangeArrowheads="1"/>
          </p:cNvSpPr>
          <p:nvPr>
            <p:ph type="subTitle" idx="1"/>
          </p:nvPr>
        </p:nvSpPr>
        <p:spPr/>
        <p:txBody>
          <a:bodyPr/>
          <a:lstStyle/>
          <a:p>
            <a:endParaRPr lang="en-US" dirty="0"/>
          </a:p>
        </p:txBody>
      </p:sp>
      <p:pic>
        <p:nvPicPr>
          <p:cNvPr id="6" name="Picture 5"/>
          <p:cNvPicPr>
            <a:picLocks noChangeAspect="1" noChangeArrowheads="1"/>
          </p:cNvPicPr>
          <p:nvPr/>
        </p:nvPicPr>
        <p:blipFill>
          <a:blip r:embed="rId2" cstate="print"/>
          <a:srcRect/>
          <a:stretch>
            <a:fillRect/>
          </a:stretch>
        </p:blipFill>
        <p:spPr bwMode="auto">
          <a:xfrm>
            <a:off x="6324600" y="3352800"/>
            <a:ext cx="2563178" cy="2895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228600"/>
            <a:ext cx="8420100" cy="2503170"/>
          </a:xfrm>
        </p:spPr>
        <p:txBody>
          <a:bodyPr lIns="0" tIns="0" rIns="0" bIns="0" anchor="t">
            <a:normAutofit fontScale="90000"/>
          </a:bodyPr>
          <a:lstStyle/>
          <a:p>
            <a:pPr algn="l">
              <a:lnSpc>
                <a:spcPct val="95000"/>
              </a:lnSpc>
            </a:pPr>
            <a:r>
              <a:rPr lang="en-US" sz="2400" b="1" dirty="0" smtClean="0">
                <a:solidFill>
                  <a:srgbClr val="333333"/>
                </a:solidFill>
                <a:latin typeface="Arial" pitchFamily="34" charset="0"/>
              </a:rPr>
              <a:t>			</a:t>
            </a:r>
            <a:br>
              <a:rPr lang="en-US" sz="2400" b="1" dirty="0" smtClean="0">
                <a:solidFill>
                  <a:srgbClr val="333333"/>
                </a:solidFill>
                <a:latin typeface="Arial" pitchFamily="34" charset="0"/>
              </a:rPr>
            </a:br>
            <a:r>
              <a:rPr lang="en-US" sz="2400" b="1" dirty="0" smtClean="0">
                <a:solidFill>
                  <a:srgbClr val="333333"/>
                </a:solidFill>
                <a:latin typeface="Arial" pitchFamily="34" charset="0"/>
              </a:rPr>
              <a:t/>
            </a:r>
            <a:br>
              <a:rPr lang="en-US" sz="2400" b="1" dirty="0" smtClean="0">
                <a:solidFill>
                  <a:srgbClr val="333333"/>
                </a:solidFill>
                <a:latin typeface="Arial" pitchFamily="34" charset="0"/>
              </a:rPr>
            </a:br>
            <a:r>
              <a:rPr lang="en-US" sz="2400" b="1" dirty="0" smtClean="0">
                <a:solidFill>
                  <a:srgbClr val="333333"/>
                </a:solidFill>
                <a:latin typeface="Arial" pitchFamily="34" charset="0"/>
              </a:rPr>
              <a:t>			</a:t>
            </a:r>
            <a:r>
              <a:rPr lang="en-US" b="1" dirty="0" smtClean="0">
                <a:solidFill>
                  <a:srgbClr val="FF0000"/>
                </a:solidFill>
                <a:latin typeface="Arial" pitchFamily="34" charset="0"/>
              </a:rPr>
              <a:t>Magnification</a:t>
            </a:r>
            <a:r>
              <a:rPr lang="en-US" dirty="0">
                <a:solidFill>
                  <a:srgbClr val="000000"/>
                </a:solidFill>
                <a:latin typeface="Arial" pitchFamily="34" charset="0"/>
              </a:rPr>
              <a:t/>
            </a:r>
            <a:br>
              <a:rPr lang="en-US" dirty="0">
                <a:solidFill>
                  <a:srgbClr val="000000"/>
                </a:solidFill>
                <a:latin typeface="Arial" pitchFamily="34" charset="0"/>
              </a:rPr>
            </a:br>
            <a:r>
              <a:rPr lang="en-US" dirty="0" smtClean="0">
                <a:solidFill>
                  <a:srgbClr val="000000"/>
                </a:solidFill>
                <a:latin typeface="Arial" pitchFamily="34" charset="0"/>
              </a:rPr>
              <a:t/>
            </a:r>
            <a:br>
              <a:rPr lang="en-US" dirty="0" smtClean="0">
                <a:solidFill>
                  <a:srgbClr val="000000"/>
                </a:solidFill>
                <a:latin typeface="Arial" pitchFamily="34" charset="0"/>
              </a:rPr>
            </a:br>
            <a:r>
              <a:rPr lang="en-US" sz="2400" dirty="0" smtClean="0">
                <a:solidFill>
                  <a:srgbClr val="000000"/>
                </a:solidFill>
                <a:latin typeface="Arial" pitchFamily="34" charset="0"/>
              </a:rPr>
              <a:t>Microscope </a:t>
            </a:r>
            <a:r>
              <a:rPr lang="en-US" sz="2400" dirty="0">
                <a:solidFill>
                  <a:srgbClr val="000000"/>
                </a:solidFill>
                <a:latin typeface="Arial" pitchFamily="34" charset="0"/>
              </a:rPr>
              <a:t>has 3 magnifications: </a:t>
            </a:r>
            <a:r>
              <a:rPr lang="en-US" sz="2400" dirty="0" smtClean="0">
                <a:solidFill>
                  <a:srgbClr val="000000"/>
                </a:solidFill>
                <a:latin typeface="Arial" pitchFamily="34" charset="0"/>
              </a:rPr>
              <a:t/>
            </a:r>
            <a:br>
              <a:rPr lang="en-US" sz="2400" dirty="0" smtClean="0">
                <a:solidFill>
                  <a:srgbClr val="000000"/>
                </a:solidFill>
                <a:latin typeface="Arial" pitchFamily="34" charset="0"/>
              </a:rPr>
            </a:br>
            <a:r>
              <a:rPr lang="en-US" sz="2400" dirty="0" smtClean="0">
                <a:solidFill>
                  <a:srgbClr val="000000"/>
                </a:solidFill>
                <a:latin typeface="Arial" pitchFamily="34" charset="0"/>
              </a:rPr>
              <a:t/>
            </a:r>
            <a:br>
              <a:rPr lang="en-US" sz="2400" dirty="0" smtClean="0">
                <a:solidFill>
                  <a:srgbClr val="000000"/>
                </a:solidFill>
                <a:latin typeface="Arial" pitchFamily="34" charset="0"/>
              </a:rPr>
            </a:br>
            <a:r>
              <a:rPr lang="en-US" sz="2400" b="1" dirty="0" smtClean="0">
                <a:solidFill>
                  <a:srgbClr val="0070C0"/>
                </a:solidFill>
                <a:latin typeface="Arial" pitchFamily="34" charset="0"/>
              </a:rPr>
              <a:t>Scanning</a:t>
            </a:r>
            <a:r>
              <a:rPr lang="en-US" sz="2400" b="1" dirty="0">
                <a:solidFill>
                  <a:srgbClr val="0070C0"/>
                </a:solidFill>
                <a:latin typeface="Arial" pitchFamily="34" charset="0"/>
              </a:rPr>
              <a:t>, Low and High. </a:t>
            </a:r>
            <a:r>
              <a:rPr lang="en-US" sz="2400" b="1" dirty="0" smtClean="0">
                <a:solidFill>
                  <a:srgbClr val="0070C0"/>
                </a:solidFill>
                <a:latin typeface="Arial" pitchFamily="34" charset="0"/>
              </a:rPr>
              <a:t/>
            </a:r>
            <a:br>
              <a:rPr lang="en-US" sz="2400" b="1" dirty="0" smtClean="0">
                <a:solidFill>
                  <a:srgbClr val="0070C0"/>
                </a:solidFill>
                <a:latin typeface="Arial" pitchFamily="34" charset="0"/>
              </a:rPr>
            </a:br>
            <a:r>
              <a:rPr lang="en-US" sz="2400" b="1" dirty="0" smtClean="0">
                <a:solidFill>
                  <a:srgbClr val="0070C0"/>
                </a:solidFill>
                <a:latin typeface="Arial" pitchFamily="34" charset="0"/>
              </a:rPr>
              <a:t/>
            </a:r>
            <a:br>
              <a:rPr lang="en-US" sz="2400" b="1" dirty="0" smtClean="0">
                <a:solidFill>
                  <a:srgbClr val="0070C0"/>
                </a:solidFill>
                <a:latin typeface="Arial" pitchFamily="34" charset="0"/>
              </a:rPr>
            </a:br>
            <a:r>
              <a:rPr lang="en-US" sz="2400" b="1" dirty="0" smtClean="0">
                <a:solidFill>
                  <a:srgbClr val="0070C0"/>
                </a:solidFill>
                <a:latin typeface="Arial" pitchFamily="34" charset="0"/>
              </a:rPr>
              <a:t>The </a:t>
            </a:r>
            <a:r>
              <a:rPr lang="en-US" sz="2400" b="1" dirty="0">
                <a:solidFill>
                  <a:srgbClr val="0070C0"/>
                </a:solidFill>
                <a:latin typeface="Arial" pitchFamily="34" charset="0"/>
              </a:rPr>
              <a:t>total magnification is the ocular x objective</a:t>
            </a:r>
          </a:p>
        </p:txBody>
      </p:sp>
      <p:pic>
        <p:nvPicPr>
          <p:cNvPr id="15364" name="Picture 4"/>
          <p:cNvPicPr>
            <a:picLocks noChangeAspect="1" noChangeArrowheads="1"/>
          </p:cNvPicPr>
          <p:nvPr/>
        </p:nvPicPr>
        <p:blipFill>
          <a:blip r:embed="rId2" cstate="print"/>
          <a:srcRect/>
          <a:stretch>
            <a:fillRect/>
          </a:stretch>
        </p:blipFill>
        <p:spPr bwMode="auto">
          <a:xfrm>
            <a:off x="304800" y="4038600"/>
            <a:ext cx="8229600" cy="2590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304800"/>
            <a:ext cx="8534400" cy="584775"/>
          </a:xfrm>
          <a:prstGeom prst="rect">
            <a:avLst/>
          </a:prstGeom>
          <a:noFill/>
          <a:ln w="9525">
            <a:noFill/>
            <a:miter lim="800000"/>
            <a:headEnd/>
            <a:tailEnd/>
          </a:ln>
          <a:effectLst/>
        </p:spPr>
        <p:txBody>
          <a:bodyPr>
            <a:spAutoFit/>
          </a:bodyPr>
          <a:lstStyle/>
          <a:p>
            <a:pPr>
              <a:spcBef>
                <a:spcPct val="50000"/>
              </a:spcBef>
            </a:pPr>
            <a:r>
              <a:rPr lang="en-US" sz="3200" b="1" dirty="0">
                <a:solidFill>
                  <a:srgbClr val="FF0000"/>
                </a:solidFill>
              </a:rPr>
              <a:t>Comparing Powers of Magnification</a:t>
            </a:r>
          </a:p>
        </p:txBody>
      </p:sp>
      <p:sp>
        <p:nvSpPr>
          <p:cNvPr id="15369" name="Text Box 9"/>
          <p:cNvSpPr txBox="1">
            <a:spLocks noChangeArrowheads="1"/>
          </p:cNvSpPr>
          <p:nvPr/>
        </p:nvSpPr>
        <p:spPr bwMode="auto">
          <a:xfrm>
            <a:off x="7070725" y="4003675"/>
            <a:ext cx="1844675" cy="457200"/>
          </a:xfrm>
          <a:prstGeom prst="rect">
            <a:avLst/>
          </a:prstGeom>
          <a:noFill/>
          <a:ln w="9525">
            <a:noFill/>
            <a:miter lim="800000"/>
            <a:headEnd/>
            <a:tailEnd/>
          </a:ln>
          <a:effectLst/>
        </p:spPr>
        <p:txBody>
          <a:bodyPr>
            <a:spAutoFit/>
          </a:bodyPr>
          <a:lstStyle/>
          <a:p>
            <a:endParaRPr lang="en-US"/>
          </a:p>
        </p:txBody>
      </p:sp>
      <p:grpSp>
        <p:nvGrpSpPr>
          <p:cNvPr id="2" name="Group 16"/>
          <p:cNvGrpSpPr>
            <a:grpSpLocks/>
          </p:cNvGrpSpPr>
          <p:nvPr/>
        </p:nvGrpSpPr>
        <p:grpSpPr bwMode="auto">
          <a:xfrm>
            <a:off x="914400" y="1066800"/>
            <a:ext cx="7620000" cy="1706563"/>
            <a:chOff x="576" y="768"/>
            <a:chExt cx="4800" cy="1075"/>
          </a:xfrm>
        </p:grpSpPr>
        <p:pic>
          <p:nvPicPr>
            <p:cNvPr id="15371" name="Picture 11"/>
            <p:cNvPicPr>
              <a:picLocks noChangeAspect="1" noChangeArrowheads="1"/>
            </p:cNvPicPr>
            <p:nvPr/>
          </p:nvPicPr>
          <p:blipFill>
            <a:blip r:embed="rId3"/>
            <a:srcRect/>
            <a:stretch>
              <a:fillRect/>
            </a:stretch>
          </p:blipFill>
          <p:spPr bwMode="auto">
            <a:xfrm>
              <a:off x="576" y="768"/>
              <a:ext cx="1344" cy="1075"/>
            </a:xfrm>
            <a:prstGeom prst="rect">
              <a:avLst/>
            </a:prstGeom>
            <a:noFill/>
            <a:ln w="9525">
              <a:noFill/>
              <a:miter lim="800000"/>
              <a:headEnd/>
              <a:tailEnd/>
            </a:ln>
            <a:effectLst/>
          </p:spPr>
        </p:pic>
        <p:sp>
          <p:nvSpPr>
            <p:cNvPr id="15373" name="Text Box 13"/>
            <p:cNvSpPr txBox="1">
              <a:spLocks noChangeArrowheads="1"/>
            </p:cNvSpPr>
            <p:nvPr/>
          </p:nvSpPr>
          <p:spPr bwMode="auto">
            <a:xfrm>
              <a:off x="1920" y="931"/>
              <a:ext cx="3456" cy="756"/>
            </a:xfrm>
            <a:prstGeom prst="rect">
              <a:avLst/>
            </a:prstGeom>
            <a:noFill/>
            <a:ln w="9525">
              <a:noFill/>
              <a:miter lim="800000"/>
              <a:headEnd/>
              <a:tailEnd/>
            </a:ln>
            <a:effectLst/>
          </p:spPr>
          <p:txBody>
            <a:bodyPr>
              <a:spAutoFit/>
            </a:bodyPr>
            <a:lstStyle/>
            <a:p>
              <a:pPr algn="just">
                <a:spcBef>
                  <a:spcPct val="50000"/>
                </a:spcBef>
              </a:pPr>
              <a:r>
                <a:rPr lang="en-US" sz="2400" b="1" dirty="0">
                  <a:solidFill>
                    <a:srgbClr val="0070C0"/>
                  </a:solidFill>
                </a:rPr>
                <a:t>We can see better details with higher the powers of magnification, but we cannot see as much of the image.</a:t>
              </a:r>
            </a:p>
          </p:txBody>
        </p:sp>
      </p:grpSp>
      <p:grpSp>
        <p:nvGrpSpPr>
          <p:cNvPr id="3" name="Group 15"/>
          <p:cNvGrpSpPr>
            <a:grpSpLocks/>
          </p:cNvGrpSpPr>
          <p:nvPr/>
        </p:nvGrpSpPr>
        <p:grpSpPr bwMode="auto">
          <a:xfrm>
            <a:off x="419100" y="3124200"/>
            <a:ext cx="8191500" cy="3143250"/>
            <a:chOff x="192" y="1968"/>
            <a:chExt cx="5160" cy="1980"/>
          </a:xfrm>
        </p:grpSpPr>
        <p:pic>
          <p:nvPicPr>
            <p:cNvPr id="15372" name="Picture 12"/>
            <p:cNvPicPr>
              <a:picLocks noChangeAspect="1" noChangeArrowheads="1"/>
            </p:cNvPicPr>
            <p:nvPr/>
          </p:nvPicPr>
          <p:blipFill>
            <a:blip r:embed="rId4"/>
            <a:srcRect/>
            <a:stretch>
              <a:fillRect/>
            </a:stretch>
          </p:blipFill>
          <p:spPr bwMode="auto">
            <a:xfrm>
              <a:off x="2352" y="1968"/>
              <a:ext cx="3000" cy="1980"/>
            </a:xfrm>
            <a:prstGeom prst="rect">
              <a:avLst/>
            </a:prstGeom>
            <a:noFill/>
            <a:ln w="9525">
              <a:noFill/>
              <a:miter lim="800000"/>
              <a:headEnd/>
              <a:tailEnd/>
            </a:ln>
            <a:effectLst/>
          </p:spPr>
        </p:pic>
        <p:sp>
          <p:nvSpPr>
            <p:cNvPr id="15374" name="Text Box 14"/>
            <p:cNvSpPr txBox="1">
              <a:spLocks noChangeArrowheads="1"/>
            </p:cNvSpPr>
            <p:nvPr/>
          </p:nvSpPr>
          <p:spPr bwMode="auto">
            <a:xfrm>
              <a:off x="192" y="2469"/>
              <a:ext cx="2064" cy="989"/>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70C0"/>
                  </a:solidFill>
                </a:rPr>
                <a:t>Which of these images would be viewed at a higher power of magnification?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solidFill>
                <a:srgbClr val="00FFFF"/>
              </a:solidFill>
            </a:endParaRPr>
          </a:p>
        </p:txBody>
      </p:sp>
      <p:sp>
        <p:nvSpPr>
          <p:cNvPr id="5" name="Slide Number Placeholder 4"/>
          <p:cNvSpPr>
            <a:spLocks noGrp="1"/>
          </p:cNvSpPr>
          <p:nvPr>
            <p:ph type="sldNum" sz="quarter" idx="11"/>
          </p:nvPr>
        </p:nvSpPr>
        <p:spPr/>
        <p:txBody>
          <a:bodyPr/>
          <a:lstStyle/>
          <a:p>
            <a:fld id="{9BA5ADFC-7962-43E2-9D03-5189007D8571}" type="slidenum">
              <a:rPr lang="en-US"/>
              <a:pPr/>
              <a:t>12</a:t>
            </a:fld>
            <a:endParaRPr lang="en-US"/>
          </a:p>
        </p:txBody>
      </p:sp>
      <p:sp>
        <p:nvSpPr>
          <p:cNvPr id="11266" name="Rectangle 2"/>
          <p:cNvSpPr>
            <a:spLocks noGrp="1" noChangeArrowheads="1"/>
          </p:cNvSpPr>
          <p:nvPr>
            <p:ph type="title"/>
          </p:nvPr>
        </p:nvSpPr>
        <p:spPr/>
        <p:txBody>
          <a:bodyPr/>
          <a:lstStyle/>
          <a:p>
            <a:pPr algn="l"/>
            <a:r>
              <a:rPr lang="en-US" dirty="0" smtClean="0">
                <a:solidFill>
                  <a:srgbClr val="C00000"/>
                </a:solidFill>
              </a:rPr>
              <a:t>	</a:t>
            </a:r>
            <a:r>
              <a:rPr lang="en-US" b="1" dirty="0" smtClean="0">
                <a:solidFill>
                  <a:srgbClr val="FF0000"/>
                </a:solidFill>
              </a:rPr>
              <a:t>Microscope </a:t>
            </a:r>
            <a:r>
              <a:rPr lang="en-US" b="1" dirty="0">
                <a:solidFill>
                  <a:srgbClr val="FF0000"/>
                </a:solidFill>
              </a:rPr>
              <a:t>Resolution</a:t>
            </a:r>
          </a:p>
        </p:txBody>
      </p:sp>
      <p:sp>
        <p:nvSpPr>
          <p:cNvPr id="11267" name="Rectangle 3"/>
          <p:cNvSpPr>
            <a:spLocks noGrp="1" noChangeArrowheads="1"/>
          </p:cNvSpPr>
          <p:nvPr>
            <p:ph type="body" idx="1"/>
          </p:nvPr>
        </p:nvSpPr>
        <p:spPr/>
        <p:txBody>
          <a:bodyPr/>
          <a:lstStyle/>
          <a:p>
            <a:r>
              <a:rPr lang="en-US" dirty="0"/>
              <a:t>ability of a lens to separate or distinguish small objects that are close </a:t>
            </a:r>
            <a:r>
              <a:rPr lang="en-US" dirty="0" smtClean="0"/>
              <a:t>together</a:t>
            </a:r>
          </a:p>
          <a:p>
            <a:endParaRPr lang="en-US" dirty="0"/>
          </a:p>
          <a:p>
            <a:r>
              <a:rPr lang="en-US" dirty="0"/>
              <a:t>wavelength of light used is major factor in </a:t>
            </a:r>
            <a:r>
              <a:rPr lang="en-US" dirty="0" smtClean="0"/>
              <a:t>resolution</a:t>
            </a:r>
          </a:p>
          <a:p>
            <a:endParaRPr lang="en-US" dirty="0"/>
          </a:p>
          <a:p>
            <a:pPr lvl="1">
              <a:buFontTx/>
              <a:buNone/>
            </a:pPr>
            <a:r>
              <a:rPr lang="en-US" b="1" dirty="0">
                <a:solidFill>
                  <a:srgbClr val="0070C0"/>
                </a:solidFill>
              </a:rPr>
              <a:t>shorter wavelength </a:t>
            </a:r>
            <a:r>
              <a:rPr lang="en-US" b="1" dirty="0">
                <a:solidFill>
                  <a:srgbClr val="0070C0"/>
                </a:solidFill>
                <a:sym typeface="Symbol" pitchFamily="18" charset="2"/>
              </a:rPr>
              <a:t> greater resolution</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Parts of the Microscope</a:t>
            </a:r>
            <a:endParaRPr lang="en-US" sz="5400" b="1" dirty="0">
              <a:solidFill>
                <a:srgbClr val="FF0000"/>
              </a:solidFill>
            </a:endParaRPr>
          </a:p>
        </p:txBody>
      </p:sp>
      <p:sp>
        <p:nvSpPr>
          <p:cNvPr id="3" name="Content Placeholder 2"/>
          <p:cNvSpPr>
            <a:spLocks noGrp="1"/>
          </p:cNvSpPr>
          <p:nvPr>
            <p:ph idx="1"/>
          </p:nvPr>
        </p:nvSpPr>
        <p:spPr/>
        <p:txBody>
          <a:bodyPr>
            <a:normAutofit/>
          </a:bodyPr>
          <a:lstStyle/>
          <a:p>
            <a:pPr>
              <a:buNone/>
            </a:pPr>
            <a:r>
              <a:rPr lang="en-US" sz="4400" dirty="0" smtClean="0"/>
              <a:t>Three main parts:</a:t>
            </a:r>
          </a:p>
          <a:p>
            <a:r>
              <a:rPr lang="en-US" sz="4400" b="1" dirty="0" smtClean="0">
                <a:solidFill>
                  <a:srgbClr val="0070C0"/>
                </a:solidFill>
              </a:rPr>
              <a:t>Optical</a:t>
            </a:r>
          </a:p>
          <a:p>
            <a:r>
              <a:rPr lang="en-US" sz="4400" b="1" dirty="0" smtClean="0">
                <a:solidFill>
                  <a:srgbClr val="0070C0"/>
                </a:solidFill>
              </a:rPr>
              <a:t>Illuminating</a:t>
            </a:r>
          </a:p>
          <a:p>
            <a:r>
              <a:rPr lang="en-US" sz="4400" b="1" dirty="0" smtClean="0">
                <a:solidFill>
                  <a:srgbClr val="0070C0"/>
                </a:solidFill>
              </a:rPr>
              <a:t>Mechanical</a:t>
            </a:r>
            <a:endParaRPr lang="en-US" sz="4400"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Optical Parts</a:t>
            </a:r>
            <a:endParaRPr lang="en-US" b="1" dirty="0">
              <a:solidFill>
                <a:srgbClr val="FF0000"/>
              </a:solidFill>
            </a:endParaRPr>
          </a:p>
        </p:txBody>
      </p:sp>
      <p:sp>
        <p:nvSpPr>
          <p:cNvPr id="5" name="Content Placeholder 4"/>
          <p:cNvSpPr>
            <a:spLocks noGrp="1"/>
          </p:cNvSpPr>
          <p:nvPr>
            <p:ph sz="half" idx="1"/>
          </p:nvPr>
        </p:nvSpPr>
        <p:spPr/>
        <p:txBody>
          <a:bodyPr/>
          <a:lstStyle/>
          <a:p>
            <a:pPr>
              <a:buNone/>
            </a:pPr>
            <a:r>
              <a:rPr lang="en-US" dirty="0" smtClean="0"/>
              <a:t>Used for the Magnification of an image.</a:t>
            </a:r>
          </a:p>
          <a:p>
            <a:r>
              <a:rPr lang="en-US" dirty="0" smtClean="0"/>
              <a:t>Ocular or Eye Piece</a:t>
            </a:r>
          </a:p>
          <a:p>
            <a:r>
              <a:rPr lang="en-US" dirty="0" smtClean="0"/>
              <a:t>Objectives</a:t>
            </a:r>
            <a:endParaRPr lang="en-US" dirty="0"/>
          </a:p>
        </p:txBody>
      </p:sp>
      <p:pic>
        <p:nvPicPr>
          <p:cNvPr id="11" name="Picture 5" descr="LightMicroscope"/>
          <p:cNvPicPr>
            <a:picLocks noChangeAspect="1" noChangeArrowheads="1"/>
          </p:cNvPicPr>
          <p:nvPr/>
        </p:nvPicPr>
        <p:blipFill>
          <a:blip r:embed="rId2"/>
          <a:srcRect/>
          <a:stretch>
            <a:fillRect/>
          </a:stretch>
        </p:blipFill>
        <p:spPr bwMode="auto">
          <a:xfrm>
            <a:off x="5758543" y="1371600"/>
            <a:ext cx="3004456" cy="5257798"/>
          </a:xfrm>
          <a:prstGeom prst="rect">
            <a:avLst/>
          </a:prstGeom>
          <a:noFill/>
        </p:spPr>
      </p:pic>
      <p:sp>
        <p:nvSpPr>
          <p:cNvPr id="12" name="Content Placeholder 11"/>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Illuminating Parts</a:t>
            </a:r>
            <a:endParaRPr lang="en-US" b="1" dirty="0">
              <a:solidFill>
                <a:srgbClr val="FF0000"/>
              </a:solidFill>
            </a:endParaRPr>
          </a:p>
        </p:txBody>
      </p:sp>
      <p:sp>
        <p:nvSpPr>
          <p:cNvPr id="3" name="Content Placeholder 2"/>
          <p:cNvSpPr>
            <a:spLocks noGrp="1"/>
          </p:cNvSpPr>
          <p:nvPr>
            <p:ph sz="half" idx="1"/>
          </p:nvPr>
        </p:nvSpPr>
        <p:spPr/>
        <p:txBody>
          <a:bodyPr/>
          <a:lstStyle/>
          <a:p>
            <a:r>
              <a:rPr lang="en-US" b="1" dirty="0" smtClean="0">
                <a:solidFill>
                  <a:srgbClr val="0070C0"/>
                </a:solidFill>
              </a:rPr>
              <a:t>Mirror:</a:t>
            </a:r>
          </a:p>
          <a:p>
            <a:pPr>
              <a:buNone/>
            </a:pPr>
            <a:r>
              <a:rPr lang="en-US" dirty="0" smtClean="0"/>
              <a:t>Used for reflecting the light rays to the condenser.</a:t>
            </a:r>
          </a:p>
          <a:p>
            <a:r>
              <a:rPr lang="en-US" b="1" dirty="0" smtClean="0">
                <a:solidFill>
                  <a:srgbClr val="0070C0"/>
                </a:solidFill>
              </a:rPr>
              <a:t>Diaphragm:</a:t>
            </a:r>
            <a:r>
              <a:rPr lang="en-US" dirty="0" smtClean="0"/>
              <a:t> regulates the amount of light reflected</a:t>
            </a:r>
            <a:endParaRPr lang="en-US" dirty="0"/>
          </a:p>
        </p:txBody>
      </p:sp>
      <p:pic>
        <p:nvPicPr>
          <p:cNvPr id="5" name="Content Placeholder 4"/>
          <p:cNvPicPr>
            <a:picLocks noGrp="1" noChangeAspect="1" noChangeArrowheads="1"/>
          </p:cNvPicPr>
          <p:nvPr>
            <p:ph sz="half" idx="2"/>
          </p:nvPr>
        </p:nvPicPr>
        <p:blipFill>
          <a:blip r:embed="rId2" cstate="print"/>
          <a:srcRect/>
          <a:stretch>
            <a:fillRect/>
          </a:stretch>
        </p:blipFill>
        <p:spPr bwMode="auto">
          <a:xfrm>
            <a:off x="4343400" y="1752600"/>
            <a:ext cx="3996531" cy="399653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Mechanical Parts</a:t>
            </a:r>
            <a:endParaRPr lang="en-US" b="1" dirty="0">
              <a:solidFill>
                <a:srgbClr val="FF0000"/>
              </a:solidFill>
            </a:endParaRPr>
          </a:p>
        </p:txBody>
      </p:sp>
      <p:sp>
        <p:nvSpPr>
          <p:cNvPr id="4" name="Content Placeholder 3"/>
          <p:cNvSpPr>
            <a:spLocks noGrp="1"/>
          </p:cNvSpPr>
          <p:nvPr>
            <p:ph sz="half" idx="1"/>
          </p:nvPr>
        </p:nvSpPr>
        <p:spPr/>
        <p:txBody>
          <a:bodyPr>
            <a:normAutofit fontScale="85000" lnSpcReduction="10000"/>
          </a:bodyPr>
          <a:lstStyle/>
          <a:p>
            <a:pPr>
              <a:buNone/>
            </a:pPr>
            <a:r>
              <a:rPr lang="en-US" b="1" dirty="0" smtClean="0"/>
              <a:t>Movement and support</a:t>
            </a:r>
          </a:p>
          <a:p>
            <a:r>
              <a:rPr lang="en-US" dirty="0" smtClean="0"/>
              <a:t>Base</a:t>
            </a:r>
          </a:p>
          <a:p>
            <a:r>
              <a:rPr lang="en-US" dirty="0" smtClean="0"/>
              <a:t>Pillar</a:t>
            </a:r>
          </a:p>
          <a:p>
            <a:r>
              <a:rPr lang="en-US" dirty="0" smtClean="0"/>
              <a:t>Stage</a:t>
            </a:r>
          </a:p>
          <a:p>
            <a:r>
              <a:rPr lang="en-US" dirty="0" smtClean="0"/>
              <a:t>Arm</a:t>
            </a:r>
          </a:p>
          <a:p>
            <a:r>
              <a:rPr lang="en-US" dirty="0" smtClean="0"/>
              <a:t>Revolving Nose Piece</a:t>
            </a:r>
          </a:p>
          <a:p>
            <a:r>
              <a:rPr lang="en-US" dirty="0" smtClean="0"/>
              <a:t>Draw Tube</a:t>
            </a:r>
          </a:p>
          <a:p>
            <a:r>
              <a:rPr lang="en-US" dirty="0" smtClean="0"/>
              <a:t>Coarse and Fine </a:t>
            </a:r>
            <a:r>
              <a:rPr lang="en-US" dirty="0" err="1" smtClean="0"/>
              <a:t>Adj</a:t>
            </a:r>
            <a:r>
              <a:rPr lang="en-US" dirty="0" smtClean="0"/>
              <a:t> knobs</a:t>
            </a:r>
          </a:p>
          <a:p>
            <a:r>
              <a:rPr lang="en-US" dirty="0" smtClean="0"/>
              <a:t>Inclination Points</a:t>
            </a:r>
          </a:p>
          <a:p>
            <a:r>
              <a:rPr lang="en-US" dirty="0" smtClean="0"/>
              <a:t>Mirror Rack</a:t>
            </a:r>
          </a:p>
          <a:p>
            <a:r>
              <a:rPr lang="en-US" dirty="0" smtClean="0"/>
              <a:t>Stage Clips</a:t>
            </a:r>
            <a:endParaRPr lang="en-US" dirty="0"/>
          </a:p>
        </p:txBody>
      </p:sp>
      <p:pic>
        <p:nvPicPr>
          <p:cNvPr id="6" name="Picture 4" descr="Compound microscope basics.jpg"/>
          <p:cNvPicPr>
            <a:picLocks noGrp="1" noChangeAspect="1"/>
          </p:cNvPicPr>
          <p:nvPr>
            <p:ph sz="half" idx="2"/>
          </p:nvPr>
        </p:nvPicPr>
        <p:blipFill>
          <a:blip r:embed="rId2"/>
          <a:srcRect/>
          <a:stretch>
            <a:fillRect/>
          </a:stretch>
        </p:blipFill>
        <p:spPr bwMode="auto">
          <a:xfrm>
            <a:off x="4267200" y="1676400"/>
            <a:ext cx="4724400" cy="4582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8229600" cy="762000"/>
          </a:xfrm>
        </p:spPr>
        <p:txBody>
          <a:bodyPr/>
          <a:lstStyle/>
          <a:p>
            <a:r>
              <a:rPr lang="en-US" b="1" dirty="0" smtClean="0">
                <a:solidFill>
                  <a:srgbClr val="FF0000"/>
                </a:solidFill>
              </a:rPr>
              <a:t>Binocular Microscope</a:t>
            </a:r>
            <a:endParaRPr lang="en-US" b="1" dirty="0">
              <a:solidFill>
                <a:srgbClr val="FF0000"/>
              </a:solidFill>
            </a:endParaRPr>
          </a:p>
        </p:txBody>
      </p:sp>
      <p:sp>
        <p:nvSpPr>
          <p:cNvPr id="7" name="Content Placeholder 6"/>
          <p:cNvSpPr>
            <a:spLocks noGrp="1"/>
          </p:cNvSpPr>
          <p:nvPr>
            <p:ph sz="half" idx="1"/>
          </p:nvPr>
        </p:nvSpPr>
        <p:spPr/>
        <p:txBody>
          <a:bodyPr/>
          <a:lstStyle/>
          <a:p>
            <a:endParaRPr lang="en-US"/>
          </a:p>
        </p:txBody>
      </p:sp>
      <p:sp>
        <p:nvSpPr>
          <p:cNvPr id="8" name="Content Placeholder 7"/>
          <p:cNvSpPr>
            <a:spLocks noGrp="1"/>
          </p:cNvSpPr>
          <p:nvPr>
            <p:ph sz="half" idx="2"/>
          </p:nvPr>
        </p:nvSpPr>
        <p:spPr/>
        <p:txBody>
          <a:bodyPr/>
          <a:lstStyle/>
          <a:p>
            <a:endParaRPr lang="en-US"/>
          </a:p>
        </p:txBody>
      </p:sp>
      <p:sp>
        <p:nvSpPr>
          <p:cNvPr id="4" name="Footer Placeholder 1"/>
          <p:cNvSpPr>
            <a:spLocks noGrp="1"/>
          </p:cNvSpPr>
          <p:nvPr>
            <p:ph type="ftr" sz="quarter" idx="11"/>
          </p:nvPr>
        </p:nvSpPr>
        <p:spPr/>
        <p:txBody>
          <a:bodyPr/>
          <a:lstStyle/>
          <a:p>
            <a:endParaRPr lang="en-US" dirty="0">
              <a:solidFill>
                <a:srgbClr val="00FFFF"/>
              </a:solidFill>
            </a:endParaRPr>
          </a:p>
        </p:txBody>
      </p:sp>
      <p:sp>
        <p:nvSpPr>
          <p:cNvPr id="5" name="Slide Number Placeholder 2"/>
          <p:cNvSpPr>
            <a:spLocks noGrp="1"/>
          </p:cNvSpPr>
          <p:nvPr>
            <p:ph type="sldNum" sz="quarter" idx="12"/>
          </p:nvPr>
        </p:nvSpPr>
        <p:spPr/>
        <p:txBody>
          <a:bodyPr/>
          <a:lstStyle/>
          <a:p>
            <a:fld id="{F7CA4CE0-0E27-4F1F-B00F-0E869510A8B8}" type="slidenum">
              <a:rPr lang="en-US"/>
              <a:pPr/>
              <a:t>17</a:t>
            </a:fld>
            <a:endParaRPr lang="en-US"/>
          </a:p>
        </p:txBody>
      </p:sp>
      <p:pic>
        <p:nvPicPr>
          <p:cNvPr id="9219" name="Picture 3" descr="C:\My Documents\My Pictures\fig2.3.jpg"/>
          <p:cNvPicPr>
            <a:picLocks noChangeAspect="1" noChangeArrowheads="1"/>
          </p:cNvPicPr>
          <p:nvPr/>
        </p:nvPicPr>
        <p:blipFill>
          <a:blip r:embed="rId2"/>
          <a:srcRect/>
          <a:stretch>
            <a:fillRect/>
          </a:stretch>
        </p:blipFill>
        <p:spPr bwMode="auto">
          <a:xfrm>
            <a:off x="304800" y="685800"/>
            <a:ext cx="8026400" cy="5491163"/>
          </a:xfrm>
          <a:prstGeom prst="rect">
            <a:avLst/>
          </a:prstGeom>
          <a:noFill/>
        </p:spPr>
      </p:pic>
      <p:sp>
        <p:nvSpPr>
          <p:cNvPr id="9218" name="Text Box 2"/>
          <p:cNvSpPr txBox="1">
            <a:spLocks noChangeArrowheads="1"/>
          </p:cNvSpPr>
          <p:nvPr/>
        </p:nvSpPr>
        <p:spPr bwMode="auto">
          <a:xfrm>
            <a:off x="533400" y="5943600"/>
            <a:ext cx="1752600" cy="427038"/>
          </a:xfrm>
          <a:prstGeom prst="rect">
            <a:avLst/>
          </a:prstGeom>
          <a:solidFill>
            <a:schemeClr val="bg1"/>
          </a:solidFill>
          <a:ln w="9525">
            <a:noFill/>
            <a:miter lim="800000"/>
            <a:headEnd/>
            <a:tailEnd/>
          </a:ln>
          <a:effectLst/>
        </p:spPr>
        <p:txBody>
          <a:bodyPr>
            <a:spAutoFit/>
          </a:bodyPr>
          <a:lstStyle/>
          <a:p>
            <a:endParaRPr lang="en-US" sz="2200" dirty="0"/>
          </a:p>
        </p:txBody>
      </p:sp>
    </p:spTree>
  </p:cSld>
  <p:clrMapOvr>
    <a:masterClrMapping/>
  </p:clrMapOvr>
  <p:transition spd="slow">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Types of Microscopes</a:t>
            </a:r>
            <a:endParaRPr lang="en-US" b="1" dirty="0">
              <a:solidFill>
                <a:srgbClr val="FF0000"/>
              </a:solidFill>
            </a:endParaRPr>
          </a:p>
        </p:txBody>
      </p:sp>
      <p:sp>
        <p:nvSpPr>
          <p:cNvPr id="3" name="Content Placeholder 2"/>
          <p:cNvSpPr>
            <a:spLocks noGrp="1"/>
          </p:cNvSpPr>
          <p:nvPr>
            <p:ph sz="half" idx="1"/>
          </p:nvPr>
        </p:nvSpPr>
        <p:spPr/>
        <p:txBody>
          <a:bodyPr/>
          <a:lstStyle/>
          <a:p>
            <a:r>
              <a:rPr lang="en-US" dirty="0" smtClean="0"/>
              <a:t>Light Microscope</a:t>
            </a:r>
          </a:p>
          <a:p>
            <a:r>
              <a:rPr lang="en-US" dirty="0" smtClean="0"/>
              <a:t>Dark Ground</a:t>
            </a:r>
          </a:p>
          <a:p>
            <a:r>
              <a:rPr lang="en-US" dirty="0" smtClean="0"/>
              <a:t>Phase-Contrast</a:t>
            </a:r>
          </a:p>
          <a:p>
            <a:r>
              <a:rPr lang="en-US" dirty="0" smtClean="0"/>
              <a:t>Polarizing</a:t>
            </a:r>
          </a:p>
          <a:p>
            <a:r>
              <a:rPr lang="en-US" dirty="0" smtClean="0"/>
              <a:t>Fluorescent</a:t>
            </a:r>
          </a:p>
          <a:p>
            <a:r>
              <a:rPr lang="en-US" dirty="0" smtClean="0"/>
              <a:t>Stereoscopic</a:t>
            </a:r>
          </a:p>
          <a:p>
            <a:r>
              <a:rPr lang="en-US" dirty="0" err="1" smtClean="0"/>
              <a:t>Confocal</a:t>
            </a:r>
            <a:r>
              <a:rPr lang="en-US" dirty="0" smtClean="0"/>
              <a:t> </a:t>
            </a:r>
          </a:p>
          <a:p>
            <a:r>
              <a:rPr lang="en-US" dirty="0" smtClean="0"/>
              <a:t>Electron</a:t>
            </a:r>
            <a:endParaRPr lang="en-US" dirty="0"/>
          </a:p>
        </p:txBody>
      </p:sp>
      <p:sp>
        <p:nvSpPr>
          <p:cNvPr id="4" name="Content Placeholder 3"/>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Darkground</a:t>
            </a:r>
            <a:r>
              <a:rPr lang="en-US" b="1" dirty="0" smtClean="0">
                <a:solidFill>
                  <a:srgbClr val="FF0000"/>
                </a:solidFill>
              </a:rPr>
              <a:t> microscope</a:t>
            </a:r>
            <a:endParaRPr lang="en-US" b="1" dirty="0">
              <a:solidFill>
                <a:srgbClr val="FF0000"/>
              </a:solidFill>
            </a:endParaRPr>
          </a:p>
        </p:txBody>
      </p:sp>
      <p:pic>
        <p:nvPicPr>
          <p:cNvPr id="1026" name="Picture 2" descr="C:\Users\veenu\Desktop\BX50 PHASE POL TRI.jpg"/>
          <p:cNvPicPr>
            <a:picLocks noGrp="1" noChangeAspect="1" noChangeArrowheads="1"/>
          </p:cNvPicPr>
          <p:nvPr>
            <p:ph idx="1"/>
          </p:nvPr>
        </p:nvPicPr>
        <p:blipFill>
          <a:blip r:embed="rId2"/>
          <a:srcRect/>
          <a:stretch>
            <a:fillRect/>
          </a:stretch>
        </p:blipFill>
        <p:spPr bwMode="auto">
          <a:xfrm>
            <a:off x="1046692" y="1219200"/>
            <a:ext cx="7182907" cy="53871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0410859"/>
          <p:cNvPicPr>
            <a:picLocks noChangeAspect="1" noChangeArrowheads="1"/>
          </p:cNvPicPr>
          <p:nvPr/>
        </p:nvPicPr>
        <p:blipFill>
          <a:blip r:embed="rId3"/>
          <a:srcRect/>
          <a:stretch>
            <a:fillRect/>
          </a:stretch>
        </p:blipFill>
        <p:spPr bwMode="auto">
          <a:xfrm>
            <a:off x="685800" y="3200400"/>
            <a:ext cx="2743200" cy="2697163"/>
          </a:xfrm>
          <a:prstGeom prst="rect">
            <a:avLst/>
          </a:prstGeom>
          <a:noFill/>
        </p:spPr>
      </p:pic>
      <p:sp>
        <p:nvSpPr>
          <p:cNvPr id="2053" name="WordArt 5"/>
          <p:cNvSpPr>
            <a:spLocks noChangeArrowheads="1" noChangeShapeType="1" noTextEdit="1"/>
          </p:cNvSpPr>
          <p:nvPr/>
        </p:nvSpPr>
        <p:spPr bwMode="auto">
          <a:xfrm>
            <a:off x="457200" y="381000"/>
            <a:ext cx="8153400" cy="3200400"/>
          </a:xfrm>
          <a:prstGeom prst="rect">
            <a:avLst/>
          </a:prstGeom>
        </p:spPr>
        <p:txBody>
          <a:bodyPr wrap="none" fromWordArt="1">
            <a:prstTxWarp prst="textDoubleWave1">
              <a:avLst>
                <a:gd name="adj1" fmla="val 6500"/>
                <a:gd name="adj2" fmla="val 0"/>
              </a:avLst>
            </a:prstTxWarp>
          </a:bodyPr>
          <a:lstStyle/>
          <a:p>
            <a:pPr algn="ctr"/>
            <a:r>
              <a:rPr lang="en-US" sz="3600" kern="10" spc="-180" dirty="0">
                <a:ln w="25400">
                  <a:solidFill>
                    <a:srgbClr val="000000"/>
                  </a:solidFill>
                  <a:round/>
                  <a:headEnd/>
                  <a:tailEnd/>
                </a:ln>
                <a:solidFill>
                  <a:schemeClr val="accent2"/>
                </a:solidFill>
                <a:effectLst>
                  <a:outerShdw dist="125724" dir="18900000" algn="ctr" rotWithShape="0">
                    <a:srgbClr val="00CC00"/>
                  </a:outerShdw>
                </a:effectLst>
                <a:latin typeface="Cooper Black"/>
              </a:rPr>
              <a:t>Microscope</a:t>
            </a:r>
          </a:p>
        </p:txBody>
      </p:sp>
      <p:sp>
        <p:nvSpPr>
          <p:cNvPr id="2055" name="WordArt 7"/>
          <p:cNvSpPr>
            <a:spLocks noChangeArrowheads="1" noChangeShapeType="1" noTextEdit="1"/>
          </p:cNvSpPr>
          <p:nvPr/>
        </p:nvSpPr>
        <p:spPr bwMode="auto">
          <a:xfrm>
            <a:off x="3581400" y="3429000"/>
            <a:ext cx="4800600" cy="2514600"/>
          </a:xfrm>
          <a:prstGeom prst="rect">
            <a:avLst/>
          </a:prstGeom>
        </p:spPr>
        <p:txBody>
          <a:bodyPr wrap="none" fromWordArt="1">
            <a:prstTxWarp prst="textDoubleWave1">
              <a:avLst>
                <a:gd name="adj1" fmla="val 6500"/>
                <a:gd name="adj2" fmla="val 0"/>
              </a:avLst>
            </a:prstTxWarp>
          </a:bodyPr>
          <a:lstStyle/>
          <a:p>
            <a:pPr algn="ctr"/>
            <a:r>
              <a:rPr lang="en-US" sz="3600" kern="10" spc="-180">
                <a:ln w="25400">
                  <a:solidFill>
                    <a:srgbClr val="000000"/>
                  </a:solidFill>
                  <a:round/>
                  <a:headEnd/>
                  <a:tailEnd/>
                </a:ln>
                <a:solidFill>
                  <a:schemeClr val="accent2"/>
                </a:solidFill>
                <a:effectLst>
                  <a:outerShdw dist="125724" dir="18900000" algn="ctr" rotWithShape="0">
                    <a:srgbClr val="00CC00"/>
                  </a:outerShdw>
                </a:effectLst>
                <a:latin typeface="Cooper Black"/>
              </a:rPr>
              <a:t>Basics</a:t>
            </a:r>
          </a:p>
        </p:txBody>
      </p:sp>
      <p:sp>
        <p:nvSpPr>
          <p:cNvPr id="2056" name="Text Box 8"/>
          <p:cNvSpPr txBox="1">
            <a:spLocks noChangeArrowheads="1"/>
          </p:cNvSpPr>
          <p:nvPr/>
        </p:nvSpPr>
        <p:spPr bwMode="auto">
          <a:xfrm>
            <a:off x="152400" y="6248400"/>
            <a:ext cx="2590800" cy="457200"/>
          </a:xfrm>
          <a:prstGeom prst="rect">
            <a:avLst/>
          </a:prstGeom>
          <a:noFill/>
          <a:ln w="9525">
            <a:noFill/>
            <a:miter lim="800000"/>
            <a:headEnd/>
            <a:tailEnd/>
          </a:ln>
          <a:effectLst/>
        </p:spPr>
        <p:txBody>
          <a:bodyPr>
            <a:spAutoFit/>
          </a:bodyPr>
          <a:lstStyle/>
          <a:p>
            <a:pPr>
              <a:spcBef>
                <a:spcPct val="50000"/>
              </a:spcBef>
            </a:pPr>
            <a:r>
              <a:rPr lang="en-US" sz="1200"/>
              <a:t>T. Trimpe 2005    http://sciencespot.net/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Darkfield</a:t>
            </a:r>
            <a:r>
              <a:rPr lang="en-US" b="1" dirty="0" smtClean="0">
                <a:solidFill>
                  <a:srgbClr val="FF0000"/>
                </a:solidFill>
              </a:rPr>
              <a:t> microscope</a:t>
            </a:r>
            <a:endParaRPr lang="en-US" b="1" dirty="0">
              <a:solidFill>
                <a:srgbClr val="FF0000"/>
              </a:solidFill>
            </a:endParaRPr>
          </a:p>
        </p:txBody>
      </p:sp>
      <p:pic>
        <p:nvPicPr>
          <p:cNvPr id="2050" name="Picture 2" descr="C:\Users\veenu\Desktop\stereodarkfieldfigure1.jpg"/>
          <p:cNvPicPr>
            <a:picLocks noGrp="1" noChangeAspect="1" noChangeArrowheads="1"/>
          </p:cNvPicPr>
          <p:nvPr>
            <p:ph idx="1"/>
          </p:nvPr>
        </p:nvPicPr>
        <p:blipFill>
          <a:blip r:embed="rId2"/>
          <a:srcRect/>
          <a:stretch>
            <a:fillRect/>
          </a:stretch>
        </p:blipFill>
        <p:spPr bwMode="auto">
          <a:xfrm>
            <a:off x="2362200" y="1447800"/>
            <a:ext cx="4738687" cy="46897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Phase contrast microscope</a:t>
            </a:r>
            <a:endParaRPr lang="en-US" b="1" dirty="0">
              <a:solidFill>
                <a:srgbClr val="FF0000"/>
              </a:solidFill>
            </a:endParaRPr>
          </a:p>
        </p:txBody>
      </p:sp>
      <p:pic>
        <p:nvPicPr>
          <p:cNvPr id="5" name="Picture 2" descr="C:\Users\veenu\Desktop\images (2).jpg"/>
          <p:cNvPicPr>
            <a:picLocks noGrp="1" noChangeAspect="1" noChangeArrowheads="1"/>
          </p:cNvPicPr>
          <p:nvPr>
            <p:ph idx="1"/>
          </p:nvPr>
        </p:nvPicPr>
        <p:blipFill>
          <a:blip r:embed="rId2"/>
          <a:srcRect/>
          <a:stretch>
            <a:fillRect/>
          </a:stretch>
        </p:blipFill>
        <p:spPr bwMode="auto">
          <a:xfrm>
            <a:off x="2514600" y="1371600"/>
            <a:ext cx="5029199" cy="50291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Polarizing microscope</a:t>
            </a:r>
            <a:endParaRPr lang="en-US" b="1" dirty="0">
              <a:solidFill>
                <a:srgbClr val="FF0000"/>
              </a:solidFill>
            </a:endParaRPr>
          </a:p>
        </p:txBody>
      </p:sp>
      <p:pic>
        <p:nvPicPr>
          <p:cNvPr id="6146" name="Picture 2" descr="C:\Users\veenu\Desktop\mt9420.jpg"/>
          <p:cNvPicPr>
            <a:picLocks noGrp="1" noChangeAspect="1" noChangeArrowheads="1"/>
          </p:cNvPicPr>
          <p:nvPr>
            <p:ph idx="1"/>
          </p:nvPr>
        </p:nvPicPr>
        <p:blipFill>
          <a:blip r:embed="rId2"/>
          <a:srcRect/>
          <a:stretch>
            <a:fillRect/>
          </a:stretch>
        </p:blipFill>
        <p:spPr bwMode="auto">
          <a:xfrm>
            <a:off x="2362200" y="1397362"/>
            <a:ext cx="5074942" cy="54606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Confocal</a:t>
            </a:r>
            <a:r>
              <a:rPr lang="en-US" b="1" dirty="0" smtClean="0">
                <a:solidFill>
                  <a:srgbClr val="FF0000"/>
                </a:solidFill>
              </a:rPr>
              <a:t> Microscope</a:t>
            </a:r>
            <a:endParaRPr lang="en-US" b="1" dirty="0">
              <a:solidFill>
                <a:srgbClr val="FF0000"/>
              </a:solidFill>
            </a:endParaRPr>
          </a:p>
        </p:txBody>
      </p:sp>
      <p:pic>
        <p:nvPicPr>
          <p:cNvPr id="8194" name="Picture 2" descr="C:\Users\veenu\Desktop\confocal microscope.jpg"/>
          <p:cNvPicPr>
            <a:picLocks noGrp="1" noChangeAspect="1" noChangeArrowheads="1"/>
          </p:cNvPicPr>
          <p:nvPr>
            <p:ph idx="1"/>
          </p:nvPr>
        </p:nvPicPr>
        <p:blipFill>
          <a:blip r:embed="rId2"/>
          <a:srcRect/>
          <a:stretch>
            <a:fillRect/>
          </a:stretch>
        </p:blipFill>
        <p:spPr bwMode="auto">
          <a:xfrm>
            <a:off x="1143000" y="1600200"/>
            <a:ext cx="6858000" cy="42671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lIns="0" tIns="0" rIns="0" bIns="0" anchor="t"/>
          <a:lstStyle/>
          <a:p>
            <a:pPr algn="l">
              <a:lnSpc>
                <a:spcPct val="95000"/>
              </a:lnSpc>
            </a:pPr>
            <a:r>
              <a:rPr lang="en-US" sz="3900" dirty="0" smtClean="0">
                <a:solidFill>
                  <a:srgbClr val="333333"/>
                </a:solidFill>
                <a:latin typeface="Arial" pitchFamily="34" charset="0"/>
              </a:rPr>
              <a:t>		</a:t>
            </a:r>
            <a:r>
              <a:rPr lang="en-US" sz="3900" b="1" dirty="0" smtClean="0">
                <a:solidFill>
                  <a:srgbClr val="FF0000"/>
                </a:solidFill>
                <a:latin typeface="Arial" pitchFamily="34" charset="0"/>
              </a:rPr>
              <a:t>Light Microscope</a:t>
            </a:r>
            <a:endParaRPr lang="en-US" sz="3900" b="1" dirty="0">
              <a:solidFill>
                <a:srgbClr val="FF0000"/>
              </a:solidFill>
              <a:latin typeface="Arial" pitchFamily="34" charset="0"/>
            </a:endParaRPr>
          </a:p>
        </p:txBody>
      </p:sp>
      <p:sp>
        <p:nvSpPr>
          <p:cNvPr id="5122" name="Rectangle 2"/>
          <p:cNvSpPr>
            <a:spLocks noGrp="1" noChangeArrowheads="1"/>
          </p:cNvSpPr>
          <p:nvPr>
            <p:ph sz="half" idx="1"/>
          </p:nvPr>
        </p:nvSpPr>
        <p:spPr>
          <a:xfrm>
            <a:off x="0" y="762000"/>
            <a:ext cx="4419600" cy="5562600"/>
          </a:xfrm>
        </p:spPr>
        <p:txBody>
          <a:bodyPr lIns="0" tIns="0" rIns="0" bIns="0"/>
          <a:lstStyle/>
          <a:p>
            <a:pPr marL="0" indent="0">
              <a:lnSpc>
                <a:spcPct val="95000"/>
              </a:lnSpc>
              <a:spcBef>
                <a:spcPct val="0"/>
              </a:spcBef>
            </a:pPr>
            <a:endParaRPr lang="en-US" sz="2600" dirty="0" smtClean="0">
              <a:solidFill>
                <a:srgbClr val="000000"/>
              </a:solidFill>
              <a:latin typeface="Arial" pitchFamily="34" charset="0"/>
            </a:endParaRPr>
          </a:p>
          <a:p>
            <a:pPr marL="0" indent="0">
              <a:lnSpc>
                <a:spcPct val="95000"/>
              </a:lnSpc>
              <a:spcBef>
                <a:spcPct val="0"/>
              </a:spcBef>
            </a:pPr>
            <a:r>
              <a:rPr lang="en-US" sz="2600" dirty="0" smtClean="0">
                <a:solidFill>
                  <a:srgbClr val="000000"/>
                </a:solidFill>
                <a:latin typeface="Arial" pitchFamily="34" charset="0"/>
              </a:rPr>
              <a:t>This  model is </a:t>
            </a:r>
            <a:r>
              <a:rPr lang="en-US" sz="2600" dirty="0">
                <a:solidFill>
                  <a:srgbClr val="000000"/>
                </a:solidFill>
                <a:latin typeface="Arial" pitchFamily="34" charset="0"/>
              </a:rPr>
              <a:t>found in </a:t>
            </a:r>
            <a:r>
              <a:rPr lang="en-US" sz="2600" dirty="0" smtClean="0">
                <a:solidFill>
                  <a:srgbClr val="000000"/>
                </a:solidFill>
                <a:latin typeface="Arial" pitchFamily="34" charset="0"/>
              </a:rPr>
              <a:t>most schools </a:t>
            </a:r>
          </a:p>
          <a:p>
            <a:pPr marL="0" indent="0">
              <a:lnSpc>
                <a:spcPct val="95000"/>
              </a:lnSpc>
              <a:spcBef>
                <a:spcPct val="0"/>
              </a:spcBef>
            </a:pPr>
            <a:endParaRPr lang="en-US" sz="2600" dirty="0" smtClean="0">
              <a:solidFill>
                <a:srgbClr val="000000"/>
              </a:solidFill>
              <a:latin typeface="Arial" pitchFamily="34" charset="0"/>
            </a:endParaRPr>
          </a:p>
          <a:p>
            <a:pPr marL="0" indent="0">
              <a:lnSpc>
                <a:spcPct val="95000"/>
              </a:lnSpc>
              <a:spcBef>
                <a:spcPct val="0"/>
              </a:spcBef>
            </a:pPr>
            <a:r>
              <a:rPr lang="en-US" sz="2600" dirty="0" smtClean="0">
                <a:solidFill>
                  <a:srgbClr val="000000"/>
                </a:solidFill>
                <a:latin typeface="Arial" pitchFamily="34" charset="0"/>
              </a:rPr>
              <a:t>use </a:t>
            </a:r>
            <a:r>
              <a:rPr lang="en-US" sz="2600" dirty="0">
                <a:solidFill>
                  <a:srgbClr val="000000"/>
                </a:solidFill>
                <a:latin typeface="Arial" pitchFamily="34" charset="0"/>
              </a:rPr>
              <a:t>compound lenses to magnify </a:t>
            </a:r>
            <a:r>
              <a:rPr lang="en-US" sz="2600" dirty="0" smtClean="0">
                <a:solidFill>
                  <a:srgbClr val="000000"/>
                </a:solidFill>
                <a:latin typeface="Arial" pitchFamily="34" charset="0"/>
              </a:rPr>
              <a:t>objects</a:t>
            </a:r>
          </a:p>
          <a:p>
            <a:pPr marL="0" indent="0">
              <a:lnSpc>
                <a:spcPct val="95000"/>
              </a:lnSpc>
              <a:spcBef>
                <a:spcPct val="0"/>
              </a:spcBef>
            </a:pPr>
            <a:endParaRPr lang="en-US" sz="2600" dirty="0" smtClean="0">
              <a:solidFill>
                <a:srgbClr val="000000"/>
              </a:solidFill>
              <a:latin typeface="Arial" pitchFamily="34" charset="0"/>
            </a:endParaRPr>
          </a:p>
          <a:p>
            <a:pPr marL="0" indent="0">
              <a:lnSpc>
                <a:spcPct val="95000"/>
              </a:lnSpc>
              <a:spcBef>
                <a:spcPct val="0"/>
              </a:spcBef>
            </a:pPr>
            <a:r>
              <a:rPr lang="en-US" sz="2600" dirty="0" smtClean="0">
                <a:solidFill>
                  <a:srgbClr val="000000"/>
                </a:solidFill>
                <a:latin typeface="Arial" pitchFamily="34" charset="0"/>
              </a:rPr>
              <a:t>The </a:t>
            </a:r>
            <a:r>
              <a:rPr lang="en-US" sz="2600" dirty="0">
                <a:solidFill>
                  <a:srgbClr val="000000"/>
                </a:solidFill>
                <a:latin typeface="Arial" pitchFamily="34" charset="0"/>
              </a:rPr>
              <a:t>lenses bend or refract light to make the object beneath them appear closer.</a:t>
            </a:r>
            <a:endParaRPr lang="en-US" dirty="0"/>
          </a:p>
          <a:p>
            <a:pPr marL="0" indent="0">
              <a:lnSpc>
                <a:spcPct val="95000"/>
              </a:lnSpc>
              <a:spcBef>
                <a:spcPct val="0"/>
              </a:spcBef>
            </a:pPr>
            <a:endParaRPr lang="en-US" sz="2600" dirty="0">
              <a:solidFill>
                <a:srgbClr val="000000"/>
              </a:solidFill>
              <a:latin typeface="Arial" pitchFamily="34" charset="0"/>
            </a:endParaRPr>
          </a:p>
        </p:txBody>
      </p:sp>
      <p:sp>
        <p:nvSpPr>
          <p:cNvPr id="6" name="Content Placeholder 5"/>
          <p:cNvSpPr>
            <a:spLocks noGrp="1"/>
          </p:cNvSpPr>
          <p:nvPr>
            <p:ph sz="half" idx="2"/>
          </p:nvPr>
        </p:nvSpPr>
        <p:spPr/>
        <p:txBody>
          <a:bodyPr/>
          <a:lstStyle/>
          <a:p>
            <a:endParaRPr lang="en-US" dirty="0"/>
          </a:p>
        </p:txBody>
      </p:sp>
      <p:pic>
        <p:nvPicPr>
          <p:cNvPr id="5124" name="Picture 4"/>
          <p:cNvPicPr>
            <a:picLocks noChangeAspect="1" noChangeArrowheads="1"/>
          </p:cNvPicPr>
          <p:nvPr/>
        </p:nvPicPr>
        <p:blipFill>
          <a:blip r:embed="rId2" cstate="print"/>
          <a:srcRect/>
          <a:stretch>
            <a:fillRect/>
          </a:stretch>
        </p:blipFill>
        <p:spPr bwMode="auto">
          <a:xfrm>
            <a:off x="4419600" y="1524000"/>
            <a:ext cx="3735228" cy="4724400"/>
          </a:xfrm>
          <a:prstGeom prst="rect">
            <a:avLst/>
          </a:prstGeom>
          <a:noFill/>
        </p:spPr>
      </p:pic>
      <p:sp>
        <p:nvSpPr>
          <p:cNvPr id="5125" name="Text Box 5"/>
          <p:cNvSpPr txBox="1">
            <a:spLocks noChangeArrowheads="1"/>
          </p:cNvSpPr>
          <p:nvPr/>
        </p:nvSpPr>
        <p:spPr bwMode="auto">
          <a:xfrm>
            <a:off x="6477001" y="1828800"/>
            <a:ext cx="381000" cy="701731"/>
          </a:xfrm>
          <a:prstGeom prst="rect">
            <a:avLst/>
          </a:prstGeom>
          <a:noFill/>
          <a:ln w="9525">
            <a:noFill/>
            <a:miter lim="800000"/>
            <a:headEnd/>
            <a:tailEnd/>
          </a:ln>
          <a:effectLst/>
        </p:spPr>
        <p:txBody>
          <a:bodyPr wrap="square" lIns="0" tIns="0" rIns="0" bIns="0">
            <a:spAutoFit/>
          </a:bodyPr>
          <a:lstStyle/>
          <a:p>
            <a:pPr>
              <a:lnSpc>
                <a:spcPct val="95000"/>
              </a:lnSpc>
            </a:pPr>
            <a:endParaRPr lang="en-US" sz="2400" dirty="0">
              <a:solidFill>
                <a:srgbClr val="333333"/>
              </a:solidFill>
              <a:latin typeface="Arial" pitchFamily="34" charset="0"/>
            </a:endParaRPr>
          </a:p>
          <a:p>
            <a:pPr>
              <a:lnSpc>
                <a:spcPct val="95000"/>
              </a:lnSpc>
            </a:pPr>
            <a:endParaRPr lang="en-US" sz="2400" dirty="0">
              <a:solidFill>
                <a:srgbClr val="333333"/>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solidFill>
                  <a:srgbClr val="FF0000"/>
                </a:solidFill>
                <a:ea typeface="ＭＳ Ｐゴシック" charset="-128"/>
              </a:rPr>
              <a:t>Simple Microscope</a:t>
            </a:r>
          </a:p>
        </p:txBody>
      </p:sp>
      <p:sp>
        <p:nvSpPr>
          <p:cNvPr id="19459" name="Content Placeholder 2"/>
          <p:cNvSpPr>
            <a:spLocks noGrp="1"/>
          </p:cNvSpPr>
          <p:nvPr>
            <p:ph idx="1"/>
          </p:nvPr>
        </p:nvSpPr>
        <p:spPr>
          <a:xfrm>
            <a:off x="457200" y="1295400"/>
            <a:ext cx="8229600" cy="4830763"/>
          </a:xfrm>
        </p:spPr>
        <p:txBody>
          <a:bodyPr/>
          <a:lstStyle/>
          <a:p>
            <a:r>
              <a:rPr lang="en-US" dirty="0" smtClean="0">
                <a:ea typeface="ＭＳ Ｐゴシック" charset="-128"/>
              </a:rPr>
              <a:t>Light passes through only 1 lens</a:t>
            </a:r>
          </a:p>
          <a:p>
            <a:r>
              <a:rPr lang="en-US" dirty="0" smtClean="0">
                <a:ea typeface="ＭＳ Ｐゴシック" charset="-128"/>
              </a:rPr>
              <a:t>Example: magnifying glass</a:t>
            </a:r>
          </a:p>
        </p:txBody>
      </p:sp>
      <p:pic>
        <p:nvPicPr>
          <p:cNvPr id="19460" name="Picture 3" descr="14.jpg"/>
          <p:cNvPicPr>
            <a:picLocks noChangeAspect="1"/>
          </p:cNvPicPr>
          <p:nvPr/>
        </p:nvPicPr>
        <p:blipFill>
          <a:blip r:embed="rId2"/>
          <a:srcRect/>
          <a:stretch>
            <a:fillRect/>
          </a:stretch>
        </p:blipFill>
        <p:spPr bwMode="auto">
          <a:xfrm>
            <a:off x="609600" y="2971800"/>
            <a:ext cx="3684588" cy="3205163"/>
          </a:xfrm>
          <a:prstGeom prst="rect">
            <a:avLst/>
          </a:prstGeom>
          <a:noFill/>
          <a:ln w="9525">
            <a:noFill/>
            <a:miter lim="800000"/>
            <a:headEnd/>
            <a:tailEnd/>
          </a:ln>
        </p:spPr>
      </p:pic>
      <p:pic>
        <p:nvPicPr>
          <p:cNvPr id="19461" name="Picture 4" descr="magnifying-glass.jpg"/>
          <p:cNvPicPr>
            <a:picLocks noChangeAspect="1"/>
          </p:cNvPicPr>
          <p:nvPr/>
        </p:nvPicPr>
        <p:blipFill>
          <a:blip r:embed="rId3"/>
          <a:srcRect/>
          <a:stretch>
            <a:fillRect/>
          </a:stretch>
        </p:blipFill>
        <p:spPr bwMode="auto">
          <a:xfrm>
            <a:off x="4876800" y="2819400"/>
            <a:ext cx="3994150" cy="3849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smtClean="0">
                <a:solidFill>
                  <a:srgbClr val="FF0000"/>
                </a:solidFill>
                <a:ea typeface="ＭＳ Ｐゴシック" charset="-128"/>
              </a:rPr>
              <a:t>Compound Microscope</a:t>
            </a:r>
          </a:p>
        </p:txBody>
      </p:sp>
      <p:sp>
        <p:nvSpPr>
          <p:cNvPr id="24579" name="Rectangle 3"/>
          <p:cNvSpPr>
            <a:spLocks noGrp="1" noChangeArrowheads="1"/>
          </p:cNvSpPr>
          <p:nvPr>
            <p:ph sz="half" idx="1"/>
          </p:nvPr>
        </p:nvSpPr>
        <p:spPr/>
        <p:txBody>
          <a:bodyPr>
            <a:noAutofit/>
          </a:bodyPr>
          <a:lstStyle/>
          <a:p>
            <a:pPr eaLnBrk="1" hangingPunct="1"/>
            <a:r>
              <a:rPr lang="en-US" sz="3600" dirty="0" smtClean="0">
                <a:ea typeface="ＭＳ Ｐゴシック" charset="-128"/>
              </a:rPr>
              <a:t>Light passes through an object and then through two or more lenses.</a:t>
            </a:r>
          </a:p>
          <a:p>
            <a:pPr eaLnBrk="1" hangingPunct="1"/>
            <a:r>
              <a:rPr lang="en-US" sz="3600" dirty="0" smtClean="0">
                <a:ea typeface="ＭＳ Ｐゴシック" charset="-128"/>
              </a:rPr>
              <a:t>Most widely used.</a:t>
            </a:r>
          </a:p>
          <a:p>
            <a:pPr eaLnBrk="1" hangingPunct="1"/>
            <a:r>
              <a:rPr lang="en-US" sz="3600" dirty="0" smtClean="0">
                <a:ea typeface="ＭＳ Ｐゴシック" charset="-128"/>
              </a:rPr>
              <a:t>Can magnify </a:t>
            </a:r>
            <a:r>
              <a:rPr lang="en-US" sz="3600" dirty="0" err="1" smtClean="0">
                <a:ea typeface="ＭＳ Ｐゴシック" charset="-128"/>
              </a:rPr>
              <a:t>upto</a:t>
            </a:r>
            <a:r>
              <a:rPr lang="en-US" sz="3600" dirty="0" smtClean="0">
                <a:ea typeface="ＭＳ Ｐゴシック" charset="-128"/>
              </a:rPr>
              <a:t> 2000X</a:t>
            </a:r>
          </a:p>
          <a:p>
            <a:pPr eaLnBrk="1" hangingPunct="1"/>
            <a:endParaRPr lang="en-US" sz="3600" dirty="0" smtClean="0">
              <a:ea typeface="ＭＳ Ｐゴシック" charset="-128"/>
            </a:endParaRPr>
          </a:p>
          <a:p>
            <a:pPr eaLnBrk="1" hangingPunct="1">
              <a:buFontTx/>
              <a:buNone/>
            </a:pPr>
            <a:r>
              <a:rPr lang="en-US" sz="3600" dirty="0" smtClean="0">
                <a:ea typeface="ＭＳ Ｐゴシック" charset="-128"/>
              </a:rPr>
              <a:t> </a:t>
            </a:r>
          </a:p>
          <a:p>
            <a:pPr eaLnBrk="1" hangingPunct="1">
              <a:buFontTx/>
              <a:buNone/>
            </a:pPr>
            <a:r>
              <a:rPr lang="en-US" sz="3600" dirty="0" smtClean="0">
                <a:ea typeface="ＭＳ Ｐゴシック" charset="-128"/>
              </a:rPr>
              <a:t> </a:t>
            </a:r>
          </a:p>
          <a:p>
            <a:pPr eaLnBrk="1" hangingPunct="1">
              <a:buFontTx/>
              <a:buNone/>
            </a:pPr>
            <a:endParaRPr lang="en-US" sz="3600" dirty="0" smtClean="0">
              <a:ea typeface="ＭＳ Ｐゴシック" charset="-128"/>
            </a:endParaRPr>
          </a:p>
        </p:txBody>
      </p:sp>
      <p:sp>
        <p:nvSpPr>
          <p:cNvPr id="5" name="Content Placeholder 4"/>
          <p:cNvSpPr>
            <a:spLocks noGrp="1"/>
          </p:cNvSpPr>
          <p:nvPr>
            <p:ph sz="half" idx="2"/>
          </p:nvPr>
        </p:nvSpPr>
        <p:spPr/>
        <p:txBody>
          <a:bodyPr/>
          <a:lstStyle/>
          <a:p>
            <a:endParaRPr lang="en-US"/>
          </a:p>
        </p:txBody>
      </p:sp>
      <p:pic>
        <p:nvPicPr>
          <p:cNvPr id="20484" name="Picture 4" descr="Compound microscope basics.jpg"/>
          <p:cNvPicPr>
            <a:picLocks noChangeAspect="1"/>
          </p:cNvPicPr>
          <p:nvPr/>
        </p:nvPicPr>
        <p:blipFill>
          <a:blip r:embed="rId2"/>
          <a:srcRect/>
          <a:stretch>
            <a:fillRect/>
          </a:stretch>
        </p:blipFill>
        <p:spPr bwMode="auto">
          <a:xfrm>
            <a:off x="4572000" y="1676400"/>
            <a:ext cx="4321175" cy="419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lide(fromBottom)">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calcmode="lin" valueType="num">
                                      <p:cBhvr additive="base">
                                        <p:cTn id="12"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 calcmode="lin" valueType="num">
                                      <p:cBhvr additive="base">
                                        <p:cTn id="18"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additive="base">
                                        <p:cTn id="24"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579">
                                            <p:txEl>
                                              <p:pRg st="4" end="4"/>
                                            </p:txEl>
                                          </p:spTgt>
                                        </p:tgtEl>
                                        <p:attrNameLst>
                                          <p:attrName>style.visibility</p:attrName>
                                        </p:attrNameLst>
                                      </p:cBhvr>
                                      <p:to>
                                        <p:strVal val="visible"/>
                                      </p:to>
                                    </p:set>
                                    <p:anim calcmode="lin" valueType="num">
                                      <p:cBhvr additive="base">
                                        <p:cTn id="30"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579">
                                            <p:txEl>
                                              <p:pRg st="5" end="5"/>
                                            </p:txEl>
                                          </p:spTgt>
                                        </p:tgtEl>
                                        <p:attrNameLst>
                                          <p:attrName>style.visibility</p:attrName>
                                        </p:attrNameLst>
                                      </p:cBhvr>
                                      <p:to>
                                        <p:strVal val="visible"/>
                                      </p:to>
                                    </p:set>
                                    <p:anim calcmode="lin" valueType="num">
                                      <p:cBhvr additive="base">
                                        <p:cTn id="36"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smtClean="0">
                <a:solidFill>
                  <a:srgbClr val="FF0000"/>
                </a:solidFill>
                <a:ea typeface="ＭＳ Ｐゴシック" charset="-128"/>
              </a:rPr>
              <a:t>Stereoscopic Microscope</a:t>
            </a:r>
          </a:p>
        </p:txBody>
      </p:sp>
      <p:sp>
        <p:nvSpPr>
          <p:cNvPr id="25603" name="Rectangle 3"/>
          <p:cNvSpPr>
            <a:spLocks noGrp="1" noChangeArrowheads="1"/>
          </p:cNvSpPr>
          <p:nvPr>
            <p:ph sz="half" idx="1"/>
          </p:nvPr>
        </p:nvSpPr>
        <p:spPr/>
        <p:txBody>
          <a:bodyPr>
            <a:normAutofit fontScale="92500"/>
          </a:bodyPr>
          <a:lstStyle/>
          <a:p>
            <a:pPr eaLnBrk="1" hangingPunct="1"/>
            <a:r>
              <a:rPr lang="en-US" sz="3600" dirty="0" smtClean="0">
                <a:ea typeface="ＭＳ Ｐゴシック" charset="-128"/>
              </a:rPr>
              <a:t>Gives a three dimensional view of an object. (Examples: insects and leaves)</a:t>
            </a:r>
          </a:p>
          <a:p>
            <a:pPr eaLnBrk="1" hangingPunct="1"/>
            <a:r>
              <a:rPr lang="en-US" sz="3600" dirty="0" smtClean="0">
                <a:ea typeface="ＭＳ Ｐゴシック" charset="-128"/>
              </a:rPr>
              <a:t>Used for dissections </a:t>
            </a:r>
          </a:p>
          <a:p>
            <a:pPr eaLnBrk="1" hangingPunct="1"/>
            <a:endParaRPr lang="en-US" dirty="0" smtClean="0">
              <a:ea typeface="ＭＳ Ｐゴシック" charset="-128"/>
            </a:endParaRPr>
          </a:p>
          <a:p>
            <a:pPr eaLnBrk="1" hangingPunct="1">
              <a:buFontTx/>
              <a:buNone/>
            </a:pPr>
            <a:r>
              <a:rPr lang="en-US" dirty="0" smtClean="0">
                <a:ea typeface="ＭＳ Ｐゴシック" charset="-128"/>
              </a:rPr>
              <a:t> </a:t>
            </a:r>
          </a:p>
        </p:txBody>
      </p:sp>
      <p:sp>
        <p:nvSpPr>
          <p:cNvPr id="5" name="Content Placeholder 4"/>
          <p:cNvSpPr>
            <a:spLocks noGrp="1"/>
          </p:cNvSpPr>
          <p:nvPr>
            <p:ph sz="half" idx="2"/>
          </p:nvPr>
        </p:nvSpPr>
        <p:spPr/>
        <p:txBody>
          <a:bodyPr>
            <a:normAutofit fontScale="92500"/>
          </a:bodyPr>
          <a:lstStyle/>
          <a:p>
            <a:endParaRPr lang="en-US"/>
          </a:p>
        </p:txBody>
      </p:sp>
      <p:pic>
        <p:nvPicPr>
          <p:cNvPr id="25604" name="Picture 4" descr="p-m-diss"/>
          <p:cNvPicPr>
            <a:picLocks noChangeAspect="1" noChangeArrowheads="1"/>
          </p:cNvPicPr>
          <p:nvPr/>
        </p:nvPicPr>
        <p:blipFill>
          <a:blip r:embed="rId2"/>
          <a:srcRect/>
          <a:stretch>
            <a:fillRect/>
          </a:stretch>
        </p:blipFill>
        <p:spPr bwMode="auto">
          <a:xfrm>
            <a:off x="5486400" y="1600200"/>
            <a:ext cx="2667000" cy="400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25604"/>
                                        </p:tgtEl>
                                        <p:attrNameLst>
                                          <p:attrName>style.visibility</p:attrName>
                                        </p:attrNameLst>
                                      </p:cBhvr>
                                      <p:to>
                                        <p:strVal val="visible"/>
                                      </p:to>
                                    </p:set>
                                    <p:animEffect transition="in" filter="barn(inHorizontal)">
                                      <p:cBhvr>
                                        <p:cTn id="31"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dirty="0" smtClean="0"/>
              <a:t>	 </a:t>
            </a:r>
            <a:r>
              <a:rPr lang="en-US" b="1" dirty="0">
                <a:solidFill>
                  <a:srgbClr val="FF0000"/>
                </a:solidFill>
              </a:rPr>
              <a:t>Fluorescence Microscope</a:t>
            </a:r>
          </a:p>
        </p:txBody>
      </p:sp>
      <p:sp>
        <p:nvSpPr>
          <p:cNvPr id="20483" name="Rectangle 3"/>
          <p:cNvSpPr>
            <a:spLocks noGrp="1" noChangeArrowheads="1"/>
          </p:cNvSpPr>
          <p:nvPr>
            <p:ph sz="half" idx="1"/>
          </p:nvPr>
        </p:nvSpPr>
        <p:spPr/>
        <p:txBody>
          <a:bodyPr>
            <a:normAutofit fontScale="92500"/>
          </a:bodyPr>
          <a:lstStyle/>
          <a:p>
            <a:r>
              <a:rPr lang="en-US" dirty="0"/>
              <a:t>exposes specimen to ultraviolet, violet, or blue light</a:t>
            </a:r>
          </a:p>
          <a:p>
            <a:r>
              <a:rPr lang="en-US" dirty="0"/>
              <a:t>specimens usually stained with </a:t>
            </a:r>
            <a:r>
              <a:rPr lang="en-US" b="1" dirty="0" err="1">
                <a:solidFill>
                  <a:srgbClr val="0070C0"/>
                </a:solidFill>
              </a:rPr>
              <a:t>fluorochromes</a:t>
            </a:r>
            <a:endParaRPr lang="en-US" b="1" dirty="0">
              <a:solidFill>
                <a:srgbClr val="0070C0"/>
              </a:solidFill>
            </a:endParaRPr>
          </a:p>
          <a:p>
            <a:r>
              <a:rPr lang="en-US" dirty="0"/>
              <a:t>shows a bright image of the object resulting from the fluorescent light emitted by the specimen</a:t>
            </a:r>
          </a:p>
        </p:txBody>
      </p:sp>
      <p:sp>
        <p:nvSpPr>
          <p:cNvPr id="6" name="Content Placeholder 5"/>
          <p:cNvSpPr>
            <a:spLocks noGrp="1"/>
          </p:cNvSpPr>
          <p:nvPr>
            <p:ph sz="half" idx="2"/>
          </p:nvPr>
        </p:nvSpPr>
        <p:spPr/>
        <p:txBody>
          <a:bodyPr>
            <a:normAutofit fontScale="92500"/>
          </a:bodyPr>
          <a:lstStyle/>
          <a:p>
            <a:pPr eaLnBrk="0" hangingPunct="0"/>
            <a:r>
              <a:rPr lang="en-US" b="1" dirty="0" smtClean="0">
                <a:latin typeface="Arial" charset="0"/>
              </a:rPr>
              <a:t>Fluorescence.</a:t>
            </a:r>
            <a:r>
              <a:rPr lang="en-US" dirty="0" smtClean="0">
                <a:latin typeface="Arial" charset="0"/>
              </a:rPr>
              <a:t> Shows the locations of specific </a:t>
            </a:r>
          </a:p>
          <a:p>
            <a:pPr eaLnBrk="0" hangingPunct="0">
              <a:buNone/>
            </a:pPr>
            <a:r>
              <a:rPr lang="en-US" dirty="0" smtClean="0">
                <a:latin typeface="Arial" charset="0"/>
              </a:rPr>
              <a:t>`	molecules in the cell by tagging the molecules </a:t>
            </a:r>
          </a:p>
          <a:p>
            <a:pPr eaLnBrk="0" hangingPunct="0">
              <a:buNone/>
            </a:pPr>
            <a:r>
              <a:rPr lang="en-US" dirty="0" smtClean="0">
                <a:latin typeface="Arial" charset="0"/>
              </a:rPr>
              <a:t>	with fluorescent dyes or antibodies. These </a:t>
            </a:r>
          </a:p>
          <a:p>
            <a:pPr eaLnBrk="0" hangingPunct="0">
              <a:buNone/>
            </a:pPr>
            <a:r>
              <a:rPr lang="en-US" dirty="0" smtClean="0">
                <a:latin typeface="Arial" charset="0"/>
              </a:rPr>
              <a:t>	fluorescent substances absorb ultraviolet </a:t>
            </a:r>
          </a:p>
          <a:p>
            <a:pPr eaLnBrk="0" hangingPunct="0">
              <a:buNone/>
            </a:pPr>
            <a:r>
              <a:rPr lang="en-US" dirty="0" smtClean="0">
                <a:latin typeface="Arial" charset="0"/>
              </a:rPr>
              <a:t>	radiation and emit visible light.</a:t>
            </a:r>
          </a:p>
          <a:p>
            <a:endParaRPr lang="en-US" dirty="0"/>
          </a:p>
        </p:txBody>
      </p:sp>
      <p:sp>
        <p:nvSpPr>
          <p:cNvPr id="4" name="Footer Placeholder 3"/>
          <p:cNvSpPr>
            <a:spLocks noGrp="1"/>
          </p:cNvSpPr>
          <p:nvPr>
            <p:ph type="ftr" sz="quarter" idx="11"/>
          </p:nvPr>
        </p:nvSpPr>
        <p:spPr/>
        <p:txBody>
          <a:bodyPr/>
          <a:lstStyle/>
          <a:p>
            <a:endParaRPr lang="en-US" dirty="0">
              <a:solidFill>
                <a:srgbClr val="00FFFF"/>
              </a:solidFill>
            </a:endParaRPr>
          </a:p>
        </p:txBody>
      </p:sp>
      <p:sp>
        <p:nvSpPr>
          <p:cNvPr id="5" name="Slide Number Placeholder 4"/>
          <p:cNvSpPr>
            <a:spLocks noGrp="1"/>
          </p:cNvSpPr>
          <p:nvPr>
            <p:ph type="sldNum" sz="quarter" idx="12"/>
          </p:nvPr>
        </p:nvSpPr>
        <p:spPr/>
        <p:txBody>
          <a:bodyPr/>
          <a:lstStyle/>
          <a:p>
            <a:fld id="{E6485D47-1447-4738-AED3-E0400C6A6194}" type="slidenum">
              <a:rPr lang="en-US"/>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28600"/>
            <a:ext cx="8229600" cy="1143000"/>
          </a:xfrm>
        </p:spPr>
        <p:txBody>
          <a:bodyPr>
            <a:normAutofit fontScale="90000"/>
          </a:bodyPr>
          <a:lstStyle/>
          <a:p>
            <a:r>
              <a:rPr lang="en-US" b="1" dirty="0" smtClean="0">
                <a:solidFill>
                  <a:srgbClr val="FF0000"/>
                </a:solidFill>
              </a:rPr>
              <a:t>Images seen through Fluorescence Microscope </a:t>
            </a:r>
            <a:r>
              <a:rPr lang="en-US" dirty="0" smtClean="0"/>
              <a:t> </a:t>
            </a:r>
            <a:endParaRPr lang="en-US" dirty="0"/>
          </a:p>
        </p:txBody>
      </p:sp>
      <p:sp>
        <p:nvSpPr>
          <p:cNvPr id="7" name="Content Placeholder 6"/>
          <p:cNvSpPr>
            <a:spLocks noGrp="1"/>
          </p:cNvSpPr>
          <p:nvPr>
            <p:ph idx="1"/>
          </p:nvPr>
        </p:nvSpPr>
        <p:spPr/>
        <p:txBody>
          <a:bodyPr/>
          <a:lstStyle/>
          <a:p>
            <a:endParaRPr lang="en-US"/>
          </a:p>
        </p:txBody>
      </p:sp>
      <p:sp>
        <p:nvSpPr>
          <p:cNvPr id="4" name="Footer Placeholder 1"/>
          <p:cNvSpPr>
            <a:spLocks noGrp="1"/>
          </p:cNvSpPr>
          <p:nvPr>
            <p:ph type="ftr" sz="quarter" idx="11"/>
          </p:nvPr>
        </p:nvSpPr>
        <p:spPr/>
        <p:txBody>
          <a:bodyPr/>
          <a:lstStyle/>
          <a:p>
            <a:endParaRPr lang="en-US" dirty="0">
              <a:solidFill>
                <a:srgbClr val="00FFFF"/>
              </a:solidFill>
            </a:endParaRPr>
          </a:p>
        </p:txBody>
      </p:sp>
      <p:sp>
        <p:nvSpPr>
          <p:cNvPr id="5" name="Slide Number Placeholder 2"/>
          <p:cNvSpPr>
            <a:spLocks noGrp="1"/>
          </p:cNvSpPr>
          <p:nvPr>
            <p:ph type="sldNum" sz="quarter" idx="12"/>
          </p:nvPr>
        </p:nvSpPr>
        <p:spPr/>
        <p:txBody>
          <a:bodyPr/>
          <a:lstStyle/>
          <a:p>
            <a:fld id="{00E78D4B-3539-4CBB-9047-DDFA3BACF235}" type="slidenum">
              <a:rPr lang="en-US"/>
              <a:pPr/>
              <a:t>29</a:t>
            </a:fld>
            <a:endParaRPr lang="en-US"/>
          </a:p>
        </p:txBody>
      </p:sp>
      <p:pic>
        <p:nvPicPr>
          <p:cNvPr id="46082" name="Picture 2" descr="C:\My Documents\My Pictures\fig2.13cd.jpg"/>
          <p:cNvPicPr>
            <a:picLocks noChangeAspect="1" noChangeArrowheads="1"/>
          </p:cNvPicPr>
          <p:nvPr/>
        </p:nvPicPr>
        <p:blipFill>
          <a:blip r:embed="rId2"/>
          <a:srcRect/>
          <a:stretch>
            <a:fillRect/>
          </a:stretch>
        </p:blipFill>
        <p:spPr bwMode="auto">
          <a:xfrm>
            <a:off x="533400" y="1524000"/>
            <a:ext cx="8248650" cy="4418013"/>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43038" y="1600200"/>
            <a:ext cx="6400800" cy="1981200"/>
          </a:xfrm>
          <a:prstGeom prst="rect">
            <a:avLst/>
          </a:prstGeom>
          <a:noFill/>
          <a:ln w="9525">
            <a:noFill/>
            <a:miter lim="800000"/>
            <a:headEnd/>
            <a:tailEnd/>
          </a:ln>
        </p:spPr>
        <p:txBody>
          <a:bodyPr/>
          <a:lstStyle/>
          <a:p>
            <a:pPr marL="342900" indent="-342900">
              <a:spcBef>
                <a:spcPct val="20000"/>
              </a:spcBef>
            </a:pPr>
            <a:r>
              <a:rPr lang="en-CA" sz="4000" b="1" i="1" dirty="0" smtClean="0">
                <a:solidFill>
                  <a:srgbClr val="0070C0"/>
                </a:solidFill>
              </a:rPr>
              <a:t>   Microscopes </a:t>
            </a:r>
            <a:r>
              <a:rPr lang="en-CA" sz="4000" b="1" i="1" dirty="0">
                <a:solidFill>
                  <a:srgbClr val="0070C0"/>
                </a:solidFill>
              </a:rPr>
              <a:t>are </a:t>
            </a:r>
            <a:r>
              <a:rPr lang="en-CA" sz="4000" b="1" i="1" dirty="0" smtClean="0">
                <a:solidFill>
                  <a:srgbClr val="0070C0"/>
                </a:solidFill>
              </a:rPr>
              <a:t>scientific instruments </a:t>
            </a:r>
            <a:r>
              <a:rPr lang="en-CA" sz="4000" b="1" i="1" dirty="0">
                <a:solidFill>
                  <a:srgbClr val="0070C0"/>
                </a:solidFill>
              </a:rPr>
              <a:t>designed to produce magnified visual or photographic images of small </a:t>
            </a:r>
            <a:r>
              <a:rPr lang="en-CA" sz="4000" b="1" i="1" dirty="0" smtClean="0">
                <a:solidFill>
                  <a:srgbClr val="0070C0"/>
                </a:solidFill>
              </a:rPr>
              <a:t>objects which are not visible by naked eye.</a:t>
            </a:r>
          </a:p>
          <a:p>
            <a:pPr marL="342900" indent="-342900">
              <a:spcBef>
                <a:spcPct val="20000"/>
              </a:spcBef>
            </a:pPr>
            <a:r>
              <a:rPr lang="en-CA" sz="4000" b="1" i="1" dirty="0" smtClean="0">
                <a:solidFill>
                  <a:srgbClr val="0070C0"/>
                </a:solidFill>
              </a:rPr>
              <a:t>		</a:t>
            </a:r>
            <a:r>
              <a:rPr lang="en-CA" sz="4000" b="1" i="1" dirty="0" smtClean="0">
                <a:solidFill>
                  <a:srgbClr val="FF0000"/>
                </a:solidFill>
              </a:rPr>
              <a:t>Micro</a:t>
            </a:r>
            <a:r>
              <a:rPr lang="en-CA" sz="4000" b="1" i="1" dirty="0" smtClean="0">
                <a:solidFill>
                  <a:srgbClr val="0070C0"/>
                </a:solidFill>
              </a:rPr>
              <a:t> - Small</a:t>
            </a:r>
          </a:p>
          <a:p>
            <a:pPr marL="342900" indent="-342900">
              <a:spcBef>
                <a:spcPct val="20000"/>
              </a:spcBef>
            </a:pPr>
            <a:r>
              <a:rPr lang="en-CA" sz="4000" b="1" i="1" dirty="0" smtClean="0">
                <a:solidFill>
                  <a:srgbClr val="0070C0"/>
                </a:solidFill>
              </a:rPr>
              <a:t>		</a:t>
            </a:r>
            <a:r>
              <a:rPr lang="en-CA" sz="4000" b="1" i="1" dirty="0" smtClean="0">
                <a:solidFill>
                  <a:srgbClr val="FF0000"/>
                </a:solidFill>
              </a:rPr>
              <a:t>Scope</a:t>
            </a:r>
            <a:r>
              <a:rPr lang="en-CA" sz="4000" b="1" i="1" dirty="0" smtClean="0">
                <a:solidFill>
                  <a:srgbClr val="0070C0"/>
                </a:solidFill>
              </a:rPr>
              <a:t> - Look</a:t>
            </a:r>
            <a:endParaRPr lang="en-CA" sz="4000" b="1" i="1" dirty="0">
              <a:solidFill>
                <a:srgbClr val="0070C0"/>
              </a:solidFill>
            </a:endParaRPr>
          </a:p>
          <a:p>
            <a:pPr marL="342900" indent="-342900">
              <a:spcBef>
                <a:spcPct val="20000"/>
              </a:spcBef>
              <a:buFontTx/>
              <a:buChar char="•"/>
            </a:pPr>
            <a:endParaRPr lang="en-US" sz="4000" b="1" dirty="0">
              <a:solidFill>
                <a:srgbClr val="0070C0"/>
              </a:solidFill>
              <a:latin typeface="Times New Roman" charset="0"/>
            </a:endParaRPr>
          </a:p>
        </p:txBody>
      </p:sp>
      <p:sp>
        <p:nvSpPr>
          <p:cNvPr id="14340" name="Rectangle 4"/>
          <p:cNvSpPr>
            <a:spLocks noChangeArrowheads="1"/>
          </p:cNvSpPr>
          <p:nvPr/>
        </p:nvSpPr>
        <p:spPr bwMode="auto">
          <a:xfrm>
            <a:off x="685800" y="457200"/>
            <a:ext cx="7772400" cy="1295400"/>
          </a:xfrm>
          <a:prstGeom prst="rect">
            <a:avLst/>
          </a:prstGeom>
          <a:noFill/>
          <a:ln w="9525">
            <a:noFill/>
            <a:miter lim="800000"/>
            <a:headEnd/>
            <a:tailEnd/>
          </a:ln>
        </p:spPr>
        <p:txBody>
          <a:bodyPr anchor="ctr"/>
          <a:lstStyle/>
          <a:p>
            <a:pPr algn="ctr"/>
            <a:r>
              <a:rPr lang="en-US" sz="4400" b="1" dirty="0" smtClean="0">
                <a:solidFill>
                  <a:srgbClr val="FF0000"/>
                </a:solidFill>
                <a:latin typeface="Times New Roman" charset="0"/>
              </a:rPr>
              <a:t>Microscopy</a:t>
            </a:r>
            <a:endParaRPr lang="en-US" sz="4400" b="1" dirty="0">
              <a:solidFill>
                <a:srgbClr val="FF0000"/>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Copyright </a:t>
            </a:r>
            <a:r>
              <a:rPr lang="en-US">
                <a:cs typeface="Arial" charset="0"/>
              </a:rPr>
              <a:t>© The McGraw-Hill Companies, Inc. Permission required for reproduction or display</a:t>
            </a:r>
            <a:r>
              <a:rPr lang="en-US">
                <a:solidFill>
                  <a:srgbClr val="00FFFF"/>
                </a:solidFill>
                <a:cs typeface="Arial" charset="0"/>
              </a:rPr>
              <a:t>.</a:t>
            </a:r>
            <a:endParaRPr lang="en-US">
              <a:solidFill>
                <a:srgbClr val="00FFFF"/>
              </a:solidFill>
            </a:endParaRPr>
          </a:p>
        </p:txBody>
      </p:sp>
      <p:sp>
        <p:nvSpPr>
          <p:cNvPr id="6" name="Slide Number Placeholder 4"/>
          <p:cNvSpPr>
            <a:spLocks noGrp="1"/>
          </p:cNvSpPr>
          <p:nvPr>
            <p:ph type="sldNum" sz="quarter" idx="11"/>
          </p:nvPr>
        </p:nvSpPr>
        <p:spPr/>
        <p:txBody>
          <a:bodyPr/>
          <a:lstStyle/>
          <a:p>
            <a:fld id="{CD5DD760-DEA7-4588-B46F-32E1F6923B9D}" type="slidenum">
              <a:rPr lang="en-US"/>
              <a:pPr/>
              <a:t>30</a:t>
            </a:fld>
            <a:endParaRPr lang="en-US"/>
          </a:p>
        </p:txBody>
      </p:sp>
      <p:sp>
        <p:nvSpPr>
          <p:cNvPr id="63490" name="Rectangle 2"/>
          <p:cNvSpPr>
            <a:spLocks noGrp="1" noChangeArrowheads="1"/>
          </p:cNvSpPr>
          <p:nvPr>
            <p:ph type="title"/>
          </p:nvPr>
        </p:nvSpPr>
        <p:spPr/>
        <p:txBody>
          <a:bodyPr/>
          <a:lstStyle/>
          <a:p>
            <a:r>
              <a:rPr lang="en-US" dirty="0" smtClean="0"/>
              <a:t>Scale </a:t>
            </a:r>
            <a:endParaRPr lang="en-US" dirty="0"/>
          </a:p>
        </p:txBody>
      </p:sp>
      <p:sp>
        <p:nvSpPr>
          <p:cNvPr id="63491" name="Rectangle 3"/>
          <p:cNvSpPr>
            <a:spLocks noGrp="1" noChangeArrowheads="1"/>
          </p:cNvSpPr>
          <p:nvPr>
            <p:ph type="body" idx="1"/>
          </p:nvPr>
        </p:nvSpPr>
        <p:spPr/>
        <p:txBody>
          <a:bodyPr/>
          <a:lstStyle/>
          <a:p>
            <a:endParaRPr lang="en-US" dirty="0"/>
          </a:p>
        </p:txBody>
      </p:sp>
      <p:pic>
        <p:nvPicPr>
          <p:cNvPr id="63492" name="Picture 4" descr="E:\foundations\micrscopy\0102.JPG"/>
          <p:cNvPicPr>
            <a:picLocks noChangeAspect="1" noChangeArrowheads="1"/>
          </p:cNvPicPr>
          <p:nvPr/>
        </p:nvPicPr>
        <p:blipFill>
          <a:blip r:embed="rId2"/>
          <a:srcRect/>
          <a:stretch>
            <a:fillRect/>
          </a:stretch>
        </p:blipFill>
        <p:spPr bwMode="auto">
          <a:xfrm>
            <a:off x="2895600" y="685800"/>
            <a:ext cx="3019688" cy="58483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381000"/>
            <a:ext cx="7772400" cy="762000"/>
          </a:xfrm>
        </p:spPr>
        <p:txBody>
          <a:bodyPr/>
          <a:lstStyle/>
          <a:p>
            <a:r>
              <a:rPr lang="en-US" sz="4400" b="1" dirty="0" smtClean="0">
                <a:solidFill>
                  <a:srgbClr val="FF0000"/>
                </a:solidFill>
              </a:rPr>
              <a:t>Electron Microscope</a:t>
            </a:r>
            <a:endParaRPr lang="en-US" sz="4400" b="1" dirty="0">
              <a:solidFill>
                <a:srgbClr val="FF0000"/>
              </a:solidFill>
            </a:endParaRPr>
          </a:p>
        </p:txBody>
      </p:sp>
      <p:sp>
        <p:nvSpPr>
          <p:cNvPr id="75779" name="Rectangle 3"/>
          <p:cNvSpPr>
            <a:spLocks noGrp="1" noChangeArrowheads="1"/>
          </p:cNvSpPr>
          <p:nvPr>
            <p:ph type="body" idx="1"/>
          </p:nvPr>
        </p:nvSpPr>
        <p:spPr>
          <a:xfrm>
            <a:off x="457200" y="1371600"/>
            <a:ext cx="8305800" cy="5257800"/>
          </a:xfrm>
        </p:spPr>
        <p:txBody>
          <a:bodyPr/>
          <a:lstStyle/>
          <a:p>
            <a:r>
              <a:rPr lang="en-US" dirty="0" smtClean="0"/>
              <a:t> Used </a:t>
            </a:r>
            <a:r>
              <a:rPr lang="en-US" dirty="0"/>
              <a:t>to observe VERY small objects: viruses, DNA, parts of </a:t>
            </a:r>
            <a:r>
              <a:rPr lang="en-US" dirty="0" smtClean="0"/>
              <a:t>cells</a:t>
            </a:r>
          </a:p>
          <a:p>
            <a:r>
              <a:rPr lang="en-US" dirty="0" smtClean="0"/>
              <a:t> Uses </a:t>
            </a:r>
            <a:r>
              <a:rPr lang="en-US" dirty="0"/>
              <a:t>beams of electrons rather than </a:t>
            </a:r>
            <a:r>
              <a:rPr lang="en-US" dirty="0" smtClean="0"/>
              <a:t>light</a:t>
            </a:r>
          </a:p>
          <a:p>
            <a:r>
              <a:rPr lang="en-US" dirty="0" smtClean="0"/>
              <a:t>Much </a:t>
            </a:r>
            <a:r>
              <a:rPr lang="en-US" dirty="0"/>
              <a:t>more </a:t>
            </a:r>
            <a:r>
              <a:rPr lang="en-US" dirty="0" smtClean="0"/>
              <a:t>powerful</a:t>
            </a:r>
          </a:p>
          <a:p>
            <a:r>
              <a:rPr lang="en-US" dirty="0" smtClean="0"/>
              <a:t>wavelength of electron beam is much shorter than light, resulting in much higher resolution</a:t>
            </a:r>
          </a:p>
          <a:p>
            <a:endParaRPr lang="en-US" dirty="0"/>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dissolve">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dissolve">
                                      <p:cBhvr>
                                        <p:cTn id="17" dur="500"/>
                                        <p:tgtEl>
                                          <p:spTgt spid="75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dissolve">
                                      <p:cBhvr>
                                        <p:cTn id="22"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5400" u="sng">
                <a:solidFill>
                  <a:schemeClr val="tx2"/>
                </a:solidFill>
                <a:latin typeface="Times New Roman" charset="0"/>
              </a:rPr>
              <a:t>Electron Microscopes</a:t>
            </a:r>
          </a:p>
        </p:txBody>
      </p:sp>
      <p:pic>
        <p:nvPicPr>
          <p:cNvPr id="24579" name="Picture 3" descr="mmexant4d"/>
          <p:cNvPicPr>
            <a:picLocks noChangeAspect="1" noChangeArrowheads="1"/>
          </p:cNvPicPr>
          <p:nvPr/>
        </p:nvPicPr>
        <p:blipFill>
          <a:blip r:embed="rId3"/>
          <a:srcRect/>
          <a:stretch>
            <a:fillRect/>
          </a:stretch>
        </p:blipFill>
        <p:spPr bwMode="auto">
          <a:xfrm>
            <a:off x="685800" y="2667000"/>
            <a:ext cx="7762875" cy="3733800"/>
          </a:xfrm>
          <a:prstGeom prst="rect">
            <a:avLst/>
          </a:prstGeom>
          <a:noFill/>
          <a:ln w="9525">
            <a:noFill/>
            <a:miter lim="800000"/>
            <a:headEnd/>
            <a:tailEnd/>
          </a:ln>
        </p:spPr>
      </p:pic>
      <p:sp>
        <p:nvSpPr>
          <p:cNvPr id="24580" name="Rectangle 4"/>
          <p:cNvSpPr>
            <a:spLocks noChangeArrowheads="1"/>
          </p:cNvSpPr>
          <p:nvPr/>
        </p:nvSpPr>
        <p:spPr bwMode="auto">
          <a:xfrm>
            <a:off x="457200" y="1981200"/>
            <a:ext cx="7772400" cy="1981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a:latin typeface="Times New Roman" charset="0"/>
              </a:rPr>
              <a:t>can achieve 3D images using electrons </a:t>
            </a:r>
          </a:p>
        </p:txBody>
      </p:sp>
      <p:sp>
        <p:nvSpPr>
          <p:cNvPr id="24581" name="Text Box 5"/>
          <p:cNvSpPr txBox="1">
            <a:spLocks noChangeArrowheads="1"/>
          </p:cNvSpPr>
          <p:nvPr/>
        </p:nvSpPr>
        <p:spPr bwMode="auto">
          <a:xfrm>
            <a:off x="5318125" y="3013075"/>
            <a:ext cx="184150" cy="457200"/>
          </a:xfrm>
          <a:prstGeom prst="rect">
            <a:avLst/>
          </a:prstGeom>
          <a:noFill/>
          <a:ln w="9525">
            <a:noFill/>
            <a:miter lim="800000"/>
            <a:headEnd/>
            <a:tailEnd/>
          </a:ln>
        </p:spPr>
        <p:txBody>
          <a:bodyPr wrap="none">
            <a:spAutoFit/>
          </a:bodyPr>
          <a:lstStyle/>
          <a:p>
            <a:endParaRPr lang="en-US" sz="2400">
              <a:latin typeface="Times New Roman"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dirty="0" smtClean="0">
                <a:solidFill>
                  <a:schemeClr val="hlink"/>
                </a:solidFill>
              </a:rPr>
              <a:t/>
            </a:r>
            <a:br>
              <a:rPr lang="en-US" dirty="0" smtClean="0">
                <a:solidFill>
                  <a:schemeClr val="hlink"/>
                </a:solidFill>
              </a:rPr>
            </a:br>
            <a:r>
              <a:rPr lang="en-US" dirty="0" smtClean="0">
                <a:solidFill>
                  <a:srgbClr val="FF0000"/>
                </a:solidFill>
              </a:rPr>
              <a:t>Transmission Electron Microscope (TEM)</a:t>
            </a:r>
            <a:r>
              <a:rPr lang="en-US" dirty="0" smtClean="0">
                <a:solidFill>
                  <a:srgbClr val="FF0000"/>
                </a:solidFill>
                <a:latin typeface="Times New Roman" charset="0"/>
              </a:rPr>
              <a:t/>
            </a:r>
            <a:br>
              <a:rPr lang="en-US" dirty="0" smtClean="0">
                <a:solidFill>
                  <a:srgbClr val="FF0000"/>
                </a:solidFill>
                <a:latin typeface="Times New Roman" charset="0"/>
              </a:rPr>
            </a:br>
            <a:endParaRPr lang="en-US" sz="4400" dirty="0">
              <a:solidFill>
                <a:srgbClr val="FF0000"/>
              </a:solidFill>
            </a:endParaRPr>
          </a:p>
        </p:txBody>
      </p:sp>
      <p:sp>
        <p:nvSpPr>
          <p:cNvPr id="76803" name="Rectangle 3"/>
          <p:cNvSpPr>
            <a:spLocks noGrp="1" noChangeArrowheads="1"/>
          </p:cNvSpPr>
          <p:nvPr>
            <p:ph sz="half" idx="1"/>
          </p:nvPr>
        </p:nvSpPr>
        <p:spPr>
          <a:xfrm>
            <a:off x="457200" y="1219200"/>
            <a:ext cx="4038600" cy="4906963"/>
          </a:xfrm>
        </p:spPr>
        <p:txBody>
          <a:bodyPr>
            <a:normAutofit/>
          </a:bodyPr>
          <a:lstStyle/>
          <a:p>
            <a:pPr>
              <a:buFontTx/>
              <a:buChar char="•"/>
            </a:pPr>
            <a:r>
              <a:rPr lang="en-US" sz="3600" dirty="0" smtClean="0">
                <a:latin typeface="Times New Roman" charset="0"/>
              </a:rPr>
              <a:t>magnification of objects in the order of 100, 000’s.</a:t>
            </a:r>
          </a:p>
          <a:p>
            <a:pPr>
              <a:buFontTx/>
              <a:buChar char="•"/>
            </a:pPr>
            <a:r>
              <a:rPr lang="en-US" sz="3600" dirty="0" smtClean="0"/>
              <a:t>detailed study of the internal </a:t>
            </a:r>
            <a:r>
              <a:rPr lang="en-US" sz="3600" dirty="0" err="1" smtClean="0"/>
              <a:t>ultrastructure</a:t>
            </a:r>
            <a:r>
              <a:rPr lang="en-US" sz="3600" dirty="0" smtClean="0"/>
              <a:t> of cells</a:t>
            </a:r>
          </a:p>
          <a:p>
            <a:pPr>
              <a:buFontTx/>
              <a:buChar char="•"/>
            </a:pPr>
            <a:endParaRPr lang="en-US" sz="3600" dirty="0" smtClean="0"/>
          </a:p>
          <a:p>
            <a:pPr>
              <a:buFontTx/>
              <a:buChar char="•"/>
            </a:pPr>
            <a:endParaRPr lang="en-US" sz="3500" dirty="0" smtClean="0"/>
          </a:p>
          <a:p>
            <a:pPr>
              <a:buFontTx/>
              <a:buChar char="•"/>
            </a:pPr>
            <a:endParaRPr lang="en-US" sz="3600" dirty="0" smtClean="0">
              <a:latin typeface="Times New Roman" charset="0"/>
            </a:endParaRPr>
          </a:p>
          <a:p>
            <a:pPr>
              <a:buFontTx/>
              <a:buChar char="•"/>
            </a:pPr>
            <a:endParaRPr lang="en-US" sz="3600" dirty="0" smtClean="0">
              <a:latin typeface="Times New Roman" charset="0"/>
            </a:endParaRPr>
          </a:p>
          <a:p>
            <a:pPr>
              <a:buFontTx/>
              <a:buChar char="•"/>
            </a:pPr>
            <a:endParaRPr lang="en-US" sz="3600" dirty="0" smtClean="0">
              <a:latin typeface="Times New Roman" charset="0"/>
            </a:endParaRPr>
          </a:p>
          <a:p>
            <a:endParaRPr lang="en-US" sz="3600" dirty="0" smtClean="0"/>
          </a:p>
        </p:txBody>
      </p:sp>
      <p:pic>
        <p:nvPicPr>
          <p:cNvPr id="5" name="Content Placeholder 4" descr="old_tem"/>
          <p:cNvPicPr>
            <a:picLocks noGrp="1" noChangeAspect="1" noChangeArrowheads="1"/>
          </p:cNvPicPr>
          <p:nvPr>
            <p:ph sz="half" idx="2"/>
          </p:nvPr>
        </p:nvPicPr>
        <p:blipFill>
          <a:blip r:embed="rId3"/>
          <a:srcRect/>
          <a:stretch>
            <a:fillRect/>
          </a:stretch>
        </p:blipFill>
        <p:spPr bwMode="auto">
          <a:xfrm>
            <a:off x="4686337" y="1752600"/>
            <a:ext cx="4457663" cy="38187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dissolve">
                                      <p:cBhvr>
                                        <p:cTn id="12"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0" lvl="1" indent="-449263"/>
            <a:r>
              <a:rPr lang="en-US" sz="3200" u="sng" dirty="0" smtClean="0">
                <a:solidFill>
                  <a:srgbClr val="FF0000"/>
                </a:solidFill>
                <a:ea typeface="ＭＳ Ｐゴシック" charset="-128"/>
              </a:rPr>
              <a:t>Transmission</a:t>
            </a:r>
            <a:r>
              <a:rPr lang="en-US" sz="3200" dirty="0" smtClean="0">
                <a:solidFill>
                  <a:srgbClr val="FF0000"/>
                </a:solidFill>
                <a:ea typeface="ＭＳ Ｐゴシック" charset="-128"/>
              </a:rPr>
              <a:t> </a:t>
            </a:r>
            <a:r>
              <a:rPr lang="en-US" sz="3200" u="sng" dirty="0" smtClean="0">
                <a:solidFill>
                  <a:srgbClr val="FF0000"/>
                </a:solidFill>
                <a:ea typeface="ＭＳ Ｐゴシック" charset="-128"/>
              </a:rPr>
              <a:t>electron</a:t>
            </a:r>
            <a:r>
              <a:rPr lang="en-US" sz="3200" dirty="0" smtClean="0">
                <a:solidFill>
                  <a:srgbClr val="FF0000"/>
                </a:solidFill>
                <a:ea typeface="ＭＳ Ｐゴシック" charset="-128"/>
              </a:rPr>
              <a:t> microscope (TEM)</a:t>
            </a:r>
            <a:endParaRPr lang="en-US" sz="3200" dirty="0"/>
          </a:p>
        </p:txBody>
      </p:sp>
      <p:sp>
        <p:nvSpPr>
          <p:cNvPr id="3" name="Content Placeholder 2"/>
          <p:cNvSpPr>
            <a:spLocks noGrp="1"/>
          </p:cNvSpPr>
          <p:nvPr>
            <p:ph sz="half" idx="1"/>
          </p:nvPr>
        </p:nvSpPr>
        <p:spPr/>
        <p:txBody>
          <a:bodyPr>
            <a:normAutofit lnSpcReduction="10000"/>
          </a:bodyPr>
          <a:lstStyle/>
          <a:p>
            <a:pPr marL="914400" lvl="1" indent="-449263">
              <a:buFont typeface="Arial" pitchFamily="34" charset="0"/>
              <a:buChar char="•"/>
            </a:pPr>
            <a:r>
              <a:rPr lang="en-US" b="1" dirty="0" smtClean="0">
                <a:ea typeface="ＭＳ Ｐゴシック" charset="-128"/>
              </a:rPr>
              <a:t> a beam of electrons is transmitted through          the specimen for a 2D        view</a:t>
            </a:r>
          </a:p>
          <a:p>
            <a:pPr marL="914400" lvl="1" indent="-449263">
              <a:buFont typeface="Arial" pitchFamily="34" charset="0"/>
              <a:buChar char="•"/>
            </a:pPr>
            <a:r>
              <a:rPr lang="en-US" b="1" dirty="0" smtClean="0">
                <a:ea typeface="ＭＳ Ｐゴシック" charset="-128"/>
              </a:rPr>
              <a:t> </a:t>
            </a:r>
            <a:r>
              <a:rPr lang="en-US" b="1" dirty="0" smtClean="0"/>
              <a:t>transmitted electrons (those that do not scatter) are used to produce image</a:t>
            </a:r>
          </a:p>
          <a:p>
            <a:pPr marL="914400" lvl="1" indent="-449263">
              <a:buFont typeface="Arial" pitchFamily="34" charset="0"/>
              <a:buChar char="•"/>
            </a:pPr>
            <a:r>
              <a:rPr lang="en-US" b="1" dirty="0" smtClean="0"/>
              <a:t>denser regions in specimen, scatter more electrons and appear darker</a:t>
            </a:r>
          </a:p>
          <a:p>
            <a:pPr marL="914400" lvl="1" indent="-449263">
              <a:buFont typeface="Arial" pitchFamily="34" charset="0"/>
              <a:buChar char="•"/>
            </a:pPr>
            <a:endParaRPr lang="en-US" dirty="0" smtClean="0"/>
          </a:p>
          <a:p>
            <a:pPr marL="914400" lvl="1" indent="-449263">
              <a:buFont typeface="Arial" pitchFamily="34" charset="0"/>
              <a:buChar char="•"/>
            </a:pPr>
            <a:endParaRPr lang="en-US" dirty="0" smtClean="0"/>
          </a:p>
          <a:p>
            <a:pPr marL="914400" lvl="1" indent="-449263">
              <a:buFont typeface="Arial" pitchFamily="34" charset="0"/>
              <a:buChar char="•"/>
            </a:pPr>
            <a:endParaRPr lang="en-US" dirty="0"/>
          </a:p>
        </p:txBody>
      </p:sp>
      <p:pic>
        <p:nvPicPr>
          <p:cNvPr id="5" name="Content Placeholder 4" descr="211212-1641774-1807048-1807252.jpg"/>
          <p:cNvPicPr>
            <a:picLocks noGrp="1" noChangeAspect="1"/>
          </p:cNvPicPr>
          <p:nvPr>
            <p:ph sz="half" idx="2"/>
          </p:nvPr>
        </p:nvPicPr>
        <p:blipFill>
          <a:blip r:embed="rId2" cstate="print"/>
          <a:stretch>
            <a:fillRect/>
          </a:stretch>
        </p:blipFill>
        <p:spPr bwMode="auto">
          <a:xfrm>
            <a:off x="6934200" y="1905000"/>
            <a:ext cx="1683327" cy="1982585"/>
          </a:xfrm>
          <a:prstGeom prst="rect">
            <a:avLst/>
          </a:prstGeom>
          <a:noFill/>
          <a:ln w="9525">
            <a:noFill/>
            <a:miter lim="800000"/>
            <a:headEnd/>
            <a:tailEnd/>
          </a:ln>
        </p:spPr>
      </p:pic>
      <p:pic>
        <p:nvPicPr>
          <p:cNvPr id="6" name="Content Placeholder 3" descr="uesc_08_img0450.jpg"/>
          <p:cNvPicPr>
            <a:picLocks noChangeAspect="1"/>
          </p:cNvPicPr>
          <p:nvPr/>
        </p:nvPicPr>
        <p:blipFill>
          <a:blip r:embed="rId3"/>
          <a:srcRect l="-4388" r="-4388"/>
          <a:stretch>
            <a:fillRect/>
          </a:stretch>
        </p:blipFill>
        <p:spPr>
          <a:xfrm>
            <a:off x="5029200" y="4343400"/>
            <a:ext cx="3934600" cy="2163873"/>
          </a:xfrm>
          <a:prstGeom prst="rect">
            <a:avLst/>
          </a:prstGeom>
        </p:spPr>
      </p:pic>
      <p:sp>
        <p:nvSpPr>
          <p:cNvPr id="8" name="Rectangle 7"/>
          <p:cNvSpPr/>
          <p:nvPr/>
        </p:nvSpPr>
        <p:spPr>
          <a:xfrm>
            <a:off x="5257800" y="3244334"/>
            <a:ext cx="1981199" cy="369332"/>
          </a:xfrm>
          <a:prstGeom prst="rect">
            <a:avLst/>
          </a:prstGeom>
        </p:spPr>
        <p:txBody>
          <a:bodyPr wrap="square">
            <a:spAutoFit/>
          </a:bodyPr>
          <a:lstStyle/>
          <a:p>
            <a:r>
              <a:rPr lang="en-US" b="1" dirty="0" smtClean="0"/>
              <a:t>H1N1 virus</a:t>
            </a:r>
            <a:endParaRPr lang="en-US" b="1" dirty="0"/>
          </a:p>
        </p:txBody>
      </p:sp>
      <p:sp>
        <p:nvSpPr>
          <p:cNvPr id="10" name="TextBox 9"/>
          <p:cNvSpPr txBox="1"/>
          <p:nvPr/>
        </p:nvSpPr>
        <p:spPr>
          <a:xfrm>
            <a:off x="5410200" y="6248400"/>
            <a:ext cx="3733800" cy="369332"/>
          </a:xfrm>
          <a:prstGeom prst="rect">
            <a:avLst/>
          </a:prstGeom>
          <a:noFill/>
        </p:spPr>
        <p:txBody>
          <a:bodyPr wrap="square" rtlCol="0">
            <a:spAutoFit/>
          </a:bodyPr>
          <a:lstStyle/>
          <a:p>
            <a:r>
              <a:rPr lang="en-US" b="1" dirty="0" smtClean="0"/>
              <a:t>Chloroplast from </a:t>
            </a:r>
            <a:r>
              <a:rPr lang="en-US" b="1" dirty="0" err="1" smtClean="0"/>
              <a:t>atobacoo</a:t>
            </a:r>
            <a:r>
              <a:rPr lang="en-US" b="1" dirty="0" smtClean="0"/>
              <a:t> leaf</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4400" dirty="0" smtClean="0">
                <a:solidFill>
                  <a:srgbClr val="FF0000"/>
                </a:solidFill>
              </a:rPr>
              <a:t>Scanning Electron Microscope(SEM)</a:t>
            </a:r>
            <a:endParaRPr lang="en-US" sz="4400" dirty="0">
              <a:solidFill>
                <a:srgbClr val="FF0000"/>
              </a:solidFill>
            </a:endParaRPr>
          </a:p>
        </p:txBody>
      </p:sp>
      <p:sp>
        <p:nvSpPr>
          <p:cNvPr id="77827" name="Rectangle 3"/>
          <p:cNvSpPr>
            <a:spLocks noGrp="1" noChangeArrowheads="1"/>
          </p:cNvSpPr>
          <p:nvPr>
            <p:ph sz="half" idx="1"/>
          </p:nvPr>
        </p:nvSpPr>
        <p:spPr/>
        <p:txBody>
          <a:bodyPr>
            <a:normAutofit fontScale="77500" lnSpcReduction="20000"/>
          </a:bodyPr>
          <a:lstStyle/>
          <a:p>
            <a:pPr lvl="1">
              <a:buFont typeface="Arial" pitchFamily="34" charset="0"/>
              <a:buChar char="•"/>
            </a:pPr>
            <a:r>
              <a:rPr lang="en-US" sz="3600" b="1" dirty="0" smtClean="0"/>
              <a:t>Can </a:t>
            </a:r>
            <a:r>
              <a:rPr lang="en-US" sz="3600" b="1" dirty="0"/>
              <a:t>magnify up to 100,000x </a:t>
            </a:r>
            <a:endParaRPr lang="en-US" sz="3600" b="1" dirty="0" smtClean="0"/>
          </a:p>
          <a:p>
            <a:r>
              <a:rPr lang="en-US" sz="3600" b="1" dirty="0" smtClean="0"/>
              <a:t>Provides for detailed study of the surface of a specimen</a:t>
            </a:r>
          </a:p>
          <a:p>
            <a:r>
              <a:rPr lang="en-US" sz="3300" b="1" dirty="0" smtClean="0"/>
              <a:t>uses electrons reflected from the surface of a specimen to create image</a:t>
            </a:r>
          </a:p>
          <a:p>
            <a:r>
              <a:rPr lang="en-US" sz="3300" b="1" dirty="0" smtClean="0"/>
              <a:t>produces a 3-dimensional image of specimen’s surface features</a:t>
            </a:r>
          </a:p>
          <a:p>
            <a:pPr lvl="1"/>
            <a:endParaRPr lang="en-US" sz="3600" dirty="0" smtClean="0"/>
          </a:p>
          <a:p>
            <a:pPr lvl="1"/>
            <a:endParaRPr lang="en-US" sz="3600" dirty="0"/>
          </a:p>
        </p:txBody>
      </p:sp>
      <p:grpSp>
        <p:nvGrpSpPr>
          <p:cNvPr id="5" name="Content Placeholder 4"/>
          <p:cNvGrpSpPr>
            <a:grpSpLocks noGrp="1"/>
          </p:cNvGrpSpPr>
          <p:nvPr>
            <p:ph sz="half" idx="2"/>
          </p:nvPr>
        </p:nvGrpSpPr>
        <p:grpSpPr bwMode="auto">
          <a:xfrm>
            <a:off x="4953000" y="1676400"/>
            <a:ext cx="3834213" cy="4572000"/>
            <a:chOff x="1186" y="1520"/>
            <a:chExt cx="3902" cy="2552"/>
          </a:xfrm>
        </p:grpSpPr>
        <p:sp>
          <p:nvSpPr>
            <p:cNvPr id="7" name="Text Box 6"/>
            <p:cNvSpPr txBox="1">
              <a:spLocks noChangeArrowheads="1"/>
            </p:cNvSpPr>
            <p:nvPr/>
          </p:nvSpPr>
          <p:spPr bwMode="auto">
            <a:xfrm>
              <a:off x="1508" y="1520"/>
              <a:ext cx="328" cy="191"/>
            </a:xfrm>
            <a:prstGeom prst="rect">
              <a:avLst/>
            </a:prstGeom>
            <a:noFill/>
            <a:ln w="34925">
              <a:noFill/>
              <a:miter lim="800000"/>
              <a:headEnd/>
              <a:tailEnd/>
            </a:ln>
            <a:effectLst/>
          </p:spPr>
          <p:txBody>
            <a:bodyPr wrap="none" lIns="92075" tIns="46038" rIns="92075" bIns="46038" anchor="ctr">
              <a:spAutoFit/>
            </a:bodyPr>
            <a:lstStyle/>
            <a:p>
              <a:pPr algn="ctr" eaLnBrk="0" hangingPunct="0">
                <a:spcBef>
                  <a:spcPct val="50000"/>
                </a:spcBef>
              </a:pPr>
              <a:r>
                <a:rPr lang="en-US" sz="1600" b="1" dirty="0" smtClean="0">
                  <a:solidFill>
                    <a:schemeClr val="bg1"/>
                  </a:solidFill>
                  <a:latin typeface="Arial" charset="0"/>
                </a:rPr>
                <a:t>E</a:t>
              </a:r>
              <a:endParaRPr lang="en-US" b="1" dirty="0">
                <a:latin typeface="Arial" charset="0"/>
              </a:endParaRPr>
            </a:p>
          </p:txBody>
        </p:sp>
        <p:sp>
          <p:nvSpPr>
            <p:cNvPr id="9" name="Text Box 8"/>
            <p:cNvSpPr txBox="1">
              <a:spLocks noChangeArrowheads="1"/>
            </p:cNvSpPr>
            <p:nvPr/>
          </p:nvSpPr>
          <p:spPr bwMode="auto">
            <a:xfrm>
              <a:off x="3687" y="1524"/>
              <a:ext cx="189" cy="209"/>
            </a:xfrm>
            <a:prstGeom prst="rect">
              <a:avLst/>
            </a:prstGeom>
            <a:noFill/>
            <a:ln w="34925">
              <a:noFill/>
              <a:miter lim="800000"/>
              <a:headEnd/>
              <a:tailEnd/>
            </a:ln>
            <a:effectLst/>
          </p:spPr>
          <p:txBody>
            <a:bodyPr wrap="none" lIns="92075" tIns="46038" rIns="92075" bIns="46038" anchor="ctr">
              <a:spAutoFit/>
            </a:bodyPr>
            <a:lstStyle/>
            <a:p>
              <a:pPr algn="ctr" eaLnBrk="0" hangingPunct="0">
                <a:spcBef>
                  <a:spcPct val="50000"/>
                </a:spcBef>
              </a:pPr>
              <a:endParaRPr lang="en-US" b="1" dirty="0">
                <a:latin typeface="Arial" charset="0"/>
              </a:endParaRPr>
            </a:p>
          </p:txBody>
        </p:sp>
        <p:pic>
          <p:nvPicPr>
            <p:cNvPr id="10" name="Picture 9"/>
            <p:cNvPicPr>
              <a:picLocks noChangeAspect="1" noChangeArrowheads="1"/>
            </p:cNvPicPr>
            <p:nvPr/>
          </p:nvPicPr>
          <p:blipFill>
            <a:blip r:embed="rId3">
              <a:lum bright="-20000" contrast="20000"/>
            </a:blip>
            <a:srcRect/>
            <a:stretch>
              <a:fillRect/>
            </a:stretch>
          </p:blipFill>
          <p:spPr bwMode="auto">
            <a:xfrm>
              <a:off x="2995" y="1799"/>
              <a:ext cx="2093" cy="2273"/>
            </a:xfrm>
            <a:prstGeom prst="rect">
              <a:avLst/>
            </a:prstGeom>
            <a:noFill/>
          </p:spPr>
        </p:pic>
        <p:sp>
          <p:nvSpPr>
            <p:cNvPr id="11" name="Text Box 10"/>
            <p:cNvSpPr txBox="1">
              <a:spLocks noChangeArrowheads="1"/>
            </p:cNvSpPr>
            <p:nvPr/>
          </p:nvSpPr>
          <p:spPr bwMode="auto">
            <a:xfrm>
              <a:off x="1186" y="1971"/>
              <a:ext cx="189" cy="174"/>
            </a:xfrm>
            <a:prstGeom prst="rect">
              <a:avLst/>
            </a:prstGeom>
            <a:noFill/>
            <a:ln w="34925">
              <a:noFill/>
              <a:miter lim="800000"/>
              <a:headEnd/>
              <a:tailEnd/>
            </a:ln>
            <a:effectLst/>
          </p:spPr>
          <p:txBody>
            <a:bodyPr wrap="none" lIns="92075" tIns="46038" rIns="92075" bIns="46038" anchor="ctr">
              <a:spAutoFit/>
            </a:bodyPr>
            <a:lstStyle/>
            <a:p>
              <a:pPr eaLnBrk="0" hangingPunct="0"/>
              <a:endParaRPr lang="en-US" sz="1400" dirty="0">
                <a:latin typeface="Arial" charset="0"/>
              </a:endParaRPr>
            </a:p>
          </p:txBody>
        </p:sp>
        <p:sp>
          <p:nvSpPr>
            <p:cNvPr id="13" name="Line 12"/>
            <p:cNvSpPr>
              <a:spLocks noChangeShapeType="1"/>
            </p:cNvSpPr>
            <p:nvPr/>
          </p:nvSpPr>
          <p:spPr bwMode="auto">
            <a:xfrm flipH="1" flipV="1">
              <a:off x="4074" y="1959"/>
              <a:ext cx="246" cy="224"/>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4" name="Line 13"/>
            <p:cNvSpPr>
              <a:spLocks noChangeShapeType="1"/>
            </p:cNvSpPr>
            <p:nvPr/>
          </p:nvSpPr>
          <p:spPr bwMode="auto">
            <a:xfrm flipV="1">
              <a:off x="3744" y="1959"/>
              <a:ext cx="344" cy="464"/>
            </a:xfrm>
            <a:prstGeom prst="line">
              <a:avLst/>
            </a:prstGeom>
            <a:noFill/>
            <a:ln w="25400">
              <a:solidFill>
                <a:schemeClr val="tx1"/>
              </a:solidFill>
              <a:round/>
              <a:headEnd/>
              <a:tailEnd/>
            </a:ln>
            <a:effectLst/>
          </p:spPr>
          <p:txBody>
            <a:bodyPr wrap="none" lIns="92075" tIns="46038" rIns="92075" bIns="46038" anchor="ctr"/>
            <a:lstStyle/>
            <a:p>
              <a:endParaRPr lang="en-US"/>
            </a:p>
          </p:txBody>
        </p:sp>
        <p:sp>
          <p:nvSpPr>
            <p:cNvPr id="15" name="Text Box 14"/>
            <p:cNvSpPr txBox="1">
              <a:spLocks noChangeArrowheads="1"/>
            </p:cNvSpPr>
            <p:nvPr/>
          </p:nvSpPr>
          <p:spPr bwMode="auto">
            <a:xfrm>
              <a:off x="3906" y="1791"/>
              <a:ext cx="334" cy="192"/>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400">
                  <a:solidFill>
                    <a:schemeClr val="hlink"/>
                  </a:solidFill>
                  <a:latin typeface="Arial" charset="0"/>
                </a:rPr>
                <a:t>Cilia</a:t>
              </a:r>
            </a:p>
          </p:txBody>
        </p:sp>
        <p:sp>
          <p:nvSpPr>
            <p:cNvPr id="16" name="Text Box 15"/>
            <p:cNvSpPr txBox="1">
              <a:spLocks noChangeArrowheads="1"/>
            </p:cNvSpPr>
            <p:nvPr/>
          </p:nvSpPr>
          <p:spPr bwMode="auto">
            <a:xfrm>
              <a:off x="4744" y="1671"/>
              <a:ext cx="331" cy="173"/>
            </a:xfrm>
            <a:prstGeom prst="rect">
              <a:avLst/>
            </a:prstGeom>
            <a:noFill/>
            <a:ln w="34925">
              <a:noFill/>
              <a:miter lim="800000"/>
              <a:headEnd/>
              <a:tailEnd/>
            </a:ln>
            <a:effectLst/>
          </p:spPr>
          <p:txBody>
            <a:bodyPr wrap="none" lIns="92075" tIns="46038" rIns="92075" bIns="46038" anchor="ctr">
              <a:spAutoFit/>
            </a:bodyPr>
            <a:lstStyle/>
            <a:p>
              <a:pPr algn="ctr" eaLnBrk="0" hangingPunct="0"/>
              <a:r>
                <a:rPr lang="en-US" sz="1200">
                  <a:solidFill>
                    <a:schemeClr val="hlink"/>
                  </a:solidFill>
                  <a:latin typeface="Arial" charset="0"/>
                </a:rPr>
                <a:t>1 µm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ssolve">
                                      <p:cBhvr>
                                        <p:cTn id="12" dur="5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dissolve">
                                      <p:cBhvr>
                                        <p:cTn id="17" dur="500"/>
                                        <p:tgtEl>
                                          <p:spTgt spid="77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dissolve">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0"/>
            <a:ext cx="7772400" cy="2286000"/>
          </a:xfrm>
          <a:prstGeom prst="rect">
            <a:avLst/>
          </a:prstGeom>
          <a:noFill/>
          <a:ln w="9525">
            <a:noFill/>
            <a:miter lim="800000"/>
            <a:headEnd/>
            <a:tailEnd/>
          </a:ln>
        </p:spPr>
        <p:txBody>
          <a:bodyPr anchor="ctr"/>
          <a:lstStyle/>
          <a:p>
            <a:pPr algn="ctr"/>
            <a:r>
              <a:rPr lang="en-US" sz="3600">
                <a:solidFill>
                  <a:srgbClr val="FF0000"/>
                </a:solidFill>
                <a:latin typeface="Times New Roman" charset="0"/>
              </a:rPr>
              <a:t>Electron microscopes </a:t>
            </a:r>
            <a:r>
              <a:rPr lang="en-US" sz="3600">
                <a:solidFill>
                  <a:schemeClr val="tx2"/>
                </a:solidFill>
                <a:latin typeface="Times New Roman" charset="0"/>
              </a:rPr>
              <a:t>– use a beam of electrons instead of a beam of light to magnify the image</a:t>
            </a:r>
          </a:p>
        </p:txBody>
      </p:sp>
      <p:sp>
        <p:nvSpPr>
          <p:cNvPr id="22531" name="Rectangle 3"/>
          <p:cNvSpPr>
            <a:spLocks noChangeArrowheads="1"/>
          </p:cNvSpPr>
          <p:nvPr/>
        </p:nvSpPr>
        <p:spPr bwMode="auto">
          <a:xfrm>
            <a:off x="685800" y="2286000"/>
            <a:ext cx="7772400" cy="2971800"/>
          </a:xfrm>
          <a:prstGeom prst="rect">
            <a:avLst/>
          </a:prstGeom>
          <a:noFill/>
          <a:ln w="9525">
            <a:noFill/>
            <a:miter lim="800000"/>
            <a:headEnd/>
            <a:tailEnd/>
          </a:ln>
        </p:spPr>
        <p:txBody>
          <a:bodyPr/>
          <a:lstStyle/>
          <a:p>
            <a:pPr marL="342900" indent="-342900">
              <a:spcBef>
                <a:spcPct val="20000"/>
              </a:spcBef>
            </a:pPr>
            <a:endParaRPr lang="en-US" sz="3200">
              <a:latin typeface="Times New Roman" charset="0"/>
            </a:endParaRPr>
          </a:p>
        </p:txBody>
      </p:sp>
      <p:pic>
        <p:nvPicPr>
          <p:cNvPr id="22532" name="Picture 3" descr="em.jpg"/>
          <p:cNvPicPr>
            <a:picLocks noChangeAspect="1"/>
          </p:cNvPicPr>
          <p:nvPr/>
        </p:nvPicPr>
        <p:blipFill>
          <a:blip r:embed="rId3"/>
          <a:srcRect/>
          <a:stretch>
            <a:fillRect/>
          </a:stretch>
        </p:blipFill>
        <p:spPr bwMode="auto">
          <a:xfrm>
            <a:off x="47625" y="2057400"/>
            <a:ext cx="9096375"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a:xfrm>
            <a:off x="990600" y="304800"/>
            <a:ext cx="7696200" cy="228600"/>
          </a:xfrm>
        </p:spPr>
        <p:txBody>
          <a:bodyPr/>
          <a:lstStyle/>
          <a:p>
            <a:endParaRPr lang="en-US" dirty="0">
              <a:solidFill>
                <a:srgbClr val="00FFFF"/>
              </a:solidFill>
            </a:endParaRPr>
          </a:p>
        </p:txBody>
      </p:sp>
      <p:sp>
        <p:nvSpPr>
          <p:cNvPr id="7" name="Slide Number Placeholder 5"/>
          <p:cNvSpPr>
            <a:spLocks noGrp="1"/>
          </p:cNvSpPr>
          <p:nvPr>
            <p:ph type="sldNum" sz="quarter" idx="11"/>
          </p:nvPr>
        </p:nvSpPr>
        <p:spPr/>
        <p:txBody>
          <a:bodyPr/>
          <a:lstStyle/>
          <a:p>
            <a:fld id="{7A29E53E-D9DC-4130-8BCC-9730B91AA276}" type="slidenum">
              <a:rPr lang="en-US"/>
              <a:pPr/>
              <a:t>37</a:t>
            </a:fld>
            <a:endParaRPr lang="en-US"/>
          </a:p>
        </p:txBody>
      </p:sp>
      <p:sp>
        <p:nvSpPr>
          <p:cNvPr id="39938" name="Rectangle 2"/>
          <p:cNvSpPr>
            <a:spLocks noGrp="1" noChangeArrowheads="1"/>
          </p:cNvSpPr>
          <p:nvPr>
            <p:ph type="title"/>
          </p:nvPr>
        </p:nvSpPr>
        <p:spPr/>
        <p:txBody>
          <a:bodyPr/>
          <a:lstStyle/>
          <a:p>
            <a:r>
              <a:rPr lang="en-US"/>
              <a:t>Newer Techniques in Microscopy</a:t>
            </a:r>
          </a:p>
        </p:txBody>
      </p:sp>
      <p:sp>
        <p:nvSpPr>
          <p:cNvPr id="39939" name="Rectangle 3"/>
          <p:cNvSpPr>
            <a:spLocks noGrp="1" noChangeArrowheads="1"/>
          </p:cNvSpPr>
          <p:nvPr>
            <p:ph type="body" sz="half" idx="1"/>
          </p:nvPr>
        </p:nvSpPr>
        <p:spPr/>
        <p:txBody>
          <a:bodyPr/>
          <a:lstStyle/>
          <a:p>
            <a:pPr>
              <a:lnSpc>
                <a:spcPct val="90000"/>
              </a:lnSpc>
            </a:pPr>
            <a:r>
              <a:rPr lang="en-US" sz="3200">
                <a:solidFill>
                  <a:schemeClr val="tx2"/>
                </a:solidFill>
              </a:rPr>
              <a:t>confocal microscopy</a:t>
            </a:r>
            <a:r>
              <a:rPr lang="en-US" sz="3200"/>
              <a:t> and </a:t>
            </a:r>
            <a:r>
              <a:rPr lang="en-US" sz="3200">
                <a:solidFill>
                  <a:schemeClr val="tx2"/>
                </a:solidFill>
              </a:rPr>
              <a:t>scanning probe microscopy</a:t>
            </a:r>
          </a:p>
          <a:p>
            <a:pPr>
              <a:lnSpc>
                <a:spcPct val="90000"/>
              </a:lnSpc>
            </a:pPr>
            <a:r>
              <a:rPr lang="en-US" sz="3200"/>
              <a:t>have extremely high resolution</a:t>
            </a:r>
          </a:p>
          <a:p>
            <a:pPr>
              <a:lnSpc>
                <a:spcPct val="90000"/>
              </a:lnSpc>
            </a:pPr>
            <a:r>
              <a:rPr lang="en-US" sz="3200"/>
              <a:t>can be used to observe individual atoms</a:t>
            </a:r>
          </a:p>
        </p:txBody>
      </p:sp>
      <p:sp>
        <p:nvSpPr>
          <p:cNvPr id="8" name="ClipArt Placeholder 7"/>
          <p:cNvSpPr>
            <a:spLocks noGrp="1"/>
          </p:cNvSpPr>
          <p:nvPr>
            <p:ph type="clipArt" sz="half" idx="2"/>
          </p:nvPr>
        </p:nvSpPr>
        <p:spPr/>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solidFill>
                <a:srgbClr val="00FFFF"/>
              </a:solidFill>
            </a:endParaRPr>
          </a:p>
        </p:txBody>
      </p:sp>
      <p:sp>
        <p:nvSpPr>
          <p:cNvPr id="5" name="Slide Number Placeholder 4"/>
          <p:cNvSpPr>
            <a:spLocks noGrp="1"/>
          </p:cNvSpPr>
          <p:nvPr>
            <p:ph type="sldNum" sz="quarter" idx="11"/>
          </p:nvPr>
        </p:nvSpPr>
        <p:spPr/>
        <p:txBody>
          <a:bodyPr/>
          <a:lstStyle/>
          <a:p>
            <a:fld id="{9B5EC149-B85A-4317-8748-780F7673E2B4}" type="slidenum">
              <a:rPr lang="en-US"/>
              <a:pPr/>
              <a:t>38</a:t>
            </a:fld>
            <a:endParaRPr lang="en-US"/>
          </a:p>
        </p:txBody>
      </p:sp>
      <p:sp>
        <p:nvSpPr>
          <p:cNvPr id="50178" name="Rectangle 2"/>
          <p:cNvSpPr>
            <a:spLocks noGrp="1" noChangeArrowheads="1"/>
          </p:cNvSpPr>
          <p:nvPr>
            <p:ph type="title"/>
          </p:nvPr>
        </p:nvSpPr>
        <p:spPr>
          <a:xfrm>
            <a:off x="533400" y="304800"/>
            <a:ext cx="8229600" cy="1143000"/>
          </a:xfrm>
        </p:spPr>
        <p:txBody>
          <a:bodyPr>
            <a:normAutofit fontScale="90000"/>
          </a:bodyPr>
          <a:lstStyle/>
          <a:p>
            <a:pPr algn="l"/>
            <a:r>
              <a:rPr lang="en-US" b="1" dirty="0" err="1" smtClean="0">
                <a:solidFill>
                  <a:srgbClr val="FF0000"/>
                </a:solidFill>
              </a:rPr>
              <a:t>Confocal</a:t>
            </a:r>
            <a:r>
              <a:rPr lang="en-US" b="1" dirty="0" smtClean="0">
                <a:solidFill>
                  <a:srgbClr val="FF0000"/>
                </a:solidFill>
              </a:rPr>
              <a:t> Scanning Laser Microscope</a:t>
            </a:r>
            <a:r>
              <a:rPr lang="en-US" dirty="0" smtClean="0">
                <a:solidFill>
                  <a:schemeClr val="tx2"/>
                </a:solidFill>
              </a:rPr>
              <a:t/>
            </a:r>
            <a:br>
              <a:rPr lang="en-US" dirty="0" smtClean="0">
                <a:solidFill>
                  <a:schemeClr val="tx2"/>
                </a:solidFill>
              </a:rPr>
            </a:br>
            <a:endParaRPr lang="en-US" dirty="0"/>
          </a:p>
        </p:txBody>
      </p:sp>
      <p:sp>
        <p:nvSpPr>
          <p:cNvPr id="50179" name="Rectangle 3"/>
          <p:cNvSpPr>
            <a:spLocks noGrp="1" noChangeArrowheads="1"/>
          </p:cNvSpPr>
          <p:nvPr>
            <p:ph type="body" idx="1"/>
          </p:nvPr>
        </p:nvSpPr>
        <p:spPr/>
        <p:txBody>
          <a:bodyPr/>
          <a:lstStyle/>
          <a:p>
            <a:r>
              <a:rPr lang="en-US" dirty="0" smtClean="0"/>
              <a:t>laser </a:t>
            </a:r>
            <a:r>
              <a:rPr lang="en-US" dirty="0"/>
              <a:t>beam used to illuminate spots on specimen</a:t>
            </a:r>
          </a:p>
          <a:p>
            <a:r>
              <a:rPr lang="en-US" dirty="0"/>
              <a:t>computer compiles images created from each point to generate a 3-dimensional image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1107282" y="1794510"/>
            <a:ext cx="7679531" cy="2984659"/>
          </a:xfrm>
        </p:spPr>
        <p:txBody>
          <a:bodyPr lIns="0" tIns="0" rIns="0" bIns="0"/>
          <a:lstStyle/>
          <a:p>
            <a:pPr lvl="1" indent="-308610" algn="l">
              <a:lnSpc>
                <a:spcPct val="95000"/>
              </a:lnSpc>
              <a:spcBef>
                <a:spcPct val="0"/>
              </a:spcBef>
              <a:buClr>
                <a:srgbClr val="000000"/>
              </a:buClr>
              <a:buFontTx/>
              <a:buChar char="•"/>
            </a:pPr>
            <a:r>
              <a:rPr lang="en-US" sz="3200" dirty="0">
                <a:solidFill>
                  <a:srgbClr val="000000"/>
                </a:solidFill>
                <a:latin typeface="Arial" pitchFamily="34" charset="0"/>
              </a:rPr>
              <a:t>Always carry with 2 </a:t>
            </a:r>
            <a:r>
              <a:rPr lang="en-US" sz="3200" dirty="0" smtClean="0">
                <a:solidFill>
                  <a:srgbClr val="000000"/>
                </a:solidFill>
                <a:latin typeface="Arial" pitchFamily="34" charset="0"/>
              </a:rPr>
              <a:t>hands</a:t>
            </a:r>
            <a:endParaRPr lang="en-US" dirty="0"/>
          </a:p>
          <a:p>
            <a:pPr lvl="1" indent="-308610" algn="l">
              <a:lnSpc>
                <a:spcPct val="95000"/>
              </a:lnSpc>
              <a:spcBef>
                <a:spcPct val="0"/>
              </a:spcBef>
              <a:buClr>
                <a:srgbClr val="000000"/>
              </a:buClr>
              <a:buFontTx/>
              <a:buChar char="•"/>
            </a:pPr>
            <a:r>
              <a:rPr lang="en-US" sz="3200" dirty="0">
                <a:solidFill>
                  <a:srgbClr val="000000"/>
                </a:solidFill>
                <a:latin typeface="Arial" pitchFamily="34" charset="0"/>
              </a:rPr>
              <a:t>Only use lens paper for cleaning</a:t>
            </a:r>
            <a:endParaRPr lang="en-US" dirty="0"/>
          </a:p>
          <a:p>
            <a:pPr lvl="1" indent="-308610" algn="l">
              <a:lnSpc>
                <a:spcPct val="95000"/>
              </a:lnSpc>
              <a:spcBef>
                <a:spcPct val="0"/>
              </a:spcBef>
              <a:buClr>
                <a:srgbClr val="000000"/>
              </a:buClr>
              <a:buFontTx/>
              <a:buChar char="•"/>
            </a:pPr>
            <a:r>
              <a:rPr lang="en-US" sz="3200" dirty="0">
                <a:solidFill>
                  <a:srgbClr val="000000"/>
                </a:solidFill>
                <a:latin typeface="Arial" pitchFamily="34" charset="0"/>
              </a:rPr>
              <a:t>Do not force knobs</a:t>
            </a:r>
            <a:endParaRPr lang="en-US" dirty="0"/>
          </a:p>
          <a:p>
            <a:pPr lvl="1" indent="-308610" algn="l">
              <a:lnSpc>
                <a:spcPct val="95000"/>
              </a:lnSpc>
              <a:spcBef>
                <a:spcPct val="0"/>
              </a:spcBef>
              <a:buClr>
                <a:srgbClr val="000000"/>
              </a:buClr>
              <a:buFontTx/>
              <a:buChar char="•"/>
            </a:pPr>
            <a:r>
              <a:rPr lang="en-US" sz="3200" dirty="0">
                <a:solidFill>
                  <a:srgbClr val="000000"/>
                </a:solidFill>
                <a:latin typeface="Arial" pitchFamily="34" charset="0"/>
              </a:rPr>
              <a:t>Always store </a:t>
            </a:r>
            <a:r>
              <a:rPr lang="en-US" sz="3200" dirty="0" smtClean="0">
                <a:solidFill>
                  <a:srgbClr val="000000"/>
                </a:solidFill>
                <a:latin typeface="Arial" pitchFamily="34" charset="0"/>
              </a:rPr>
              <a:t>covered</a:t>
            </a:r>
            <a:endParaRPr lang="en-US" dirty="0"/>
          </a:p>
        </p:txBody>
      </p:sp>
      <p:pic>
        <p:nvPicPr>
          <p:cNvPr id="11268" name="Picture 4"/>
          <p:cNvPicPr>
            <a:picLocks noChangeAspect="1" noChangeArrowheads="1"/>
          </p:cNvPicPr>
          <p:nvPr/>
        </p:nvPicPr>
        <p:blipFill>
          <a:blip r:embed="rId3" cstate="print"/>
          <a:srcRect/>
          <a:stretch>
            <a:fillRect/>
          </a:stretch>
        </p:blipFill>
        <p:spPr bwMode="auto">
          <a:xfrm>
            <a:off x="5536228" y="3581400"/>
            <a:ext cx="2884825" cy="2829402"/>
          </a:xfrm>
          <a:prstGeom prst="rect">
            <a:avLst/>
          </a:prstGeom>
          <a:noFill/>
        </p:spPr>
      </p:pic>
      <p:sp>
        <p:nvSpPr>
          <p:cNvPr id="11269" name="Text Box 5"/>
          <p:cNvSpPr txBox="1">
            <a:spLocks noChangeArrowheads="1"/>
          </p:cNvSpPr>
          <p:nvPr/>
        </p:nvSpPr>
        <p:spPr bwMode="auto">
          <a:xfrm>
            <a:off x="381000" y="228600"/>
            <a:ext cx="8301038" cy="1169551"/>
          </a:xfrm>
          <a:prstGeom prst="rect">
            <a:avLst/>
          </a:prstGeom>
          <a:noFill/>
          <a:ln w="9525">
            <a:noFill/>
            <a:miter lim="800000"/>
            <a:headEnd/>
            <a:tailEnd/>
          </a:ln>
          <a:effectLst/>
        </p:spPr>
        <p:txBody>
          <a:bodyPr lIns="0" tIns="0" rIns="0" bIns="0">
            <a:spAutoFit/>
          </a:bodyPr>
          <a:lstStyle/>
          <a:p>
            <a:pPr>
              <a:lnSpc>
                <a:spcPct val="95000"/>
              </a:lnSpc>
            </a:pPr>
            <a:r>
              <a:rPr lang="en-US" sz="3200" dirty="0" smtClean="0">
                <a:solidFill>
                  <a:srgbClr val="333333"/>
                </a:solidFill>
                <a:latin typeface="Arial" pitchFamily="34" charset="0"/>
              </a:rPr>
              <a:t>		</a:t>
            </a:r>
            <a:r>
              <a:rPr lang="en-US" sz="3200" dirty="0" smtClean="0">
                <a:solidFill>
                  <a:srgbClr val="FF0000"/>
                </a:solidFill>
                <a:latin typeface="Arial" pitchFamily="34" charset="0"/>
              </a:rPr>
              <a:t>The </a:t>
            </a:r>
            <a:r>
              <a:rPr lang="en-US" sz="3200" dirty="0">
                <a:solidFill>
                  <a:srgbClr val="FF0000"/>
                </a:solidFill>
                <a:latin typeface="Arial" pitchFamily="34" charset="0"/>
              </a:rPr>
              <a:t>Light Microscope</a:t>
            </a:r>
            <a:endParaRPr lang="en-US" dirty="0">
              <a:solidFill>
                <a:srgbClr val="FF0000"/>
              </a:solidFill>
            </a:endParaRPr>
          </a:p>
          <a:p>
            <a:pPr>
              <a:lnSpc>
                <a:spcPct val="95000"/>
              </a:lnSpc>
            </a:pPr>
            <a:endParaRPr lang="en-US" sz="2400" dirty="0">
              <a:solidFill>
                <a:srgbClr val="333333"/>
              </a:solidFill>
              <a:latin typeface="Arial" pitchFamily="34" charset="0"/>
            </a:endParaRPr>
          </a:p>
          <a:p>
            <a:pPr>
              <a:lnSpc>
                <a:spcPct val="95000"/>
              </a:lnSpc>
            </a:pPr>
            <a:r>
              <a:rPr lang="en-US" sz="2400" b="1" dirty="0">
                <a:solidFill>
                  <a:srgbClr val="0070C0"/>
                </a:solidFill>
                <a:latin typeface="Arial" pitchFamily="34" charset="0"/>
              </a:rPr>
              <a:t>Guidelines for Use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954405" y="1201579"/>
            <a:ext cx="7656672" cy="1763078"/>
          </a:xfrm>
        </p:spPr>
        <p:txBody>
          <a:bodyPr lIns="0" tIns="0" rIns="0" bIns="0"/>
          <a:lstStyle/>
          <a:p>
            <a:pPr>
              <a:lnSpc>
                <a:spcPct val="95000"/>
              </a:lnSpc>
            </a:pPr>
            <a:r>
              <a:rPr lang="en-US" sz="6000" dirty="0">
                <a:solidFill>
                  <a:srgbClr val="FF0000"/>
                </a:solidFill>
                <a:latin typeface="Arial" pitchFamily="34" charset="0"/>
              </a:rPr>
              <a:t>Introduction to the Microscope</a:t>
            </a:r>
          </a:p>
        </p:txBody>
      </p:sp>
      <p:sp>
        <p:nvSpPr>
          <p:cNvPr id="2050" name="Rectangle 2"/>
          <p:cNvSpPr>
            <a:spLocks noGrp="1" noChangeArrowheads="1"/>
          </p:cNvSpPr>
          <p:nvPr>
            <p:ph type="subTitle" idx="1"/>
          </p:nvPr>
        </p:nvSpPr>
        <p:spPr>
          <a:xfrm>
            <a:off x="1685925" y="3291840"/>
            <a:ext cx="6320790" cy="2200275"/>
          </a:xfrm>
        </p:spPr>
        <p:txBody>
          <a:bodyPr lIns="0" tIns="0" rIns="0" bIns="0">
            <a:normAutofit lnSpcReduction="10000"/>
          </a:bodyPr>
          <a:lstStyle/>
          <a:p>
            <a:pPr marL="1543050" lvl="4" indent="-205740" algn="l">
              <a:lnSpc>
                <a:spcPct val="95000"/>
              </a:lnSpc>
              <a:spcBef>
                <a:spcPct val="0"/>
              </a:spcBef>
              <a:buClr>
                <a:srgbClr val="000000"/>
              </a:buClr>
              <a:buFont typeface="Wingdings" pitchFamily="2" charset="2"/>
              <a:buChar char="§"/>
            </a:pPr>
            <a:r>
              <a:rPr lang="en-US" sz="3200" b="1" dirty="0" smtClean="0">
                <a:solidFill>
                  <a:srgbClr val="0070C0"/>
                </a:solidFill>
                <a:latin typeface="Arial" pitchFamily="34" charset="0"/>
              </a:rPr>
              <a:t>History</a:t>
            </a:r>
          </a:p>
          <a:p>
            <a:pPr marL="1543050" lvl="4" indent="-205740" algn="l">
              <a:lnSpc>
                <a:spcPct val="95000"/>
              </a:lnSpc>
              <a:spcBef>
                <a:spcPct val="0"/>
              </a:spcBef>
              <a:buClr>
                <a:srgbClr val="000000"/>
              </a:buClr>
              <a:buFont typeface="Wingdings" pitchFamily="2" charset="2"/>
              <a:buChar char="§"/>
            </a:pPr>
            <a:r>
              <a:rPr lang="en-US" sz="3200" b="1" dirty="0" smtClean="0">
                <a:solidFill>
                  <a:srgbClr val="0070C0"/>
                </a:solidFill>
                <a:latin typeface="Arial" pitchFamily="34" charset="0"/>
              </a:rPr>
              <a:t>Parts</a:t>
            </a:r>
            <a:endParaRPr lang="en-US" b="1" dirty="0">
              <a:solidFill>
                <a:srgbClr val="0070C0"/>
              </a:solidFill>
            </a:endParaRPr>
          </a:p>
          <a:p>
            <a:pPr marL="1543050" lvl="4" indent="-205740" algn="l">
              <a:lnSpc>
                <a:spcPct val="95000"/>
              </a:lnSpc>
              <a:spcBef>
                <a:spcPct val="0"/>
              </a:spcBef>
              <a:buClr>
                <a:srgbClr val="000000"/>
              </a:buClr>
              <a:buFont typeface="Wingdings" pitchFamily="2" charset="2"/>
              <a:buChar char="§"/>
            </a:pPr>
            <a:r>
              <a:rPr lang="en-US" sz="3200" b="1" dirty="0" smtClean="0">
                <a:solidFill>
                  <a:srgbClr val="0070C0"/>
                </a:solidFill>
                <a:latin typeface="Arial" pitchFamily="34" charset="0"/>
              </a:rPr>
              <a:t>Focusing</a:t>
            </a:r>
          </a:p>
          <a:p>
            <a:pPr marL="1543050" lvl="4" indent="-205740" algn="l">
              <a:lnSpc>
                <a:spcPct val="95000"/>
              </a:lnSpc>
              <a:spcBef>
                <a:spcPct val="0"/>
              </a:spcBef>
              <a:buClr>
                <a:srgbClr val="000000"/>
              </a:buClr>
              <a:buFont typeface="Wingdings" pitchFamily="2" charset="2"/>
              <a:buChar char="§"/>
            </a:pPr>
            <a:r>
              <a:rPr lang="en-US" sz="3200" b="1" dirty="0" smtClean="0">
                <a:solidFill>
                  <a:srgbClr val="0070C0"/>
                </a:solidFill>
                <a:latin typeface="Arial" pitchFamily="34" charset="0"/>
              </a:rPr>
              <a:t>Types</a:t>
            </a:r>
          </a:p>
          <a:p>
            <a:pPr marL="1543050" lvl="4" indent="-205740" algn="l">
              <a:lnSpc>
                <a:spcPct val="95000"/>
              </a:lnSpc>
              <a:spcBef>
                <a:spcPct val="0"/>
              </a:spcBef>
              <a:buClr>
                <a:srgbClr val="000000"/>
              </a:buClr>
              <a:buFont typeface="Wingdings" pitchFamily="2" charset="2"/>
              <a:buChar char="§"/>
            </a:pPr>
            <a:r>
              <a:rPr lang="en-US" sz="3200" b="1" dirty="0" smtClean="0">
                <a:solidFill>
                  <a:srgbClr val="0070C0"/>
                </a:solidFill>
                <a:latin typeface="Arial" pitchFamily="34" charset="0"/>
              </a:rPr>
              <a:t>Care</a:t>
            </a:r>
            <a:endParaRPr lang="en-US" sz="3200" b="1" dirty="0" smtClean="0">
              <a:solidFill>
                <a:srgbClr val="0070C0"/>
              </a:solidFill>
            </a:endParaRPr>
          </a:p>
          <a:p>
            <a:pPr marL="1543050" lvl="4" indent="-205740" algn="l">
              <a:lnSpc>
                <a:spcPct val="95000"/>
              </a:lnSpc>
              <a:spcBef>
                <a:spcPct val="0"/>
              </a:spcBef>
              <a:buClr>
                <a:srgbClr val="000000"/>
              </a:buClr>
              <a:buFont typeface="Wingdings" pitchFamily="2" charset="2"/>
              <a:buChar char="§"/>
            </a:pPr>
            <a:endParaRPr lang="en-US" sz="3200" dirty="0" smtClean="0">
              <a:solidFill>
                <a:srgbClr val="002060"/>
              </a:solidFill>
              <a:latin typeface="Arial" pitchFamily="34" charset="0"/>
            </a:endParaRPr>
          </a:p>
          <a:p>
            <a:pPr marL="1543050" lvl="4" indent="-205740" algn="l">
              <a:lnSpc>
                <a:spcPct val="95000"/>
              </a:lnSpc>
              <a:spcBef>
                <a:spcPct val="0"/>
              </a:spcBef>
              <a:buClr>
                <a:srgbClr val="000000"/>
              </a:buClr>
              <a:buFont typeface="Wingdings" pitchFamily="2" charset="2"/>
              <a:buChar char="§"/>
            </a:pPr>
            <a:endParaRPr lang="en-US" sz="3200" dirty="0">
              <a:solidFill>
                <a:srgbClr val="002060"/>
              </a:solidFill>
              <a:latin typeface="Arial"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182880" y="274320"/>
            <a:ext cx="991553" cy="99155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143000" y="228600"/>
            <a:ext cx="6858000" cy="6407150"/>
          </a:xfrm>
          <a:prstGeom prst="rect">
            <a:avLst/>
          </a:prstGeom>
          <a:noFill/>
          <a:ln w="9525">
            <a:noFill/>
            <a:miter lim="800000"/>
            <a:headEnd/>
            <a:tailEnd/>
          </a:ln>
          <a:effectLst/>
        </p:spPr>
      </p:pic>
      <p:grpSp>
        <p:nvGrpSpPr>
          <p:cNvPr id="2" name="Group 18"/>
          <p:cNvGrpSpPr>
            <a:grpSpLocks/>
          </p:cNvGrpSpPr>
          <p:nvPr/>
        </p:nvGrpSpPr>
        <p:grpSpPr bwMode="auto">
          <a:xfrm>
            <a:off x="914400" y="228600"/>
            <a:ext cx="7315200" cy="5638800"/>
            <a:chOff x="576" y="144"/>
            <a:chExt cx="4608" cy="3552"/>
          </a:xfrm>
        </p:grpSpPr>
        <p:grpSp>
          <p:nvGrpSpPr>
            <p:cNvPr id="3" name="Group 16"/>
            <p:cNvGrpSpPr>
              <a:grpSpLocks/>
            </p:cNvGrpSpPr>
            <p:nvPr/>
          </p:nvGrpSpPr>
          <p:grpSpPr bwMode="auto">
            <a:xfrm>
              <a:off x="576" y="480"/>
              <a:ext cx="768" cy="2768"/>
              <a:chOff x="576" y="480"/>
              <a:chExt cx="768" cy="2768"/>
            </a:xfrm>
          </p:grpSpPr>
          <p:sp>
            <p:nvSpPr>
              <p:cNvPr id="8195" name="Rectangle 3"/>
              <p:cNvSpPr>
                <a:spLocks noChangeArrowheads="1"/>
              </p:cNvSpPr>
              <p:nvPr/>
            </p:nvSpPr>
            <p:spPr bwMode="auto">
              <a:xfrm>
                <a:off x="672" y="480"/>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197" name="Rectangle 5"/>
              <p:cNvSpPr>
                <a:spLocks noChangeArrowheads="1"/>
              </p:cNvSpPr>
              <p:nvPr/>
            </p:nvSpPr>
            <p:spPr bwMode="auto">
              <a:xfrm>
                <a:off x="672" y="1200"/>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198" name="Rectangle 6"/>
              <p:cNvSpPr>
                <a:spLocks noChangeArrowheads="1"/>
              </p:cNvSpPr>
              <p:nvPr/>
            </p:nvSpPr>
            <p:spPr bwMode="auto">
              <a:xfrm>
                <a:off x="624" y="1536"/>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199" name="Rectangle 7"/>
              <p:cNvSpPr>
                <a:spLocks noChangeArrowheads="1"/>
              </p:cNvSpPr>
              <p:nvPr/>
            </p:nvSpPr>
            <p:spPr bwMode="auto">
              <a:xfrm>
                <a:off x="624" y="230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0" name="Rectangle 8"/>
              <p:cNvSpPr>
                <a:spLocks noChangeArrowheads="1"/>
              </p:cNvSpPr>
              <p:nvPr/>
            </p:nvSpPr>
            <p:spPr bwMode="auto">
              <a:xfrm>
                <a:off x="624" y="2592"/>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1" name="Rectangle 9"/>
              <p:cNvSpPr>
                <a:spLocks noChangeArrowheads="1"/>
              </p:cNvSpPr>
              <p:nvPr/>
            </p:nvSpPr>
            <p:spPr bwMode="auto">
              <a:xfrm>
                <a:off x="576" y="3008"/>
                <a:ext cx="672" cy="240"/>
              </a:xfrm>
              <a:prstGeom prst="rect">
                <a:avLst/>
              </a:prstGeom>
              <a:solidFill>
                <a:schemeClr val="bg1"/>
              </a:solidFill>
              <a:ln w="9525">
                <a:noFill/>
                <a:miter lim="800000"/>
                <a:headEnd/>
                <a:tailEnd/>
              </a:ln>
              <a:effectLst/>
            </p:spPr>
            <p:txBody>
              <a:bodyPr wrap="none" anchor="ctr"/>
              <a:lstStyle/>
              <a:p>
                <a:endParaRPr lang="en-US"/>
              </a:p>
            </p:txBody>
          </p:sp>
        </p:grpSp>
        <p:grpSp>
          <p:nvGrpSpPr>
            <p:cNvPr id="4" name="Group 17"/>
            <p:cNvGrpSpPr>
              <a:grpSpLocks/>
            </p:cNvGrpSpPr>
            <p:nvPr/>
          </p:nvGrpSpPr>
          <p:grpSpPr bwMode="auto">
            <a:xfrm>
              <a:off x="4272" y="144"/>
              <a:ext cx="912" cy="3552"/>
              <a:chOff x="4272" y="144"/>
              <a:chExt cx="912" cy="3552"/>
            </a:xfrm>
          </p:grpSpPr>
          <p:sp>
            <p:nvSpPr>
              <p:cNvPr id="8196" name="Rectangle 4"/>
              <p:cNvSpPr>
                <a:spLocks noChangeArrowheads="1"/>
              </p:cNvSpPr>
              <p:nvPr/>
            </p:nvSpPr>
            <p:spPr bwMode="auto">
              <a:xfrm>
                <a:off x="4416" y="14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2" name="Rectangle 10"/>
              <p:cNvSpPr>
                <a:spLocks noChangeArrowheads="1"/>
              </p:cNvSpPr>
              <p:nvPr/>
            </p:nvSpPr>
            <p:spPr bwMode="auto">
              <a:xfrm>
                <a:off x="4464" y="134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3" name="Rectangle 11"/>
              <p:cNvSpPr>
                <a:spLocks noChangeArrowheads="1"/>
              </p:cNvSpPr>
              <p:nvPr/>
            </p:nvSpPr>
            <p:spPr bwMode="auto">
              <a:xfrm>
                <a:off x="4512" y="206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4" name="Rectangle 12"/>
              <p:cNvSpPr>
                <a:spLocks noChangeArrowheads="1"/>
              </p:cNvSpPr>
              <p:nvPr/>
            </p:nvSpPr>
            <p:spPr bwMode="auto">
              <a:xfrm>
                <a:off x="4272" y="2352"/>
                <a:ext cx="672" cy="384"/>
              </a:xfrm>
              <a:prstGeom prst="rect">
                <a:avLst/>
              </a:prstGeom>
              <a:solidFill>
                <a:schemeClr val="bg1"/>
              </a:solidFill>
              <a:ln w="9525">
                <a:noFill/>
                <a:miter lim="800000"/>
                <a:headEnd/>
                <a:tailEnd/>
              </a:ln>
              <a:effectLst/>
            </p:spPr>
            <p:txBody>
              <a:bodyPr wrap="none" anchor="ctr"/>
              <a:lstStyle/>
              <a:p>
                <a:endParaRPr lang="en-US"/>
              </a:p>
            </p:txBody>
          </p:sp>
          <p:sp>
            <p:nvSpPr>
              <p:cNvPr id="8205" name="Rectangle 13"/>
              <p:cNvSpPr>
                <a:spLocks noChangeArrowheads="1"/>
              </p:cNvSpPr>
              <p:nvPr/>
            </p:nvSpPr>
            <p:spPr bwMode="auto">
              <a:xfrm>
                <a:off x="4320" y="2784"/>
                <a:ext cx="672" cy="384"/>
              </a:xfrm>
              <a:prstGeom prst="rect">
                <a:avLst/>
              </a:prstGeom>
              <a:solidFill>
                <a:schemeClr val="bg1"/>
              </a:solidFill>
              <a:ln w="9525">
                <a:noFill/>
                <a:miter lim="800000"/>
                <a:headEnd/>
                <a:tailEnd/>
              </a:ln>
              <a:effectLst/>
            </p:spPr>
            <p:txBody>
              <a:bodyPr wrap="none" anchor="ctr"/>
              <a:lstStyle/>
              <a:p>
                <a:endParaRPr lang="en-US"/>
              </a:p>
            </p:txBody>
          </p:sp>
          <p:sp>
            <p:nvSpPr>
              <p:cNvPr id="8206" name="Rectangle 14"/>
              <p:cNvSpPr>
                <a:spLocks noChangeArrowheads="1"/>
              </p:cNvSpPr>
              <p:nvPr/>
            </p:nvSpPr>
            <p:spPr bwMode="auto">
              <a:xfrm>
                <a:off x="4512" y="3312"/>
                <a:ext cx="672" cy="384"/>
              </a:xfrm>
              <a:prstGeom prst="rect">
                <a:avLst/>
              </a:prstGeom>
              <a:solidFill>
                <a:schemeClr val="bg1"/>
              </a:solidFill>
              <a:ln w="9525">
                <a:noFill/>
                <a:miter lim="800000"/>
                <a:headEnd/>
                <a:tailEnd/>
              </a:ln>
              <a:effectLst/>
            </p:spPr>
            <p:txBody>
              <a:bodyPr wrap="none" anchor="ctr"/>
              <a:lstStyle/>
              <a:p>
                <a:endParaRPr lang="en-US"/>
              </a:p>
            </p:txBody>
          </p:sp>
        </p:grpSp>
      </p:grpSp>
      <p:sp>
        <p:nvSpPr>
          <p:cNvPr id="8211" name="Text Box 19"/>
          <p:cNvSpPr txBox="1">
            <a:spLocks noChangeArrowheads="1"/>
          </p:cNvSpPr>
          <p:nvPr/>
        </p:nvSpPr>
        <p:spPr bwMode="auto">
          <a:xfrm>
            <a:off x="609600" y="685800"/>
            <a:ext cx="1828800" cy="457200"/>
          </a:xfrm>
          <a:prstGeom prst="rect">
            <a:avLst/>
          </a:prstGeom>
          <a:noFill/>
          <a:ln w="9525">
            <a:noFill/>
            <a:miter lim="800000"/>
            <a:headEnd/>
            <a:tailEnd/>
          </a:ln>
          <a:effectLst/>
        </p:spPr>
        <p:txBody>
          <a:bodyPr>
            <a:spAutoFit/>
          </a:bodyPr>
          <a:lstStyle/>
          <a:p>
            <a:pPr>
              <a:spcBef>
                <a:spcPct val="50000"/>
              </a:spcBef>
            </a:pPr>
            <a:r>
              <a:rPr lang="en-US"/>
              <a:t>Body Tube</a:t>
            </a:r>
          </a:p>
        </p:txBody>
      </p:sp>
      <p:sp>
        <p:nvSpPr>
          <p:cNvPr id="8212" name="Text Box 20"/>
          <p:cNvSpPr txBox="1">
            <a:spLocks noChangeArrowheads="1"/>
          </p:cNvSpPr>
          <p:nvPr/>
        </p:nvSpPr>
        <p:spPr bwMode="auto">
          <a:xfrm>
            <a:off x="685800" y="1828800"/>
            <a:ext cx="1828800" cy="457200"/>
          </a:xfrm>
          <a:prstGeom prst="rect">
            <a:avLst/>
          </a:prstGeom>
          <a:noFill/>
          <a:ln w="9525">
            <a:noFill/>
            <a:miter lim="800000"/>
            <a:headEnd/>
            <a:tailEnd/>
          </a:ln>
          <a:effectLst/>
        </p:spPr>
        <p:txBody>
          <a:bodyPr>
            <a:spAutoFit/>
          </a:bodyPr>
          <a:lstStyle/>
          <a:p>
            <a:pPr>
              <a:spcBef>
                <a:spcPct val="50000"/>
              </a:spcBef>
            </a:pPr>
            <a:r>
              <a:rPr lang="en-US"/>
              <a:t>Nosepiece</a:t>
            </a:r>
          </a:p>
        </p:txBody>
      </p:sp>
      <p:sp>
        <p:nvSpPr>
          <p:cNvPr id="8213" name="Text Box 21"/>
          <p:cNvSpPr txBox="1">
            <a:spLocks noChangeArrowheads="1"/>
          </p:cNvSpPr>
          <p:nvPr/>
        </p:nvSpPr>
        <p:spPr bwMode="auto">
          <a:xfrm>
            <a:off x="609600" y="2400300"/>
            <a:ext cx="2057400" cy="457200"/>
          </a:xfrm>
          <a:prstGeom prst="rect">
            <a:avLst/>
          </a:prstGeom>
          <a:noFill/>
          <a:ln w="9525">
            <a:noFill/>
            <a:miter lim="800000"/>
            <a:headEnd/>
            <a:tailEnd/>
          </a:ln>
          <a:effectLst/>
        </p:spPr>
        <p:txBody>
          <a:bodyPr>
            <a:spAutoFit/>
          </a:bodyPr>
          <a:lstStyle/>
          <a:p>
            <a:pPr>
              <a:spcBef>
                <a:spcPct val="50000"/>
              </a:spcBef>
            </a:pPr>
            <a:r>
              <a:rPr lang="en-US"/>
              <a:t>Objectives</a:t>
            </a:r>
            <a:endParaRPr lang="en-US" sz="1400" i="1"/>
          </a:p>
        </p:txBody>
      </p:sp>
      <p:sp>
        <p:nvSpPr>
          <p:cNvPr id="8214" name="Text Box 22"/>
          <p:cNvSpPr txBox="1">
            <a:spLocks noChangeArrowheads="1"/>
          </p:cNvSpPr>
          <p:nvPr/>
        </p:nvSpPr>
        <p:spPr bwMode="auto">
          <a:xfrm>
            <a:off x="558800" y="3568700"/>
            <a:ext cx="1828800" cy="457200"/>
          </a:xfrm>
          <a:prstGeom prst="rect">
            <a:avLst/>
          </a:prstGeom>
          <a:noFill/>
          <a:ln w="9525">
            <a:noFill/>
            <a:miter lim="800000"/>
            <a:headEnd/>
            <a:tailEnd/>
          </a:ln>
          <a:effectLst/>
        </p:spPr>
        <p:txBody>
          <a:bodyPr>
            <a:spAutoFit/>
          </a:bodyPr>
          <a:lstStyle/>
          <a:p>
            <a:pPr>
              <a:spcBef>
                <a:spcPct val="50000"/>
              </a:spcBef>
            </a:pPr>
            <a:r>
              <a:rPr lang="en-US"/>
              <a:t>Stage Clips</a:t>
            </a:r>
          </a:p>
        </p:txBody>
      </p:sp>
      <p:sp>
        <p:nvSpPr>
          <p:cNvPr id="8216" name="Text Box 24"/>
          <p:cNvSpPr txBox="1">
            <a:spLocks noChangeArrowheads="1"/>
          </p:cNvSpPr>
          <p:nvPr/>
        </p:nvSpPr>
        <p:spPr bwMode="auto">
          <a:xfrm>
            <a:off x="723900" y="4673600"/>
            <a:ext cx="1828800" cy="457200"/>
          </a:xfrm>
          <a:prstGeom prst="rect">
            <a:avLst/>
          </a:prstGeom>
          <a:noFill/>
          <a:ln w="9525">
            <a:noFill/>
            <a:miter lim="800000"/>
            <a:headEnd/>
            <a:tailEnd/>
          </a:ln>
          <a:effectLst/>
        </p:spPr>
        <p:txBody>
          <a:bodyPr>
            <a:spAutoFit/>
          </a:bodyPr>
          <a:lstStyle/>
          <a:p>
            <a:pPr algn="ctr">
              <a:spcBef>
                <a:spcPct val="50000"/>
              </a:spcBef>
            </a:pPr>
            <a:r>
              <a:rPr lang="en-US"/>
              <a:t>Light</a:t>
            </a:r>
          </a:p>
        </p:txBody>
      </p:sp>
      <p:sp>
        <p:nvSpPr>
          <p:cNvPr id="8217" name="Text Box 25"/>
          <p:cNvSpPr txBox="1">
            <a:spLocks noChangeArrowheads="1"/>
          </p:cNvSpPr>
          <p:nvPr/>
        </p:nvSpPr>
        <p:spPr bwMode="auto">
          <a:xfrm>
            <a:off x="7086600" y="152400"/>
            <a:ext cx="1828800" cy="822325"/>
          </a:xfrm>
          <a:prstGeom prst="rect">
            <a:avLst/>
          </a:prstGeom>
          <a:noFill/>
          <a:ln w="9525">
            <a:noFill/>
            <a:miter lim="800000"/>
            <a:headEnd/>
            <a:tailEnd/>
          </a:ln>
          <a:effectLst/>
        </p:spPr>
        <p:txBody>
          <a:bodyPr>
            <a:spAutoFit/>
          </a:bodyPr>
          <a:lstStyle/>
          <a:p>
            <a:pPr>
              <a:spcBef>
                <a:spcPct val="50000"/>
              </a:spcBef>
            </a:pPr>
            <a:r>
              <a:rPr lang="en-US"/>
              <a:t>Ocular lens</a:t>
            </a:r>
            <a:br>
              <a:rPr lang="en-US"/>
            </a:br>
            <a:r>
              <a:rPr lang="en-US"/>
              <a:t>(Eyepiece)</a:t>
            </a:r>
          </a:p>
        </p:txBody>
      </p:sp>
      <p:sp>
        <p:nvSpPr>
          <p:cNvPr id="8218" name="Text Box 26"/>
          <p:cNvSpPr txBox="1">
            <a:spLocks noChangeArrowheads="1"/>
          </p:cNvSpPr>
          <p:nvPr/>
        </p:nvSpPr>
        <p:spPr bwMode="auto">
          <a:xfrm>
            <a:off x="7086600" y="2133600"/>
            <a:ext cx="1828800" cy="457200"/>
          </a:xfrm>
          <a:prstGeom prst="rect">
            <a:avLst/>
          </a:prstGeom>
          <a:noFill/>
          <a:ln w="9525">
            <a:noFill/>
            <a:miter lim="800000"/>
            <a:headEnd/>
            <a:tailEnd/>
          </a:ln>
          <a:effectLst/>
        </p:spPr>
        <p:txBody>
          <a:bodyPr>
            <a:spAutoFit/>
          </a:bodyPr>
          <a:lstStyle/>
          <a:p>
            <a:pPr>
              <a:spcBef>
                <a:spcPct val="50000"/>
              </a:spcBef>
            </a:pPr>
            <a:r>
              <a:rPr lang="en-US"/>
              <a:t>Arm</a:t>
            </a:r>
          </a:p>
        </p:txBody>
      </p:sp>
      <p:sp>
        <p:nvSpPr>
          <p:cNvPr id="8219" name="Text Box 27"/>
          <p:cNvSpPr txBox="1">
            <a:spLocks noChangeArrowheads="1"/>
          </p:cNvSpPr>
          <p:nvPr/>
        </p:nvSpPr>
        <p:spPr bwMode="auto">
          <a:xfrm>
            <a:off x="7086600" y="3200400"/>
            <a:ext cx="1828800" cy="457200"/>
          </a:xfrm>
          <a:prstGeom prst="rect">
            <a:avLst/>
          </a:prstGeom>
          <a:noFill/>
          <a:ln w="9525">
            <a:noFill/>
            <a:miter lim="800000"/>
            <a:headEnd/>
            <a:tailEnd/>
          </a:ln>
          <a:effectLst/>
        </p:spPr>
        <p:txBody>
          <a:bodyPr>
            <a:spAutoFit/>
          </a:bodyPr>
          <a:lstStyle/>
          <a:p>
            <a:pPr>
              <a:spcBef>
                <a:spcPct val="50000"/>
              </a:spcBef>
            </a:pPr>
            <a:r>
              <a:rPr lang="en-US"/>
              <a:t>Stage</a:t>
            </a:r>
          </a:p>
        </p:txBody>
      </p:sp>
      <p:sp>
        <p:nvSpPr>
          <p:cNvPr id="8220" name="Text Box 28"/>
          <p:cNvSpPr txBox="1">
            <a:spLocks noChangeArrowheads="1"/>
          </p:cNvSpPr>
          <p:nvPr/>
        </p:nvSpPr>
        <p:spPr bwMode="auto">
          <a:xfrm>
            <a:off x="6172200" y="3733800"/>
            <a:ext cx="2590800" cy="457200"/>
          </a:xfrm>
          <a:prstGeom prst="rect">
            <a:avLst/>
          </a:prstGeom>
          <a:noFill/>
          <a:ln w="9525">
            <a:noFill/>
            <a:miter lim="800000"/>
            <a:headEnd/>
            <a:tailEnd/>
          </a:ln>
          <a:effectLst/>
        </p:spPr>
        <p:txBody>
          <a:bodyPr>
            <a:spAutoFit/>
          </a:bodyPr>
          <a:lstStyle/>
          <a:p>
            <a:pPr>
              <a:spcBef>
                <a:spcPct val="50000"/>
              </a:spcBef>
            </a:pPr>
            <a:r>
              <a:rPr lang="en-US"/>
              <a:t>Coarse Adjustment</a:t>
            </a:r>
          </a:p>
        </p:txBody>
      </p:sp>
      <p:sp>
        <p:nvSpPr>
          <p:cNvPr id="8221" name="Text Box 29"/>
          <p:cNvSpPr txBox="1">
            <a:spLocks noChangeArrowheads="1"/>
          </p:cNvSpPr>
          <p:nvPr/>
        </p:nvSpPr>
        <p:spPr bwMode="auto">
          <a:xfrm>
            <a:off x="6172200" y="4511675"/>
            <a:ext cx="2590800" cy="457200"/>
          </a:xfrm>
          <a:prstGeom prst="rect">
            <a:avLst/>
          </a:prstGeom>
          <a:noFill/>
          <a:ln w="9525">
            <a:noFill/>
            <a:miter lim="800000"/>
            <a:headEnd/>
            <a:tailEnd/>
          </a:ln>
          <a:effectLst/>
        </p:spPr>
        <p:txBody>
          <a:bodyPr>
            <a:spAutoFit/>
          </a:bodyPr>
          <a:lstStyle/>
          <a:p>
            <a:pPr>
              <a:spcBef>
                <a:spcPct val="50000"/>
              </a:spcBef>
            </a:pPr>
            <a:r>
              <a:rPr lang="en-US"/>
              <a:t>Fine Adjustment</a:t>
            </a:r>
          </a:p>
        </p:txBody>
      </p:sp>
      <p:grpSp>
        <p:nvGrpSpPr>
          <p:cNvPr id="5" name="Group 33"/>
          <p:cNvGrpSpPr>
            <a:grpSpLocks/>
          </p:cNvGrpSpPr>
          <p:nvPr/>
        </p:nvGrpSpPr>
        <p:grpSpPr bwMode="auto">
          <a:xfrm>
            <a:off x="228600" y="5372100"/>
            <a:ext cx="8432800" cy="1317625"/>
            <a:chOff x="144" y="3384"/>
            <a:chExt cx="5312" cy="830"/>
          </a:xfrm>
        </p:grpSpPr>
        <p:sp>
          <p:nvSpPr>
            <p:cNvPr id="8207" name="Text Box 15"/>
            <p:cNvSpPr txBox="1">
              <a:spLocks noChangeArrowheads="1"/>
            </p:cNvSpPr>
            <p:nvPr/>
          </p:nvSpPr>
          <p:spPr bwMode="auto">
            <a:xfrm>
              <a:off x="144" y="3696"/>
              <a:ext cx="3792" cy="518"/>
            </a:xfrm>
            <a:prstGeom prst="rect">
              <a:avLst/>
            </a:prstGeom>
            <a:solidFill>
              <a:srgbClr val="FFCC00"/>
            </a:solidFill>
            <a:ln w="9525">
              <a:noFill/>
              <a:miter lim="800000"/>
              <a:headEnd/>
              <a:tailEnd/>
            </a:ln>
            <a:effectLst/>
          </p:spPr>
          <p:txBody>
            <a:bodyPr>
              <a:spAutoFit/>
            </a:bodyPr>
            <a:lstStyle/>
            <a:p>
              <a:pPr algn="ctr">
                <a:spcBef>
                  <a:spcPct val="50000"/>
                </a:spcBef>
              </a:pPr>
              <a:r>
                <a:rPr lang="en-US"/>
                <a:t>Always carry a microscope with one hand holding the </a:t>
              </a:r>
              <a:r>
                <a:rPr lang="en-US" b="1"/>
                <a:t>arm</a:t>
              </a:r>
              <a:r>
                <a:rPr lang="en-US"/>
                <a:t> and one hand under the </a:t>
              </a:r>
              <a:r>
                <a:rPr lang="en-US" b="1"/>
                <a:t>base</a:t>
              </a:r>
              <a:r>
                <a:rPr lang="en-US"/>
                <a:t>.</a:t>
              </a:r>
            </a:p>
          </p:txBody>
        </p:sp>
        <p:sp>
          <p:nvSpPr>
            <p:cNvPr id="8222" name="Text Box 30"/>
            <p:cNvSpPr txBox="1">
              <a:spLocks noChangeArrowheads="1"/>
            </p:cNvSpPr>
            <p:nvPr/>
          </p:nvSpPr>
          <p:spPr bwMode="auto">
            <a:xfrm>
              <a:off x="4448" y="3384"/>
              <a:ext cx="1008" cy="288"/>
            </a:xfrm>
            <a:prstGeom prst="rect">
              <a:avLst/>
            </a:prstGeom>
            <a:noFill/>
            <a:ln w="9525">
              <a:noFill/>
              <a:miter lim="800000"/>
              <a:headEnd/>
              <a:tailEnd/>
            </a:ln>
            <a:effectLst/>
          </p:spPr>
          <p:txBody>
            <a:bodyPr>
              <a:spAutoFit/>
            </a:bodyPr>
            <a:lstStyle/>
            <a:p>
              <a:pPr>
                <a:spcBef>
                  <a:spcPct val="50000"/>
                </a:spcBef>
              </a:pPr>
              <a:r>
                <a:rPr lang="en-US"/>
                <a:t> Base</a:t>
              </a:r>
            </a:p>
          </p:txBody>
        </p:sp>
      </p:grpSp>
      <p:grpSp>
        <p:nvGrpSpPr>
          <p:cNvPr id="6" name="Group 32"/>
          <p:cNvGrpSpPr>
            <a:grpSpLocks/>
          </p:cNvGrpSpPr>
          <p:nvPr/>
        </p:nvGrpSpPr>
        <p:grpSpPr bwMode="auto">
          <a:xfrm>
            <a:off x="500063" y="4064000"/>
            <a:ext cx="3505200" cy="660400"/>
            <a:chOff x="315" y="2560"/>
            <a:chExt cx="2208" cy="416"/>
          </a:xfrm>
        </p:grpSpPr>
        <p:sp>
          <p:nvSpPr>
            <p:cNvPr id="8215" name="Text Box 23"/>
            <p:cNvSpPr txBox="1">
              <a:spLocks noChangeArrowheads="1"/>
            </p:cNvSpPr>
            <p:nvPr/>
          </p:nvSpPr>
          <p:spPr bwMode="auto">
            <a:xfrm>
              <a:off x="336" y="2560"/>
              <a:ext cx="1152" cy="288"/>
            </a:xfrm>
            <a:prstGeom prst="rect">
              <a:avLst/>
            </a:prstGeom>
            <a:noFill/>
            <a:ln w="9525">
              <a:noFill/>
              <a:miter lim="800000"/>
              <a:headEnd/>
              <a:tailEnd/>
            </a:ln>
            <a:effectLst/>
          </p:spPr>
          <p:txBody>
            <a:bodyPr>
              <a:spAutoFit/>
            </a:bodyPr>
            <a:lstStyle/>
            <a:p>
              <a:pPr>
                <a:spcBef>
                  <a:spcPct val="50000"/>
                </a:spcBef>
              </a:pPr>
              <a:r>
                <a:rPr lang="en-US"/>
                <a:t>Diaphragm</a:t>
              </a:r>
            </a:p>
          </p:txBody>
        </p:sp>
        <p:sp>
          <p:nvSpPr>
            <p:cNvPr id="8223" name="Text Box 31"/>
            <p:cNvSpPr txBox="1">
              <a:spLocks noChangeArrowheads="1"/>
            </p:cNvSpPr>
            <p:nvPr/>
          </p:nvSpPr>
          <p:spPr bwMode="auto">
            <a:xfrm>
              <a:off x="315" y="2784"/>
              <a:ext cx="2208" cy="192"/>
            </a:xfrm>
            <a:prstGeom prst="rect">
              <a:avLst/>
            </a:prstGeom>
            <a:noFill/>
            <a:ln w="9525">
              <a:noFill/>
              <a:miter lim="800000"/>
              <a:headEnd/>
              <a:tailEnd/>
            </a:ln>
            <a:effectLst/>
          </p:spPr>
          <p:txBody>
            <a:bodyPr>
              <a:spAutoFit/>
            </a:bodyPr>
            <a:lstStyle/>
            <a:p>
              <a:pPr algn="ctr">
                <a:spcBef>
                  <a:spcPct val="50000"/>
                </a:spcBef>
              </a:pPr>
              <a:endParaRPr lang="en-US" sz="1400"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P spid="8213" grpId="0"/>
      <p:bldP spid="8214" grpId="0"/>
      <p:bldP spid="8216" grpId="0"/>
      <p:bldP spid="8217" grpId="0"/>
      <p:bldP spid="8218" grpId="0"/>
      <p:bldP spid="8219" grpId="0"/>
      <p:bldP spid="8220" grpId="0"/>
      <p:bldP spid="82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print"/>
          <a:srcRect/>
          <a:stretch>
            <a:fillRect/>
          </a:stretch>
        </p:blipFill>
        <p:spPr bwMode="auto">
          <a:xfrm>
            <a:off x="6355080" y="2263140"/>
            <a:ext cx="2563178" cy="2820353"/>
          </a:xfrm>
          <a:prstGeom prst="rect">
            <a:avLst/>
          </a:prstGeom>
          <a:noFill/>
        </p:spPr>
      </p:pic>
      <p:sp>
        <p:nvSpPr>
          <p:cNvPr id="18437" name="Text Box 5"/>
          <p:cNvSpPr txBox="1">
            <a:spLocks noChangeArrowheads="1"/>
          </p:cNvSpPr>
          <p:nvPr/>
        </p:nvSpPr>
        <p:spPr bwMode="auto">
          <a:xfrm>
            <a:off x="320040" y="0"/>
            <a:ext cx="6222207" cy="6461769"/>
          </a:xfrm>
          <a:prstGeom prst="rect">
            <a:avLst/>
          </a:prstGeom>
          <a:noFill/>
          <a:ln w="9525">
            <a:noFill/>
            <a:miter lim="800000"/>
            <a:headEnd/>
            <a:tailEnd/>
          </a:ln>
          <a:effectLst/>
        </p:spPr>
        <p:txBody>
          <a:bodyPr lIns="0" tIns="0" rIns="0" bIns="0">
            <a:spAutoFit/>
          </a:bodyPr>
          <a:lstStyle/>
          <a:p>
            <a:pPr>
              <a:lnSpc>
                <a:spcPct val="95000"/>
              </a:lnSpc>
            </a:pPr>
            <a:r>
              <a:rPr lang="en-US" sz="2600" b="1" dirty="0" smtClean="0">
                <a:solidFill>
                  <a:srgbClr val="333333"/>
                </a:solidFill>
                <a:latin typeface="Arial" pitchFamily="34" charset="0"/>
              </a:rPr>
              <a:t>		</a:t>
            </a:r>
            <a:r>
              <a:rPr lang="en-US" sz="2600" b="1" dirty="0" smtClean="0">
                <a:solidFill>
                  <a:srgbClr val="FF0000"/>
                </a:solidFill>
                <a:latin typeface="Arial" pitchFamily="34" charset="0"/>
              </a:rPr>
              <a:t>Focusing </a:t>
            </a:r>
            <a:r>
              <a:rPr lang="en-US" sz="2600" b="1" dirty="0">
                <a:solidFill>
                  <a:srgbClr val="FF0000"/>
                </a:solidFill>
                <a:latin typeface="Arial" pitchFamily="34" charset="0"/>
              </a:rPr>
              <a:t>Specimens</a:t>
            </a:r>
            <a:endParaRPr lang="en-US" dirty="0">
              <a:solidFill>
                <a:srgbClr val="FF0000"/>
              </a:solidFill>
            </a:endParaRPr>
          </a:p>
          <a:p>
            <a:pPr>
              <a:lnSpc>
                <a:spcPct val="95000"/>
              </a:lnSpc>
            </a:pPr>
            <a:endParaRPr lang="en-US" sz="2600" dirty="0" smtClean="0">
              <a:solidFill>
                <a:srgbClr val="000000"/>
              </a:solidFill>
              <a:latin typeface="Arial" pitchFamily="34" charset="0"/>
            </a:endParaRPr>
          </a:p>
          <a:p>
            <a:pPr>
              <a:lnSpc>
                <a:spcPct val="95000"/>
              </a:lnSpc>
            </a:pPr>
            <a:r>
              <a:rPr lang="en-US" sz="2600" dirty="0" smtClean="0">
                <a:solidFill>
                  <a:srgbClr val="000000"/>
                </a:solidFill>
                <a:latin typeface="Arial" pitchFamily="34" charset="0"/>
              </a:rPr>
              <a:t>1</a:t>
            </a:r>
            <a:r>
              <a:rPr lang="en-US" sz="2600" dirty="0">
                <a:solidFill>
                  <a:srgbClr val="000000"/>
                </a:solidFill>
                <a:latin typeface="Arial" pitchFamily="34" charset="0"/>
              </a:rPr>
              <a:t>.</a:t>
            </a:r>
            <a:r>
              <a:rPr lang="en-US" sz="2600" b="1" dirty="0">
                <a:solidFill>
                  <a:srgbClr val="000000"/>
                </a:solidFill>
                <a:latin typeface="Arial" pitchFamily="34" charset="0"/>
              </a:rPr>
              <a:t> </a:t>
            </a:r>
            <a:r>
              <a:rPr lang="en-US" sz="2600" b="1" dirty="0">
                <a:solidFill>
                  <a:srgbClr val="0070C0"/>
                </a:solidFill>
                <a:latin typeface="Arial" pitchFamily="34" charset="0"/>
              </a:rPr>
              <a:t>Always start with the scanning objective. </a:t>
            </a:r>
            <a:endParaRPr lang="en-US" b="1" dirty="0">
              <a:solidFill>
                <a:srgbClr val="0070C0"/>
              </a:solidFill>
            </a:endParaRPr>
          </a:p>
          <a:p>
            <a:pPr>
              <a:lnSpc>
                <a:spcPct val="95000"/>
              </a:lnSpc>
            </a:pPr>
            <a:endParaRPr lang="en-US" sz="2600" dirty="0">
              <a:solidFill>
                <a:srgbClr val="000000"/>
              </a:solidFill>
              <a:latin typeface="Arial" pitchFamily="34" charset="0"/>
            </a:endParaRPr>
          </a:p>
          <a:p>
            <a:pPr>
              <a:lnSpc>
                <a:spcPct val="95000"/>
              </a:lnSpc>
            </a:pPr>
            <a:r>
              <a:rPr lang="en-US" sz="2600" dirty="0" smtClean="0">
                <a:solidFill>
                  <a:srgbClr val="000000"/>
                </a:solidFill>
                <a:latin typeface="Arial" pitchFamily="34" charset="0"/>
              </a:rPr>
              <a:t> You </a:t>
            </a:r>
            <a:r>
              <a:rPr lang="en-US" sz="2600" dirty="0">
                <a:solidFill>
                  <a:srgbClr val="000000"/>
                </a:solidFill>
                <a:latin typeface="Arial" pitchFamily="34" charset="0"/>
              </a:rPr>
              <a:t>will be able to see something on this setting</a:t>
            </a:r>
            <a:r>
              <a:rPr lang="en-US" sz="2600" dirty="0" smtClean="0">
                <a:solidFill>
                  <a:srgbClr val="000000"/>
                </a:solidFill>
                <a:latin typeface="Arial" pitchFamily="34" charset="0"/>
              </a:rPr>
              <a:t>.</a:t>
            </a:r>
          </a:p>
          <a:p>
            <a:pPr>
              <a:lnSpc>
                <a:spcPct val="95000"/>
              </a:lnSpc>
            </a:pPr>
            <a:r>
              <a:rPr lang="en-US" sz="2600" dirty="0" smtClean="0">
                <a:solidFill>
                  <a:srgbClr val="000000"/>
                </a:solidFill>
                <a:latin typeface="Arial" pitchFamily="34" charset="0"/>
              </a:rPr>
              <a:t>Use </a:t>
            </a:r>
            <a:r>
              <a:rPr lang="en-US" sz="2600" dirty="0">
                <a:solidFill>
                  <a:srgbClr val="000000"/>
                </a:solidFill>
                <a:latin typeface="Arial" pitchFamily="34" charset="0"/>
              </a:rPr>
              <a:t>the Coarse Knob to </a:t>
            </a:r>
            <a:r>
              <a:rPr lang="en-US" sz="2600" dirty="0" smtClean="0">
                <a:solidFill>
                  <a:srgbClr val="000000"/>
                </a:solidFill>
                <a:latin typeface="Arial" pitchFamily="34" charset="0"/>
              </a:rPr>
              <a:t>focus and then the fine adjustment knob until clear,</a:t>
            </a:r>
          </a:p>
          <a:p>
            <a:pPr>
              <a:lnSpc>
                <a:spcPct val="95000"/>
              </a:lnSpc>
            </a:pPr>
            <a:r>
              <a:rPr lang="en-US" sz="2600" dirty="0" smtClean="0">
                <a:solidFill>
                  <a:srgbClr val="000000"/>
                </a:solidFill>
                <a:latin typeface="Arial" pitchFamily="34" charset="0"/>
              </a:rPr>
              <a:t> </a:t>
            </a:r>
            <a:r>
              <a:rPr lang="en-US" sz="2600" dirty="0">
                <a:solidFill>
                  <a:srgbClr val="000000"/>
                </a:solidFill>
                <a:latin typeface="Arial" pitchFamily="34" charset="0"/>
              </a:rPr>
              <a:t>image may be small at this magnification, but you won't be able to find it on the higher powers without this first step. </a:t>
            </a:r>
            <a:endParaRPr lang="en-US" dirty="0"/>
          </a:p>
          <a:p>
            <a:pPr>
              <a:lnSpc>
                <a:spcPct val="95000"/>
              </a:lnSpc>
            </a:pPr>
            <a:endParaRPr lang="en-US" sz="2600" dirty="0">
              <a:solidFill>
                <a:srgbClr val="000000"/>
              </a:solidFill>
              <a:latin typeface="Arial" pitchFamily="34" charset="0"/>
            </a:endParaRPr>
          </a:p>
          <a:p>
            <a:pPr>
              <a:lnSpc>
                <a:spcPct val="95000"/>
              </a:lnSpc>
            </a:pPr>
            <a:r>
              <a:rPr lang="en-US" sz="2600" dirty="0">
                <a:solidFill>
                  <a:srgbClr val="000000"/>
                </a:solidFill>
                <a:latin typeface="Arial" pitchFamily="34" charset="0"/>
              </a:rPr>
              <a:t>Do not use stage clips, try moving the slide around until you find something</a:t>
            </a:r>
            <a:r>
              <a:rPr lang="en-US" sz="2600" dirty="0" smtClean="0">
                <a:solidFill>
                  <a:srgbClr val="000000"/>
                </a:solidFill>
                <a:latin typeface="Arial" pitchFamily="34" charset="0"/>
              </a:rPr>
              <a:t>.</a:t>
            </a:r>
          </a:p>
          <a:p>
            <a:pPr>
              <a:lnSpc>
                <a:spcPct val="95000"/>
              </a:lnSpc>
            </a:pPr>
            <a:endParaRPr lang="en-US" sz="2600" dirty="0">
              <a:solidFill>
                <a:srgbClr val="000000"/>
              </a:solidFill>
              <a:latin typeface="Arial" pitchFamily="34" charset="0"/>
            </a:endParaRPr>
          </a:p>
          <a:p>
            <a:pPr>
              <a:lnSpc>
                <a:spcPct val="95000"/>
              </a:lnSpc>
            </a:pPr>
            <a:endParaRPr lang="en-US" sz="2600" dirty="0">
              <a:solidFill>
                <a:srgbClr val="000000"/>
              </a:solidFill>
              <a:latin typeface="Arial" pitchFamily="34" charset="0"/>
            </a:endParaRPr>
          </a:p>
        </p:txBody>
      </p:sp>
      <p:sp>
        <p:nvSpPr>
          <p:cNvPr id="7" name="Title 6"/>
          <p:cNvSpPr>
            <a:spLocks noGrp="1"/>
          </p:cNvSpPr>
          <p:nvPr>
            <p:ph type="title"/>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222885" y="822960"/>
            <a:ext cx="8692515" cy="4972050"/>
          </a:xfrm>
        </p:spPr>
        <p:txBody>
          <a:bodyPr lIns="0" tIns="0" rIns="0" bIns="0">
            <a:normAutofit fontScale="92500"/>
          </a:bodyPr>
          <a:lstStyle/>
          <a:p>
            <a:pPr marL="0" indent="0">
              <a:lnSpc>
                <a:spcPct val="95000"/>
              </a:lnSpc>
              <a:spcBef>
                <a:spcPct val="0"/>
              </a:spcBef>
              <a:buNone/>
            </a:pPr>
            <a:r>
              <a:rPr lang="en-US" sz="2400" dirty="0">
                <a:solidFill>
                  <a:srgbClr val="000000"/>
                </a:solidFill>
                <a:latin typeface="Arial" pitchFamily="34" charset="0"/>
              </a:rPr>
              <a:t>2. </a:t>
            </a:r>
            <a:r>
              <a:rPr lang="en-US" sz="2400" b="1" dirty="0">
                <a:solidFill>
                  <a:srgbClr val="000000"/>
                </a:solidFill>
                <a:latin typeface="Arial" pitchFamily="34" charset="0"/>
              </a:rPr>
              <a:t>Once you've focused on Scanning, switch to Low Power</a:t>
            </a:r>
            <a:r>
              <a:rPr lang="en-US" sz="2400" dirty="0">
                <a:solidFill>
                  <a:srgbClr val="000000"/>
                </a:solidFill>
                <a:latin typeface="Arial" pitchFamily="34" charset="0"/>
              </a:rPr>
              <a:t>. Use the Coarse </a:t>
            </a:r>
            <a:r>
              <a:rPr lang="en-US" sz="2400" dirty="0" smtClean="0">
                <a:solidFill>
                  <a:srgbClr val="000000"/>
                </a:solidFill>
                <a:latin typeface="Arial" pitchFamily="34" charset="0"/>
              </a:rPr>
              <a:t>Adjustment Knob </a:t>
            </a:r>
            <a:r>
              <a:rPr lang="en-US" sz="2400" dirty="0">
                <a:solidFill>
                  <a:srgbClr val="000000"/>
                </a:solidFill>
                <a:latin typeface="Arial" pitchFamily="34" charset="0"/>
              </a:rPr>
              <a:t>to refocus. </a:t>
            </a:r>
            <a:r>
              <a:rPr lang="en-US" sz="2400" dirty="0" smtClean="0">
                <a:solidFill>
                  <a:srgbClr val="000000"/>
                </a:solidFill>
                <a:latin typeface="Arial" pitchFamily="34" charset="0"/>
              </a:rPr>
              <a:t>Then use the Fine Adjustment Knob to make the image crystal clear.  Again</a:t>
            </a:r>
            <a:r>
              <a:rPr lang="en-US" sz="2400" dirty="0">
                <a:solidFill>
                  <a:srgbClr val="000000"/>
                </a:solidFill>
                <a:latin typeface="Arial" pitchFamily="34" charset="0"/>
              </a:rPr>
              <a:t>, if you haven't focused on this level, you will not be able to move to the next level.</a:t>
            </a:r>
            <a:endParaRPr lang="en-US" dirty="0"/>
          </a:p>
          <a:p>
            <a:pPr marL="0" indent="0">
              <a:lnSpc>
                <a:spcPct val="95000"/>
              </a:lnSpc>
              <a:spcBef>
                <a:spcPct val="0"/>
              </a:spcBef>
              <a:buNone/>
            </a:pPr>
            <a:endParaRPr lang="en-US" sz="2400" dirty="0">
              <a:solidFill>
                <a:srgbClr val="000000"/>
              </a:solidFill>
              <a:latin typeface="Arial" pitchFamily="34" charset="0"/>
            </a:endParaRPr>
          </a:p>
          <a:p>
            <a:pPr marL="0" indent="0">
              <a:lnSpc>
                <a:spcPct val="95000"/>
              </a:lnSpc>
              <a:spcBef>
                <a:spcPct val="0"/>
              </a:spcBef>
              <a:buNone/>
            </a:pPr>
            <a:r>
              <a:rPr lang="en-US" sz="2400" dirty="0">
                <a:solidFill>
                  <a:srgbClr val="000000"/>
                </a:solidFill>
                <a:latin typeface="Arial" pitchFamily="34" charset="0"/>
              </a:rPr>
              <a:t>3. </a:t>
            </a:r>
            <a:r>
              <a:rPr lang="en-US" sz="2400" b="1" dirty="0">
                <a:solidFill>
                  <a:srgbClr val="000000"/>
                </a:solidFill>
                <a:latin typeface="Arial" pitchFamily="34" charset="0"/>
              </a:rPr>
              <a:t>Now switch to High Power</a:t>
            </a:r>
            <a:r>
              <a:rPr lang="en-US" sz="2400" dirty="0">
                <a:solidFill>
                  <a:srgbClr val="000000"/>
                </a:solidFill>
                <a:latin typeface="Arial" pitchFamily="34" charset="0"/>
              </a:rPr>
              <a:t>. (If you have a thick slide, or a slide without a cover, do NOT use the high power objective). At this point, ONLY use the Fine Adjustment Knob to focus specimens.</a:t>
            </a:r>
            <a:endParaRPr lang="en-US" dirty="0"/>
          </a:p>
          <a:p>
            <a:pPr marL="0" indent="0">
              <a:lnSpc>
                <a:spcPct val="95000"/>
              </a:lnSpc>
              <a:spcBef>
                <a:spcPct val="0"/>
              </a:spcBef>
              <a:buNone/>
            </a:pPr>
            <a:endParaRPr lang="en-US" sz="2400" dirty="0">
              <a:solidFill>
                <a:srgbClr val="000000"/>
              </a:solidFill>
              <a:latin typeface="Arial" pitchFamily="34" charset="0"/>
            </a:endParaRPr>
          </a:p>
          <a:p>
            <a:pPr marL="0" indent="0">
              <a:lnSpc>
                <a:spcPct val="95000"/>
              </a:lnSpc>
              <a:spcBef>
                <a:spcPct val="0"/>
              </a:spcBef>
              <a:buNone/>
            </a:pPr>
            <a:endParaRPr lang="en-US" sz="2400" dirty="0">
              <a:solidFill>
                <a:srgbClr val="000000"/>
              </a:solidFill>
              <a:latin typeface="Arial" pitchFamily="34" charset="0"/>
            </a:endParaRPr>
          </a:p>
          <a:p>
            <a:pPr marL="0" indent="0">
              <a:lnSpc>
                <a:spcPct val="95000"/>
              </a:lnSpc>
              <a:spcBef>
                <a:spcPct val="0"/>
              </a:spcBef>
              <a:buNone/>
            </a:pPr>
            <a:r>
              <a:rPr lang="en-US" sz="2400" dirty="0">
                <a:solidFill>
                  <a:srgbClr val="000000"/>
                </a:solidFill>
                <a:latin typeface="Arial" pitchFamily="34" charset="0"/>
              </a:rPr>
              <a:t>Recap</a:t>
            </a:r>
            <a:endParaRPr lang="en-US" dirty="0"/>
          </a:p>
          <a:p>
            <a:pPr marL="0" indent="0">
              <a:lnSpc>
                <a:spcPct val="95000"/>
              </a:lnSpc>
              <a:spcBef>
                <a:spcPct val="0"/>
              </a:spcBef>
              <a:buNone/>
            </a:pPr>
            <a:r>
              <a:rPr lang="en-US" sz="2400" dirty="0">
                <a:solidFill>
                  <a:srgbClr val="000000"/>
                </a:solidFill>
                <a:latin typeface="Arial" pitchFamily="34" charset="0"/>
              </a:rPr>
              <a:t>1.  Scanning --&gt; use coarse </a:t>
            </a:r>
            <a:r>
              <a:rPr lang="en-US" sz="2400" dirty="0" smtClean="0">
                <a:solidFill>
                  <a:srgbClr val="000000"/>
                </a:solidFill>
                <a:latin typeface="Arial" pitchFamily="34" charset="0"/>
              </a:rPr>
              <a:t>and fine knob </a:t>
            </a:r>
            <a:endParaRPr lang="en-US" dirty="0"/>
          </a:p>
          <a:p>
            <a:pPr marL="0" indent="0">
              <a:lnSpc>
                <a:spcPct val="95000"/>
              </a:lnSpc>
              <a:spcBef>
                <a:spcPct val="0"/>
              </a:spcBef>
              <a:buNone/>
            </a:pPr>
            <a:r>
              <a:rPr lang="en-US" sz="2400" dirty="0">
                <a:solidFill>
                  <a:srgbClr val="000000"/>
                </a:solidFill>
                <a:latin typeface="Arial" pitchFamily="34" charset="0"/>
              </a:rPr>
              <a:t>2.  Low power --&gt; use </a:t>
            </a:r>
            <a:r>
              <a:rPr lang="en-US" sz="2400" dirty="0" smtClean="0">
                <a:solidFill>
                  <a:srgbClr val="000000"/>
                </a:solidFill>
                <a:latin typeface="Arial" pitchFamily="34" charset="0"/>
              </a:rPr>
              <a:t>coarse and fine </a:t>
            </a:r>
            <a:r>
              <a:rPr lang="en-US" sz="2400" dirty="0">
                <a:solidFill>
                  <a:srgbClr val="000000"/>
                </a:solidFill>
                <a:latin typeface="Arial" pitchFamily="34" charset="0"/>
              </a:rPr>
              <a:t>knob</a:t>
            </a:r>
            <a:endParaRPr lang="en-US" dirty="0"/>
          </a:p>
          <a:p>
            <a:pPr marL="0" indent="0">
              <a:lnSpc>
                <a:spcPct val="95000"/>
              </a:lnSpc>
              <a:spcBef>
                <a:spcPct val="0"/>
              </a:spcBef>
              <a:buNone/>
            </a:pPr>
            <a:r>
              <a:rPr lang="en-US" sz="2400" dirty="0">
                <a:solidFill>
                  <a:srgbClr val="000000"/>
                </a:solidFill>
                <a:latin typeface="Arial" pitchFamily="34" charset="0"/>
              </a:rPr>
              <a:t>3.  High power --&gt; use fine </a:t>
            </a:r>
            <a:r>
              <a:rPr lang="en-US" sz="2400" dirty="0" smtClean="0">
                <a:solidFill>
                  <a:srgbClr val="000000"/>
                </a:solidFill>
                <a:latin typeface="Arial" pitchFamily="34" charset="0"/>
              </a:rPr>
              <a:t>knob only</a:t>
            </a:r>
            <a:endParaRPr lang="en-US" sz="2400" dirty="0">
              <a:solidFill>
                <a:srgbClr val="000000"/>
              </a:solidFill>
              <a:latin typeface="Arial" pitchFamily="34" charset="0"/>
            </a:endParaRPr>
          </a:p>
        </p:txBody>
      </p:sp>
      <p:sp>
        <p:nvSpPr>
          <p:cNvPr id="20484" name="Text Box 4"/>
          <p:cNvSpPr txBox="1">
            <a:spLocks noChangeArrowheads="1"/>
          </p:cNvSpPr>
          <p:nvPr/>
        </p:nvSpPr>
        <p:spPr bwMode="auto">
          <a:xfrm>
            <a:off x="5800725" y="5303521"/>
            <a:ext cx="2513172" cy="710502"/>
          </a:xfrm>
          <a:prstGeom prst="rect">
            <a:avLst/>
          </a:prstGeom>
          <a:noFill/>
          <a:ln w="9525">
            <a:noFill/>
            <a:miter lim="800000"/>
            <a:headEnd/>
            <a:tailEnd/>
          </a:ln>
          <a:effectLst/>
        </p:spPr>
        <p:txBody>
          <a:bodyPr lIns="0" tIns="0" rIns="0" bIns="0">
            <a:spAutoFit/>
          </a:bodyPr>
          <a:lstStyle/>
          <a:p>
            <a:pPr>
              <a:lnSpc>
                <a:spcPct val="95000"/>
              </a:lnSpc>
            </a:pPr>
            <a:r>
              <a:rPr lang="en-US" sz="2400" dirty="0">
                <a:solidFill>
                  <a:srgbClr val="FF0000"/>
                </a:solidFill>
                <a:latin typeface="Arial" pitchFamily="34" charset="0"/>
              </a:rPr>
              <a:t>DO NOT SKIP STEPS!!!!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subTitle" idx="1"/>
          </p:nvPr>
        </p:nvSpPr>
        <p:spPr>
          <a:xfrm>
            <a:off x="771525" y="1277303"/>
            <a:ext cx="8003858" cy="3403283"/>
          </a:xfrm>
        </p:spPr>
        <p:txBody>
          <a:bodyPr lIns="0" tIns="0" rIns="0" bIns="0">
            <a:normAutofit/>
          </a:bodyPr>
          <a:lstStyle/>
          <a:p>
            <a:pPr lvl="1" indent="-308610" algn="l">
              <a:lnSpc>
                <a:spcPct val="95000"/>
              </a:lnSpc>
              <a:spcBef>
                <a:spcPct val="0"/>
              </a:spcBef>
              <a:buClr>
                <a:srgbClr val="000000"/>
              </a:buClr>
              <a:buFontTx/>
              <a:buChar char="•"/>
            </a:pPr>
            <a:r>
              <a:rPr lang="en-US" sz="3200" dirty="0">
                <a:solidFill>
                  <a:srgbClr val="000000"/>
                </a:solidFill>
              </a:rPr>
              <a:t>Your slide MUST be focused on low power before attempting this step</a:t>
            </a:r>
            <a:endParaRPr lang="en-US" dirty="0"/>
          </a:p>
          <a:p>
            <a:pPr lvl="1" indent="-308610" algn="l">
              <a:lnSpc>
                <a:spcPct val="95000"/>
              </a:lnSpc>
              <a:spcBef>
                <a:spcPct val="0"/>
              </a:spcBef>
              <a:buClr>
                <a:srgbClr val="000000"/>
              </a:buClr>
              <a:buFontTx/>
              <a:buChar char="•"/>
            </a:pPr>
            <a:r>
              <a:rPr lang="en-US" sz="3200" dirty="0">
                <a:solidFill>
                  <a:srgbClr val="000000"/>
                </a:solidFill>
              </a:rPr>
              <a:t>Click the nosepiece to the longest objective</a:t>
            </a:r>
            <a:endParaRPr lang="en-US" dirty="0"/>
          </a:p>
          <a:p>
            <a:pPr lvl="1" indent="-308610" algn="l">
              <a:lnSpc>
                <a:spcPct val="95000"/>
              </a:lnSpc>
              <a:spcBef>
                <a:spcPct val="0"/>
              </a:spcBef>
              <a:buClr>
                <a:srgbClr val="000000"/>
              </a:buClr>
              <a:buFontTx/>
              <a:buChar char="•"/>
            </a:pPr>
            <a:r>
              <a:rPr lang="en-US" sz="3200" dirty="0">
                <a:solidFill>
                  <a:srgbClr val="000000"/>
                </a:solidFill>
              </a:rPr>
              <a:t>Do </a:t>
            </a:r>
            <a:r>
              <a:rPr lang="en-US" sz="3200" b="1" dirty="0">
                <a:solidFill>
                  <a:srgbClr val="FF0000"/>
                </a:solidFill>
              </a:rPr>
              <a:t>NOT</a:t>
            </a:r>
            <a:r>
              <a:rPr lang="en-US" sz="3200" b="1" dirty="0">
                <a:solidFill>
                  <a:srgbClr val="000000"/>
                </a:solidFill>
              </a:rPr>
              <a:t> </a:t>
            </a:r>
            <a:r>
              <a:rPr lang="en-US" sz="3200" dirty="0">
                <a:solidFill>
                  <a:srgbClr val="000000"/>
                </a:solidFill>
              </a:rPr>
              <a:t>use the Coarse Focusing Knob, this could crack the slide or the lens</a:t>
            </a:r>
            <a:endParaRPr lang="en-US" dirty="0"/>
          </a:p>
          <a:p>
            <a:pPr lvl="1" indent="-308610" algn="l">
              <a:lnSpc>
                <a:spcPct val="95000"/>
              </a:lnSpc>
              <a:spcBef>
                <a:spcPct val="0"/>
              </a:spcBef>
              <a:buClr>
                <a:srgbClr val="000000"/>
              </a:buClr>
              <a:buFontTx/>
              <a:buChar char="•"/>
            </a:pPr>
            <a:r>
              <a:rPr lang="en-US" sz="3200" dirty="0">
                <a:solidFill>
                  <a:srgbClr val="000000"/>
                </a:solidFill>
              </a:rPr>
              <a:t>Use the Fine Focus Knob to bring the slide</a:t>
            </a:r>
          </a:p>
        </p:txBody>
      </p:sp>
      <p:pic>
        <p:nvPicPr>
          <p:cNvPr id="21508" name="Picture 4"/>
          <p:cNvPicPr>
            <a:picLocks noChangeAspect="1" noChangeArrowheads="1"/>
          </p:cNvPicPr>
          <p:nvPr/>
        </p:nvPicPr>
        <p:blipFill>
          <a:blip r:embed="rId3" cstate="print"/>
          <a:srcRect/>
          <a:stretch>
            <a:fillRect/>
          </a:stretch>
        </p:blipFill>
        <p:spPr bwMode="auto">
          <a:xfrm>
            <a:off x="762000" y="304800"/>
            <a:ext cx="7196614" cy="990600"/>
          </a:xfrm>
          <a:prstGeom prst="rect">
            <a:avLst/>
          </a:prstGeom>
          <a:noFill/>
        </p:spPr>
      </p:pic>
      <p:pic>
        <p:nvPicPr>
          <p:cNvPr id="21509" name="Picture 5"/>
          <p:cNvPicPr>
            <a:picLocks noChangeAspect="1" noChangeArrowheads="1"/>
          </p:cNvPicPr>
          <p:nvPr/>
        </p:nvPicPr>
        <p:blipFill>
          <a:blip r:embed="rId4" cstate="print"/>
          <a:srcRect/>
          <a:stretch>
            <a:fillRect/>
          </a:stretch>
        </p:blipFill>
        <p:spPr bwMode="auto">
          <a:xfrm>
            <a:off x="3749040" y="4937760"/>
            <a:ext cx="1574483" cy="153019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14313" y="264319"/>
            <a:ext cx="7438073" cy="582930"/>
          </a:xfrm>
        </p:spPr>
        <p:txBody>
          <a:bodyPr lIns="0" tIns="0" rIns="0" bIns="0" anchor="t"/>
          <a:lstStyle/>
          <a:p>
            <a:pPr algn="l">
              <a:lnSpc>
                <a:spcPct val="95000"/>
              </a:lnSpc>
            </a:pPr>
            <a:r>
              <a:rPr lang="en-US" sz="3900" dirty="0">
                <a:solidFill>
                  <a:srgbClr val="333333"/>
                </a:solidFill>
                <a:latin typeface="Arial" pitchFamily="34" charset="0"/>
              </a:rPr>
              <a:t>Quiz Over the Microscope</a:t>
            </a:r>
          </a:p>
        </p:txBody>
      </p:sp>
      <p:sp>
        <p:nvSpPr>
          <p:cNvPr id="29698" name="Rectangle 2"/>
          <p:cNvSpPr>
            <a:spLocks noGrp="1" noChangeArrowheads="1"/>
          </p:cNvSpPr>
          <p:nvPr>
            <p:ph idx="1"/>
          </p:nvPr>
        </p:nvSpPr>
        <p:spPr>
          <a:xfrm>
            <a:off x="131445" y="1188720"/>
            <a:ext cx="8692515" cy="4994910"/>
          </a:xfrm>
        </p:spPr>
        <p:txBody>
          <a:bodyPr lIns="0" tIns="0" rIns="0" bIns="0"/>
          <a:lstStyle/>
          <a:p>
            <a:pPr marL="0" indent="0">
              <a:lnSpc>
                <a:spcPct val="95000"/>
              </a:lnSpc>
              <a:spcBef>
                <a:spcPct val="0"/>
              </a:spcBef>
              <a:buNone/>
            </a:pPr>
            <a:r>
              <a:rPr lang="en-US" sz="2400" dirty="0">
                <a:solidFill>
                  <a:srgbClr val="333333"/>
                </a:solidFill>
                <a:latin typeface="Arial" pitchFamily="34" charset="0"/>
              </a:rPr>
              <a:t>1.  When focusing a specimen, you should always start with the ___________________ objective.</a:t>
            </a:r>
            <a:endParaRPr lang="en-US" dirty="0"/>
          </a:p>
          <a:p>
            <a:pPr marL="0" indent="0">
              <a:lnSpc>
                <a:spcPct val="95000"/>
              </a:lnSpc>
              <a:spcBef>
                <a:spcPct val="0"/>
              </a:spcBef>
              <a:buNone/>
            </a:pPr>
            <a:endParaRPr lang="en-US" sz="2400" dirty="0">
              <a:solidFill>
                <a:srgbClr val="333333"/>
              </a:solidFill>
              <a:latin typeface="Arial" pitchFamily="34" charset="0"/>
            </a:endParaRPr>
          </a:p>
          <a:p>
            <a:pPr marL="0" indent="0">
              <a:lnSpc>
                <a:spcPct val="95000"/>
              </a:lnSpc>
              <a:spcBef>
                <a:spcPct val="0"/>
              </a:spcBef>
              <a:buNone/>
            </a:pPr>
            <a:r>
              <a:rPr lang="en-US" sz="2400" dirty="0">
                <a:solidFill>
                  <a:srgbClr val="333333"/>
                </a:solidFill>
                <a:latin typeface="Arial" pitchFamily="34" charset="0"/>
              </a:rPr>
              <a:t>2.  When using the high power objective, only the ________   ___________ knob should be used.</a:t>
            </a:r>
            <a:endParaRPr lang="en-US" dirty="0"/>
          </a:p>
          <a:p>
            <a:pPr marL="0" indent="0">
              <a:lnSpc>
                <a:spcPct val="95000"/>
              </a:lnSpc>
              <a:spcBef>
                <a:spcPct val="0"/>
              </a:spcBef>
              <a:buNone/>
            </a:pPr>
            <a:endParaRPr lang="en-US" sz="2400" dirty="0">
              <a:solidFill>
                <a:srgbClr val="333333"/>
              </a:solidFill>
              <a:latin typeface="Arial" pitchFamily="34" charset="0"/>
            </a:endParaRPr>
          </a:p>
          <a:p>
            <a:pPr marL="0" indent="0">
              <a:lnSpc>
                <a:spcPct val="95000"/>
              </a:lnSpc>
              <a:spcBef>
                <a:spcPct val="0"/>
              </a:spcBef>
              <a:buNone/>
            </a:pPr>
            <a:r>
              <a:rPr lang="en-US" sz="2400" dirty="0">
                <a:solidFill>
                  <a:srgbClr val="333333"/>
                </a:solidFill>
                <a:latin typeface="Arial" pitchFamily="34" charset="0"/>
              </a:rPr>
              <a:t>3.  The type of microscope used in most science classes is the _________________ microscope</a:t>
            </a:r>
            <a:endParaRPr lang="en-US" dirty="0"/>
          </a:p>
          <a:p>
            <a:pPr marL="0" indent="0">
              <a:lnSpc>
                <a:spcPct val="95000"/>
              </a:lnSpc>
              <a:spcBef>
                <a:spcPct val="0"/>
              </a:spcBef>
              <a:buNone/>
            </a:pPr>
            <a:endParaRPr lang="en-US" sz="2400" dirty="0">
              <a:solidFill>
                <a:srgbClr val="333333"/>
              </a:solidFill>
              <a:latin typeface="Arial" pitchFamily="34" charset="0"/>
            </a:endParaRPr>
          </a:p>
          <a:p>
            <a:pPr marL="0" indent="0">
              <a:lnSpc>
                <a:spcPct val="95000"/>
              </a:lnSpc>
              <a:spcBef>
                <a:spcPct val="0"/>
              </a:spcBef>
              <a:buNone/>
            </a:pPr>
            <a:r>
              <a:rPr lang="en-US" sz="2400" dirty="0" smtClean="0">
                <a:solidFill>
                  <a:srgbClr val="333333"/>
                </a:solidFill>
                <a:latin typeface="Arial" pitchFamily="34" charset="0"/>
              </a:rPr>
              <a:t>4. </a:t>
            </a:r>
            <a:r>
              <a:rPr lang="en-US" sz="2400" dirty="0">
                <a:solidFill>
                  <a:srgbClr val="333333"/>
                </a:solidFill>
                <a:latin typeface="Arial" pitchFamily="34" charset="0"/>
              </a:rPr>
              <a:t> What part of the microscope can adjust the amount of light that hits the slide? ______________________________</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131445" y="274320"/>
            <a:ext cx="8692515" cy="5709285"/>
          </a:xfrm>
        </p:spPr>
        <p:txBody>
          <a:bodyPr lIns="0" tIns="0" rIns="0" bIns="0"/>
          <a:lstStyle/>
          <a:p>
            <a:pPr marL="0" indent="0">
              <a:lnSpc>
                <a:spcPct val="95000"/>
              </a:lnSpc>
              <a:spcBef>
                <a:spcPct val="0"/>
              </a:spcBef>
              <a:buNone/>
            </a:pPr>
            <a:endParaRPr lang="en-US" sz="2400" dirty="0" smtClean="0">
              <a:solidFill>
                <a:srgbClr val="333333"/>
              </a:solidFill>
              <a:latin typeface="Arial" pitchFamily="34" charset="0"/>
            </a:endParaRPr>
          </a:p>
          <a:p>
            <a:pPr marL="0" indent="0">
              <a:lnSpc>
                <a:spcPct val="95000"/>
              </a:lnSpc>
              <a:spcBef>
                <a:spcPct val="0"/>
              </a:spcBef>
              <a:buNone/>
            </a:pPr>
            <a:endParaRPr lang="en-US" sz="2400" dirty="0" smtClean="0">
              <a:solidFill>
                <a:srgbClr val="333333"/>
              </a:solidFill>
              <a:latin typeface="Arial" pitchFamily="34" charset="0"/>
            </a:endParaRPr>
          </a:p>
          <a:p>
            <a:pPr marL="0" indent="0">
              <a:lnSpc>
                <a:spcPct val="95000"/>
              </a:lnSpc>
              <a:spcBef>
                <a:spcPct val="0"/>
              </a:spcBef>
              <a:buNone/>
            </a:pPr>
            <a:endParaRPr lang="en-US" sz="2400" dirty="0" smtClean="0">
              <a:solidFill>
                <a:srgbClr val="333333"/>
              </a:solidFill>
              <a:latin typeface="Arial" pitchFamily="34" charset="0"/>
            </a:endParaRPr>
          </a:p>
          <a:p>
            <a:pPr marL="0" indent="0">
              <a:lnSpc>
                <a:spcPct val="95000"/>
              </a:lnSpc>
              <a:spcBef>
                <a:spcPct val="0"/>
              </a:spcBef>
              <a:buNone/>
            </a:pPr>
            <a:r>
              <a:rPr lang="en-US" sz="2400" dirty="0" smtClean="0">
                <a:solidFill>
                  <a:srgbClr val="333333"/>
                </a:solidFill>
                <a:latin typeface="Arial" pitchFamily="34" charset="0"/>
              </a:rPr>
              <a:t>5. </a:t>
            </a:r>
            <a:r>
              <a:rPr lang="en-US" sz="2400" dirty="0">
                <a:solidFill>
                  <a:srgbClr val="333333"/>
                </a:solidFill>
                <a:latin typeface="Arial" pitchFamily="34" charset="0"/>
              </a:rPr>
              <a:t> You should carry the microscope by the ________ and the __________.</a:t>
            </a:r>
            <a:endParaRPr lang="en-US" dirty="0"/>
          </a:p>
          <a:p>
            <a:pPr marL="0" indent="0">
              <a:lnSpc>
                <a:spcPct val="95000"/>
              </a:lnSpc>
              <a:spcBef>
                <a:spcPct val="0"/>
              </a:spcBef>
              <a:buNone/>
            </a:pPr>
            <a:endParaRPr lang="en-US" sz="2400" dirty="0">
              <a:solidFill>
                <a:srgbClr val="333333"/>
              </a:solidFill>
              <a:latin typeface="Arial" pitchFamily="34" charset="0"/>
            </a:endParaRPr>
          </a:p>
          <a:p>
            <a:pPr marL="0" indent="0">
              <a:lnSpc>
                <a:spcPct val="95000"/>
              </a:lnSpc>
              <a:spcBef>
                <a:spcPct val="0"/>
              </a:spcBef>
              <a:buNone/>
            </a:pPr>
            <a:r>
              <a:rPr lang="en-US" sz="2400" dirty="0" smtClean="0">
                <a:solidFill>
                  <a:srgbClr val="333333"/>
                </a:solidFill>
                <a:latin typeface="Arial" pitchFamily="34" charset="0"/>
              </a:rPr>
              <a:t>6. </a:t>
            </a:r>
            <a:r>
              <a:rPr lang="en-US" sz="2400" dirty="0">
                <a:solidFill>
                  <a:srgbClr val="333333"/>
                </a:solidFill>
                <a:latin typeface="Arial" pitchFamily="34" charset="0"/>
              </a:rPr>
              <a:t> The objectives are attached to what part of the microscope (it can be rotated to click the lenses into place): </a:t>
            </a:r>
            <a:endParaRPr lang="en-US" dirty="0"/>
          </a:p>
          <a:p>
            <a:pPr marL="0" indent="0">
              <a:lnSpc>
                <a:spcPct val="95000"/>
              </a:lnSpc>
              <a:spcBef>
                <a:spcPct val="0"/>
              </a:spcBef>
              <a:buNone/>
            </a:pPr>
            <a:r>
              <a:rPr lang="en-US" sz="2400" dirty="0">
                <a:solidFill>
                  <a:srgbClr val="333333"/>
                </a:solidFill>
                <a:latin typeface="Arial" pitchFamily="34" charset="0"/>
              </a:rPr>
              <a:t>                         _______________    ________________  </a:t>
            </a:r>
            <a:endParaRPr lang="en-US" dirty="0"/>
          </a:p>
          <a:p>
            <a:pPr marL="0" indent="0">
              <a:lnSpc>
                <a:spcPct val="95000"/>
              </a:lnSpc>
              <a:spcBef>
                <a:spcPct val="0"/>
              </a:spcBef>
              <a:buNone/>
            </a:pPr>
            <a:endParaRPr lang="en-US" sz="2400" dirty="0">
              <a:solidFill>
                <a:srgbClr val="333333"/>
              </a:solidFill>
              <a:latin typeface="Arial" pitchFamily="34" charset="0"/>
            </a:endParaRPr>
          </a:p>
          <a:p>
            <a:pPr marL="0" indent="0">
              <a:lnSpc>
                <a:spcPct val="95000"/>
              </a:lnSpc>
              <a:spcBef>
                <a:spcPct val="0"/>
              </a:spcBef>
              <a:buNone/>
            </a:pPr>
            <a:endParaRPr lang="en-US" sz="2400" dirty="0">
              <a:solidFill>
                <a:srgbClr val="333333"/>
              </a:solidFill>
              <a:latin typeface="Arial" pitchFamily="34" charset="0"/>
            </a:endParaRPr>
          </a:p>
          <a:p>
            <a:pPr marL="0" indent="0">
              <a:lnSpc>
                <a:spcPct val="95000"/>
              </a:lnSpc>
              <a:spcBef>
                <a:spcPct val="0"/>
              </a:spcBef>
              <a:buNone/>
            </a:pPr>
            <a:r>
              <a:rPr lang="en-US" sz="2400" dirty="0" smtClean="0">
                <a:solidFill>
                  <a:srgbClr val="333333"/>
                </a:solidFill>
                <a:latin typeface="Arial" pitchFamily="34" charset="0"/>
              </a:rPr>
              <a:t>7. </a:t>
            </a:r>
            <a:r>
              <a:rPr lang="en-US" sz="2400" dirty="0">
                <a:solidFill>
                  <a:srgbClr val="333333"/>
                </a:solidFill>
                <a:latin typeface="Arial" pitchFamily="34" charset="0"/>
              </a:rPr>
              <a:t> A microscope has an ocular objective of 10x and a high power objective of 50x.  What is this microscope's total magnification?  ____________</a:t>
            </a:r>
            <a:endParaRPr lang="en-US" dirty="0"/>
          </a:p>
          <a:p>
            <a:pPr marL="0" indent="0">
              <a:lnSpc>
                <a:spcPct val="95000"/>
              </a:lnSpc>
              <a:spcBef>
                <a:spcPct val="0"/>
              </a:spcBef>
              <a:buNone/>
            </a:pPr>
            <a:endParaRPr lang="en-US" sz="2400" dirty="0">
              <a:solidFill>
                <a:srgbClr val="333333"/>
              </a:solidFill>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1280160" y="457200"/>
            <a:ext cx="6583680" cy="6172200"/>
          </a:xfrm>
          <a:prstGeom prst="rect">
            <a:avLst/>
          </a:prstGeom>
          <a:noFill/>
        </p:spPr>
      </p:pic>
      <p:sp>
        <p:nvSpPr>
          <p:cNvPr id="28677" name="Text Box 5"/>
          <p:cNvSpPr txBox="1">
            <a:spLocks noChangeArrowheads="1"/>
          </p:cNvSpPr>
          <p:nvPr/>
        </p:nvSpPr>
        <p:spPr bwMode="auto">
          <a:xfrm>
            <a:off x="127160" y="180023"/>
            <a:ext cx="3887628" cy="354330"/>
          </a:xfrm>
          <a:prstGeom prst="rect">
            <a:avLst/>
          </a:prstGeom>
          <a:noFill/>
          <a:ln w="9525">
            <a:noFill/>
            <a:miter lim="800000"/>
            <a:headEnd/>
            <a:tailEnd/>
          </a:ln>
          <a:effectLst/>
        </p:spPr>
        <p:txBody>
          <a:bodyPr lIns="0" tIns="0" rIns="0" bIns="0">
            <a:spAutoFit/>
          </a:bodyPr>
          <a:lstStyle/>
          <a:p>
            <a:pPr>
              <a:lnSpc>
                <a:spcPct val="95000"/>
              </a:lnSpc>
            </a:pPr>
            <a:r>
              <a:rPr lang="en-US" sz="2400" dirty="0">
                <a:solidFill>
                  <a:srgbClr val="333333"/>
                </a:solidFill>
                <a:latin typeface="Arial" pitchFamily="34" charset="0"/>
              </a:rPr>
              <a:t>Practice Labeling the Parts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pPr>
              <a:buNone/>
            </a:pPr>
            <a:r>
              <a:rPr lang="en-US" dirty="0" smtClean="0">
                <a:solidFill>
                  <a:srgbClr val="333333"/>
                </a:solidFill>
              </a:rPr>
              <a:t>	When using the high power objective, which knob should be used.</a:t>
            </a:r>
          </a:p>
          <a:p>
            <a:r>
              <a:rPr lang="en-US" dirty="0" smtClean="0">
                <a:solidFill>
                  <a:srgbClr val="333333"/>
                </a:solidFill>
              </a:rPr>
              <a:t>Fine Focus.</a:t>
            </a:r>
          </a:p>
          <a:p>
            <a:r>
              <a:rPr lang="en-US" dirty="0" smtClean="0">
                <a:solidFill>
                  <a:srgbClr val="333333"/>
                </a:solidFill>
              </a:rPr>
              <a:t>Coarse Focus</a:t>
            </a:r>
          </a:p>
          <a:p>
            <a:r>
              <a:rPr lang="en-US" dirty="0" smtClean="0">
                <a:solidFill>
                  <a:srgbClr val="333333"/>
                </a:solidFill>
              </a:rPr>
              <a:t>Iris </a:t>
            </a:r>
            <a:r>
              <a:rPr lang="en-US" dirty="0" err="1" smtClean="0">
                <a:solidFill>
                  <a:srgbClr val="333333"/>
                </a:solidFill>
              </a:rPr>
              <a:t>Diaphram</a:t>
            </a:r>
            <a:endParaRPr lang="en-US" dirty="0" smtClean="0">
              <a:solidFill>
                <a:srgbClr val="333333"/>
              </a:solidFill>
            </a:endParaRPr>
          </a:p>
          <a:p>
            <a:r>
              <a:rPr lang="en-US" dirty="0" smtClean="0">
                <a:solidFill>
                  <a:srgbClr val="333333"/>
                </a:solidFill>
              </a:rPr>
              <a:t>Mirror</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pPr>
              <a:buNone/>
            </a:pPr>
            <a:r>
              <a:rPr lang="en-US" dirty="0" smtClean="0">
                <a:solidFill>
                  <a:srgbClr val="333333"/>
                </a:solidFill>
              </a:rPr>
              <a:t>	What part of the microscope can adjust the amount of light that hits the slide? </a:t>
            </a:r>
          </a:p>
          <a:p>
            <a:r>
              <a:rPr lang="en-US" dirty="0" smtClean="0">
                <a:solidFill>
                  <a:srgbClr val="333333"/>
                </a:solidFill>
              </a:rPr>
              <a:t>Mirror</a:t>
            </a:r>
          </a:p>
          <a:p>
            <a:r>
              <a:rPr lang="en-US" dirty="0" err="1" smtClean="0">
                <a:solidFill>
                  <a:srgbClr val="333333"/>
                </a:solidFill>
              </a:rPr>
              <a:t>Diaphram</a:t>
            </a:r>
            <a:endParaRPr lang="en-US" dirty="0" smtClean="0">
              <a:solidFill>
                <a:srgbClr val="333333"/>
              </a:solidFill>
            </a:endParaRPr>
          </a:p>
          <a:p>
            <a:r>
              <a:rPr lang="en-US" dirty="0" smtClean="0">
                <a:solidFill>
                  <a:srgbClr val="333333"/>
                </a:solidFill>
              </a:rPr>
              <a:t>Objective lens</a:t>
            </a:r>
          </a:p>
          <a:p>
            <a:r>
              <a:rPr lang="en-US" dirty="0" smtClean="0">
                <a:solidFill>
                  <a:srgbClr val="333333"/>
                </a:solidFill>
              </a:rPr>
              <a:t>Condenser</a:t>
            </a:r>
          </a:p>
          <a:p>
            <a:endParaRPr lang="en-US" dirty="0" smtClean="0">
              <a:solidFill>
                <a:srgbClr val="333333"/>
              </a:solidFill>
            </a:endParaRPr>
          </a:p>
          <a:p>
            <a:endParaRPr lang="en-US" dirty="0" smtClean="0">
              <a:solidFill>
                <a:srgbClr val="33333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r>
              <a:rPr lang="en-US" dirty="0" smtClean="0"/>
              <a:t>The optical part(s) of a light microscope involved in magnification is/are</a:t>
            </a:r>
          </a:p>
          <a:p>
            <a:r>
              <a:rPr lang="en-US" dirty="0" smtClean="0"/>
              <a:t>1.Condenser and filter</a:t>
            </a:r>
          </a:p>
          <a:p>
            <a:r>
              <a:rPr lang="en-US" dirty="0" smtClean="0"/>
              <a:t>2.Eyepiece only</a:t>
            </a:r>
          </a:p>
          <a:p>
            <a:r>
              <a:rPr lang="en-US" dirty="0" smtClean="0"/>
              <a:t>3.Objective only</a:t>
            </a:r>
          </a:p>
          <a:p>
            <a:r>
              <a:rPr lang="en-US" dirty="0" smtClean="0"/>
              <a:t>4.Both objective and eyepiece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800" b="1" dirty="0">
                <a:solidFill>
                  <a:srgbClr val="FF0000"/>
                </a:solidFill>
              </a:rPr>
              <a:t>History of the Microscope</a:t>
            </a:r>
          </a:p>
        </p:txBody>
      </p:sp>
      <p:sp>
        <p:nvSpPr>
          <p:cNvPr id="68611" name="Rectangle 3"/>
          <p:cNvSpPr>
            <a:spLocks noGrp="1" noChangeArrowheads="1"/>
          </p:cNvSpPr>
          <p:nvPr>
            <p:ph type="body" idx="1"/>
          </p:nvPr>
        </p:nvSpPr>
        <p:spPr>
          <a:xfrm>
            <a:off x="533400" y="2133600"/>
            <a:ext cx="8153400" cy="4191000"/>
          </a:xfrm>
        </p:spPr>
        <p:txBody>
          <a:bodyPr>
            <a:normAutofit/>
          </a:bodyPr>
          <a:lstStyle/>
          <a:p>
            <a:r>
              <a:rPr lang="en-US" sz="3600" b="1" dirty="0" smtClean="0">
                <a:solidFill>
                  <a:srgbClr val="0070C0"/>
                </a:solidFill>
              </a:rPr>
              <a:t>Antony </a:t>
            </a:r>
            <a:r>
              <a:rPr lang="en-US" sz="3600" b="1" dirty="0">
                <a:solidFill>
                  <a:srgbClr val="0070C0"/>
                </a:solidFill>
              </a:rPr>
              <a:t>van Leeuwenhoek </a:t>
            </a:r>
          </a:p>
          <a:p>
            <a:pPr>
              <a:buNone/>
            </a:pPr>
            <a:r>
              <a:rPr lang="en-US" sz="3600" dirty="0" smtClean="0"/>
              <a:t>	1</a:t>
            </a:r>
            <a:r>
              <a:rPr lang="en-US" sz="3600" baseline="30000" dirty="0" smtClean="0"/>
              <a:t>st</a:t>
            </a:r>
            <a:r>
              <a:rPr lang="en-US" sz="3600" dirty="0" smtClean="0"/>
              <a:t> </a:t>
            </a:r>
            <a:r>
              <a:rPr lang="en-US" sz="3600" dirty="0"/>
              <a:t>to see single-celled organisms in pond </a:t>
            </a:r>
            <a:r>
              <a:rPr lang="en-US" sz="3600" dirty="0" smtClean="0"/>
              <a:t>water</a:t>
            </a:r>
          </a:p>
          <a:p>
            <a:r>
              <a:rPr lang="en-US" dirty="0" smtClean="0"/>
              <a:t>(1632-1723)</a:t>
            </a:r>
          </a:p>
          <a:p>
            <a:pPr lvl="1">
              <a:buNone/>
            </a:pPr>
            <a:r>
              <a:rPr lang="en-US" sz="3600" dirty="0" smtClean="0"/>
              <a:t>first person to observe and describe micro-organisms accurately</a:t>
            </a:r>
          </a:p>
          <a:p>
            <a:pPr lvl="1">
              <a:buNone/>
            </a:pPr>
            <a:endParaRPr lang="en-US" sz="3600" dirty="0" smtClean="0"/>
          </a:p>
          <a:p>
            <a:pPr lvl="1">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ssolve">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dissolve">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dissolve">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dissolv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libri" pitchFamily="34" charset="0"/>
                <a:cs typeface="Calibri" pitchFamily="34" charset="0"/>
              </a:rPr>
              <a:t>STEPS OF TISSUE PROCESSING</a:t>
            </a:r>
            <a:endParaRPr lang="en-IN" b="1" dirty="0">
              <a:solidFill>
                <a:srgbClr val="FF0000"/>
              </a:solidFill>
              <a:latin typeface="Calibri" pitchFamily="34" charset="0"/>
              <a:cs typeface="Calibri" pitchFamily="34" charset="0"/>
            </a:endParaRPr>
          </a:p>
        </p:txBody>
      </p:sp>
      <p:sp>
        <p:nvSpPr>
          <p:cNvPr id="3" name="Content Placeholder 2"/>
          <p:cNvSpPr>
            <a:spLocks noGrp="1"/>
          </p:cNvSpPr>
          <p:nvPr>
            <p:ph idx="1"/>
          </p:nvPr>
        </p:nvSpPr>
        <p:spPr>
          <a:xfrm>
            <a:off x="611560" y="1628800"/>
            <a:ext cx="7924800" cy="4114800"/>
          </a:xfrm>
        </p:spPr>
        <p:txBody>
          <a:bodyPr>
            <a:normAutofit/>
          </a:bodyPr>
          <a:lstStyle/>
          <a:p>
            <a:r>
              <a:rPr lang="en-US" sz="4000" dirty="0" smtClean="0">
                <a:latin typeface="Calibri" pitchFamily="34" charset="0"/>
                <a:cs typeface="Calibri" pitchFamily="34" charset="0"/>
              </a:rPr>
              <a:t>FIXATION</a:t>
            </a:r>
          </a:p>
          <a:p>
            <a:r>
              <a:rPr lang="en-US" sz="4000" dirty="0" smtClean="0">
                <a:latin typeface="Calibri" pitchFamily="34" charset="0"/>
                <a:cs typeface="Calibri" pitchFamily="34" charset="0"/>
              </a:rPr>
              <a:t>DEHYDRATION</a:t>
            </a:r>
          </a:p>
          <a:p>
            <a:r>
              <a:rPr lang="en-US" sz="4000" dirty="0" smtClean="0">
                <a:latin typeface="Calibri" pitchFamily="34" charset="0"/>
                <a:cs typeface="Calibri" pitchFamily="34" charset="0"/>
              </a:rPr>
              <a:t>CLEARING</a:t>
            </a:r>
          </a:p>
          <a:p>
            <a:r>
              <a:rPr lang="en-US" sz="4000" dirty="0" smtClean="0">
                <a:latin typeface="Calibri" pitchFamily="34" charset="0"/>
                <a:cs typeface="Calibri" pitchFamily="34" charset="0"/>
              </a:rPr>
              <a:t>EMBEDDING</a:t>
            </a:r>
            <a:endParaRPr lang="en-IN" sz="4000" dirty="0">
              <a:latin typeface="Calibri" pitchFamily="34" charset="0"/>
              <a:cs typeface="Calibri" pitchFamily="34" charset="0"/>
            </a:endParaRPr>
          </a:p>
        </p:txBody>
      </p:sp>
    </p:spTree>
    <p:extLst>
      <p:ext uri="{BB962C8B-B14F-4D97-AF65-F5344CB8AC3E}">
        <p14:creationId xmlns:p14="http://schemas.microsoft.com/office/powerpoint/2010/main" xmlns="" val="497153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447800" y="4114800"/>
            <a:ext cx="2133600" cy="1812925"/>
          </a:xfrm>
        </p:spPr>
        <p:txBody>
          <a:bodyPr/>
          <a:lstStyle/>
          <a:p>
            <a:r>
              <a:rPr lang="en-US" dirty="0"/>
              <a:t>Copyright </a:t>
            </a:r>
            <a:r>
              <a:rPr lang="en-US" dirty="0">
                <a:cs typeface="Arial" charset="0"/>
              </a:rPr>
              <a:t>© The McGraw-Hill Companies, Inc. Permission required for reproduction or display</a:t>
            </a:r>
            <a:r>
              <a:rPr lang="en-US" dirty="0">
                <a:solidFill>
                  <a:srgbClr val="00FFFF"/>
                </a:solidFill>
                <a:cs typeface="Arial" charset="0"/>
              </a:rPr>
              <a:t>.</a:t>
            </a:r>
            <a:endParaRPr lang="en-US" dirty="0">
              <a:solidFill>
                <a:srgbClr val="00FFFF"/>
              </a:solidFill>
            </a:endParaRPr>
          </a:p>
        </p:txBody>
      </p:sp>
      <p:sp>
        <p:nvSpPr>
          <p:cNvPr id="5" name="Slide Number Placeholder 4"/>
          <p:cNvSpPr>
            <a:spLocks noGrp="1"/>
          </p:cNvSpPr>
          <p:nvPr>
            <p:ph type="sldNum" sz="quarter" idx="11"/>
          </p:nvPr>
        </p:nvSpPr>
        <p:spPr/>
        <p:txBody>
          <a:bodyPr/>
          <a:lstStyle/>
          <a:p>
            <a:fld id="{B96D70E2-CC1B-4E3C-BDFA-69B850A2FB24}" type="slidenum">
              <a:rPr lang="en-US"/>
              <a:pPr/>
              <a:t>51</a:t>
            </a:fld>
            <a:endParaRPr lang="en-US"/>
          </a:p>
        </p:txBody>
      </p:sp>
      <p:sp>
        <p:nvSpPr>
          <p:cNvPr id="22530" name="Rectangle 2"/>
          <p:cNvSpPr>
            <a:spLocks noGrp="1" noChangeArrowheads="1"/>
          </p:cNvSpPr>
          <p:nvPr>
            <p:ph type="title"/>
          </p:nvPr>
        </p:nvSpPr>
        <p:spPr/>
        <p:txBody>
          <a:bodyPr>
            <a:normAutofit fontScale="90000"/>
          </a:bodyPr>
          <a:lstStyle/>
          <a:p>
            <a:r>
              <a:rPr lang="en-US" b="1" dirty="0">
                <a:solidFill>
                  <a:srgbClr val="FF0000"/>
                </a:solidFill>
              </a:rPr>
              <a:t>Preparation and Staining of Specimens</a:t>
            </a:r>
          </a:p>
        </p:txBody>
      </p:sp>
      <p:sp>
        <p:nvSpPr>
          <p:cNvPr id="22531" name="Rectangle 3"/>
          <p:cNvSpPr>
            <a:spLocks noGrp="1" noChangeArrowheads="1"/>
          </p:cNvSpPr>
          <p:nvPr>
            <p:ph type="body" idx="1"/>
          </p:nvPr>
        </p:nvSpPr>
        <p:spPr/>
        <p:txBody>
          <a:bodyPr>
            <a:normAutofit/>
          </a:bodyPr>
          <a:lstStyle/>
          <a:p>
            <a:r>
              <a:rPr lang="en-US" sz="4000" b="1" dirty="0" smtClean="0"/>
              <a:t>Increases </a:t>
            </a:r>
            <a:r>
              <a:rPr lang="en-US" sz="4000" b="1" dirty="0"/>
              <a:t>visibility of specimen</a:t>
            </a:r>
          </a:p>
          <a:p>
            <a:r>
              <a:rPr lang="en-US" sz="4000" b="1" dirty="0" smtClean="0"/>
              <a:t>Accentuates </a:t>
            </a:r>
            <a:r>
              <a:rPr lang="en-US" sz="4000" b="1" dirty="0"/>
              <a:t>specific morphological features</a:t>
            </a:r>
          </a:p>
          <a:p>
            <a:r>
              <a:rPr lang="en-US" sz="4000" b="1" dirty="0" smtClean="0"/>
              <a:t>Preserves </a:t>
            </a:r>
            <a:r>
              <a:rPr lang="en-US" sz="4000" b="1" dirty="0"/>
              <a:t>specimens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solidFill>
                <a:srgbClr val="00FFFF"/>
              </a:solidFill>
            </a:endParaRPr>
          </a:p>
        </p:txBody>
      </p:sp>
      <p:sp>
        <p:nvSpPr>
          <p:cNvPr id="5" name="Slide Number Placeholder 4"/>
          <p:cNvSpPr>
            <a:spLocks noGrp="1"/>
          </p:cNvSpPr>
          <p:nvPr>
            <p:ph type="sldNum" sz="quarter" idx="11"/>
          </p:nvPr>
        </p:nvSpPr>
        <p:spPr/>
        <p:txBody>
          <a:bodyPr/>
          <a:lstStyle/>
          <a:p>
            <a:fld id="{CA10C9A7-8745-4044-8598-14879999B94B}" type="slidenum">
              <a:rPr lang="en-US"/>
              <a:pPr/>
              <a:t>52</a:t>
            </a:fld>
            <a:endParaRPr lang="en-US"/>
          </a:p>
        </p:txBody>
      </p:sp>
      <p:sp>
        <p:nvSpPr>
          <p:cNvPr id="23554" name="Rectangle 2"/>
          <p:cNvSpPr>
            <a:spLocks noGrp="1" noChangeArrowheads="1"/>
          </p:cNvSpPr>
          <p:nvPr>
            <p:ph type="title"/>
          </p:nvPr>
        </p:nvSpPr>
        <p:spPr>
          <a:xfrm>
            <a:off x="685800" y="609600"/>
            <a:ext cx="7772400" cy="838200"/>
          </a:xfrm>
        </p:spPr>
        <p:txBody>
          <a:bodyPr/>
          <a:lstStyle/>
          <a:p>
            <a:pPr algn="l"/>
            <a:r>
              <a:rPr lang="en-US" b="1" dirty="0" smtClean="0">
                <a:solidFill>
                  <a:srgbClr val="FF0000"/>
                </a:solidFill>
              </a:rPr>
              <a:t>Purpose of Fixation </a:t>
            </a:r>
            <a:endParaRPr lang="en-US" b="1" dirty="0">
              <a:solidFill>
                <a:srgbClr val="FF0000"/>
              </a:solidFill>
            </a:endParaRPr>
          </a:p>
        </p:txBody>
      </p:sp>
      <p:sp>
        <p:nvSpPr>
          <p:cNvPr id="23555" name="Rectangle 3"/>
          <p:cNvSpPr>
            <a:spLocks noGrp="1" noChangeArrowheads="1"/>
          </p:cNvSpPr>
          <p:nvPr>
            <p:ph type="body" idx="1"/>
          </p:nvPr>
        </p:nvSpPr>
        <p:spPr>
          <a:xfrm>
            <a:off x="685800" y="1447800"/>
            <a:ext cx="7772400" cy="4648200"/>
          </a:xfrm>
        </p:spPr>
        <p:txBody>
          <a:bodyPr>
            <a:normAutofit/>
          </a:bodyPr>
          <a:lstStyle/>
          <a:p>
            <a:pPr>
              <a:lnSpc>
                <a:spcPct val="90000"/>
              </a:lnSpc>
            </a:pPr>
            <a:r>
              <a:rPr lang="en-US" sz="3600" b="1" dirty="0" smtClean="0"/>
              <a:t>Preserve morphology of the tissue</a:t>
            </a:r>
          </a:p>
          <a:p>
            <a:pPr>
              <a:lnSpc>
                <a:spcPct val="90000"/>
              </a:lnSpc>
            </a:pPr>
            <a:r>
              <a:rPr lang="en-US" sz="3600" b="1" dirty="0" smtClean="0"/>
              <a:t>Preserve the chemical composition</a:t>
            </a:r>
          </a:p>
          <a:p>
            <a:pPr>
              <a:lnSpc>
                <a:spcPct val="90000"/>
              </a:lnSpc>
            </a:pPr>
            <a:r>
              <a:rPr lang="en-US" sz="3600" b="1" dirty="0" smtClean="0"/>
              <a:t>Prevent  autolysis and putrefaction</a:t>
            </a:r>
          </a:p>
          <a:p>
            <a:pPr>
              <a:lnSpc>
                <a:spcPct val="90000"/>
              </a:lnSpc>
            </a:pPr>
            <a:r>
              <a:rPr lang="en-US" sz="3600" b="1" dirty="0" smtClean="0"/>
              <a:t>Harden the tissue for easy manipulation</a:t>
            </a:r>
          </a:p>
          <a:p>
            <a:pPr>
              <a:lnSpc>
                <a:spcPct val="90000"/>
              </a:lnSpc>
            </a:pPr>
            <a:r>
              <a:rPr lang="en-US" sz="3600" b="1" dirty="0" smtClean="0"/>
              <a:t>Solidify colloidal material</a:t>
            </a:r>
          </a:p>
          <a:p>
            <a:pPr>
              <a:lnSpc>
                <a:spcPct val="90000"/>
              </a:lnSpc>
            </a:pPr>
            <a:r>
              <a:rPr lang="en-US" sz="3600" b="1" dirty="0" smtClean="0">
                <a:solidFill>
                  <a:srgbClr val="0070C0"/>
                </a:solidFill>
              </a:rPr>
              <a:t>Examples: Formalin, acetic acid, picric </a:t>
            </a:r>
            <a:r>
              <a:rPr lang="en-US" sz="3600" b="1" dirty="0" err="1" smtClean="0">
                <a:solidFill>
                  <a:srgbClr val="0070C0"/>
                </a:solidFill>
              </a:rPr>
              <a:t>acid,gluteraldehyde</a:t>
            </a:r>
            <a:endParaRPr lang="en-US" sz="3600" b="1" dirty="0" smtClean="0">
              <a:solidFill>
                <a:srgbClr val="0070C0"/>
              </a:solidFill>
            </a:endParaRPr>
          </a:p>
          <a:p>
            <a:pPr>
              <a:lnSpc>
                <a:spcPct val="90000"/>
              </a:lnSpc>
            </a:pP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Dehyration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Immersing tissue in ascending grades of alcohol.</a:t>
            </a:r>
          </a:p>
          <a:p>
            <a:r>
              <a:rPr lang="en-US" dirty="0" smtClean="0"/>
              <a:t>50%, 70%, 90% and absolute alcohol.</a:t>
            </a:r>
          </a:p>
          <a:p>
            <a:r>
              <a:rPr lang="en-US" dirty="0" smtClean="0"/>
              <a:t>30 – 60 minutes  each.</a:t>
            </a:r>
          </a:p>
          <a:p>
            <a:r>
              <a:rPr lang="en-US" dirty="0" smtClean="0"/>
              <a:t>Embed it in paraffin wax.</a:t>
            </a:r>
          </a:p>
          <a:p>
            <a:r>
              <a:rPr lang="en-US" dirty="0" smtClean="0"/>
              <a:t>Wax not miscible in water.</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Clearing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Clearing agents are  Paraffin solvents</a:t>
            </a:r>
          </a:p>
          <a:p>
            <a:r>
              <a:rPr lang="en-US" dirty="0" smtClean="0"/>
              <a:t>Example: </a:t>
            </a:r>
            <a:r>
              <a:rPr lang="en-US" dirty="0" err="1" smtClean="0"/>
              <a:t>Xylene</a:t>
            </a:r>
            <a:r>
              <a:rPr lang="en-US" dirty="0" smtClean="0"/>
              <a:t> and toluene</a:t>
            </a:r>
          </a:p>
          <a:p>
            <a:r>
              <a:rPr lang="en-US" dirty="0" smtClean="0"/>
              <a:t>2 – 3 hours</a:t>
            </a:r>
          </a:p>
          <a:p>
            <a:r>
              <a:rPr lang="en-US" dirty="0" smtClean="0"/>
              <a:t>Replaces alcohol from tissue</a:t>
            </a:r>
          </a:p>
          <a:p>
            <a:r>
              <a:rPr lang="en-US" dirty="0" smtClean="0"/>
              <a:t>Makes it clear</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Embedding</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To obtain thin sections with microtome</a:t>
            </a:r>
          </a:p>
          <a:p>
            <a:r>
              <a:rPr lang="en-US" dirty="0" smtClean="0"/>
              <a:t>Tissue is  infiltrated with embedding medium</a:t>
            </a:r>
          </a:p>
          <a:p>
            <a:r>
              <a:rPr lang="en-US" dirty="0" smtClean="0"/>
              <a:t>Gives a rigid  consistency  to the tissue</a:t>
            </a:r>
          </a:p>
          <a:p>
            <a:r>
              <a:rPr lang="en-US" dirty="0" smtClean="0"/>
              <a:t>Examples: Paraffin wax, </a:t>
            </a:r>
            <a:r>
              <a:rPr lang="en-US" dirty="0" err="1" smtClean="0"/>
              <a:t>celloidin</a:t>
            </a:r>
            <a:r>
              <a:rPr lang="en-US" dirty="0" smtClean="0"/>
              <a:t>, gelatin,    plastic resins(EM)</a:t>
            </a:r>
          </a:p>
          <a:p>
            <a:r>
              <a:rPr lang="en-US" dirty="0" smtClean="0"/>
              <a:t>2 steps: Impregnation and Block making</a:t>
            </a:r>
          </a:p>
          <a:p>
            <a:r>
              <a:rPr lang="en-US" dirty="0" smtClean="0"/>
              <a:t>Melting point of wax – 56*C</a:t>
            </a:r>
          </a:p>
          <a:p>
            <a:r>
              <a:rPr lang="en-US" dirty="0" smtClean="0"/>
              <a:t>Tissue impregnated with molten wax at 58-60*C</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Block Making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Tissue placed in “L” moulds</a:t>
            </a:r>
          </a:p>
          <a:p>
            <a:r>
              <a:rPr lang="en-US" dirty="0" smtClean="0"/>
              <a:t>Moulds containing molten paraffin wax</a:t>
            </a:r>
          </a:p>
          <a:p>
            <a:r>
              <a:rPr lang="en-US" dirty="0" smtClean="0"/>
              <a:t>Molten wax cube is allowed to cool</a:t>
            </a:r>
          </a:p>
          <a:p>
            <a:r>
              <a:rPr lang="en-US" dirty="0" smtClean="0"/>
              <a:t>Paraffin block is removed from the mould</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Section Cutting (</a:t>
            </a:r>
            <a:r>
              <a:rPr lang="en-US" dirty="0" err="1" smtClean="0">
                <a:solidFill>
                  <a:srgbClr val="FF0000"/>
                </a:solidFill>
              </a:rPr>
              <a:t>Microtomy</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Rotary Microtome</a:t>
            </a:r>
          </a:p>
          <a:p>
            <a:r>
              <a:rPr lang="en-US" dirty="0" smtClean="0"/>
              <a:t>5 – 7 </a:t>
            </a:r>
            <a:r>
              <a:rPr lang="en-US" dirty="0" err="1" smtClean="0"/>
              <a:t>micronm</a:t>
            </a:r>
            <a:r>
              <a:rPr lang="en-US" dirty="0" smtClean="0"/>
              <a:t> thin sections are cut</a:t>
            </a:r>
          </a:p>
          <a:p>
            <a:r>
              <a:rPr lang="en-US" dirty="0" smtClean="0"/>
              <a:t>Flattening the sections on warm water</a:t>
            </a:r>
          </a:p>
          <a:p>
            <a:r>
              <a:rPr lang="en-US" dirty="0" smtClean="0"/>
              <a:t>Paraffin sections fixed on </a:t>
            </a:r>
            <a:r>
              <a:rPr lang="en-US" dirty="0" err="1" smtClean="0"/>
              <a:t>albuminised</a:t>
            </a:r>
            <a:r>
              <a:rPr lang="en-US" dirty="0" smtClean="0"/>
              <a:t> glass slides</a:t>
            </a:r>
          </a:p>
          <a:p>
            <a:r>
              <a:rPr lang="en-US" dirty="0" smtClean="0"/>
              <a:t>Dried in an incubator overnight at 37*C or air dried</a:t>
            </a:r>
          </a:p>
          <a:p>
            <a:r>
              <a:rPr lang="en-US" dirty="0" smtClean="0"/>
              <a:t>Stored for staining at room temperature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Rotary microtome</a:t>
            </a:r>
            <a:endParaRPr lang="en-US" b="1" dirty="0">
              <a:solidFill>
                <a:srgbClr val="FF0000"/>
              </a:solidFill>
            </a:endParaRPr>
          </a:p>
        </p:txBody>
      </p:sp>
      <p:pic>
        <p:nvPicPr>
          <p:cNvPr id="9218" name="Picture 2" descr="C:\Users\veenu\Desktop\download.jpg"/>
          <p:cNvPicPr>
            <a:picLocks noGrp="1" noChangeAspect="1" noChangeArrowheads="1"/>
          </p:cNvPicPr>
          <p:nvPr>
            <p:ph idx="1"/>
          </p:nvPr>
        </p:nvPicPr>
        <p:blipFill>
          <a:blip r:embed="rId2"/>
          <a:srcRect/>
          <a:stretch>
            <a:fillRect/>
          </a:stretch>
        </p:blipFill>
        <p:spPr bwMode="auto">
          <a:xfrm>
            <a:off x="1600200" y="1600200"/>
            <a:ext cx="4953000" cy="4343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Steps of Staining</a:t>
            </a:r>
            <a:endParaRPr lang="en-US" b="1" dirty="0">
              <a:solidFill>
                <a:srgbClr val="FF0000"/>
              </a:solidFill>
            </a:endParaRPr>
          </a:p>
        </p:txBody>
      </p:sp>
      <p:sp>
        <p:nvSpPr>
          <p:cNvPr id="3" name="Content Placeholder 2"/>
          <p:cNvSpPr>
            <a:spLocks noGrp="1"/>
          </p:cNvSpPr>
          <p:nvPr>
            <p:ph idx="1"/>
          </p:nvPr>
        </p:nvSpPr>
        <p:spPr/>
        <p:txBody>
          <a:bodyPr/>
          <a:lstStyle/>
          <a:p>
            <a:r>
              <a:rPr lang="en-US" b="1" dirty="0" err="1" smtClean="0">
                <a:solidFill>
                  <a:srgbClr val="0070C0"/>
                </a:solidFill>
              </a:rPr>
              <a:t>Deparaffinization</a:t>
            </a:r>
            <a:endParaRPr lang="en-US" b="1" dirty="0" smtClean="0">
              <a:solidFill>
                <a:srgbClr val="0070C0"/>
              </a:solidFill>
            </a:endParaRPr>
          </a:p>
          <a:p>
            <a:r>
              <a:rPr lang="en-US" b="1" dirty="0" smtClean="0">
                <a:solidFill>
                  <a:srgbClr val="0070C0"/>
                </a:solidFill>
              </a:rPr>
              <a:t>Hydration</a:t>
            </a:r>
          </a:p>
          <a:p>
            <a:r>
              <a:rPr lang="en-US" b="1" dirty="0" smtClean="0">
                <a:solidFill>
                  <a:srgbClr val="0070C0"/>
                </a:solidFill>
              </a:rPr>
              <a:t>Staining</a:t>
            </a:r>
          </a:p>
          <a:p>
            <a:r>
              <a:rPr lang="en-US" b="1" dirty="0" smtClean="0">
                <a:solidFill>
                  <a:srgbClr val="0070C0"/>
                </a:solidFill>
              </a:rPr>
              <a:t>Dehydration</a:t>
            </a:r>
          </a:p>
          <a:p>
            <a:r>
              <a:rPr lang="en-US" b="1" dirty="0" smtClean="0">
                <a:solidFill>
                  <a:srgbClr val="0070C0"/>
                </a:solidFill>
              </a:rPr>
              <a:t>Clearing</a:t>
            </a:r>
          </a:p>
          <a:p>
            <a:r>
              <a:rPr lang="en-US" b="1" dirty="0" smtClean="0">
                <a:solidFill>
                  <a:srgbClr val="0070C0"/>
                </a:solidFill>
              </a:rPr>
              <a:t>Mounting</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4800" dirty="0">
                <a:solidFill>
                  <a:srgbClr val="FF0000"/>
                </a:solidFill>
              </a:rPr>
              <a:t>History of the Microscope</a:t>
            </a:r>
          </a:p>
        </p:txBody>
      </p:sp>
      <p:sp>
        <p:nvSpPr>
          <p:cNvPr id="66563" name="Rectangle 3"/>
          <p:cNvSpPr>
            <a:spLocks noGrp="1" noChangeArrowheads="1"/>
          </p:cNvSpPr>
          <p:nvPr>
            <p:ph type="body" idx="1"/>
          </p:nvPr>
        </p:nvSpPr>
        <p:spPr>
          <a:xfrm>
            <a:off x="685800" y="2057400"/>
            <a:ext cx="7772400" cy="4191000"/>
          </a:xfrm>
        </p:spPr>
        <p:txBody>
          <a:bodyPr/>
          <a:lstStyle/>
          <a:p>
            <a:r>
              <a:rPr lang="en-US" sz="4800" dirty="0">
                <a:solidFill>
                  <a:schemeClr val="hlink"/>
                </a:solidFill>
              </a:rPr>
              <a:t>1590</a:t>
            </a:r>
            <a:r>
              <a:rPr lang="en-US" sz="4800" dirty="0"/>
              <a:t> –first compound microscope</a:t>
            </a:r>
          </a:p>
          <a:p>
            <a:pPr>
              <a:buFontTx/>
              <a:buNone/>
            </a:pPr>
            <a:endParaRPr lang="en-US" sz="4800" dirty="0"/>
          </a:p>
        </p:txBody>
      </p:sp>
      <p:pic>
        <p:nvPicPr>
          <p:cNvPr id="66564" name="Picture 4" descr="janssen"/>
          <p:cNvPicPr>
            <a:picLocks noChangeAspect="1" noChangeArrowheads="1"/>
          </p:cNvPicPr>
          <p:nvPr/>
        </p:nvPicPr>
        <p:blipFill>
          <a:blip r:embed="rId3"/>
          <a:srcRect/>
          <a:stretch>
            <a:fillRect/>
          </a:stretch>
        </p:blipFill>
        <p:spPr bwMode="auto">
          <a:xfrm>
            <a:off x="1981200" y="3733800"/>
            <a:ext cx="5029200" cy="2835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dissolve">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dissolve">
                                      <p:cBhvr>
                                        <p:cTn id="12"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HISTOLOGICAL STAINING</a:t>
            </a:r>
            <a:endParaRPr lang="en-US" dirty="0">
              <a:solidFill>
                <a:srgbClr val="FF0000"/>
              </a:solidFill>
            </a:endParaRPr>
          </a:p>
        </p:txBody>
      </p:sp>
      <p:sp>
        <p:nvSpPr>
          <p:cNvPr id="3" name="Content Placeholder 2"/>
          <p:cNvSpPr>
            <a:spLocks noGrp="1"/>
          </p:cNvSpPr>
          <p:nvPr>
            <p:ph sz="quarter" idx="1"/>
          </p:nvPr>
        </p:nvSpPr>
        <p:spPr/>
        <p:txBody>
          <a:bodyPr/>
          <a:lstStyle/>
          <a:p>
            <a:r>
              <a:rPr lang="en-US" b="1" dirty="0" smtClean="0">
                <a:solidFill>
                  <a:srgbClr val="0070C0"/>
                </a:solidFill>
              </a:rPr>
              <a:t>STAINING</a:t>
            </a:r>
            <a:r>
              <a:rPr lang="en-US" dirty="0" smtClean="0">
                <a:solidFill>
                  <a:schemeClr val="bg2">
                    <a:lumMod val="10000"/>
                  </a:schemeClr>
                </a:solidFill>
              </a:rPr>
              <a:t>- Artificial coloration of a cell component to facilitate examination of tissue under the microscope.</a:t>
            </a:r>
            <a:endParaRPr lang="en-US" dirty="0">
              <a:solidFill>
                <a:schemeClr val="bg2">
                  <a:lumMod val="10000"/>
                </a:schemeClr>
              </a:solidFill>
            </a:endParaRPr>
          </a:p>
          <a:p>
            <a:endParaRPr lang="en-US" dirty="0" smtClean="0">
              <a:solidFill>
                <a:schemeClr val="bg2">
                  <a:lumMod val="10000"/>
                </a:schemeClr>
              </a:solidFill>
            </a:endParaRPr>
          </a:p>
          <a:p>
            <a:r>
              <a:rPr lang="en-US" b="1" dirty="0" smtClean="0">
                <a:solidFill>
                  <a:srgbClr val="0070C0"/>
                </a:solidFill>
              </a:rPr>
              <a:t>STAIN i</a:t>
            </a:r>
            <a:r>
              <a:rPr lang="en-US" dirty="0" smtClean="0">
                <a:solidFill>
                  <a:schemeClr val="bg2">
                    <a:lumMod val="10000"/>
                  </a:schemeClr>
                </a:solidFill>
              </a:rPr>
              <a:t>s the substance used to impart colour to the tissues or the cells to facilitate microscopic study and identification.</a:t>
            </a:r>
            <a:endParaRPr lang="en-US" dirty="0">
              <a:solidFill>
                <a:schemeClr val="bg2">
                  <a:lumMod val="10000"/>
                </a:schemeClr>
              </a:solidFill>
            </a:endParaRPr>
          </a:p>
        </p:txBody>
      </p:sp>
    </p:spTree>
    <p:extLst>
      <p:ext uri="{BB962C8B-B14F-4D97-AF65-F5344CB8AC3E}">
        <p14:creationId xmlns:p14="http://schemas.microsoft.com/office/powerpoint/2010/main" xmlns="" val="3642681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solidFill>
                  <a:srgbClr val="FF0000"/>
                </a:solidFill>
              </a:rPr>
              <a:t>Haematoxylin</a:t>
            </a:r>
            <a:r>
              <a:rPr lang="en-US" dirty="0" smtClean="0">
                <a:solidFill>
                  <a:srgbClr val="FF0000"/>
                </a:solidFill>
              </a:rPr>
              <a:t> Staining</a:t>
            </a:r>
            <a:endParaRPr lang="en-US"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pPr algn="just"/>
            <a:r>
              <a:rPr lang="en-US" dirty="0" err="1" smtClean="0">
                <a:solidFill>
                  <a:schemeClr val="bg2">
                    <a:lumMod val="10000"/>
                  </a:schemeClr>
                </a:solidFill>
              </a:rPr>
              <a:t>Hematoxylin</a:t>
            </a:r>
            <a:r>
              <a:rPr lang="en-US" dirty="0" smtClean="0">
                <a:solidFill>
                  <a:schemeClr val="bg2">
                    <a:lumMod val="10000"/>
                  </a:schemeClr>
                </a:solidFill>
              </a:rPr>
              <a:t> : basic dye</a:t>
            </a:r>
          </a:p>
          <a:p>
            <a:pPr algn="just"/>
            <a:endParaRPr lang="en-US" dirty="0" smtClean="0">
              <a:solidFill>
                <a:schemeClr val="bg2">
                  <a:lumMod val="10000"/>
                </a:schemeClr>
              </a:solidFill>
            </a:endParaRPr>
          </a:p>
          <a:p>
            <a:pPr algn="just"/>
            <a:r>
              <a:rPr lang="en-US" dirty="0" smtClean="0">
                <a:solidFill>
                  <a:schemeClr val="bg2">
                    <a:lumMod val="10000"/>
                  </a:schemeClr>
                </a:solidFill>
              </a:rPr>
              <a:t>Stains the acidic component of the cell (Nucleus)</a:t>
            </a:r>
          </a:p>
          <a:p>
            <a:pPr algn="just"/>
            <a:endParaRPr lang="en-US" dirty="0" smtClean="0">
              <a:solidFill>
                <a:schemeClr val="bg2">
                  <a:lumMod val="10000"/>
                </a:schemeClr>
              </a:solidFill>
            </a:endParaRPr>
          </a:p>
          <a:p>
            <a:pPr algn="just"/>
            <a:r>
              <a:rPr lang="en-US" dirty="0" smtClean="0">
                <a:solidFill>
                  <a:schemeClr val="bg2">
                    <a:lumMod val="10000"/>
                  </a:schemeClr>
                </a:solidFill>
              </a:rPr>
              <a:t>Stains nucleus blue or black</a:t>
            </a:r>
          </a:p>
          <a:p>
            <a:pPr marL="0" indent="0" algn="just">
              <a:buNone/>
            </a:pPr>
            <a:r>
              <a:rPr lang="en-US" dirty="0" smtClean="0">
                <a:solidFill>
                  <a:schemeClr val="bg2">
                    <a:lumMod val="10000"/>
                  </a:schemeClr>
                </a:solidFill>
              </a:rPr>
              <a:t>	</a:t>
            </a:r>
          </a:p>
          <a:p>
            <a:pPr algn="just"/>
            <a:r>
              <a:rPr lang="en-US" dirty="0" smtClean="0">
                <a:solidFill>
                  <a:schemeClr val="bg2">
                    <a:lumMod val="10000"/>
                  </a:schemeClr>
                </a:solidFill>
              </a:rPr>
              <a:t>Used in demonstration of cell nuclei, myelin, elastic </a:t>
            </a:r>
            <a:r>
              <a:rPr lang="en-US" dirty="0" err="1" smtClean="0">
                <a:solidFill>
                  <a:schemeClr val="bg2">
                    <a:lumMod val="10000"/>
                  </a:schemeClr>
                </a:solidFill>
              </a:rPr>
              <a:t>fibres</a:t>
            </a:r>
            <a:r>
              <a:rPr lang="en-US" dirty="0" smtClean="0">
                <a:solidFill>
                  <a:schemeClr val="bg2">
                    <a:lumMod val="10000"/>
                  </a:schemeClr>
                </a:solidFill>
              </a:rPr>
              <a:t>, fibrin, and muscle striation.</a:t>
            </a:r>
            <a:endParaRPr lang="en-US" dirty="0">
              <a:solidFill>
                <a:schemeClr val="bg2">
                  <a:lumMod val="10000"/>
                </a:schemeClr>
              </a:solidFill>
            </a:endParaRPr>
          </a:p>
          <a:p>
            <a:pPr algn="just"/>
            <a:endParaRPr lang="en-US" dirty="0">
              <a:solidFill>
                <a:schemeClr val="bg2">
                  <a:lumMod val="10000"/>
                </a:schemeClr>
              </a:solidFill>
            </a:endParaRPr>
          </a:p>
          <a:p>
            <a:pPr algn="just"/>
            <a:r>
              <a:rPr lang="en-US" dirty="0">
                <a:solidFill>
                  <a:schemeClr val="bg2">
                    <a:lumMod val="10000"/>
                  </a:schemeClr>
                </a:solidFill>
              </a:rPr>
              <a:t>The oxidative product </a:t>
            </a:r>
            <a:r>
              <a:rPr lang="en-US" dirty="0" err="1">
                <a:solidFill>
                  <a:schemeClr val="bg2">
                    <a:lumMod val="10000"/>
                  </a:schemeClr>
                </a:solidFill>
              </a:rPr>
              <a:t>haematein</a:t>
            </a:r>
            <a:r>
              <a:rPr lang="en-US" dirty="0">
                <a:solidFill>
                  <a:schemeClr val="bg2">
                    <a:lumMod val="10000"/>
                  </a:schemeClr>
                </a:solidFill>
              </a:rPr>
              <a:t> is the </a:t>
            </a:r>
            <a:r>
              <a:rPr lang="en-US" dirty="0" smtClean="0">
                <a:solidFill>
                  <a:schemeClr val="bg2">
                    <a:lumMod val="10000"/>
                  </a:schemeClr>
                </a:solidFill>
              </a:rPr>
              <a:t>active (</a:t>
            </a:r>
            <a:r>
              <a:rPr lang="en-US" dirty="0">
                <a:solidFill>
                  <a:schemeClr val="bg2">
                    <a:lumMod val="10000"/>
                  </a:schemeClr>
                </a:solidFill>
              </a:rPr>
              <a:t>staining) </a:t>
            </a:r>
            <a:r>
              <a:rPr lang="en-US" dirty="0" smtClean="0">
                <a:solidFill>
                  <a:schemeClr val="bg2">
                    <a:lumMod val="10000"/>
                  </a:schemeClr>
                </a:solidFill>
              </a:rPr>
              <a:t>component.</a:t>
            </a:r>
            <a:endParaRPr lang="en-US" dirty="0">
              <a:solidFill>
                <a:schemeClr val="bg2">
                  <a:lumMod val="10000"/>
                </a:schemeClr>
              </a:solidFill>
            </a:endParaRPr>
          </a:p>
          <a:p>
            <a:pPr algn="just"/>
            <a:endParaRPr lang="en-US" dirty="0">
              <a:solidFill>
                <a:schemeClr val="bg2">
                  <a:lumMod val="10000"/>
                </a:schemeClr>
              </a:solidFill>
            </a:endParaRPr>
          </a:p>
        </p:txBody>
      </p:sp>
    </p:spTree>
    <p:extLst>
      <p:ext uri="{BB962C8B-B14F-4D97-AF65-F5344CB8AC3E}">
        <p14:creationId xmlns:p14="http://schemas.microsoft.com/office/powerpoint/2010/main" xmlns="" val="3840314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Eosin Staining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Eosin: an acidic dye</a:t>
            </a:r>
          </a:p>
          <a:p>
            <a:r>
              <a:rPr lang="en-US" dirty="0" smtClean="0"/>
              <a:t>Stains the basic components of the cytoplasm</a:t>
            </a:r>
          </a:p>
          <a:p>
            <a:r>
              <a:rPr lang="en-US" dirty="0" smtClean="0"/>
              <a:t>Pink</a:t>
            </a:r>
          </a:p>
          <a:p>
            <a:r>
              <a:rPr lang="en-US" dirty="0" smtClean="0"/>
              <a:t>Combination of H &amp; E are commonly used in histological staining procedures.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Tissue Processing</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Ready to be viewed under microscope</a:t>
            </a:r>
          </a:p>
          <a:p>
            <a:r>
              <a:rPr lang="en-US" dirty="0" smtClean="0"/>
              <a:t>Minimum 3 days</a:t>
            </a:r>
          </a:p>
          <a:p>
            <a:r>
              <a:rPr lang="en-US" dirty="0" smtClean="0"/>
              <a:t>Now faster techniques are also available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Sections in different Planes</a:t>
            </a:r>
            <a:endParaRPr lang="en-US" b="1" dirty="0">
              <a:solidFill>
                <a:srgbClr val="FF0000"/>
              </a:solidFill>
            </a:endParaRPr>
          </a:p>
        </p:txBody>
      </p:sp>
      <p:pic>
        <p:nvPicPr>
          <p:cNvPr id="11266" name="Picture 2" descr="C:\Users\veenu\Desktop\Scan.jpg"/>
          <p:cNvPicPr>
            <a:picLocks noGrp="1" noChangeAspect="1" noChangeArrowheads="1"/>
          </p:cNvPicPr>
          <p:nvPr>
            <p:ph idx="1"/>
          </p:nvPr>
        </p:nvPicPr>
        <p:blipFill>
          <a:blip r:embed="rId2" cstate="print"/>
          <a:srcRect b="10768"/>
          <a:stretch>
            <a:fillRect/>
          </a:stretch>
        </p:blipFill>
        <p:spPr bwMode="auto">
          <a:xfrm>
            <a:off x="1490976" y="1600200"/>
            <a:ext cx="6162047" cy="40386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Sections of tubular organs</a:t>
            </a:r>
            <a:endParaRPr lang="en-US" b="1" dirty="0">
              <a:solidFill>
                <a:srgbClr val="FF0000"/>
              </a:solidFill>
            </a:endParaRPr>
          </a:p>
        </p:txBody>
      </p:sp>
      <p:pic>
        <p:nvPicPr>
          <p:cNvPr id="12290" name="Picture 2" descr="C:\Users\veenu\Desktop\2.jpg"/>
          <p:cNvPicPr>
            <a:picLocks noGrp="1" noChangeAspect="1" noChangeArrowheads="1"/>
          </p:cNvPicPr>
          <p:nvPr>
            <p:ph idx="1"/>
          </p:nvPr>
        </p:nvPicPr>
        <p:blipFill>
          <a:blip r:embed="rId2" cstate="print"/>
          <a:srcRect b="11047"/>
          <a:stretch>
            <a:fillRect/>
          </a:stretch>
        </p:blipFill>
        <p:spPr bwMode="auto">
          <a:xfrm>
            <a:off x="1263396" y="1877409"/>
            <a:ext cx="6617208" cy="353279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r>
              <a:rPr lang="en-US" dirty="0" smtClean="0"/>
              <a:t>Commonest fixative used is</a:t>
            </a:r>
          </a:p>
          <a:p>
            <a:pPr>
              <a:buNone/>
            </a:pPr>
            <a:r>
              <a:rPr lang="en-US" dirty="0" smtClean="0"/>
              <a:t>	1. Formalin</a:t>
            </a:r>
          </a:p>
          <a:p>
            <a:pPr>
              <a:buNone/>
            </a:pPr>
            <a:r>
              <a:rPr lang="en-US" dirty="0" smtClean="0"/>
              <a:t>	2. Picric acid</a:t>
            </a:r>
          </a:p>
          <a:p>
            <a:pPr>
              <a:buNone/>
            </a:pPr>
            <a:r>
              <a:rPr lang="en-US" dirty="0" smtClean="0"/>
              <a:t>	3. Acetic acid</a:t>
            </a:r>
          </a:p>
          <a:p>
            <a:pPr>
              <a:buNone/>
            </a:pPr>
            <a:r>
              <a:rPr lang="en-US" dirty="0" smtClean="0"/>
              <a:t>	4. </a:t>
            </a:r>
            <a:r>
              <a:rPr lang="en-US" dirty="0" err="1" smtClean="0"/>
              <a:t>Glutaraldehyde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r>
              <a:rPr lang="en-US" dirty="0" smtClean="0"/>
              <a:t>While processing the tissues for paraffin embedding, dehydration is done by immersing the tissue in</a:t>
            </a:r>
          </a:p>
          <a:p>
            <a:pPr>
              <a:buNone/>
            </a:pPr>
            <a:r>
              <a:rPr lang="en-US" dirty="0" smtClean="0"/>
              <a:t>	1. Alcohol</a:t>
            </a:r>
          </a:p>
          <a:p>
            <a:pPr>
              <a:buNone/>
            </a:pPr>
            <a:r>
              <a:rPr lang="en-US" dirty="0" smtClean="0"/>
              <a:t>	2. </a:t>
            </a:r>
            <a:r>
              <a:rPr lang="en-US" dirty="0" err="1" smtClean="0"/>
              <a:t>Xylol</a:t>
            </a:r>
            <a:endParaRPr lang="en-US" dirty="0" smtClean="0"/>
          </a:p>
          <a:p>
            <a:pPr>
              <a:buNone/>
            </a:pPr>
            <a:r>
              <a:rPr lang="en-US" dirty="0" smtClean="0"/>
              <a:t>	3. Alcohol and </a:t>
            </a:r>
            <a:r>
              <a:rPr lang="en-US" dirty="0" err="1" smtClean="0"/>
              <a:t>Xylol</a:t>
            </a:r>
            <a:endParaRPr lang="en-US" dirty="0" smtClean="0"/>
          </a:p>
          <a:p>
            <a:pPr>
              <a:buNone/>
            </a:pPr>
            <a:r>
              <a:rPr lang="en-US" dirty="0" smtClean="0"/>
              <a:t>	4. Phenol</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r>
              <a:rPr lang="en-US" dirty="0" err="1" smtClean="0"/>
              <a:t>Haematoxylin</a:t>
            </a:r>
            <a:r>
              <a:rPr lang="en-US" dirty="0" smtClean="0"/>
              <a:t> is a basic dye and it stains</a:t>
            </a:r>
          </a:p>
          <a:p>
            <a:pPr>
              <a:buNone/>
            </a:pPr>
            <a:r>
              <a:rPr lang="en-US" dirty="0" smtClean="0"/>
              <a:t>	1. the basic components of a cell</a:t>
            </a:r>
          </a:p>
          <a:p>
            <a:pPr>
              <a:buNone/>
            </a:pPr>
            <a:r>
              <a:rPr lang="en-US" dirty="0" smtClean="0"/>
              <a:t>	2. the acidic components  of a cell</a:t>
            </a:r>
          </a:p>
          <a:p>
            <a:pPr>
              <a:buNone/>
            </a:pPr>
            <a:r>
              <a:rPr lang="en-US" dirty="0" smtClean="0"/>
              <a:t>	3. both basic and acidic components of a cell</a:t>
            </a:r>
          </a:p>
          <a:p>
            <a:pPr>
              <a:buNone/>
            </a:pPr>
            <a:r>
              <a:rPr lang="en-US" dirty="0" smtClean="0"/>
              <a:t>	4. None of the above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r>
              <a:rPr lang="en-US" dirty="0" smtClean="0"/>
              <a:t>The melting point of paraffin wax is</a:t>
            </a:r>
          </a:p>
          <a:p>
            <a:pPr>
              <a:buNone/>
            </a:pPr>
            <a:r>
              <a:rPr lang="en-US" dirty="0" smtClean="0"/>
              <a:t>	1. 85* C</a:t>
            </a:r>
          </a:p>
          <a:p>
            <a:pPr>
              <a:buNone/>
            </a:pPr>
            <a:r>
              <a:rPr lang="en-US" dirty="0" smtClean="0"/>
              <a:t>	2. 75* C</a:t>
            </a:r>
          </a:p>
          <a:p>
            <a:pPr>
              <a:buNone/>
            </a:pPr>
            <a:r>
              <a:rPr lang="en-US" dirty="0" smtClean="0"/>
              <a:t>	3. 65* C</a:t>
            </a:r>
          </a:p>
          <a:p>
            <a:pPr>
              <a:buNone/>
            </a:pPr>
            <a:r>
              <a:rPr lang="en-US" dirty="0" smtClean="0"/>
              <a:t>	4. 55* 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800" b="1" dirty="0">
                <a:solidFill>
                  <a:srgbClr val="FF0000"/>
                </a:solidFill>
              </a:rPr>
              <a:t>History of the Microscope</a:t>
            </a:r>
          </a:p>
        </p:txBody>
      </p:sp>
      <p:sp>
        <p:nvSpPr>
          <p:cNvPr id="67587" name="Rectangle 3"/>
          <p:cNvSpPr>
            <a:spLocks noGrp="1" noChangeArrowheads="1"/>
          </p:cNvSpPr>
          <p:nvPr>
            <p:ph sz="half" idx="1"/>
          </p:nvPr>
        </p:nvSpPr>
        <p:spPr/>
        <p:txBody>
          <a:bodyPr>
            <a:normAutofit fontScale="92500" lnSpcReduction="20000"/>
          </a:bodyPr>
          <a:lstStyle/>
          <a:p>
            <a:r>
              <a:rPr lang="en-US" sz="4800"/>
              <a:t>1655 – </a:t>
            </a:r>
            <a:r>
              <a:rPr lang="en-US" sz="4800">
                <a:solidFill>
                  <a:schemeClr val="hlink"/>
                </a:solidFill>
              </a:rPr>
              <a:t>Robert Hooke</a:t>
            </a:r>
            <a:r>
              <a:rPr lang="en-US" sz="4800"/>
              <a:t> used a compound microscope to observe pores in cork</a:t>
            </a:r>
          </a:p>
          <a:p>
            <a:pPr lvl="1"/>
            <a:r>
              <a:rPr lang="en-US" sz="4800"/>
              <a:t>He called them </a:t>
            </a:r>
            <a:r>
              <a:rPr lang="en-US" sz="4800">
                <a:solidFill>
                  <a:schemeClr val="hlink"/>
                </a:solidFill>
              </a:rPr>
              <a:t>“cells”</a:t>
            </a:r>
          </a:p>
        </p:txBody>
      </p:sp>
      <p:pic>
        <p:nvPicPr>
          <p:cNvPr id="5" name="Picture 3" descr="hookecork"/>
          <p:cNvPicPr>
            <a:picLocks noGrp="1" noChangeAspect="1" noChangeArrowheads="1"/>
          </p:cNvPicPr>
          <p:nvPr>
            <p:ph sz="half" idx="2"/>
          </p:nvPr>
        </p:nvPicPr>
        <p:blipFill>
          <a:blip r:embed="rId3"/>
          <a:srcRect/>
          <a:stretch>
            <a:fillRect/>
          </a:stretch>
        </p:blipFill>
        <p:spPr bwMode="auto">
          <a:xfrm>
            <a:off x="4617393" y="1676400"/>
            <a:ext cx="40005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ssolve">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dissolve">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533400"/>
            <a:ext cx="7772400" cy="762000"/>
          </a:xfrm>
        </p:spPr>
        <p:txBody>
          <a:bodyPr>
            <a:normAutofit fontScale="90000"/>
          </a:bodyPr>
          <a:lstStyle/>
          <a:p>
            <a:r>
              <a:rPr lang="en-US" sz="4800" b="1" dirty="0">
                <a:solidFill>
                  <a:srgbClr val="FF0000"/>
                </a:solidFill>
              </a:rPr>
              <a:t>Microscope Vocabulary</a:t>
            </a:r>
          </a:p>
        </p:txBody>
      </p:sp>
      <p:sp>
        <p:nvSpPr>
          <p:cNvPr id="88067" name="Rectangle 3"/>
          <p:cNvSpPr>
            <a:spLocks noGrp="1" noChangeArrowheads="1"/>
          </p:cNvSpPr>
          <p:nvPr>
            <p:ph type="body" idx="1"/>
          </p:nvPr>
        </p:nvSpPr>
        <p:spPr>
          <a:xfrm>
            <a:off x="533400" y="1524000"/>
            <a:ext cx="8153400" cy="5334000"/>
          </a:xfrm>
        </p:spPr>
        <p:txBody>
          <a:bodyPr/>
          <a:lstStyle/>
          <a:p>
            <a:r>
              <a:rPr lang="en-US" sz="4800" b="1" dirty="0">
                <a:solidFill>
                  <a:schemeClr val="hlink"/>
                </a:solidFill>
              </a:rPr>
              <a:t>Magnification</a:t>
            </a:r>
            <a:r>
              <a:rPr lang="en-US" sz="4800" dirty="0"/>
              <a:t>: increase of an object’s apparent size </a:t>
            </a:r>
          </a:p>
          <a:p>
            <a:r>
              <a:rPr lang="en-US" sz="4800" b="1" dirty="0">
                <a:solidFill>
                  <a:schemeClr val="hlink"/>
                </a:solidFill>
              </a:rPr>
              <a:t>Resolution</a:t>
            </a:r>
            <a:r>
              <a:rPr lang="en-US" sz="4800" dirty="0"/>
              <a:t>: power to show details clearly</a:t>
            </a:r>
          </a:p>
          <a:p>
            <a:r>
              <a:rPr lang="en-US" sz="4800" dirty="0"/>
              <a:t>Both are needed to see a clear image</a:t>
            </a:r>
          </a:p>
          <a:p>
            <a:pPr lvl="1">
              <a:buFontTx/>
              <a:buNone/>
            </a:pPr>
            <a:endParaRPr lang="en-US" sz="4800" dirty="0"/>
          </a:p>
          <a:p>
            <a:pPr>
              <a:buFontTx/>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dissolve">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dissolve">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28600" y="304800"/>
            <a:ext cx="8534400" cy="1723549"/>
          </a:xfrm>
          <a:prstGeom prst="rect">
            <a:avLst/>
          </a:prstGeom>
          <a:noFill/>
          <a:ln w="9525">
            <a:noFill/>
            <a:miter lim="800000"/>
            <a:headEnd/>
            <a:tailEnd/>
          </a:ln>
          <a:effectLst/>
        </p:spPr>
        <p:txBody>
          <a:bodyPr>
            <a:spAutoFit/>
          </a:bodyPr>
          <a:lstStyle/>
          <a:p>
            <a:pPr>
              <a:spcBef>
                <a:spcPct val="50000"/>
              </a:spcBef>
            </a:pPr>
            <a:r>
              <a:rPr lang="en-US" sz="3600" b="1" dirty="0">
                <a:solidFill>
                  <a:srgbClr val="FF0000"/>
                </a:solidFill>
              </a:rPr>
              <a:t>What’s my power?</a:t>
            </a:r>
          </a:p>
          <a:p>
            <a:pPr>
              <a:spcBef>
                <a:spcPct val="50000"/>
              </a:spcBef>
            </a:pPr>
            <a:r>
              <a:rPr lang="en-US" sz="2800" b="1" dirty="0">
                <a:solidFill>
                  <a:srgbClr val="0070C0"/>
                </a:solidFill>
              </a:rPr>
              <a:t>To calculate the power of magnification, </a:t>
            </a:r>
            <a:r>
              <a:rPr lang="en-US" sz="2800" b="1" u="sng" dirty="0">
                <a:solidFill>
                  <a:srgbClr val="0070C0"/>
                </a:solidFill>
              </a:rPr>
              <a:t>multiply</a:t>
            </a:r>
            <a:r>
              <a:rPr lang="en-US" sz="2800" b="1" dirty="0">
                <a:solidFill>
                  <a:srgbClr val="0070C0"/>
                </a:solidFill>
              </a:rPr>
              <a:t> the </a:t>
            </a:r>
            <a:r>
              <a:rPr lang="en-US" sz="2800" b="1" u="sng" dirty="0">
                <a:solidFill>
                  <a:srgbClr val="0070C0"/>
                </a:solidFill>
              </a:rPr>
              <a:t>power</a:t>
            </a:r>
            <a:r>
              <a:rPr lang="en-US" sz="2800" b="1" dirty="0">
                <a:solidFill>
                  <a:srgbClr val="0070C0"/>
                </a:solidFill>
              </a:rPr>
              <a:t> of the </a:t>
            </a:r>
            <a:r>
              <a:rPr lang="en-US" sz="2800" b="1" u="sng" dirty="0">
                <a:solidFill>
                  <a:srgbClr val="0070C0"/>
                </a:solidFill>
              </a:rPr>
              <a:t>ocular lens</a:t>
            </a:r>
            <a:r>
              <a:rPr lang="en-US" sz="2800" b="1" dirty="0">
                <a:solidFill>
                  <a:srgbClr val="0070C0"/>
                </a:solidFill>
              </a:rPr>
              <a:t> by the </a:t>
            </a:r>
            <a:r>
              <a:rPr lang="en-US" sz="2800" b="1" u="sng" dirty="0">
                <a:solidFill>
                  <a:srgbClr val="0070C0"/>
                </a:solidFill>
              </a:rPr>
              <a:t>power</a:t>
            </a:r>
            <a:r>
              <a:rPr lang="en-US" sz="2800" b="1" dirty="0">
                <a:solidFill>
                  <a:srgbClr val="0070C0"/>
                </a:solidFill>
              </a:rPr>
              <a:t> of the </a:t>
            </a:r>
            <a:r>
              <a:rPr lang="en-US" sz="2800" b="1" u="sng" dirty="0">
                <a:solidFill>
                  <a:srgbClr val="0070C0"/>
                </a:solidFill>
              </a:rPr>
              <a:t>objective</a:t>
            </a:r>
            <a:r>
              <a:rPr lang="en-US" sz="2800" b="1" dirty="0">
                <a:solidFill>
                  <a:srgbClr val="0070C0"/>
                </a:solidFill>
              </a:rPr>
              <a:t>.</a:t>
            </a:r>
          </a:p>
        </p:txBody>
      </p:sp>
      <p:pic>
        <p:nvPicPr>
          <p:cNvPr id="13317" name="Picture 5"/>
          <p:cNvPicPr>
            <a:picLocks noChangeAspect="1" noChangeArrowheads="1"/>
          </p:cNvPicPr>
          <p:nvPr/>
        </p:nvPicPr>
        <p:blipFill>
          <a:blip r:embed="rId3"/>
          <a:srcRect/>
          <a:stretch>
            <a:fillRect/>
          </a:stretch>
        </p:blipFill>
        <p:spPr bwMode="auto">
          <a:xfrm>
            <a:off x="0" y="2514600"/>
            <a:ext cx="1914525" cy="2590800"/>
          </a:xfrm>
          <a:prstGeom prst="rect">
            <a:avLst/>
          </a:prstGeom>
          <a:noFill/>
          <a:ln w="9525">
            <a:noFill/>
            <a:miter lim="800000"/>
            <a:headEnd/>
            <a:tailEnd/>
          </a:ln>
          <a:effectLst/>
        </p:spPr>
      </p:pic>
      <p:sp>
        <p:nvSpPr>
          <p:cNvPr id="13318" name="Oval 6"/>
          <p:cNvSpPr>
            <a:spLocks noChangeArrowheads="1"/>
          </p:cNvSpPr>
          <p:nvPr/>
        </p:nvSpPr>
        <p:spPr bwMode="auto">
          <a:xfrm>
            <a:off x="838200" y="2641600"/>
            <a:ext cx="533400" cy="533400"/>
          </a:xfrm>
          <a:prstGeom prst="ellipse">
            <a:avLst/>
          </a:prstGeom>
          <a:noFill/>
          <a:ln w="38100">
            <a:solidFill>
              <a:srgbClr val="FFCC00"/>
            </a:solidFill>
            <a:round/>
            <a:headEnd/>
            <a:tailEnd/>
          </a:ln>
          <a:effectLst/>
        </p:spPr>
        <p:txBody>
          <a:bodyPr wrap="none" anchor="ctr"/>
          <a:lstStyle/>
          <a:p>
            <a:endParaRPr lang="en-US"/>
          </a:p>
        </p:txBody>
      </p:sp>
      <p:pic>
        <p:nvPicPr>
          <p:cNvPr id="13316" name="Picture 4"/>
          <p:cNvPicPr>
            <a:picLocks noChangeAspect="1" noChangeArrowheads="1"/>
          </p:cNvPicPr>
          <p:nvPr/>
        </p:nvPicPr>
        <p:blipFill>
          <a:blip r:embed="rId4"/>
          <a:srcRect l="14786" t="16483" r="45258" b="6927"/>
          <a:stretch>
            <a:fillRect/>
          </a:stretch>
        </p:blipFill>
        <p:spPr bwMode="auto">
          <a:xfrm>
            <a:off x="1600200" y="2590800"/>
            <a:ext cx="2667000" cy="3829050"/>
          </a:xfrm>
          <a:prstGeom prst="rect">
            <a:avLst/>
          </a:prstGeom>
          <a:noFill/>
          <a:ln w="9525">
            <a:noFill/>
            <a:miter lim="800000"/>
            <a:headEnd/>
            <a:tailEnd/>
          </a:ln>
        </p:spPr>
      </p:pic>
      <p:sp>
        <p:nvSpPr>
          <p:cNvPr id="13319" name="Oval 7"/>
          <p:cNvSpPr>
            <a:spLocks noChangeArrowheads="1"/>
          </p:cNvSpPr>
          <p:nvPr/>
        </p:nvSpPr>
        <p:spPr bwMode="auto">
          <a:xfrm>
            <a:off x="2349500" y="3733800"/>
            <a:ext cx="533400" cy="533400"/>
          </a:xfrm>
          <a:prstGeom prst="ellipse">
            <a:avLst/>
          </a:prstGeom>
          <a:noFill/>
          <a:ln w="38100">
            <a:solidFill>
              <a:srgbClr val="FFCC00"/>
            </a:solidFill>
            <a:round/>
            <a:headEnd/>
            <a:tailEnd/>
          </a:ln>
          <a:effectLst/>
        </p:spPr>
        <p:txBody>
          <a:bodyPr wrap="none" anchor="ctr"/>
          <a:lstStyle/>
          <a:p>
            <a:endParaRPr lang="en-US"/>
          </a:p>
        </p:txBody>
      </p:sp>
      <p:sp>
        <p:nvSpPr>
          <p:cNvPr id="13322" name="Text Box 10"/>
          <p:cNvSpPr txBox="1">
            <a:spLocks noChangeArrowheads="1"/>
          </p:cNvSpPr>
          <p:nvPr/>
        </p:nvSpPr>
        <p:spPr bwMode="auto">
          <a:xfrm>
            <a:off x="7070725" y="4003675"/>
            <a:ext cx="1844675" cy="457200"/>
          </a:xfrm>
          <a:prstGeom prst="rect">
            <a:avLst/>
          </a:prstGeom>
          <a:noFill/>
          <a:ln w="9525">
            <a:noFill/>
            <a:miter lim="800000"/>
            <a:headEnd/>
            <a:tailEnd/>
          </a:ln>
          <a:effectLst/>
        </p:spPr>
        <p:txBody>
          <a:bodyPr>
            <a:spAutoFit/>
          </a:bodyPr>
          <a:lstStyle/>
          <a:p>
            <a:endParaRPr lang="en-US"/>
          </a:p>
        </p:txBody>
      </p:sp>
      <p:sp>
        <p:nvSpPr>
          <p:cNvPr id="13323" name="Text Box 11"/>
          <p:cNvSpPr txBox="1">
            <a:spLocks noChangeArrowheads="1"/>
          </p:cNvSpPr>
          <p:nvPr/>
        </p:nvSpPr>
        <p:spPr bwMode="auto">
          <a:xfrm>
            <a:off x="4800600" y="2590800"/>
            <a:ext cx="3810000" cy="1200329"/>
          </a:xfrm>
          <a:prstGeom prst="rect">
            <a:avLst/>
          </a:prstGeom>
          <a:solidFill>
            <a:srgbClr val="FFCC00"/>
          </a:solidFill>
          <a:ln w="9525">
            <a:noFill/>
            <a:miter lim="800000"/>
            <a:headEnd/>
            <a:tailEnd/>
          </a:ln>
          <a:effectLst/>
        </p:spPr>
        <p:txBody>
          <a:bodyPr>
            <a:spAutoFit/>
          </a:bodyPr>
          <a:lstStyle/>
          <a:p>
            <a:pPr algn="ctr">
              <a:spcBef>
                <a:spcPct val="50000"/>
              </a:spcBef>
            </a:pPr>
            <a:r>
              <a:rPr lang="en-US" dirty="0"/>
              <a:t>What are the powers of magnification for each of </a:t>
            </a:r>
            <a:br>
              <a:rPr lang="en-US" dirty="0"/>
            </a:br>
            <a:r>
              <a:rPr lang="en-US" dirty="0"/>
              <a:t>the objectives we have on our microscopes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1376</Words>
  <Application>Microsoft Office PowerPoint</Application>
  <PresentationFormat>On-screen Show (4:3)</PresentationFormat>
  <Paragraphs>371</Paragraphs>
  <Slides>69</Slides>
  <Notes>19</Notes>
  <HiddenSlides>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  Microscopy     and    Specimen        Preparation </vt:lpstr>
      <vt:lpstr>Slide 2</vt:lpstr>
      <vt:lpstr>Slide 3</vt:lpstr>
      <vt:lpstr>Introduction to the Microscope</vt:lpstr>
      <vt:lpstr>History of the Microscope</vt:lpstr>
      <vt:lpstr>History of the Microscope</vt:lpstr>
      <vt:lpstr>History of the Microscope</vt:lpstr>
      <vt:lpstr>Microscope Vocabulary</vt:lpstr>
      <vt:lpstr>Slide 9</vt:lpstr>
      <vt:lpstr>        Magnification  Microscope has 3 magnifications:   Scanning, Low and High.   The total magnification is the ocular x objective</vt:lpstr>
      <vt:lpstr>Slide 11</vt:lpstr>
      <vt:lpstr> Microscope Resolution</vt:lpstr>
      <vt:lpstr>Parts of the Microscope</vt:lpstr>
      <vt:lpstr>Optical Parts</vt:lpstr>
      <vt:lpstr>Illuminating Parts</vt:lpstr>
      <vt:lpstr>Mechanical Parts</vt:lpstr>
      <vt:lpstr>Binocular Microscope</vt:lpstr>
      <vt:lpstr>Types of Microscopes</vt:lpstr>
      <vt:lpstr>Darkground microscope</vt:lpstr>
      <vt:lpstr>Darkfield microscope</vt:lpstr>
      <vt:lpstr>Phase contrast microscope</vt:lpstr>
      <vt:lpstr>Polarizing microscope</vt:lpstr>
      <vt:lpstr>Confocal Microscope</vt:lpstr>
      <vt:lpstr>  Light Microscope</vt:lpstr>
      <vt:lpstr>Simple Microscope</vt:lpstr>
      <vt:lpstr>Compound Microscope</vt:lpstr>
      <vt:lpstr>Stereoscopic Microscope</vt:lpstr>
      <vt:lpstr>  Fluorescence Microscope</vt:lpstr>
      <vt:lpstr>Images seen through Fluorescence Microscope  </vt:lpstr>
      <vt:lpstr>Scale </vt:lpstr>
      <vt:lpstr>Electron Microscope</vt:lpstr>
      <vt:lpstr>Slide 32</vt:lpstr>
      <vt:lpstr> Transmission Electron Microscope (TEM) </vt:lpstr>
      <vt:lpstr>Transmission electron microscope (TEM)</vt:lpstr>
      <vt:lpstr>Scanning Electron Microscope(SEM)</vt:lpstr>
      <vt:lpstr>Slide 36</vt:lpstr>
      <vt:lpstr>Newer Techniques in Microscopy</vt:lpstr>
      <vt:lpstr>Confocal Scanning Laser Microscope </vt:lpstr>
      <vt:lpstr>Slide 39</vt:lpstr>
      <vt:lpstr>Slide 40</vt:lpstr>
      <vt:lpstr>     </vt:lpstr>
      <vt:lpstr>Slide 42</vt:lpstr>
      <vt:lpstr>Slide 43</vt:lpstr>
      <vt:lpstr>Quiz Over the Microscope</vt:lpstr>
      <vt:lpstr>Slide 45</vt:lpstr>
      <vt:lpstr>Slide 46</vt:lpstr>
      <vt:lpstr>MCQ</vt:lpstr>
      <vt:lpstr>MCQ</vt:lpstr>
      <vt:lpstr>MCQ</vt:lpstr>
      <vt:lpstr>STEPS OF TISSUE PROCESSING</vt:lpstr>
      <vt:lpstr>Preparation and Staining of Specimens</vt:lpstr>
      <vt:lpstr>Purpose of Fixation </vt:lpstr>
      <vt:lpstr>Dehyration</vt:lpstr>
      <vt:lpstr>Clearing</vt:lpstr>
      <vt:lpstr>Embedding</vt:lpstr>
      <vt:lpstr>Block Making</vt:lpstr>
      <vt:lpstr>Section Cutting (Microtomy)</vt:lpstr>
      <vt:lpstr>Rotary microtome</vt:lpstr>
      <vt:lpstr>Steps of Staining</vt:lpstr>
      <vt:lpstr>HISTOLOGICAL STAINING</vt:lpstr>
      <vt:lpstr> Haematoxylin Staining</vt:lpstr>
      <vt:lpstr>Eosin Staining</vt:lpstr>
      <vt:lpstr>Tissue Processing</vt:lpstr>
      <vt:lpstr>Sections in different Planes</vt:lpstr>
      <vt:lpstr>Sections of tubular organs</vt:lpstr>
      <vt:lpstr>MCQ</vt:lpstr>
      <vt:lpstr>MCQ</vt:lpstr>
      <vt:lpstr>MCQ</vt:lpstr>
      <vt:lpstr>MCQ</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p:lastModifiedBy>
  <cp:revision>105</cp:revision>
  <dcterms:created xsi:type="dcterms:W3CDTF">2006-08-16T00:00:00Z</dcterms:created>
  <dcterms:modified xsi:type="dcterms:W3CDTF">2015-02-20T09:41:26Z</dcterms:modified>
</cp:coreProperties>
</file>