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4" r:id="rId4"/>
    <p:sldId id="290" r:id="rId5"/>
    <p:sldId id="298" r:id="rId6"/>
    <p:sldId id="327" r:id="rId7"/>
    <p:sldId id="299" r:id="rId8"/>
    <p:sldId id="300" r:id="rId9"/>
    <p:sldId id="313" r:id="rId10"/>
    <p:sldId id="314" r:id="rId11"/>
    <p:sldId id="315" r:id="rId12"/>
    <p:sldId id="316" r:id="rId13"/>
    <p:sldId id="303" r:id="rId14"/>
    <p:sldId id="304" r:id="rId15"/>
    <p:sldId id="317" r:id="rId16"/>
    <p:sldId id="318" r:id="rId17"/>
    <p:sldId id="319" r:id="rId18"/>
    <p:sldId id="320" r:id="rId19"/>
    <p:sldId id="321" r:id="rId20"/>
    <p:sldId id="326" r:id="rId21"/>
    <p:sldId id="328" r:id="rId22"/>
    <p:sldId id="322" r:id="rId23"/>
    <p:sldId id="323" r:id="rId24"/>
    <p:sldId id="324" r:id="rId25"/>
    <p:sldId id="325" r:id="rId26"/>
    <p:sldId id="305" r:id="rId27"/>
    <p:sldId id="306" r:id="rId28"/>
    <p:sldId id="312" r:id="rId29"/>
    <p:sldId id="291" r:id="rId30"/>
    <p:sldId id="293" r:id="rId31"/>
    <p:sldId id="296" r:id="rId32"/>
    <p:sldId id="289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Muscle Tissue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Skeletal Muscle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3434" y="914400"/>
            <a:ext cx="8788165" cy="59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435" y="1600200"/>
            <a:ext cx="67051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Skeletal Muscle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8667" y="914400"/>
            <a:ext cx="880533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Cardiac Muscle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Striated and involuntary</a:t>
            </a:r>
          </a:p>
          <a:p>
            <a:r>
              <a:rPr lang="en-US" dirty="0" smtClean="0"/>
              <a:t>Present exclusively in heart</a:t>
            </a:r>
          </a:p>
          <a:p>
            <a:r>
              <a:rPr lang="en-US" dirty="0" smtClean="0"/>
              <a:t>Originates in </a:t>
            </a:r>
            <a:r>
              <a:rPr lang="en-US" dirty="0" err="1" smtClean="0"/>
              <a:t>splanchnopleuric</a:t>
            </a:r>
            <a:r>
              <a:rPr lang="en-US" dirty="0" smtClean="0"/>
              <a:t> mesoderm</a:t>
            </a:r>
          </a:p>
          <a:p>
            <a:r>
              <a:rPr lang="en-US" dirty="0" smtClean="0"/>
              <a:t>Supplied by ANS (sympathetic &amp; parasympathetic)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Microscopic structure of Cardiac Muscle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Consists of long and thick branching muscle </a:t>
            </a:r>
            <a:r>
              <a:rPr lang="en-US" dirty="0" err="1" smtClean="0"/>
              <a:t>fibres</a:t>
            </a:r>
            <a:endParaRPr lang="en-US" dirty="0" smtClean="0"/>
          </a:p>
          <a:p>
            <a:r>
              <a:rPr lang="en-US" dirty="0" smtClean="0"/>
              <a:t>Intercalated discs- specialized cell junctions</a:t>
            </a:r>
          </a:p>
          <a:p>
            <a:r>
              <a:rPr lang="en-US" dirty="0" smtClean="0"/>
              <a:t>These junctions are gap junctions &amp; </a:t>
            </a:r>
            <a:r>
              <a:rPr lang="en-US" dirty="0" err="1" smtClean="0"/>
              <a:t>Desmosomes</a:t>
            </a:r>
            <a:endParaRPr lang="en-US" dirty="0" smtClean="0"/>
          </a:p>
          <a:p>
            <a:r>
              <a:rPr lang="en-US" dirty="0" smtClean="0"/>
              <a:t>Acts as a </a:t>
            </a:r>
            <a:r>
              <a:rPr lang="en-US" b="1" dirty="0" smtClean="0"/>
              <a:t>FUNCTIONAL SYNCYTIUM</a:t>
            </a:r>
          </a:p>
          <a:p>
            <a:r>
              <a:rPr lang="en-US" dirty="0" smtClean="0"/>
              <a:t>Centrally placed single oval nucleus</a:t>
            </a:r>
          </a:p>
          <a:p>
            <a:r>
              <a:rPr lang="en-US" dirty="0" smtClean="0"/>
              <a:t>Faint transverse lines</a:t>
            </a:r>
          </a:p>
          <a:p>
            <a:r>
              <a:rPr lang="en-US" dirty="0" smtClean="0"/>
              <a:t>Supplied by ANS (sympathetic &amp; parasympathetic)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Muscle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435" y="1600200"/>
            <a:ext cx="67051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Cardiac Muscle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37126"/>
            <a:ext cx="8229600" cy="555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Cardiac Muscle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8370476" cy="565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Muscle</a:t>
            </a:r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61176"/>
            <a:ext cx="7540996" cy="526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Muscle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2742" y="1600200"/>
            <a:ext cx="64785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Muscle Tissue?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Composed of cells that are highly specialized to shorten in length by contractility.</a:t>
            </a:r>
          </a:p>
          <a:p>
            <a:r>
              <a:rPr lang="en-US" sz="4000" b="1" dirty="0" smtClean="0"/>
              <a:t>Made up of cells that are called </a:t>
            </a:r>
            <a:r>
              <a:rPr lang="en-US" sz="4000" b="1" dirty="0" err="1" smtClean="0"/>
              <a:t>myocytes</a:t>
            </a:r>
            <a:r>
              <a:rPr lang="en-US" sz="4000" b="1" dirty="0" smtClean="0"/>
              <a:t>.</a:t>
            </a:r>
          </a:p>
          <a:p>
            <a:r>
              <a:rPr lang="en-US" sz="4000" b="1" dirty="0" smtClean="0"/>
              <a:t>Elongated in one direction (muscle </a:t>
            </a:r>
            <a:r>
              <a:rPr lang="en-US" sz="4000" b="1" dirty="0" err="1" smtClean="0"/>
              <a:t>fibres</a:t>
            </a:r>
            <a:r>
              <a:rPr lang="en-US" sz="4000" b="1" dirty="0" smtClean="0"/>
              <a:t>).</a:t>
            </a:r>
          </a:p>
          <a:p>
            <a:endParaRPr lang="en-US" sz="4000" b="1" dirty="0" smtClean="0"/>
          </a:p>
          <a:p>
            <a:endParaRPr lang="en-US" sz="4000" b="1" dirty="0" smtClean="0"/>
          </a:p>
          <a:p>
            <a:endParaRPr lang="en-US" sz="4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Smooth Muscle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Spindle elongated cells</a:t>
            </a:r>
          </a:p>
          <a:p>
            <a:r>
              <a:rPr lang="en-US" b="1" dirty="0" smtClean="0"/>
              <a:t>30 micron in length</a:t>
            </a:r>
          </a:p>
          <a:p>
            <a:r>
              <a:rPr lang="en-US" b="1" dirty="0" smtClean="0"/>
              <a:t>200-500 micron length in pregnancy</a:t>
            </a:r>
          </a:p>
          <a:p>
            <a:r>
              <a:rPr lang="en-US" b="1" dirty="0" smtClean="0"/>
              <a:t>Non-striated, involuntary</a:t>
            </a:r>
          </a:p>
          <a:p>
            <a:r>
              <a:rPr lang="en-US" b="1" dirty="0" smtClean="0"/>
              <a:t>Supplied by Autonomic Nervous System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Smooth Muscles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Adjacent smooth muscle cells are in contact with each other through gap junctions which help to transmit the electric impulses from one cell to another.</a:t>
            </a:r>
          </a:p>
          <a:p>
            <a:r>
              <a:rPr lang="en-US" b="1" dirty="0" smtClean="0"/>
              <a:t>Spindle shaped cells</a:t>
            </a:r>
          </a:p>
          <a:p>
            <a:r>
              <a:rPr lang="en-US" b="1" dirty="0" smtClean="0"/>
              <a:t>Centrally placed oval nucleus</a:t>
            </a:r>
            <a:endParaRPr lang="en-US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435" y="1600200"/>
            <a:ext cx="67051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Muscle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01473"/>
            <a:ext cx="7696200" cy="53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Muscle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435" y="1600200"/>
            <a:ext cx="67051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Muscle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435" y="1600200"/>
            <a:ext cx="67051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ople.eku.edu/ritchisong/301images/muscle_structure.jpg"/>
          <p:cNvPicPr>
            <a:picLocks noChangeAspect="1" noChangeArrowheads="1"/>
          </p:cNvPicPr>
          <p:nvPr/>
        </p:nvPicPr>
        <p:blipFill>
          <a:blip r:embed="rId2" cstate="print"/>
          <a:srcRect t="5687"/>
          <a:stretch>
            <a:fillRect/>
          </a:stretch>
        </p:blipFill>
        <p:spPr bwMode="auto">
          <a:xfrm>
            <a:off x="990600" y="2057400"/>
            <a:ext cx="7308272" cy="37909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914400"/>
            <a:ext cx="3971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Connective tissue frame work</a:t>
            </a:r>
            <a:endParaRPr lang="en-US" sz="2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Muscle Tissue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5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00200"/>
            <a:ext cx="6172200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smooth_muscle_arrange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153400" cy="604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/>
              <a:t>Muscle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err="1" smtClean="0"/>
              <a:t>Mesodermal</a:t>
            </a:r>
            <a:r>
              <a:rPr lang="en-US" sz="4400" b="1" dirty="0" smtClean="0"/>
              <a:t> in origin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C</a:t>
            </a:r>
            <a:r>
              <a:rPr lang="en-US" sz="4400" b="1" dirty="0" smtClean="0"/>
              <a:t>omposed predominantly of  Specialized cells which shorten in length  by contraction and this is how they bring about Movement</a:t>
            </a:r>
            <a:endParaRPr lang="en-US" sz="4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Special Terms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Plasma Membrane	</a:t>
            </a:r>
            <a:r>
              <a:rPr lang="en-US" dirty="0" err="1" smtClean="0"/>
              <a:t>Sarcolemma</a:t>
            </a:r>
            <a:endParaRPr lang="en-US" dirty="0" smtClean="0"/>
          </a:p>
          <a:p>
            <a:r>
              <a:rPr lang="en-US" dirty="0" smtClean="0"/>
              <a:t>Cytoplasm		</a:t>
            </a:r>
            <a:r>
              <a:rPr lang="en-US" dirty="0" err="1" smtClean="0"/>
              <a:t>Sarcoplasm</a:t>
            </a:r>
            <a:endParaRPr lang="en-US" dirty="0" smtClean="0"/>
          </a:p>
          <a:p>
            <a:r>
              <a:rPr lang="en-US" dirty="0" smtClean="0"/>
              <a:t>Smooth Endoplasmic Reticulum </a:t>
            </a:r>
            <a:r>
              <a:rPr lang="en-US" dirty="0" err="1" smtClean="0"/>
              <a:t>Sarcoplasmic</a:t>
            </a:r>
            <a:r>
              <a:rPr lang="en-US" dirty="0" smtClean="0"/>
              <a:t> </a:t>
            </a:r>
          </a:p>
          <a:p>
            <a:r>
              <a:rPr lang="en-US" dirty="0" smtClean="0"/>
              <a:t>Mitochondria		</a:t>
            </a:r>
            <a:r>
              <a:rPr lang="en-US" dirty="0" err="1" smtClean="0"/>
              <a:t>Sarcosomes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Muscle </a:t>
            </a:r>
            <a:r>
              <a:rPr lang="en-US" b="1" dirty="0" err="1" smtClean="0"/>
              <a:t>fibres</a:t>
            </a:r>
            <a:r>
              <a:rPr lang="en-US" b="1" dirty="0" smtClean="0"/>
              <a:t> are elongated cells which contain contractile proteins, mainly </a:t>
            </a:r>
            <a:r>
              <a:rPr lang="en-US" b="1" dirty="0" err="1" smtClean="0"/>
              <a:t>Actin</a:t>
            </a:r>
            <a:r>
              <a:rPr lang="en-US" b="1" dirty="0" smtClean="0"/>
              <a:t> and Myosin.</a:t>
            </a:r>
          </a:p>
          <a:p>
            <a:r>
              <a:rPr lang="en-US" b="1" dirty="0" smtClean="0"/>
              <a:t>Interaction between these proteins bring about contraction.</a:t>
            </a:r>
            <a:endParaRPr lang="en-US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Contractile Cells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/>
              <a:t>Myoepithelial</a:t>
            </a:r>
            <a:r>
              <a:rPr lang="en-US" sz="4800" b="1" dirty="0" smtClean="0"/>
              <a:t> cells</a:t>
            </a:r>
          </a:p>
          <a:p>
            <a:endParaRPr lang="en-US" sz="4800" b="1" dirty="0" smtClean="0"/>
          </a:p>
          <a:p>
            <a:r>
              <a:rPr lang="en-US" sz="4800" b="1" dirty="0" err="1" smtClean="0"/>
              <a:t>Myofibroblasts</a:t>
            </a:r>
            <a:endParaRPr lang="en-US" sz="48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3068" y="1752600"/>
            <a:ext cx="8830932" cy="460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907000" y="-7543799"/>
            <a:ext cx="944179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229600" cy="468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Smooth Muscle</a:t>
            </a:r>
          </a:p>
          <a:p>
            <a:endParaRPr lang="en-US" dirty="0" smtClean="0"/>
          </a:p>
          <a:p>
            <a:r>
              <a:rPr lang="en-US" dirty="0" smtClean="0"/>
              <a:t>Skeletal Muscle</a:t>
            </a:r>
          </a:p>
          <a:p>
            <a:endParaRPr lang="en-US" dirty="0" smtClean="0"/>
          </a:p>
          <a:p>
            <a:r>
              <a:rPr lang="en-US" dirty="0" smtClean="0"/>
              <a:t>Cardiac Muscle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Skeletal Muscle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Striated or voluntary muscle</a:t>
            </a:r>
          </a:p>
          <a:p>
            <a:r>
              <a:rPr lang="en-US" dirty="0" smtClean="0"/>
              <a:t>Present mainly in limbs and in relation to body wall.</a:t>
            </a:r>
          </a:p>
          <a:p>
            <a:r>
              <a:rPr lang="en-US" dirty="0" smtClean="0"/>
              <a:t>Elongated, Cylindrical, multinucleated cells</a:t>
            </a:r>
          </a:p>
          <a:p>
            <a:r>
              <a:rPr lang="en-US" dirty="0" smtClean="0"/>
              <a:t>Varies in length from a few mm to few cm.</a:t>
            </a:r>
          </a:p>
          <a:p>
            <a:r>
              <a:rPr lang="en-US" dirty="0" smtClean="0"/>
              <a:t>Alternate dark &amp; light bands (cross-striations).</a:t>
            </a:r>
          </a:p>
          <a:p>
            <a:r>
              <a:rPr lang="en-US" dirty="0" smtClean="0"/>
              <a:t>Mostly originate from somatic mesoderm</a:t>
            </a:r>
          </a:p>
          <a:p>
            <a:r>
              <a:rPr lang="en-US" dirty="0" smtClean="0"/>
              <a:t>Basic unit is long, cylindrical fiber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Skeletal Muscle </a:t>
            </a:r>
            <a:r>
              <a:rPr lang="en-US" dirty="0" err="1" smtClean="0"/>
              <a:t>fibres</a:t>
            </a:r>
            <a:r>
              <a:rPr lang="en-US" dirty="0" smtClean="0"/>
              <a:t> are supported by Connective Tissue framework, well appreciated in cross section of a muscle</a:t>
            </a:r>
          </a:p>
          <a:p>
            <a:r>
              <a:rPr lang="en-US" dirty="0" err="1" smtClean="0"/>
              <a:t>Epimysium</a:t>
            </a:r>
            <a:r>
              <a:rPr lang="en-US" dirty="0" smtClean="0"/>
              <a:t>	Entire Muscle</a:t>
            </a:r>
          </a:p>
          <a:p>
            <a:r>
              <a:rPr lang="en-US" dirty="0" err="1" smtClean="0"/>
              <a:t>Permysium</a:t>
            </a:r>
            <a:r>
              <a:rPr lang="en-US" dirty="0" smtClean="0"/>
              <a:t>	Bundles of Muscle </a:t>
            </a:r>
            <a:r>
              <a:rPr lang="en-US" dirty="0" err="1" smtClean="0"/>
              <a:t>fibres</a:t>
            </a:r>
            <a:endParaRPr lang="en-US" dirty="0" smtClean="0"/>
          </a:p>
          <a:p>
            <a:r>
              <a:rPr lang="en-US" dirty="0" err="1" smtClean="0"/>
              <a:t>Endomysium</a:t>
            </a:r>
            <a:r>
              <a:rPr lang="en-US" dirty="0" smtClean="0"/>
              <a:t>- Individual muscle </a:t>
            </a:r>
            <a:r>
              <a:rPr lang="en-US" dirty="0" err="1" smtClean="0"/>
              <a:t>fibre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Skeletal Muscle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r>
              <a:rPr lang="en-US" dirty="0" err="1" smtClean="0"/>
              <a:t>Fibres</a:t>
            </a:r>
            <a:r>
              <a:rPr lang="en-US" dirty="0" smtClean="0"/>
              <a:t> are arranged parallel to each other.</a:t>
            </a:r>
          </a:p>
          <a:p>
            <a:r>
              <a:rPr lang="en-US" dirty="0" smtClean="0"/>
              <a:t>Formed by fusion of multiple </a:t>
            </a:r>
            <a:r>
              <a:rPr lang="en-US" dirty="0" err="1" smtClean="0"/>
              <a:t>myoblasts</a:t>
            </a:r>
            <a:r>
              <a:rPr lang="en-US" dirty="0" smtClean="0"/>
              <a:t> during embryonic life.</a:t>
            </a:r>
          </a:p>
          <a:p>
            <a:r>
              <a:rPr lang="en-US" b="1" dirty="0" smtClean="0"/>
              <a:t>Myofibrils:</a:t>
            </a:r>
            <a:r>
              <a:rPr lang="en-US" dirty="0" smtClean="0"/>
              <a:t> contractile elements</a:t>
            </a:r>
            <a:r>
              <a:rPr lang="en-US" b="1" dirty="0" smtClean="0"/>
              <a:t> </a:t>
            </a:r>
          </a:p>
          <a:p>
            <a:r>
              <a:rPr lang="en-US" b="1" dirty="0" err="1" smtClean="0"/>
              <a:t>Sarcomere</a:t>
            </a:r>
            <a:r>
              <a:rPr lang="en-US" b="1" dirty="0" smtClean="0"/>
              <a:t>: </a:t>
            </a:r>
            <a:r>
              <a:rPr lang="en-US" dirty="0" smtClean="0"/>
              <a:t>fundamental contractile unit</a:t>
            </a:r>
          </a:p>
          <a:p>
            <a:r>
              <a:rPr lang="en-US" b="1" dirty="0" err="1" smtClean="0"/>
              <a:t>Myofilaments</a:t>
            </a:r>
            <a:r>
              <a:rPr lang="en-US" b="1" dirty="0" smtClean="0"/>
              <a:t>: </a:t>
            </a:r>
            <a:r>
              <a:rPr lang="en-US" dirty="0" smtClean="0"/>
              <a:t>contain thick (myosin) and thin (</a:t>
            </a:r>
            <a:r>
              <a:rPr lang="en-US" dirty="0" err="1" smtClean="0"/>
              <a:t>actin</a:t>
            </a:r>
            <a:r>
              <a:rPr lang="en-US" dirty="0" smtClean="0"/>
              <a:t>) filaments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Skeletal Muscle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r>
              <a:rPr lang="en-US" b="1" dirty="0" smtClean="0"/>
              <a:t>Nerve supply: </a:t>
            </a:r>
          </a:p>
          <a:p>
            <a:pPr>
              <a:buNone/>
            </a:pPr>
            <a:r>
              <a:rPr lang="en-US" b="1" dirty="0" smtClean="0"/>
              <a:t>     </a:t>
            </a:r>
            <a:r>
              <a:rPr lang="en-US" dirty="0" smtClean="0"/>
              <a:t>Motor </a:t>
            </a:r>
            <a:r>
              <a:rPr lang="en-US" dirty="0" err="1" smtClean="0"/>
              <a:t>fibres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     Sensory </a:t>
            </a:r>
            <a:r>
              <a:rPr lang="en-US" dirty="0" err="1" smtClean="0"/>
              <a:t>fibres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Skeletal Muscle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232" y="982821"/>
            <a:ext cx="8703968" cy="587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387</Words>
  <Application>Microsoft Office PowerPoint</Application>
  <PresentationFormat>On-screen Show (4:3)</PresentationFormat>
  <Paragraphs>91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Muscle Tissue</vt:lpstr>
      <vt:lpstr>What is Muscle Tissue?</vt:lpstr>
      <vt:lpstr>Special Terms</vt:lpstr>
      <vt:lpstr>Types of Muscles</vt:lpstr>
      <vt:lpstr>Skeletal Muscle</vt:lpstr>
      <vt:lpstr>General Architecture</vt:lpstr>
      <vt:lpstr>Skeletal Muscle</vt:lpstr>
      <vt:lpstr>Skeletal Muscle</vt:lpstr>
      <vt:lpstr>Skeletal Muscle</vt:lpstr>
      <vt:lpstr>Skeletal Muscle</vt:lpstr>
      <vt:lpstr>Skeletal Muscle</vt:lpstr>
      <vt:lpstr>Skeletal Muscle</vt:lpstr>
      <vt:lpstr>Cardiac Muscle</vt:lpstr>
      <vt:lpstr>Microscopic structure of Cardiac Muscle</vt:lpstr>
      <vt:lpstr>Cardiac Muscle</vt:lpstr>
      <vt:lpstr>Cardiac Muscle</vt:lpstr>
      <vt:lpstr>Cardiac Muscle</vt:lpstr>
      <vt:lpstr>Cardiac Muscle</vt:lpstr>
      <vt:lpstr>Cardiac Muscle</vt:lpstr>
      <vt:lpstr>Smooth Muscle</vt:lpstr>
      <vt:lpstr>Smooth Muscles</vt:lpstr>
      <vt:lpstr>Slide 22</vt:lpstr>
      <vt:lpstr>Smooth Muscle</vt:lpstr>
      <vt:lpstr>Smooth Muscle</vt:lpstr>
      <vt:lpstr>Smooth Muscle</vt:lpstr>
      <vt:lpstr>Slide 26</vt:lpstr>
      <vt:lpstr>Muscle Tissue</vt:lpstr>
      <vt:lpstr>Slide 28</vt:lpstr>
      <vt:lpstr>Muscle</vt:lpstr>
      <vt:lpstr>Muscle</vt:lpstr>
      <vt:lpstr>Other Contractile Cells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.</cp:lastModifiedBy>
  <cp:revision>14</cp:revision>
  <dcterms:created xsi:type="dcterms:W3CDTF">2006-08-16T00:00:00Z</dcterms:created>
  <dcterms:modified xsi:type="dcterms:W3CDTF">2015-02-20T10:27:13Z</dcterms:modified>
</cp:coreProperties>
</file>