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89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90" r:id="rId18"/>
    <p:sldId id="274" r:id="rId19"/>
    <p:sldId id="275" r:id="rId20"/>
    <p:sldId id="276" r:id="rId21"/>
    <p:sldId id="278" r:id="rId22"/>
    <p:sldId id="279" r:id="rId23"/>
    <p:sldId id="288" r:id="rId24"/>
    <p:sldId id="280" r:id="rId25"/>
    <p:sldId id="281" r:id="rId26"/>
    <p:sldId id="283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52" autoAdjust="0"/>
  </p:normalViewPr>
  <p:slideViewPr>
    <p:cSldViewPr>
      <p:cViewPr varScale="1">
        <p:scale>
          <a:sx n="69" d="100"/>
          <a:sy n="69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CB56-0805-47B8-B14C-4A80EFA74DB9}" type="datetimeFigureOut">
              <a:rPr lang="en-IN" smtClean="0"/>
              <a:pPr/>
              <a:t>16-05-2015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7BB-5DFF-47DE-AAFE-1DAF49F09B6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CB56-0805-47B8-B14C-4A80EFA74DB9}" type="datetimeFigureOut">
              <a:rPr lang="en-IN" smtClean="0"/>
              <a:pPr/>
              <a:t>16-05-2015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7BB-5DFF-47DE-AAFE-1DAF49F09B6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CB56-0805-47B8-B14C-4A80EFA74DB9}" type="datetimeFigureOut">
              <a:rPr lang="en-IN" smtClean="0"/>
              <a:pPr/>
              <a:t>16-05-2015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7BB-5DFF-47DE-AAFE-1DAF49F09B6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CB56-0805-47B8-B14C-4A80EFA74DB9}" type="datetimeFigureOut">
              <a:rPr lang="en-IN" smtClean="0"/>
              <a:pPr/>
              <a:t>16-05-2015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7BB-5DFF-47DE-AAFE-1DAF49F09B6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CB56-0805-47B8-B14C-4A80EFA74DB9}" type="datetimeFigureOut">
              <a:rPr lang="en-IN" smtClean="0"/>
              <a:pPr/>
              <a:t>16-05-2015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7BB-5DFF-47DE-AAFE-1DAF49F09B6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CB56-0805-47B8-B14C-4A80EFA74DB9}" type="datetimeFigureOut">
              <a:rPr lang="en-IN" smtClean="0"/>
              <a:pPr/>
              <a:t>16-05-2015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7BB-5DFF-47DE-AAFE-1DAF49F09B6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CB56-0805-47B8-B14C-4A80EFA74DB9}" type="datetimeFigureOut">
              <a:rPr lang="en-IN" smtClean="0"/>
              <a:pPr/>
              <a:t>16-05-2015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7BB-5DFF-47DE-AAFE-1DAF49F09B6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CB56-0805-47B8-B14C-4A80EFA74DB9}" type="datetimeFigureOut">
              <a:rPr lang="en-IN" smtClean="0"/>
              <a:pPr/>
              <a:t>16-05-2015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7BB-5DFF-47DE-AAFE-1DAF49F09B6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CB56-0805-47B8-B14C-4A80EFA74DB9}" type="datetimeFigureOut">
              <a:rPr lang="en-IN" smtClean="0"/>
              <a:pPr/>
              <a:t>16-05-2015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7BB-5DFF-47DE-AAFE-1DAF49F09B6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CB56-0805-47B8-B14C-4A80EFA74DB9}" type="datetimeFigureOut">
              <a:rPr lang="en-IN" smtClean="0"/>
              <a:pPr/>
              <a:t>16-05-2015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7BB-5DFF-47DE-AAFE-1DAF49F09B6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CB56-0805-47B8-B14C-4A80EFA74DB9}" type="datetimeFigureOut">
              <a:rPr lang="en-IN" smtClean="0"/>
              <a:pPr/>
              <a:t>16-05-2015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7BB-5DFF-47DE-AAFE-1DAF49F09B6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ACCB56-0805-47B8-B14C-4A80EFA74DB9}" type="datetimeFigureOut">
              <a:rPr lang="en-IN" smtClean="0"/>
              <a:pPr/>
              <a:t>16-05-2015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D537BB-5DFF-47DE-AAFE-1DAF49F09B6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1470025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n-IN" sz="4400" b="0" dirty="0" smtClean="0">
                <a:latin typeface="Britannic Bold" pitchFamily="34" charset="0"/>
              </a:rPr>
              <a:t>OTHER FORMS OF REMOVABLE PARTIAL DENTURE</a:t>
            </a:r>
            <a:endParaRPr lang="en-IN" sz="4400" b="0" dirty="0">
              <a:latin typeface="Britannic Bold" pitchFamily="34" charset="0"/>
            </a:endParaRPr>
          </a:p>
        </p:txBody>
      </p:sp>
      <p:pic>
        <p:nvPicPr>
          <p:cNvPr id="4" name="Picture 2" descr="http://www.drbradhylan.com/images/valplast-part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4027" y="2348880"/>
            <a:ext cx="2534620" cy="2209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Picture 3" descr="F:\RPD LECTURES\photozz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53780"/>
            <a:ext cx="3097258" cy="254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566124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latin typeface="Comic Sans MS" pitchFamily="66" charset="0"/>
              </a:rPr>
              <a:t>Dr </a:t>
            </a:r>
            <a:r>
              <a:rPr lang="en-IN" sz="2000" dirty="0" err="1" smtClean="0">
                <a:latin typeface="Comic Sans MS" pitchFamily="66" charset="0"/>
              </a:rPr>
              <a:t>Niraj</a:t>
            </a:r>
            <a:r>
              <a:rPr lang="en-IN" sz="2000" dirty="0" smtClean="0">
                <a:latin typeface="Comic Sans MS" pitchFamily="66" charset="0"/>
              </a:rPr>
              <a:t> </a:t>
            </a:r>
            <a:r>
              <a:rPr lang="en-IN" sz="2000" dirty="0" err="1" smtClean="0">
                <a:latin typeface="Comic Sans MS" pitchFamily="66" charset="0"/>
              </a:rPr>
              <a:t>mishra</a:t>
            </a:r>
            <a:endParaRPr lang="en-IN" sz="2000" dirty="0" smtClean="0">
              <a:latin typeface="Comic Sans MS" pitchFamily="66" charset="0"/>
            </a:endParaRPr>
          </a:p>
          <a:p>
            <a:r>
              <a:rPr lang="en-IN" sz="2000" dirty="0" smtClean="0">
                <a:latin typeface="Comic Sans MS" pitchFamily="66" charset="0"/>
              </a:rPr>
              <a:t>Prosthodontics</a:t>
            </a:r>
            <a:endParaRPr lang="en-IN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0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2342" y="1484784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en-IN" sz="2400" dirty="0" smtClean="0">
                <a:latin typeface="Arial Rounded MT Bold" pitchFamily="34" charset="0"/>
              </a:rPr>
              <a:t>Missing key abutment</a:t>
            </a:r>
          </a:p>
          <a:p>
            <a:endParaRPr lang="en-IN" dirty="0"/>
          </a:p>
          <a:p>
            <a:endParaRPr lang="en-IN" dirty="0" smtClean="0"/>
          </a:p>
          <a:p>
            <a:pPr marL="45720" indent="0">
              <a:buNone/>
            </a:pPr>
            <a:r>
              <a:rPr lang="en-IN" sz="2400" dirty="0" smtClean="0">
                <a:latin typeface="Arial Rounded MT Bold" pitchFamily="34" charset="0"/>
              </a:rPr>
              <a:t>Reduced bone support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9032" y="3140968"/>
            <a:ext cx="3630232" cy="232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48680"/>
            <a:ext cx="91440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IN" sz="2800" dirty="0" smtClean="0"/>
              <a:t>    </a:t>
            </a:r>
            <a:r>
              <a:rPr lang="en-IN" sz="3200" b="1" dirty="0" smtClean="0"/>
              <a:t>INDICATIONS</a:t>
            </a:r>
            <a:endParaRPr lang="en-IN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7100" y="548680"/>
            <a:ext cx="3662164" cy="238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0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Arial Rounded MT Bold" pitchFamily="34" charset="0"/>
              </a:rPr>
              <a:t>Unfavourable tooth contour</a:t>
            </a:r>
          </a:p>
          <a:p>
            <a:endParaRPr lang="en-IN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Arial Rounded MT Bold" pitchFamily="34" charset="0"/>
              </a:rPr>
              <a:t>Unilateral abutments</a:t>
            </a:r>
          </a:p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59"/>
            <a:ext cx="8280920" cy="27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4964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pPr marL="45720" indent="0">
              <a:buNone/>
            </a:pPr>
            <a:r>
              <a:rPr lang="en-IN" sz="2800" dirty="0" smtClean="0">
                <a:latin typeface="Arial Rounded MT Bold" pitchFamily="34" charset="0"/>
              </a:rPr>
              <a:t>Gingival recession</a:t>
            </a:r>
          </a:p>
          <a:p>
            <a:endParaRPr lang="en-IN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272808" cy="465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028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847253"/>
            <a:ext cx="8229600" cy="5462067"/>
          </a:xfrm>
        </p:spPr>
        <p:txBody>
          <a:bodyPr>
            <a:normAutofit/>
          </a:bodyPr>
          <a:lstStyle/>
          <a:p>
            <a:endParaRPr lang="en-IN" dirty="0"/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Arial Rounded MT Bold" pitchFamily="34" charset="0"/>
              </a:rPr>
              <a:t>The retching patient</a:t>
            </a:r>
          </a:p>
          <a:p>
            <a:pPr marL="0" indent="0">
              <a:buNone/>
            </a:pPr>
            <a:endParaRPr lang="en-IN" dirty="0" smtClean="0"/>
          </a:p>
          <a:p>
            <a:endParaRPr lang="en-IN" dirty="0" smtClean="0"/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Arial Rounded MT Bold" pitchFamily="34" charset="0"/>
              </a:rPr>
              <a:t>Maxillofacial defects</a:t>
            </a:r>
          </a:p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1484" y="540271"/>
            <a:ext cx="3415635" cy="224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95" y="3645024"/>
            <a:ext cx="894856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4291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" y="332656"/>
            <a:ext cx="9129967" cy="72008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en-IN" sz="3200" dirty="0" smtClean="0"/>
              <a:t>  CONTRINDICATIONS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71600" y="1610464"/>
            <a:ext cx="6400800" cy="34747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400" dirty="0" smtClean="0">
                <a:latin typeface="Arial Rounded MT Bold" pitchFamily="34" charset="0"/>
              </a:rPr>
              <a:t> Poor oral hygiene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>
                <a:latin typeface="Arial Rounded MT Bold" pitchFamily="34" charset="0"/>
              </a:rPr>
              <a:t> </a:t>
            </a:r>
            <a:r>
              <a:rPr lang="en-IN" sz="2400" dirty="0" smtClean="0">
                <a:latin typeface="Arial Rounded MT Bold" pitchFamily="34" charset="0"/>
              </a:rPr>
              <a:t>High smile line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>
                <a:latin typeface="Arial Rounded MT Bold" pitchFamily="34" charset="0"/>
              </a:rPr>
              <a:t> </a:t>
            </a:r>
            <a:r>
              <a:rPr lang="en-IN" sz="2400" dirty="0" smtClean="0">
                <a:latin typeface="Arial Rounded MT Bold" pitchFamily="34" charset="0"/>
              </a:rPr>
              <a:t>Soft-tissue limitations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>
                <a:latin typeface="Arial Rounded MT Bold" pitchFamily="34" charset="0"/>
              </a:rPr>
              <a:t> </a:t>
            </a:r>
            <a:r>
              <a:rPr lang="en-IN" sz="2400" dirty="0" smtClean="0">
                <a:latin typeface="Arial Rounded MT Bold" pitchFamily="34" charset="0"/>
              </a:rPr>
              <a:t>Certain malocclusion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>
                <a:latin typeface="Arial Rounded MT Bold" pitchFamily="34" charset="0"/>
              </a:rPr>
              <a:t> </a:t>
            </a:r>
            <a:r>
              <a:rPr lang="en-IN" sz="2400" dirty="0" smtClean="0">
                <a:latin typeface="Arial Rounded MT Bold" pitchFamily="34" charset="0"/>
              </a:rPr>
              <a:t>Alveolar limitations</a:t>
            </a:r>
            <a:endParaRPr lang="en-IN" sz="2400" dirty="0">
              <a:latin typeface="Arial Rounded MT Bold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79921"/>
            <a:ext cx="3518148" cy="22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7303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" y="404664"/>
            <a:ext cx="9139599" cy="86409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600" b="0" dirty="0" smtClean="0">
                <a:latin typeface="Britannic Bold" pitchFamily="34" charset="0"/>
              </a:rPr>
              <a:t>REMOVABLE PARTIAL OVERDENTURE</a:t>
            </a:r>
            <a:endParaRPr lang="en-IN" sz="3600" b="0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42493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sz="3000" u="sng" dirty="0" smtClean="0">
                <a:solidFill>
                  <a:srgbClr val="C00000"/>
                </a:solidFill>
              </a:rPr>
              <a:t>OVERDENTURE</a:t>
            </a:r>
            <a:r>
              <a:rPr lang="en-IN" sz="3000" dirty="0" smtClean="0">
                <a:solidFill>
                  <a:srgbClr val="C00000"/>
                </a:solidFill>
              </a:rPr>
              <a:t>-</a:t>
            </a:r>
          </a:p>
          <a:p>
            <a:pPr marL="342900" indent="-342900">
              <a:buFontTx/>
              <a:buChar char="-"/>
            </a:pPr>
            <a:r>
              <a:rPr lang="en-IN" sz="2400" dirty="0" smtClean="0">
                <a:solidFill>
                  <a:schemeClr val="tx1"/>
                </a:solidFill>
                <a:latin typeface="Arial Rounded MT Bold" pitchFamily="34" charset="0"/>
              </a:rPr>
              <a:t>any </a:t>
            </a:r>
            <a:r>
              <a:rPr lang="en-IN" sz="2400" dirty="0">
                <a:solidFill>
                  <a:schemeClr val="tx1"/>
                </a:solidFill>
                <a:latin typeface="Arial Rounded MT Bold" pitchFamily="34" charset="0"/>
              </a:rPr>
              <a:t>removable dental </a:t>
            </a:r>
            <a:r>
              <a:rPr lang="en-IN" sz="2400" dirty="0" smtClean="0">
                <a:solidFill>
                  <a:schemeClr val="tx1"/>
                </a:solidFill>
                <a:latin typeface="Arial Rounded MT Bold" pitchFamily="34" charset="0"/>
              </a:rPr>
              <a:t>prosthesis that </a:t>
            </a:r>
            <a:r>
              <a:rPr lang="en-IN" sz="2400" dirty="0">
                <a:solidFill>
                  <a:schemeClr val="tx1"/>
                </a:solidFill>
                <a:latin typeface="Arial Rounded MT Bold" pitchFamily="34" charset="0"/>
              </a:rPr>
              <a:t>covers and rests on one or more remaining natural teeth, </a:t>
            </a:r>
            <a:r>
              <a:rPr lang="en-IN" sz="2400" dirty="0" smtClean="0">
                <a:solidFill>
                  <a:schemeClr val="tx1"/>
                </a:solidFill>
                <a:latin typeface="Arial Rounded MT Bold" pitchFamily="34" charset="0"/>
              </a:rPr>
              <a:t>the roots </a:t>
            </a:r>
            <a:r>
              <a:rPr lang="en-IN" sz="2400" dirty="0">
                <a:solidFill>
                  <a:schemeClr val="tx1"/>
                </a:solidFill>
                <a:latin typeface="Arial Rounded MT Bold" pitchFamily="34" charset="0"/>
              </a:rPr>
              <a:t>of natural teeth, and/or dental </a:t>
            </a:r>
            <a:r>
              <a:rPr lang="en-IN" sz="2400" dirty="0" smtClean="0">
                <a:solidFill>
                  <a:schemeClr val="tx1"/>
                </a:solidFill>
                <a:latin typeface="Arial Rounded MT Bold" pitchFamily="34" charset="0"/>
              </a:rPr>
              <a:t>implants.</a:t>
            </a:r>
          </a:p>
          <a:p>
            <a:pPr marL="342900" indent="-342900">
              <a:buFontTx/>
              <a:buChar char="-"/>
            </a:pPr>
            <a:endParaRPr lang="en-IN" sz="24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sz="2800" dirty="0" smtClean="0">
                <a:solidFill>
                  <a:schemeClr val="tx1"/>
                </a:solidFill>
                <a:latin typeface="Comic Sans MS" pitchFamily="66" charset="0"/>
              </a:rPr>
              <a:t>= overlay </a:t>
            </a:r>
            <a:r>
              <a:rPr lang="en-IN" sz="2800" dirty="0">
                <a:solidFill>
                  <a:schemeClr val="tx1"/>
                </a:solidFill>
                <a:latin typeface="Comic Sans MS" pitchFamily="66" charset="0"/>
              </a:rPr>
              <a:t>denture</a:t>
            </a:r>
            <a:r>
              <a:rPr lang="en-IN" sz="2800" dirty="0" smtClean="0">
                <a:solidFill>
                  <a:schemeClr val="tx1"/>
                </a:solidFill>
                <a:latin typeface="Comic Sans MS" pitchFamily="66" charset="0"/>
              </a:rPr>
              <a:t>,</a:t>
            </a:r>
          </a:p>
          <a:p>
            <a:pPr marL="0" indent="0">
              <a:buNone/>
            </a:pPr>
            <a:r>
              <a:rPr lang="en-IN" sz="2800" dirty="0" smtClean="0">
                <a:solidFill>
                  <a:schemeClr val="tx1"/>
                </a:solidFill>
                <a:latin typeface="Comic Sans MS" pitchFamily="66" charset="0"/>
              </a:rPr>
              <a:t> = overlay prosthesis</a:t>
            </a:r>
            <a:r>
              <a:rPr lang="en-IN" sz="28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endParaRPr lang="en-IN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IN" sz="2800" dirty="0" smtClean="0">
                <a:solidFill>
                  <a:schemeClr val="tx1"/>
                </a:solidFill>
                <a:latin typeface="Comic Sans MS" pitchFamily="66" charset="0"/>
              </a:rPr>
              <a:t> = superimposed </a:t>
            </a:r>
            <a:r>
              <a:rPr lang="en-IN" sz="2800" dirty="0">
                <a:solidFill>
                  <a:schemeClr val="tx1"/>
                </a:solidFill>
                <a:latin typeface="Comic Sans MS" pitchFamily="66" charset="0"/>
              </a:rPr>
              <a:t>prosthesis</a:t>
            </a:r>
          </a:p>
        </p:txBody>
      </p:sp>
      <p:pic>
        <p:nvPicPr>
          <p:cNvPr id="10242" name="Picture 2" descr="F:\RPD LECTURES\photozz\h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05305"/>
            <a:ext cx="3168352" cy="237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3241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260649"/>
            <a:ext cx="8568952" cy="6120680"/>
          </a:xfrm>
        </p:spPr>
        <p:txBody>
          <a:bodyPr>
            <a:normAutofit/>
          </a:bodyPr>
          <a:lstStyle/>
          <a:p>
            <a:endParaRPr lang="en-IN" sz="2400" dirty="0" smtClean="0">
              <a:latin typeface="Arial Rounded MT Bold" pitchFamily="34" charset="0"/>
            </a:endParaRPr>
          </a:p>
          <a:p>
            <a:pPr marL="45720" indent="0">
              <a:buNone/>
            </a:pPr>
            <a:r>
              <a:rPr lang="en-IN" sz="2400" dirty="0">
                <a:latin typeface="Arial Rounded MT Bold" pitchFamily="34" charset="0"/>
              </a:rPr>
              <a:t> The </a:t>
            </a:r>
            <a:r>
              <a:rPr lang="en-IN" sz="2400" dirty="0" err="1">
                <a:latin typeface="Arial Rounded MT Bold" pitchFamily="34" charset="0"/>
              </a:rPr>
              <a:t>endodontically</a:t>
            </a:r>
            <a:r>
              <a:rPr lang="en-IN" sz="2400" dirty="0">
                <a:latin typeface="Arial Rounded MT Bold" pitchFamily="34" charset="0"/>
              </a:rPr>
              <a:t> treated abutment is prepared by removing the clinical crown few </a:t>
            </a:r>
            <a:r>
              <a:rPr lang="en-IN" sz="2400" dirty="0" err="1">
                <a:latin typeface="Arial Rounded MT Bold" pitchFamily="34" charset="0"/>
              </a:rPr>
              <a:t>millimeters</a:t>
            </a:r>
            <a:r>
              <a:rPr lang="en-IN" sz="2400" dirty="0">
                <a:latin typeface="Arial Rounded MT Bold" pitchFamily="34" charset="0"/>
              </a:rPr>
              <a:t> above the free gingival margin to create a dome-shaped preparation with a lightly chamfered margin extending slightly </a:t>
            </a:r>
            <a:r>
              <a:rPr lang="en-IN" sz="2400" dirty="0" err="1">
                <a:latin typeface="Arial Rounded MT Bold" pitchFamily="34" charset="0"/>
              </a:rPr>
              <a:t>subgingivally</a:t>
            </a:r>
            <a:r>
              <a:rPr lang="en-IN" sz="2400" dirty="0">
                <a:latin typeface="Arial Rounded MT Bold" pitchFamily="34" charset="0"/>
              </a:rPr>
              <a:t>. </a:t>
            </a:r>
            <a:endParaRPr lang="en-IN" sz="2400" dirty="0" smtClean="0">
              <a:latin typeface="Arial Rounded MT Bold" pitchFamily="34" charset="0"/>
            </a:endParaRPr>
          </a:p>
          <a:p>
            <a:pPr marL="45720" indent="0">
              <a:buNone/>
            </a:pPr>
            <a:endParaRPr lang="en-IN" sz="2400" dirty="0" smtClean="0">
              <a:latin typeface="Arial Rounded MT Bold" pitchFamily="34" charset="0"/>
            </a:endParaRPr>
          </a:p>
        </p:txBody>
      </p:sp>
      <p:pic>
        <p:nvPicPr>
          <p:cNvPr id="4" name="Picture 2" descr="F:\RPD LECTURES\photozz\nkjbh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4536504" cy="30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177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5400600" cy="46805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2400" dirty="0">
                <a:latin typeface="Arial Rounded MT Bold" pitchFamily="34" charset="0"/>
              </a:rPr>
              <a:t>Metal coping is made and cemented over the abutments</a:t>
            </a:r>
            <a:r>
              <a:rPr lang="en-IN" sz="2400" dirty="0" smtClean="0">
                <a:latin typeface="Arial Rounded MT Bold" pitchFamily="34" charset="0"/>
              </a:rPr>
              <a:t>.</a:t>
            </a:r>
          </a:p>
          <a:p>
            <a:pPr marL="45720" indent="0">
              <a:buNone/>
            </a:pPr>
            <a:endParaRPr lang="en-IN" sz="2400" dirty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400" dirty="0">
                <a:latin typeface="Arial Rounded MT Bold" pitchFamily="34" charset="0"/>
              </a:rPr>
              <a:t>The removable partial </a:t>
            </a:r>
            <a:r>
              <a:rPr lang="en-IN" sz="2400" dirty="0" err="1">
                <a:latin typeface="Arial Rounded MT Bold" pitchFamily="34" charset="0"/>
              </a:rPr>
              <a:t>overdenture</a:t>
            </a:r>
            <a:r>
              <a:rPr lang="en-IN" sz="2400" dirty="0">
                <a:latin typeface="Arial Rounded MT Bold" pitchFamily="34" charset="0"/>
              </a:rPr>
              <a:t> is then completed in the usual manner.</a:t>
            </a:r>
          </a:p>
          <a:p>
            <a:endParaRPr lang="en-IN" sz="2000" dirty="0">
              <a:latin typeface="Arial Rounded MT Bold" pitchFamily="34" charset="0"/>
            </a:endParaRPr>
          </a:p>
          <a:p>
            <a:endParaRPr lang="en-IN" dirty="0"/>
          </a:p>
        </p:txBody>
      </p:sp>
      <p:pic>
        <p:nvPicPr>
          <p:cNvPr id="11266" name="Picture 2" descr="F:\RPD LECTURES\photozz\jkjbkhjb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1208" y="548679"/>
            <a:ext cx="2959224" cy="190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RPD LECTURES\photozz\kbhf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4392488" cy="188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RPD LECTURES\photozz\h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01780"/>
            <a:ext cx="2952328" cy="22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7362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476672"/>
            <a:ext cx="8507288" cy="452596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IN" sz="3200" u="sng" dirty="0" smtClean="0">
                <a:solidFill>
                  <a:srgbClr val="C00000"/>
                </a:solidFill>
              </a:rPr>
              <a:t>Advantages-</a:t>
            </a:r>
          </a:p>
          <a:p>
            <a:pPr marL="45720" indent="0">
              <a:buNone/>
            </a:pPr>
            <a:endParaRPr lang="en-IN" sz="32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IN" sz="2400" dirty="0" smtClean="0"/>
              <a:t> </a:t>
            </a:r>
            <a:r>
              <a:rPr lang="en-IN" sz="2400" dirty="0" smtClean="0">
                <a:latin typeface="Arial Rounded MT Bold" pitchFamily="34" charset="0"/>
              </a:rPr>
              <a:t>(1</a:t>
            </a:r>
            <a:r>
              <a:rPr lang="en-IN" sz="2400" dirty="0">
                <a:latin typeface="Arial Rounded MT Bold" pitchFamily="34" charset="0"/>
              </a:rPr>
              <a:t>) </a:t>
            </a:r>
            <a:r>
              <a:rPr lang="en-IN" sz="2400" dirty="0" smtClean="0">
                <a:latin typeface="Arial Rounded MT Bold" pitchFamily="34" charset="0"/>
              </a:rPr>
              <a:t>An </a:t>
            </a:r>
            <a:r>
              <a:rPr lang="en-IN" sz="2400" dirty="0">
                <a:latin typeface="Arial Rounded MT Bold" pitchFamily="34" charset="0"/>
              </a:rPr>
              <a:t>alternative treatment </a:t>
            </a:r>
            <a:r>
              <a:rPr lang="en-IN" sz="2400" dirty="0" smtClean="0">
                <a:latin typeface="Arial Rounded MT Bold" pitchFamily="34" charset="0"/>
              </a:rPr>
              <a:t>plan</a:t>
            </a:r>
          </a:p>
          <a:p>
            <a:pPr marL="0" indent="0">
              <a:buNone/>
            </a:pPr>
            <a:r>
              <a:rPr lang="en-IN" sz="2400" dirty="0">
                <a:latin typeface="Arial Rounded MT Bold" pitchFamily="34" charset="0"/>
              </a:rPr>
              <a:t> </a:t>
            </a:r>
            <a:r>
              <a:rPr lang="en-IN" sz="2400" dirty="0" smtClean="0">
                <a:latin typeface="Arial Rounded MT Bold" pitchFamily="34" charset="0"/>
              </a:rPr>
              <a:t>(</a:t>
            </a:r>
            <a:r>
              <a:rPr lang="en-IN" sz="2400" dirty="0">
                <a:latin typeface="Arial Rounded MT Bold" pitchFamily="34" charset="0"/>
              </a:rPr>
              <a:t>2) </a:t>
            </a:r>
            <a:r>
              <a:rPr lang="en-IN" sz="2400" dirty="0" smtClean="0">
                <a:latin typeface="Arial Rounded MT Bold" pitchFamily="34" charset="0"/>
              </a:rPr>
              <a:t>The </a:t>
            </a:r>
            <a:r>
              <a:rPr lang="en-IN" sz="2400" dirty="0">
                <a:latin typeface="Arial Rounded MT Bold" pitchFamily="34" charset="0"/>
              </a:rPr>
              <a:t>tooth and its alveolar bone would be preserved </a:t>
            </a:r>
            <a:endParaRPr lang="en-IN" sz="2400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IN" sz="2400" dirty="0" smtClean="0">
                <a:latin typeface="Arial Rounded MT Bold" pitchFamily="34" charset="0"/>
              </a:rPr>
              <a:t> (3)  The </a:t>
            </a:r>
            <a:r>
              <a:rPr lang="en-IN" sz="2400" dirty="0">
                <a:latin typeface="Arial Rounded MT Bold" pitchFamily="34" charset="0"/>
              </a:rPr>
              <a:t>crown-root ratio </a:t>
            </a:r>
            <a:r>
              <a:rPr lang="en-IN" sz="2400" dirty="0" smtClean="0">
                <a:latin typeface="Arial Rounded MT Bold" pitchFamily="34" charset="0"/>
              </a:rPr>
              <a:t>would be </a:t>
            </a:r>
            <a:r>
              <a:rPr lang="en-IN" sz="2400" dirty="0">
                <a:latin typeface="Arial Rounded MT Bold" pitchFamily="34" charset="0"/>
              </a:rPr>
              <a:t>greatly </a:t>
            </a:r>
            <a:r>
              <a:rPr lang="en-IN" sz="2400" dirty="0" smtClean="0">
                <a:latin typeface="Arial Rounded MT Bold" pitchFamily="34" charset="0"/>
              </a:rPr>
              <a:t>improved</a:t>
            </a:r>
          </a:p>
          <a:p>
            <a:pPr marL="0" indent="0">
              <a:buNone/>
            </a:pPr>
            <a:r>
              <a:rPr lang="en-IN" sz="2400" dirty="0" smtClean="0">
                <a:latin typeface="Arial Rounded MT Bold" pitchFamily="34" charset="0"/>
              </a:rPr>
              <a:t> (4) Improvement in </a:t>
            </a:r>
            <a:r>
              <a:rPr lang="en-IN" sz="2400" dirty="0">
                <a:latin typeface="Arial Rounded MT Bold" pitchFamily="34" charset="0"/>
              </a:rPr>
              <a:t>tooth mobility might be achieved; </a:t>
            </a:r>
            <a:endParaRPr lang="en-IN" sz="2400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IN" sz="2400" dirty="0">
                <a:latin typeface="Arial Rounded MT Bold" pitchFamily="34" charset="0"/>
              </a:rPr>
              <a:t> </a:t>
            </a:r>
            <a:r>
              <a:rPr lang="en-IN" sz="2400" dirty="0" smtClean="0">
                <a:latin typeface="Arial Rounded MT Bold" pitchFamily="34" charset="0"/>
              </a:rPr>
              <a:t>(</a:t>
            </a:r>
            <a:r>
              <a:rPr lang="en-IN" sz="2400" dirty="0">
                <a:latin typeface="Arial Rounded MT Bold" pitchFamily="34" charset="0"/>
              </a:rPr>
              <a:t>5</a:t>
            </a:r>
            <a:r>
              <a:rPr lang="en-IN" sz="2400" dirty="0" smtClean="0">
                <a:latin typeface="Arial Rounded MT Bold" pitchFamily="34" charset="0"/>
              </a:rPr>
              <a:t>) </a:t>
            </a:r>
            <a:r>
              <a:rPr lang="en-IN" sz="2400" dirty="0">
                <a:latin typeface="Arial Rounded MT Bold" pitchFamily="34" charset="0"/>
              </a:rPr>
              <a:t>S</a:t>
            </a:r>
            <a:r>
              <a:rPr lang="en-IN" sz="2400" dirty="0" smtClean="0">
                <a:latin typeface="Arial Rounded MT Bold" pitchFamily="34" charset="0"/>
              </a:rPr>
              <a:t>upport </a:t>
            </a:r>
            <a:r>
              <a:rPr lang="en-IN" sz="2400" dirty="0">
                <a:latin typeface="Arial Rounded MT Bold" pitchFamily="34" charset="0"/>
              </a:rPr>
              <a:t>and stability </a:t>
            </a:r>
            <a:r>
              <a:rPr lang="en-IN" sz="2400" dirty="0" smtClean="0">
                <a:latin typeface="Arial Rounded MT Bold" pitchFamily="34" charset="0"/>
              </a:rPr>
              <a:t>improved</a:t>
            </a:r>
          </a:p>
          <a:p>
            <a:pPr marL="0" indent="0">
              <a:buNone/>
            </a:pPr>
            <a:r>
              <a:rPr lang="en-IN" sz="2400" dirty="0" smtClean="0">
                <a:latin typeface="Arial Rounded MT Bold" pitchFamily="34" charset="0"/>
              </a:rPr>
              <a:t> (</a:t>
            </a:r>
            <a:r>
              <a:rPr lang="en-IN" sz="2400" dirty="0">
                <a:latin typeface="Arial Rounded MT Bold" pitchFamily="34" charset="0"/>
              </a:rPr>
              <a:t>6</a:t>
            </a:r>
            <a:r>
              <a:rPr lang="en-IN" sz="2400" dirty="0" smtClean="0">
                <a:latin typeface="Arial Rounded MT Bold" pitchFamily="34" charset="0"/>
              </a:rPr>
              <a:t>) </a:t>
            </a:r>
            <a:r>
              <a:rPr lang="en-IN" sz="2400" dirty="0">
                <a:latin typeface="Arial Rounded MT Bold" pitchFamily="34" charset="0"/>
              </a:rPr>
              <a:t>A</a:t>
            </a:r>
            <a:r>
              <a:rPr lang="en-IN" sz="2400" dirty="0" smtClean="0">
                <a:latin typeface="Arial Rounded MT Bold" pitchFamily="34" charset="0"/>
              </a:rPr>
              <a:t>buse </a:t>
            </a:r>
            <a:r>
              <a:rPr lang="en-IN" sz="2400" dirty="0">
                <a:latin typeface="Arial Rounded MT Bold" pitchFamily="34" charset="0"/>
              </a:rPr>
              <a:t>to the soft </a:t>
            </a:r>
            <a:r>
              <a:rPr lang="en-IN" sz="2400" dirty="0" smtClean="0">
                <a:latin typeface="Arial Rounded MT Bold" pitchFamily="34" charset="0"/>
              </a:rPr>
              <a:t>tissues and </a:t>
            </a:r>
            <a:r>
              <a:rPr lang="en-IN" sz="2400" dirty="0">
                <a:latin typeface="Arial Rounded MT Bold" pitchFamily="34" charset="0"/>
              </a:rPr>
              <a:t>residual ridges by </a:t>
            </a:r>
            <a:r>
              <a:rPr lang="en-IN" sz="2400" dirty="0" smtClean="0">
                <a:latin typeface="Arial Rounded MT Bold" pitchFamily="34" charset="0"/>
              </a:rPr>
              <a:t>   </a:t>
            </a:r>
          </a:p>
          <a:p>
            <a:pPr marL="0" indent="0">
              <a:buNone/>
            </a:pPr>
            <a:r>
              <a:rPr lang="en-IN" sz="2400" dirty="0">
                <a:latin typeface="Arial Rounded MT Bold" pitchFamily="34" charset="0"/>
              </a:rPr>
              <a:t> </a:t>
            </a:r>
            <a:r>
              <a:rPr lang="en-IN" sz="2400" dirty="0" smtClean="0">
                <a:latin typeface="Arial Rounded MT Bold" pitchFamily="34" charset="0"/>
              </a:rPr>
              <a:t>     functional </a:t>
            </a:r>
            <a:r>
              <a:rPr lang="en-IN" sz="2400" dirty="0">
                <a:latin typeface="Arial Rounded MT Bold" pitchFamily="34" charset="0"/>
              </a:rPr>
              <a:t>forces might be reduced</a:t>
            </a:r>
          </a:p>
        </p:txBody>
      </p:sp>
      <p:pic>
        <p:nvPicPr>
          <p:cNvPr id="5" name="Picture 2" descr="F:\RPD LECTURES\photozz\jkjbkhjb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9240" y="260648"/>
            <a:ext cx="2959224" cy="190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187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600" dirty="0"/>
              <a:t>IMPLANT SUPPORTED </a:t>
            </a:r>
            <a:r>
              <a:rPr lang="en-IN" sz="3600" dirty="0" smtClean="0"/>
              <a:t>RPD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504" y="1394440"/>
            <a:ext cx="8712968" cy="48428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400" dirty="0">
                <a:latin typeface="Arial Rounded MT Bold" pitchFamily="34" charset="0"/>
              </a:rPr>
              <a:t>Lack of adequate support (tooth/soft tissue) results in displacement of bilateral and </a:t>
            </a:r>
            <a:r>
              <a:rPr lang="en-IN" sz="2400" dirty="0" smtClean="0">
                <a:latin typeface="Arial Rounded MT Bold" pitchFamily="34" charset="0"/>
              </a:rPr>
              <a:t>unilateral distal </a:t>
            </a:r>
            <a:r>
              <a:rPr lang="en-IN" sz="2400" dirty="0">
                <a:latin typeface="Arial Rounded MT Bold" pitchFamily="34" charset="0"/>
              </a:rPr>
              <a:t>extension removable partial dentures. </a:t>
            </a:r>
            <a:endParaRPr lang="en-IN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Arial Rounded MT Bold" pitchFamily="34" charset="0"/>
              </a:rPr>
              <a:t>Placement </a:t>
            </a:r>
            <a:r>
              <a:rPr lang="en-IN" sz="2400" dirty="0">
                <a:latin typeface="Arial Rounded MT Bold" pitchFamily="34" charset="0"/>
              </a:rPr>
              <a:t>of implants is one </a:t>
            </a:r>
            <a:r>
              <a:rPr lang="en-IN" sz="2400" dirty="0" smtClean="0">
                <a:latin typeface="Arial Rounded MT Bold" pitchFamily="34" charset="0"/>
              </a:rPr>
              <a:t>option for </a:t>
            </a:r>
            <a:r>
              <a:rPr lang="en-IN" sz="2400" dirty="0">
                <a:latin typeface="Arial Rounded MT Bold" pitchFamily="34" charset="0"/>
              </a:rPr>
              <a:t>managing this </a:t>
            </a:r>
            <a:r>
              <a:rPr lang="en-IN" sz="2400" dirty="0" smtClean="0">
                <a:latin typeface="Arial Rounded MT Bold" pitchFamily="34" charset="0"/>
              </a:rPr>
              <a:t>problem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>
                <a:latin typeface="Arial Rounded MT Bold" pitchFamily="34" charset="0"/>
              </a:rPr>
              <a:t>Distal implants </a:t>
            </a:r>
            <a:r>
              <a:rPr lang="en-IN" sz="2400" dirty="0" smtClean="0">
                <a:latin typeface="Arial Rounded MT Bold" pitchFamily="34" charset="0"/>
              </a:rPr>
              <a:t>effectively convert </a:t>
            </a:r>
            <a:r>
              <a:rPr lang="en-IN" sz="2400" dirty="0">
                <a:latin typeface="Arial Rounded MT Bold" pitchFamily="34" charset="0"/>
              </a:rPr>
              <a:t>a Kennedy Class I or II denture to </a:t>
            </a:r>
            <a:r>
              <a:rPr lang="en-IN" sz="2400" dirty="0" smtClean="0">
                <a:latin typeface="Arial Rounded MT Bold" pitchFamily="34" charset="0"/>
              </a:rPr>
              <a:t>a Kennedy </a:t>
            </a:r>
            <a:r>
              <a:rPr lang="en-IN" sz="2400" dirty="0">
                <a:latin typeface="Arial Rounded MT Bold" pitchFamily="34" charset="0"/>
              </a:rPr>
              <a:t>Class III denture.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24384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00097"/>
            <a:ext cx="24384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290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2088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IN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1700808"/>
            <a:ext cx="7821488" cy="34747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IN" sz="2800" dirty="0" smtClean="0">
                <a:latin typeface="Arial Rounded MT Bold" pitchFamily="34" charset="0"/>
              </a:rPr>
              <a:t>GUIDE-PLANE RPD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 smtClean="0">
                <a:latin typeface="Arial Rounded MT Bold" pitchFamily="34" charset="0"/>
              </a:rPr>
              <a:t>SWING-LOCK RPD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 smtClean="0">
                <a:latin typeface="Arial Rounded MT Bold" pitchFamily="34" charset="0"/>
              </a:rPr>
              <a:t>REMOVABLE PARTIAL OVERDENTURE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 smtClean="0">
                <a:latin typeface="Arial Rounded MT Bold" pitchFamily="34" charset="0"/>
              </a:rPr>
              <a:t>IMPLANT SUPPORTED RPD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 smtClean="0">
                <a:latin typeface="Arial Rounded MT Bold" pitchFamily="34" charset="0"/>
              </a:rPr>
              <a:t>UNILATERAL RPD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 smtClean="0">
                <a:latin typeface="Arial Rounded MT Bold" pitchFamily="34" charset="0"/>
              </a:rPr>
              <a:t>Cu-</a:t>
            </a:r>
            <a:r>
              <a:rPr lang="en-IN" sz="2800" dirty="0" err="1" smtClean="0">
                <a:latin typeface="Arial Rounded MT Bold" pitchFamily="34" charset="0"/>
              </a:rPr>
              <a:t>Sil</a:t>
            </a:r>
            <a:r>
              <a:rPr lang="en-IN" sz="2800" dirty="0" smtClean="0">
                <a:latin typeface="Arial Rounded MT Bold" pitchFamily="34" charset="0"/>
              </a:rPr>
              <a:t> PARTIAL DENTURE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 smtClean="0">
                <a:latin typeface="Arial Rounded MT Bold" pitchFamily="34" charset="0"/>
              </a:rPr>
              <a:t>FLEXIBLE PARTIAL DENTURE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 smtClean="0">
                <a:latin typeface="Arial Rounded MT Bold" pitchFamily="34" charset="0"/>
              </a:rPr>
              <a:t>FIXED-REMOVABLE PARTIAL DENTURE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683340" y="6165304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latin typeface="Comic Sans MS" pitchFamily="66" charset="0"/>
              </a:rPr>
              <a:t>Dr </a:t>
            </a:r>
            <a:r>
              <a:rPr lang="en-IN" dirty="0" err="1">
                <a:latin typeface="Comic Sans MS" pitchFamily="66" charset="0"/>
              </a:rPr>
              <a:t>Niraj</a:t>
            </a:r>
            <a:r>
              <a:rPr lang="en-IN" dirty="0">
                <a:latin typeface="Comic Sans MS" pitchFamily="66" charset="0"/>
              </a:rPr>
              <a:t> </a:t>
            </a:r>
            <a:r>
              <a:rPr lang="en-IN" dirty="0" err="1">
                <a:latin typeface="Comic Sans MS" pitchFamily="66" charset="0"/>
              </a:rPr>
              <a:t>mishra</a:t>
            </a:r>
            <a:endParaRPr lang="en-IN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3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3068960"/>
            <a:ext cx="8208912" cy="25922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IN" sz="2400" dirty="0">
                <a:latin typeface="Comic Sans MS" pitchFamily="66" charset="0"/>
              </a:rPr>
              <a:t>A</a:t>
            </a:r>
            <a:r>
              <a:rPr lang="en-IN" sz="2400" dirty="0" smtClean="0">
                <a:latin typeface="Comic Sans MS" pitchFamily="66" charset="0"/>
              </a:rPr>
              <a:t> tooth and</a:t>
            </a:r>
            <a:r>
              <a:rPr lang="en-IN" sz="2400" dirty="0">
                <a:latin typeface="Comic Sans MS" pitchFamily="66" charset="0"/>
              </a:rPr>
              <a:t> </a:t>
            </a:r>
            <a:r>
              <a:rPr lang="en-IN" sz="2400" dirty="0" smtClean="0">
                <a:latin typeface="Comic Sans MS" pitchFamily="66" charset="0"/>
              </a:rPr>
              <a:t>implant-supported </a:t>
            </a:r>
            <a:r>
              <a:rPr lang="en-IN" sz="2400" dirty="0">
                <a:latin typeface="Comic Sans MS" pitchFamily="66" charset="0"/>
              </a:rPr>
              <a:t>RPD is cheaper (</a:t>
            </a:r>
            <a:r>
              <a:rPr lang="en-IN" sz="2400" dirty="0" smtClean="0">
                <a:latin typeface="Comic Sans MS" pitchFamily="66" charset="0"/>
              </a:rPr>
              <a:t>because fewer </a:t>
            </a:r>
            <a:r>
              <a:rPr lang="en-IN" sz="2400" dirty="0">
                <a:latin typeface="Comic Sans MS" pitchFamily="66" charset="0"/>
              </a:rPr>
              <a:t>implants are needed) and </a:t>
            </a:r>
            <a:r>
              <a:rPr lang="en-IN" sz="2400" dirty="0" smtClean="0">
                <a:latin typeface="Comic Sans MS" pitchFamily="66" charset="0"/>
              </a:rPr>
              <a:t>more stable</a:t>
            </a:r>
            <a:r>
              <a:rPr lang="en-IN" sz="2400" dirty="0">
                <a:latin typeface="Comic Sans MS" pitchFamily="66" charset="0"/>
              </a:rPr>
              <a:t>, and may therefore be a better </a:t>
            </a:r>
            <a:r>
              <a:rPr lang="en-IN" sz="2400" dirty="0" smtClean="0">
                <a:latin typeface="Comic Sans MS" pitchFamily="66" charset="0"/>
              </a:rPr>
              <a:t>option for </a:t>
            </a:r>
            <a:r>
              <a:rPr lang="en-IN" sz="2400" dirty="0">
                <a:latin typeface="Comic Sans MS" pitchFamily="66" charset="0"/>
              </a:rPr>
              <a:t>patients with limited </a:t>
            </a:r>
            <a:r>
              <a:rPr lang="en-IN" sz="2400" dirty="0" smtClean="0">
                <a:latin typeface="Comic Sans MS" pitchFamily="66" charset="0"/>
              </a:rPr>
              <a:t>financial resources </a:t>
            </a:r>
            <a:r>
              <a:rPr lang="en-IN" sz="2400" dirty="0">
                <a:latin typeface="Comic Sans MS" pitchFamily="66" charset="0"/>
              </a:rPr>
              <a:t>than an </a:t>
            </a:r>
            <a:r>
              <a:rPr lang="en-IN" sz="2400" dirty="0" smtClean="0">
                <a:latin typeface="Comic Sans MS" pitchFamily="66" charset="0"/>
              </a:rPr>
              <a:t>implant-supported fixed </a:t>
            </a:r>
            <a:r>
              <a:rPr lang="en-IN" sz="2400" dirty="0">
                <a:latin typeface="Comic Sans MS" pitchFamily="66" charset="0"/>
              </a:rPr>
              <a:t>partial </a:t>
            </a:r>
            <a:r>
              <a:rPr lang="en-IN" sz="2400" dirty="0" smtClean="0">
                <a:latin typeface="Comic Sans MS" pitchFamily="66" charset="0"/>
              </a:rPr>
              <a:t>denture.</a:t>
            </a:r>
            <a:endParaRPr lang="en-IN" sz="2400" dirty="0"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91" y="692696"/>
            <a:ext cx="24384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631" y="692696"/>
            <a:ext cx="24384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2999" y="700720"/>
            <a:ext cx="24384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9829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600" dirty="0" smtClean="0"/>
              <a:t>UNILATERAL PARTIAL DENTURES</a:t>
            </a:r>
            <a:endParaRPr lang="en-IN" sz="3600" dirty="0"/>
          </a:p>
        </p:txBody>
      </p:sp>
      <p:pic>
        <p:nvPicPr>
          <p:cNvPr id="2050" name="Picture 2" descr="F:\RPD LECTURES\photozz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54" y="3391097"/>
            <a:ext cx="3601314" cy="273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RPD LECTURES\photozz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54" y="1287016"/>
            <a:ext cx="3097258" cy="254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0569" y="1985044"/>
            <a:ext cx="3321385" cy="281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516216" y="2051720"/>
            <a:ext cx="792088" cy="7292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73579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6409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600" b="1" dirty="0"/>
              <a:t>Cu-</a:t>
            </a:r>
            <a:r>
              <a:rPr lang="en-IN" sz="3600" b="1" dirty="0" err="1"/>
              <a:t>Sil</a:t>
            </a:r>
            <a:r>
              <a:rPr lang="en-IN" sz="3600" b="1" dirty="0"/>
              <a:t>® Partial </a:t>
            </a:r>
            <a:r>
              <a:rPr lang="en-IN" sz="3600" b="1" dirty="0" err="1" smtClean="0"/>
              <a:t>Overdentures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5192" y="1484784"/>
            <a:ext cx="5122912" cy="496855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IN" sz="2400" dirty="0" smtClean="0"/>
              <a:t>Cu-</a:t>
            </a:r>
            <a:r>
              <a:rPr lang="en-IN" sz="2400" dirty="0" err="1" smtClean="0"/>
              <a:t>Sil</a:t>
            </a:r>
            <a:r>
              <a:rPr lang="en-IN" sz="2400" dirty="0" smtClean="0"/>
              <a:t> </a:t>
            </a:r>
            <a:r>
              <a:rPr lang="en-IN" sz="2400" dirty="0"/>
              <a:t>is a tissue-bearing appliance featuring a soft elastomeric gasket </a:t>
            </a:r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It clasps </a:t>
            </a:r>
            <a:r>
              <a:rPr lang="en-IN" sz="2400" dirty="0"/>
              <a:t>the neck of each natural tooth, sealing out food and fluids, cushioning and splinting each natural tooth from the hard denture base</a:t>
            </a:r>
            <a:r>
              <a:rPr lang="en-IN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 </a:t>
            </a:r>
            <a:r>
              <a:rPr lang="en-IN" sz="2400" dirty="0"/>
              <a:t>It helps prevent tooth loss and improves the prognosis of loose, mobile, isolated, elongated or </a:t>
            </a:r>
            <a:r>
              <a:rPr lang="en-IN" sz="2400" dirty="0" err="1"/>
              <a:t>periodontally</a:t>
            </a:r>
            <a:r>
              <a:rPr lang="en-IN" sz="2400" dirty="0"/>
              <a:t> involved abutments by eliminating wear, stress and torque.</a:t>
            </a:r>
          </a:p>
          <a:p>
            <a:endParaRPr lang="en-IN" sz="2400" dirty="0"/>
          </a:p>
        </p:txBody>
      </p:sp>
      <p:pic>
        <p:nvPicPr>
          <p:cNvPr id="3074" name="Picture 2" descr="F:\RPD LECTURES\OTHER FORMS OF RPD\Gasketed Partial Denture_files\gasketed_den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3481281" cy="266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0490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lvl="3"/>
            <a:r>
              <a:rPr lang="en-US" sz="3600" dirty="0" smtClean="0">
                <a:latin typeface="Britannic Bold" pitchFamily="34" charset="0"/>
              </a:rPr>
              <a:t>        </a:t>
            </a:r>
            <a:r>
              <a:rPr lang="en-US" sz="2800" dirty="0" smtClean="0">
                <a:latin typeface="Britannic Bold" pitchFamily="34" charset="0"/>
              </a:rPr>
              <a:t>Flexible (Polystyrene/</a:t>
            </a:r>
            <a:r>
              <a:rPr lang="en-US" sz="2800" dirty="0" err="1" smtClean="0">
                <a:latin typeface="Britannic Bold" pitchFamily="34" charset="0"/>
              </a:rPr>
              <a:t>Valplast</a:t>
            </a:r>
            <a:r>
              <a:rPr lang="en-US" sz="2800" dirty="0" smtClean="0">
                <a:latin typeface="Britannic Bold" pitchFamily="34" charset="0"/>
              </a:rPr>
              <a:t>) </a:t>
            </a:r>
            <a:endParaRPr lang="en-US" sz="2800" dirty="0">
              <a:latin typeface="Britannic Bold" pitchFamily="34" charset="0"/>
            </a:endParaRPr>
          </a:p>
        </p:txBody>
      </p:sp>
      <p:sp>
        <p:nvSpPr>
          <p:cNvPr id="28674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952500"/>
            <a:ext cx="8305800" cy="5181600"/>
          </a:xfrm>
          <a:noFill/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omic Sans MS" pitchFamily="66" charset="0"/>
              </a:rPr>
              <a:t>Biocompatible nylon and thermoplastic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latin typeface="Comic Sans MS" pitchFamily="66" charset="0"/>
              </a:rPr>
              <a:t> </a:t>
            </a:r>
            <a:r>
              <a:rPr lang="en-US" sz="2600" dirty="0" smtClean="0">
                <a:latin typeface="Comic Sans MS" pitchFamily="66" charset="0"/>
              </a:rPr>
              <a:t>   resin-flexibility and stability.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omic Sans MS" pitchFamily="66" charset="0"/>
              </a:rPr>
              <a:t>Color, shape and design of </a:t>
            </a:r>
            <a:r>
              <a:rPr lang="en-US" sz="2600" dirty="0" err="1" smtClean="0">
                <a:latin typeface="Comic Sans MS" pitchFamily="66" charset="0"/>
              </a:rPr>
              <a:t>valplast</a:t>
            </a:r>
            <a:r>
              <a:rPr lang="en-US" sz="2600" dirty="0" smtClean="0">
                <a:latin typeface="Comic Sans MS" pitchFamily="66" charset="0"/>
              </a:rPr>
              <a:t> partials blend  with natural appearance of </a:t>
            </a:r>
            <a:r>
              <a:rPr lang="en-US" sz="2600" dirty="0" err="1" smtClean="0">
                <a:latin typeface="Comic Sans MS" pitchFamily="66" charset="0"/>
              </a:rPr>
              <a:t>gingiva</a:t>
            </a:r>
            <a:r>
              <a:rPr lang="en-US" sz="2600" dirty="0" smtClean="0">
                <a:latin typeface="Comic Sans MS" pitchFamily="66" charset="0"/>
              </a:rPr>
              <a:t> making prostheses nearly invisible.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err="1" smtClean="0">
                <a:latin typeface="Comic Sans MS" pitchFamily="66" charset="0"/>
              </a:rPr>
              <a:t>Strenght</a:t>
            </a:r>
            <a:r>
              <a:rPr lang="en-US" sz="2600" dirty="0" smtClean="0">
                <a:latin typeface="Comic Sans MS" pitchFamily="66" charset="0"/>
              </a:rPr>
              <a:t> of </a:t>
            </a:r>
            <a:r>
              <a:rPr lang="en-US" sz="2600" dirty="0" err="1" smtClean="0">
                <a:latin typeface="Comic Sans MS" pitchFamily="66" charset="0"/>
              </a:rPr>
              <a:t>valplast</a:t>
            </a:r>
            <a:r>
              <a:rPr lang="en-US" sz="2600" dirty="0" smtClean="0">
                <a:latin typeface="Comic Sans MS" pitchFamily="66" charset="0"/>
              </a:rPr>
              <a:t> resin doesn’t require a metal framework-eliminates metallic taste.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>
                <a:latin typeface="Comic Sans MS" pitchFamily="66" charset="0"/>
              </a:rPr>
              <a:t>Enables partial to be fabricated thin enough with non metallic clasps.</a:t>
            </a:r>
          </a:p>
          <a:p>
            <a:pPr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600" dirty="0" smtClean="0"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2600" dirty="0" smtClean="0">
              <a:latin typeface="Comic Sans MS" pitchFamily="66" charset="0"/>
            </a:endParaRPr>
          </a:p>
        </p:txBody>
      </p:sp>
      <p:pic>
        <p:nvPicPr>
          <p:cNvPr id="5" name="Picture 2" descr="http://www.drbradhylan.com/images/valplast-part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008" y="152400"/>
            <a:ext cx="2534620" cy="2209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28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200" dirty="0" smtClean="0"/>
              <a:t>FIXED-REMOVABLE PARTIAL DENTURE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5544616" cy="34747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400" dirty="0" smtClean="0">
                <a:latin typeface="Comic Sans MS" pitchFamily="66" charset="0"/>
              </a:rPr>
              <a:t>The </a:t>
            </a:r>
            <a:r>
              <a:rPr lang="en-IN" sz="2400" dirty="0">
                <a:latin typeface="Comic Sans MS" pitchFamily="66" charset="0"/>
              </a:rPr>
              <a:t>replacement of missing teeth and restoration </a:t>
            </a:r>
            <a:r>
              <a:rPr lang="en-IN" sz="2400" dirty="0" smtClean="0">
                <a:latin typeface="Comic Sans MS" pitchFamily="66" charset="0"/>
              </a:rPr>
              <a:t>of alveolar contour.</a:t>
            </a:r>
          </a:p>
          <a:p>
            <a:pPr>
              <a:buFont typeface="Wingdings" pitchFamily="2" charset="2"/>
              <a:buChar char="Ø"/>
            </a:pPr>
            <a:endParaRPr lang="en-IN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400" dirty="0">
                <a:latin typeface="Comic Sans MS" pitchFamily="66" charset="0"/>
              </a:rPr>
              <a:t>S</a:t>
            </a:r>
            <a:r>
              <a:rPr lang="en-IN" sz="2400" dirty="0" smtClean="0">
                <a:latin typeface="Comic Sans MS" pitchFamily="66" charset="0"/>
              </a:rPr>
              <a:t>ituations </a:t>
            </a:r>
            <a:r>
              <a:rPr lang="en-IN" sz="2400" dirty="0">
                <a:latin typeface="Comic Sans MS" pitchFamily="66" charset="0"/>
              </a:rPr>
              <a:t>of </a:t>
            </a:r>
            <a:r>
              <a:rPr lang="en-IN" sz="2400" dirty="0" smtClean="0">
                <a:latin typeface="Comic Sans MS" pitchFamily="66" charset="0"/>
              </a:rPr>
              <a:t>trauma and </a:t>
            </a:r>
            <a:r>
              <a:rPr lang="en-IN" sz="2400" dirty="0">
                <a:latin typeface="Comic Sans MS" pitchFamily="66" charset="0"/>
              </a:rPr>
              <a:t>cleft lip and palate, and after </a:t>
            </a:r>
            <a:r>
              <a:rPr lang="en-IN" sz="2400" dirty="0" smtClean="0">
                <a:latin typeface="Comic Sans MS" pitchFamily="66" charset="0"/>
              </a:rPr>
              <a:t>the surgical </a:t>
            </a:r>
            <a:r>
              <a:rPr lang="en-IN" sz="2400" dirty="0">
                <a:latin typeface="Comic Sans MS" pitchFamily="66" charset="0"/>
              </a:rPr>
              <a:t>excision of </a:t>
            </a:r>
            <a:r>
              <a:rPr lang="en-IN" sz="2400" dirty="0" err="1">
                <a:latin typeface="Comic Sans MS" pitchFamily="66" charset="0"/>
              </a:rPr>
              <a:t>pathoses</a:t>
            </a:r>
            <a:r>
              <a:rPr lang="en-IN" sz="2400" dirty="0" smtClean="0"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IN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latin typeface="Comic Sans MS" pitchFamily="66" charset="0"/>
              </a:rPr>
              <a:t>Reduction of the surrounding volume of hard and soft tissues is even more pronounced</a:t>
            </a:r>
          </a:p>
          <a:p>
            <a:pPr>
              <a:buFont typeface="Wingdings" pitchFamily="2" charset="2"/>
              <a:buChar char="Ø"/>
            </a:pPr>
            <a:endParaRPr lang="en-IN" sz="24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IN" sz="2400" dirty="0">
              <a:latin typeface="Comic Sans MS" pitchFamily="66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339752" y="3645024"/>
            <a:ext cx="576064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3329361" cy="223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9755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640960" cy="34747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400" dirty="0">
                <a:latin typeface="Arial Rounded MT Bold" pitchFamily="34" charset="0"/>
              </a:rPr>
              <a:t>The </a:t>
            </a:r>
            <a:r>
              <a:rPr lang="en-IN" sz="2400" u="sng" dirty="0">
                <a:solidFill>
                  <a:srgbClr val="C00000"/>
                </a:solidFill>
                <a:latin typeface="Arial Rounded MT Bold" pitchFamily="34" charset="0"/>
              </a:rPr>
              <a:t>Andrews fixed dental </a:t>
            </a:r>
            <a:r>
              <a:rPr lang="en-IN" sz="2400" u="sng" dirty="0" smtClean="0">
                <a:solidFill>
                  <a:srgbClr val="C00000"/>
                </a:solidFill>
                <a:latin typeface="Arial Rounded MT Bold" pitchFamily="34" charset="0"/>
              </a:rPr>
              <a:t>prosthesis </a:t>
            </a:r>
            <a:r>
              <a:rPr lang="en-IN" sz="2400" dirty="0" smtClean="0">
                <a:latin typeface="Arial Rounded MT Bold" pitchFamily="34" charset="0"/>
              </a:rPr>
              <a:t>was </a:t>
            </a:r>
            <a:r>
              <a:rPr lang="en-IN" sz="2400" dirty="0">
                <a:latin typeface="Arial Rounded MT Bold" pitchFamily="34" charset="0"/>
              </a:rPr>
              <a:t>first introduced in 1976 by </a:t>
            </a:r>
            <a:r>
              <a:rPr lang="en-IN" sz="2400" dirty="0" smtClean="0">
                <a:latin typeface="Arial Rounded MT Bold" pitchFamily="34" charset="0"/>
              </a:rPr>
              <a:t>James Andrews</a:t>
            </a:r>
            <a:r>
              <a:rPr lang="en-IN" sz="2400" dirty="0">
                <a:latin typeface="Arial Rounded MT Bold" pitchFamily="34" charset="0"/>
              </a:rPr>
              <a:t>, </a:t>
            </a:r>
            <a:endParaRPr lang="en-IN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400" dirty="0">
                <a:latin typeface="Arial Rounded MT Bold" pitchFamily="34" charset="0"/>
              </a:rPr>
              <a:t>C</a:t>
            </a:r>
            <a:r>
              <a:rPr lang="en-IN" sz="2400" dirty="0" smtClean="0">
                <a:latin typeface="Arial Rounded MT Bold" pitchFamily="34" charset="0"/>
              </a:rPr>
              <a:t>onsisted </a:t>
            </a:r>
            <a:r>
              <a:rPr lang="en-IN" sz="2400" dirty="0">
                <a:latin typeface="Arial Rounded MT Bold" pitchFamily="34" charset="0"/>
              </a:rPr>
              <a:t>of a bar </a:t>
            </a:r>
            <a:r>
              <a:rPr lang="en-IN" sz="2400" dirty="0" smtClean="0">
                <a:latin typeface="Arial Rounded MT Bold" pitchFamily="34" charset="0"/>
              </a:rPr>
              <a:t>soldered to </a:t>
            </a:r>
            <a:r>
              <a:rPr lang="en-IN" sz="2400" dirty="0">
                <a:latin typeface="Arial Rounded MT Bold" pitchFamily="34" charset="0"/>
              </a:rPr>
              <a:t>retainers at each end </a:t>
            </a:r>
            <a:r>
              <a:rPr lang="en-IN" sz="2400" dirty="0" smtClean="0">
                <a:latin typeface="Arial Rounded MT Bold" pitchFamily="34" charset="0"/>
              </a:rPr>
              <a:t>onto which </a:t>
            </a:r>
            <a:r>
              <a:rPr lang="en-IN" sz="2400" dirty="0">
                <a:latin typeface="Arial Rounded MT Bold" pitchFamily="34" charset="0"/>
              </a:rPr>
              <a:t>a denture is </a:t>
            </a:r>
            <a:r>
              <a:rPr lang="en-IN" sz="2400" dirty="0" smtClean="0">
                <a:latin typeface="Arial Rounded MT Bold" pitchFamily="34" charset="0"/>
              </a:rPr>
              <a:t>clipped.</a:t>
            </a:r>
            <a:endParaRPr lang="en-IN" sz="2400" dirty="0">
              <a:latin typeface="Arial Rounded MT Bold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028" y="2204864"/>
            <a:ext cx="2516812" cy="168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027" y="3955322"/>
            <a:ext cx="2878813" cy="192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34169"/>
            <a:ext cx="1512168" cy="230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4676" y="1877190"/>
            <a:ext cx="1581619" cy="241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3168352" cy="210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4736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620688"/>
            <a:ext cx="7245424" cy="3474720"/>
          </a:xfrm>
        </p:spPr>
        <p:txBody>
          <a:bodyPr/>
          <a:lstStyle/>
          <a:p>
            <a:pPr marL="45720" indent="0">
              <a:buNone/>
            </a:pPr>
            <a:r>
              <a:rPr lang="en-IN" sz="2800" dirty="0">
                <a:solidFill>
                  <a:srgbClr val="C00000"/>
                </a:solidFill>
                <a:latin typeface="Arial Rounded MT Bold" pitchFamily="34" charset="0"/>
              </a:rPr>
              <a:t>INDICATIONS</a:t>
            </a:r>
          </a:p>
          <a:p>
            <a:endParaRPr lang="en-IN" sz="2000" dirty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sv-SE" sz="2400" dirty="0" smtClean="0">
                <a:latin typeface="Arial Rounded MT Bold" pitchFamily="34" charset="0"/>
              </a:rPr>
              <a:t>Extensive </a:t>
            </a:r>
            <a:r>
              <a:rPr lang="sv-SE" sz="2400" dirty="0">
                <a:latin typeface="Arial Rounded MT Bold" pitchFamily="34" charset="0"/>
              </a:rPr>
              <a:t>alveolar bone </a:t>
            </a:r>
            <a:r>
              <a:rPr lang="sv-SE" sz="2400" dirty="0" smtClean="0">
                <a:latin typeface="Arial Rounded MT Bold" pitchFamily="34" charset="0"/>
              </a:rPr>
              <a:t>loss,</a:t>
            </a:r>
          </a:p>
          <a:p>
            <a:pPr>
              <a:buFont typeface="Wingdings" pitchFamily="2" charset="2"/>
              <a:buChar char="ü"/>
            </a:pPr>
            <a:r>
              <a:rPr lang="sv-SE" sz="2400" dirty="0" smtClean="0">
                <a:latin typeface="Arial Rounded MT Bold" pitchFamily="34" charset="0"/>
              </a:rPr>
              <a:t>Median </a:t>
            </a:r>
            <a:r>
              <a:rPr lang="en-IN" sz="2400" dirty="0" err="1">
                <a:latin typeface="Arial Rounded MT Bold" pitchFamily="34" charset="0"/>
              </a:rPr>
              <a:t>diastema</a:t>
            </a:r>
            <a:r>
              <a:rPr lang="en-IN" sz="2400" dirty="0">
                <a:latin typeface="Arial Rounded MT Bold" pitchFamily="34" charset="0"/>
              </a:rPr>
              <a:t>, and </a:t>
            </a:r>
            <a:endParaRPr lang="en-IN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IN" sz="2400" dirty="0" err="1" smtClean="0">
                <a:latin typeface="Arial Rounded MT Bold" pitchFamily="34" charset="0"/>
              </a:rPr>
              <a:t>Unfavorable</a:t>
            </a:r>
            <a:r>
              <a:rPr lang="en-IN" sz="2400" dirty="0" smtClean="0">
                <a:latin typeface="Arial Rounded MT Bold" pitchFamily="34" charset="0"/>
              </a:rPr>
              <a:t> </a:t>
            </a:r>
            <a:r>
              <a:rPr lang="en-IN" sz="2400" dirty="0">
                <a:latin typeface="Arial Rounded MT Bold" pitchFamily="34" charset="0"/>
              </a:rPr>
              <a:t>skeletal relationships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1585308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1" name="Picture 3" descr="F:\DISC\dental pictures\thank u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391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86409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 smtClean="0"/>
              <a:t>GUIDE PLANE RPD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2060848"/>
            <a:ext cx="4824536" cy="34747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400" dirty="0" smtClean="0">
                <a:latin typeface="Arial Rounded MT Bold" pitchFamily="34" charset="0"/>
              </a:rPr>
              <a:t>Carefully planned </a:t>
            </a:r>
            <a:r>
              <a:rPr lang="en-IN" sz="2400" dirty="0">
                <a:latin typeface="Arial Rounded MT Bold" pitchFamily="34" charset="0"/>
              </a:rPr>
              <a:t>and constructed partial dentures with guiding planes </a:t>
            </a:r>
            <a:r>
              <a:rPr lang="en-IN" sz="2400" dirty="0" smtClean="0">
                <a:latin typeface="Arial Rounded MT Bold" pitchFamily="34" charset="0"/>
              </a:rPr>
              <a:t>appear to </a:t>
            </a:r>
            <a:r>
              <a:rPr lang="en-IN" sz="2400" dirty="0">
                <a:latin typeface="Arial Rounded MT Bold" pitchFamily="34" charset="0"/>
              </a:rPr>
              <a:t>be </a:t>
            </a:r>
            <a:r>
              <a:rPr lang="en-IN" sz="2400" dirty="0" smtClean="0">
                <a:latin typeface="Arial Rounded MT Bold" pitchFamily="34" charset="0"/>
              </a:rPr>
              <a:t>effective </a:t>
            </a:r>
            <a:r>
              <a:rPr lang="en-IN" sz="2400" dirty="0">
                <a:latin typeface="Arial Rounded MT Bold" pitchFamily="34" charset="0"/>
              </a:rPr>
              <a:t>in </a:t>
            </a:r>
            <a:r>
              <a:rPr lang="en-IN" sz="2400" dirty="0">
                <a:solidFill>
                  <a:srgbClr val="C00000"/>
                </a:solidFill>
                <a:latin typeface="Arial Rounded MT Bold" pitchFamily="34" charset="0"/>
              </a:rPr>
              <a:t>stabilizing weakened </a:t>
            </a:r>
            <a:r>
              <a:rPr lang="en-IN" sz="2400" dirty="0" smtClean="0">
                <a:solidFill>
                  <a:srgbClr val="C00000"/>
                </a:solidFill>
                <a:latin typeface="Arial Rounded MT Bold" pitchFamily="34" charset="0"/>
              </a:rPr>
              <a:t>teeth.</a:t>
            </a:r>
          </a:p>
          <a:p>
            <a:endParaRPr lang="en-IN" sz="2400" dirty="0">
              <a:latin typeface="Arial Rounded MT Bold" pitchFamily="34" charset="0"/>
            </a:endParaRPr>
          </a:p>
          <a:p>
            <a:pPr marL="45720" indent="0">
              <a:buNone/>
            </a:pPr>
            <a:endParaRPr lang="en-IN" dirty="0" smtClean="0"/>
          </a:p>
          <a:p>
            <a:endParaRPr lang="en-IN" dirty="0" smtClean="0"/>
          </a:p>
        </p:txBody>
      </p:sp>
      <p:pic>
        <p:nvPicPr>
          <p:cNvPr id="5122" name="Picture 2" descr="F:\RPD LECTURES\photozz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1403" y="1772816"/>
            <a:ext cx="371889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90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8424936" cy="56886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IN" sz="2800" u="sng" dirty="0" smtClean="0">
                <a:solidFill>
                  <a:srgbClr val="C00000"/>
                </a:solidFill>
                <a:latin typeface="Arial Rounded MT Bold" pitchFamily="34" charset="0"/>
              </a:rPr>
              <a:t>Considerations for </a:t>
            </a:r>
            <a:r>
              <a:rPr lang="en-IN" sz="2800" u="sng" dirty="0" err="1" smtClean="0">
                <a:solidFill>
                  <a:srgbClr val="C00000"/>
                </a:solidFill>
                <a:latin typeface="Arial Rounded MT Bold" pitchFamily="34" charset="0"/>
              </a:rPr>
              <a:t>periodontally</a:t>
            </a:r>
            <a:r>
              <a:rPr lang="en-IN" sz="2800" u="sng" dirty="0" smtClean="0">
                <a:solidFill>
                  <a:srgbClr val="C00000"/>
                </a:solidFill>
                <a:latin typeface="Arial Rounded MT Bold" pitchFamily="34" charset="0"/>
              </a:rPr>
              <a:t> involved teeth</a:t>
            </a:r>
          </a:p>
          <a:p>
            <a:pPr marL="0" indent="0">
              <a:buNone/>
            </a:pPr>
            <a:endParaRPr lang="en-IN" dirty="0" smtClean="0"/>
          </a:p>
          <a:p>
            <a:pPr marL="457200" indent="-457200">
              <a:buAutoNum type="arabicPeriod"/>
            </a:pPr>
            <a:r>
              <a:rPr lang="en-IN" sz="2400" dirty="0" smtClean="0">
                <a:latin typeface="Comic Sans MS" pitchFamily="66" charset="0"/>
              </a:rPr>
              <a:t>How teeth </a:t>
            </a:r>
            <a:r>
              <a:rPr lang="en-IN" sz="2400" dirty="0">
                <a:latin typeface="Comic Sans MS" pitchFamily="66" charset="0"/>
              </a:rPr>
              <a:t>can be protected from further insult by </a:t>
            </a:r>
            <a:r>
              <a:rPr lang="en-IN" sz="2400" dirty="0" smtClean="0">
                <a:latin typeface="Comic Sans MS" pitchFamily="66" charset="0"/>
              </a:rPr>
              <a:t>continuous movement.</a:t>
            </a:r>
            <a:endParaRPr lang="en-IN" sz="2400" dirty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IN" sz="2400" dirty="0" smtClean="0">
                <a:latin typeface="Comic Sans MS" pitchFamily="66" charset="0"/>
              </a:rPr>
              <a:t> </a:t>
            </a:r>
            <a:r>
              <a:rPr lang="en-IN" sz="2400" dirty="0">
                <a:latin typeface="Comic Sans MS" pitchFamily="66" charset="0"/>
              </a:rPr>
              <a:t>how the gingival and interproximal tissues can be </a:t>
            </a:r>
            <a:r>
              <a:rPr lang="en-IN" sz="2400" dirty="0" smtClean="0">
                <a:latin typeface="Comic Sans MS" pitchFamily="66" charset="0"/>
              </a:rPr>
              <a:t>protected</a:t>
            </a:r>
            <a:endParaRPr lang="en-IN" sz="2400" dirty="0"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IN" sz="2400" dirty="0" smtClean="0">
                <a:latin typeface="Comic Sans MS" pitchFamily="66" charset="0"/>
              </a:rPr>
              <a:t>how </a:t>
            </a:r>
            <a:r>
              <a:rPr lang="en-IN" sz="2400" dirty="0">
                <a:latin typeface="Comic Sans MS" pitchFamily="66" charset="0"/>
              </a:rPr>
              <a:t>forces </a:t>
            </a:r>
            <a:r>
              <a:rPr lang="en-IN" sz="2400" dirty="0" smtClean="0">
                <a:latin typeface="Comic Sans MS" pitchFamily="66" charset="0"/>
              </a:rPr>
              <a:t>of occlusion </a:t>
            </a:r>
            <a:r>
              <a:rPr lang="en-IN" sz="2400" dirty="0">
                <a:latin typeface="Comic Sans MS" pitchFamily="66" charset="0"/>
              </a:rPr>
              <a:t>can be directed </a:t>
            </a:r>
            <a:r>
              <a:rPr lang="en-IN" sz="2400" dirty="0" smtClean="0">
                <a:latin typeface="Comic Sans MS" pitchFamily="66" charset="0"/>
              </a:rPr>
              <a:t>favourably </a:t>
            </a:r>
            <a:r>
              <a:rPr lang="en-IN" sz="2400" dirty="0">
                <a:latin typeface="Comic Sans MS" pitchFamily="66" charset="0"/>
              </a:rPr>
              <a:t>to prevent unnecessary trauma to </a:t>
            </a:r>
            <a:r>
              <a:rPr lang="en-IN" sz="2400" dirty="0" smtClean="0">
                <a:latin typeface="Comic Sans MS" pitchFamily="66" charset="0"/>
              </a:rPr>
              <a:t>supporting structures</a:t>
            </a:r>
            <a:r>
              <a:rPr lang="en-IN" sz="2400" dirty="0">
                <a:latin typeface="Comic Sans MS" pitchFamily="66" charset="0"/>
              </a:rPr>
              <a:t>.</a:t>
            </a:r>
          </a:p>
        </p:txBody>
      </p:sp>
      <p:pic>
        <p:nvPicPr>
          <p:cNvPr id="6146" name="Picture 2" descr="F:\RPD LECTURES\photozz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6564" y="4293096"/>
            <a:ext cx="3909611" cy="220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16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u="sng" dirty="0" smtClean="0">
                <a:solidFill>
                  <a:srgbClr val="C00000"/>
                </a:solidFill>
              </a:rPr>
              <a:t>Use of guiding planes</a:t>
            </a:r>
          </a:p>
          <a:p>
            <a:pPr marL="45720" indent="0">
              <a:buNone/>
            </a:pPr>
            <a:r>
              <a:rPr lang="en-IN" sz="2400" dirty="0" smtClean="0"/>
              <a:t>Broad </a:t>
            </a:r>
            <a:r>
              <a:rPr lang="en-IN" sz="2400" dirty="0"/>
              <a:t>distribution of stress through use of </a:t>
            </a:r>
            <a:endParaRPr lang="en-IN" sz="2400" dirty="0" smtClean="0"/>
          </a:p>
          <a:p>
            <a:pPr>
              <a:buFont typeface="Wingdings" pitchFamily="2" charset="2"/>
              <a:buChar char="§"/>
            </a:pPr>
            <a:r>
              <a:rPr lang="en-IN" sz="2400" dirty="0" smtClean="0"/>
              <a:t>rigid </a:t>
            </a:r>
            <a:r>
              <a:rPr lang="en-IN" sz="2400" dirty="0"/>
              <a:t>major and minor </a:t>
            </a:r>
            <a:r>
              <a:rPr lang="en-IN" sz="2400" dirty="0" smtClean="0"/>
              <a:t>connectors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/>
              <a:t>multiple </a:t>
            </a:r>
            <a:r>
              <a:rPr lang="en-IN" sz="2400" dirty="0"/>
              <a:t>rests and clasps is of primary </a:t>
            </a:r>
            <a:r>
              <a:rPr lang="en-IN" sz="2400" dirty="0" smtClean="0"/>
              <a:t>importance.</a:t>
            </a:r>
          </a:p>
          <a:p>
            <a:pPr>
              <a:buFont typeface="Wingdings" pitchFamily="2" charset="2"/>
              <a:buChar char="§"/>
            </a:pPr>
            <a:endParaRPr lang="en-IN" sz="2400" dirty="0" smtClean="0"/>
          </a:p>
          <a:p>
            <a:r>
              <a:rPr lang="en-IN" sz="2400" dirty="0" err="1" smtClean="0">
                <a:latin typeface="Comic Sans MS" pitchFamily="66" charset="0"/>
              </a:rPr>
              <a:t>periodontally</a:t>
            </a:r>
            <a:r>
              <a:rPr lang="en-IN" sz="2400" dirty="0" smtClean="0">
                <a:latin typeface="Comic Sans MS" pitchFamily="66" charset="0"/>
              </a:rPr>
              <a:t> </a:t>
            </a:r>
            <a:r>
              <a:rPr lang="en-IN" sz="2400" dirty="0">
                <a:latin typeface="Comic Sans MS" pitchFamily="66" charset="0"/>
              </a:rPr>
              <a:t>weakened teeth must be supported rigidly not only when </a:t>
            </a:r>
            <a:r>
              <a:rPr lang="en-IN" sz="2400" dirty="0" smtClean="0">
                <a:latin typeface="Comic Sans MS" pitchFamily="66" charset="0"/>
              </a:rPr>
              <a:t>the prosthesis </a:t>
            </a:r>
            <a:r>
              <a:rPr lang="en-IN" sz="2400" dirty="0">
                <a:latin typeface="Comic Sans MS" pitchFamily="66" charset="0"/>
              </a:rPr>
              <a:t>is in place but, also, while it is being placed and removed.</a:t>
            </a:r>
          </a:p>
        </p:txBody>
      </p:sp>
      <p:pic>
        <p:nvPicPr>
          <p:cNvPr id="4" name="Picture 2" descr="E:\dental pictures\uhh - Copy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3129643" cy="261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18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280920" cy="34747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IN" dirty="0" smtClean="0"/>
              <a:t>The </a:t>
            </a:r>
            <a:r>
              <a:rPr lang="en-IN" dirty="0"/>
              <a:t>framework should be completely passive when it is in place </a:t>
            </a:r>
            <a:r>
              <a:rPr lang="en-IN" dirty="0" smtClean="0"/>
              <a:t>in the </a:t>
            </a:r>
            <a:r>
              <a:rPr lang="en-IN" dirty="0"/>
              <a:t>mouth. 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This </a:t>
            </a:r>
            <a:r>
              <a:rPr lang="en-IN" dirty="0"/>
              <a:t>is accomplished by creating areas of parallelism on the surfaces </a:t>
            </a:r>
            <a:r>
              <a:rPr lang="en-IN" dirty="0" smtClean="0"/>
              <a:t>of the </a:t>
            </a:r>
            <a:r>
              <a:rPr lang="en-IN" dirty="0"/>
              <a:t>teeth called guiding </a:t>
            </a:r>
            <a:r>
              <a:rPr lang="en-IN" dirty="0" smtClean="0"/>
              <a:t>planes.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These planes guide </a:t>
            </a:r>
            <a:r>
              <a:rPr lang="en-IN" dirty="0"/>
              <a:t>the framework into place without creating lateral </a:t>
            </a:r>
            <a:r>
              <a:rPr lang="en-IN" dirty="0" smtClean="0"/>
              <a:t>pressures.</a:t>
            </a:r>
            <a:endParaRPr lang="en-IN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0917" y="3718120"/>
            <a:ext cx="3721849" cy="22098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953" y="3645024"/>
            <a:ext cx="3798858" cy="185084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7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476672"/>
            <a:ext cx="8435280" cy="564949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IN" sz="2800" u="sng" dirty="0" smtClean="0">
                <a:solidFill>
                  <a:srgbClr val="C00000"/>
                </a:solidFill>
              </a:rPr>
              <a:t>Bracing </a:t>
            </a:r>
            <a:r>
              <a:rPr lang="en-IN" sz="2800" u="sng" dirty="0" err="1" smtClean="0">
                <a:solidFill>
                  <a:srgbClr val="C00000"/>
                </a:solidFill>
              </a:rPr>
              <a:t>periodontally</a:t>
            </a:r>
            <a:r>
              <a:rPr lang="en-IN" sz="2800" u="sng" dirty="0" smtClean="0">
                <a:solidFill>
                  <a:srgbClr val="C00000"/>
                </a:solidFill>
              </a:rPr>
              <a:t> weakened teeth</a:t>
            </a:r>
          </a:p>
          <a:p>
            <a:pPr marL="45720" indent="0">
              <a:buNone/>
            </a:pPr>
            <a:r>
              <a:rPr lang="en-IN" sz="2400" dirty="0" smtClean="0"/>
              <a:t>Bracing </a:t>
            </a:r>
            <a:r>
              <a:rPr lang="en-IN" sz="2400" dirty="0" err="1" smtClean="0"/>
              <a:t>periodontally</a:t>
            </a:r>
            <a:r>
              <a:rPr lang="en-IN" sz="2400" dirty="0" smtClean="0"/>
              <a:t> weakened teeth against lateral forces is accomplished by using properly designed, properly, constructed and correctly seated </a:t>
            </a:r>
            <a:r>
              <a:rPr lang="en-IN" sz="2800" u="sng" dirty="0" smtClean="0">
                <a:solidFill>
                  <a:srgbClr val="FF0000"/>
                </a:solidFill>
              </a:rPr>
              <a:t>lingual plates</a:t>
            </a:r>
            <a:r>
              <a:rPr lang="en-IN" sz="2400" dirty="0" smtClean="0"/>
              <a:t>.</a:t>
            </a:r>
          </a:p>
          <a:p>
            <a:endParaRPr lang="en-IN" sz="2400" dirty="0" smtClean="0"/>
          </a:p>
          <a:p>
            <a:pPr marL="0" indent="0">
              <a:buNone/>
            </a:pPr>
            <a:endParaRPr lang="en-IN" sz="2400" dirty="0" smtClean="0"/>
          </a:p>
        </p:txBody>
      </p:sp>
      <p:pic>
        <p:nvPicPr>
          <p:cNvPr id="8194" name="Picture 2" descr="F:\RPD LECTURES\photozz\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5099"/>
            <a:ext cx="7316392" cy="334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00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352928" cy="3474720"/>
          </a:xfrm>
        </p:spPr>
        <p:txBody>
          <a:bodyPr/>
          <a:lstStyle/>
          <a:p>
            <a:pPr marL="45720" indent="0">
              <a:buNone/>
            </a:pPr>
            <a:r>
              <a:rPr lang="en-IN" sz="2400" dirty="0"/>
              <a:t>The role of the lingual plate is twofold: </a:t>
            </a:r>
          </a:p>
          <a:p>
            <a:pPr marL="457200" indent="-457200">
              <a:buAutoNum type="arabicPeriod"/>
            </a:pPr>
            <a:r>
              <a:rPr lang="en-IN" sz="2400" dirty="0" smtClean="0"/>
              <a:t>It </a:t>
            </a:r>
            <a:r>
              <a:rPr lang="en-IN" sz="2400" dirty="0"/>
              <a:t>contributes to horizontal stability for removable </a:t>
            </a:r>
            <a:r>
              <a:rPr lang="en-IN" sz="2400" dirty="0" smtClean="0"/>
              <a:t>  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partial dentures.</a:t>
            </a:r>
          </a:p>
          <a:p>
            <a:pPr marL="457200" indent="-457200">
              <a:buAutoNum type="arabicPeriod" startAt="2"/>
            </a:pPr>
            <a:r>
              <a:rPr lang="en-IN" sz="2400" dirty="0"/>
              <a:t>I</a:t>
            </a:r>
            <a:r>
              <a:rPr lang="en-IN" sz="2400" dirty="0" smtClean="0"/>
              <a:t>t </a:t>
            </a:r>
            <a:r>
              <a:rPr lang="en-IN" sz="2400" dirty="0"/>
              <a:t>helps to prevent the application of  excessive forces </a:t>
            </a:r>
            <a:endParaRPr lang="en-IN" sz="2400" dirty="0" smtClean="0"/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 on </a:t>
            </a:r>
            <a:r>
              <a:rPr lang="en-IN" sz="2400" dirty="0"/>
              <a:t>the teeth in a  </a:t>
            </a:r>
            <a:r>
              <a:rPr lang="en-IN" sz="2400" dirty="0" err="1"/>
              <a:t>buccolingual</a:t>
            </a:r>
            <a:r>
              <a:rPr lang="en-IN" sz="2400" dirty="0"/>
              <a:t> or lateral direction.</a:t>
            </a:r>
          </a:p>
          <a:p>
            <a:endParaRPr lang="en-IN" dirty="0"/>
          </a:p>
        </p:txBody>
      </p:sp>
      <p:pic>
        <p:nvPicPr>
          <p:cNvPr id="9218" name="Picture 2" descr="F:\RPD LECTURES\photozz\J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75969"/>
            <a:ext cx="4464496" cy="293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86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2008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3200" dirty="0" smtClean="0"/>
              <a:t>SWING-LOCK REMOVABLE PARTIAL DENTURE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280920" cy="34747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2400" dirty="0" smtClean="0">
                <a:latin typeface="Comic Sans MS" pitchFamily="66" charset="0"/>
              </a:rPr>
              <a:t>The SLRPD design consists of a labial/</a:t>
            </a:r>
            <a:r>
              <a:rPr lang="en-IN" sz="2400" dirty="0" err="1" smtClean="0">
                <a:latin typeface="Comic Sans MS" pitchFamily="66" charset="0"/>
              </a:rPr>
              <a:t>buccal</a:t>
            </a:r>
            <a:r>
              <a:rPr lang="en-IN" sz="2400" dirty="0" smtClean="0">
                <a:latin typeface="Comic Sans MS" pitchFamily="66" charset="0"/>
              </a:rPr>
              <a:t> retaining bar, hinged at one end and locked with a latch at the other, together with a reciprocating lingual plate to gain a maximum retention and stability.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latin typeface="Comic Sans MS" pitchFamily="66" charset="0"/>
              </a:rPr>
              <a:t>The bar incorporate rigid struts  or an acrylic veneer  which make prosthesis immobile.</a:t>
            </a:r>
          </a:p>
          <a:p>
            <a:endParaRPr lang="en-IN" sz="2400" dirty="0" smtClean="0">
              <a:latin typeface="Comic Sans MS" pitchFamily="66" charset="0"/>
            </a:endParaRPr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3056"/>
            <a:ext cx="3662164" cy="238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52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823</TotalTime>
  <Words>839</Words>
  <Application>Microsoft Office PowerPoint</Application>
  <PresentationFormat>On-screen Show (4:3)</PresentationFormat>
  <Paragraphs>114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Slipstream</vt:lpstr>
      <vt:lpstr>OTHER FORMS OF REMOVABLE PARTIAL DENTURE</vt:lpstr>
      <vt:lpstr>CONTENTS</vt:lpstr>
      <vt:lpstr>GUIDE PLANE RPD</vt:lpstr>
      <vt:lpstr>Slide 4</vt:lpstr>
      <vt:lpstr>Slide 5</vt:lpstr>
      <vt:lpstr>Slide 6</vt:lpstr>
      <vt:lpstr>Slide 7</vt:lpstr>
      <vt:lpstr>Slide 8</vt:lpstr>
      <vt:lpstr>SWING-LOCK REMOVABLE PARTIAL DENTURE</vt:lpstr>
      <vt:lpstr>Slide 10</vt:lpstr>
      <vt:lpstr>Slide 11</vt:lpstr>
      <vt:lpstr>Slide 12</vt:lpstr>
      <vt:lpstr>Slide 13</vt:lpstr>
      <vt:lpstr>  CONTRINDICATIONS</vt:lpstr>
      <vt:lpstr>REMOVABLE PARTIAL OVERDENTURE</vt:lpstr>
      <vt:lpstr>Slide 16</vt:lpstr>
      <vt:lpstr>Slide 17</vt:lpstr>
      <vt:lpstr>Slide 18</vt:lpstr>
      <vt:lpstr>IMPLANT SUPPORTED RPD</vt:lpstr>
      <vt:lpstr>Slide 20</vt:lpstr>
      <vt:lpstr>UNILATERAL PARTIAL DENTURES</vt:lpstr>
      <vt:lpstr>Cu-Sil® Partial Overdentures</vt:lpstr>
      <vt:lpstr>        Flexible (Polystyrene/Valplast) </vt:lpstr>
      <vt:lpstr>FIXED-REMOVABLE PARTIAL DENTURE</vt:lpstr>
      <vt:lpstr>Slide 25</vt:lpstr>
      <vt:lpstr>Slide 26</vt:lpstr>
      <vt:lpstr>Slide 27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FORMS OF REMOVABLE PARTIAL DENTURE</dc:title>
  <dc:creator>intel</dc:creator>
  <cp:lastModifiedBy>oem</cp:lastModifiedBy>
  <cp:revision>36</cp:revision>
  <dcterms:created xsi:type="dcterms:W3CDTF">2015-05-11T04:00:24Z</dcterms:created>
  <dcterms:modified xsi:type="dcterms:W3CDTF">2015-05-16T06:02:22Z</dcterms:modified>
</cp:coreProperties>
</file>