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70" r:id="rId10"/>
    <p:sldId id="271" r:id="rId11"/>
    <p:sldId id="263" r:id="rId12"/>
    <p:sldId id="264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7B8B9-437F-4324-AFDF-21D34B032D21}" type="datetimeFigureOut">
              <a:rPr lang="en-IN" smtClean="0"/>
              <a:pPr/>
              <a:t>14-02-2015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67179-76CC-48D3-A350-72370B92B0C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111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7179-76CC-48D3-A350-72370B92B0C2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4515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ANTI-ADRENERGIC DRUGS</a:t>
            </a:r>
            <a:endParaRPr lang="en-IN" sz="5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854696" cy="1752600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  <a:softEdge rad="635000"/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PROF. A. K. SAKSENA</a:t>
            </a:r>
            <a:endParaRPr lang="en-IN" sz="3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0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458200" cy="914400"/>
          </a:xfrm>
        </p:spPr>
        <p:txBody>
          <a:bodyPr>
            <a:noAutofit/>
          </a:bodyPr>
          <a:lstStyle/>
          <a:p>
            <a:r>
              <a:rPr lang="en-US" sz="4000" b="1" dirty="0"/>
              <a:t>PHARMACOLOGICAL ACTIONS(contd.)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5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4) Kidney:- </a:t>
            </a:r>
            <a:r>
              <a:rPr lang="el-GR" sz="3200" dirty="0"/>
              <a:t>β</a:t>
            </a:r>
            <a:r>
              <a:rPr lang="en-US" sz="3200" dirty="0"/>
              <a:t>1 R at JG cells </a:t>
            </a:r>
            <a:r>
              <a:rPr lang="el-GR" sz="3200" dirty="0"/>
              <a:t>→↓</a:t>
            </a:r>
            <a:r>
              <a:rPr lang="en-US" sz="3200" dirty="0"/>
              <a:t> in release </a:t>
            </a:r>
            <a:r>
              <a:rPr lang="en-US" sz="3200" dirty="0" smtClean="0"/>
              <a:t>of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renin </a:t>
            </a:r>
            <a:r>
              <a:rPr lang="el-GR" sz="3200" dirty="0" smtClean="0"/>
              <a:t>→</a:t>
            </a:r>
            <a:r>
              <a:rPr lang="en-US" sz="3200" dirty="0" smtClean="0"/>
              <a:t> </a:t>
            </a:r>
            <a:r>
              <a:rPr lang="el-GR" sz="3200" dirty="0" smtClean="0"/>
              <a:t>↓</a:t>
            </a:r>
            <a:r>
              <a:rPr lang="en-US" sz="3200" dirty="0" smtClean="0"/>
              <a:t> activity in </a:t>
            </a:r>
            <a:r>
              <a:rPr lang="en-US" sz="3200" dirty="0"/>
              <a:t>R-A-A system.</a:t>
            </a:r>
          </a:p>
          <a:p>
            <a:pPr marL="0" indent="0">
              <a:buNone/>
            </a:pPr>
            <a:r>
              <a:rPr lang="en-US" sz="3200" dirty="0"/>
              <a:t>NOTE:- All the above 4 action contribute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dirty="0">
                <a:solidFill>
                  <a:srgbClr val="FF0000"/>
                </a:solidFill>
              </a:rPr>
              <a:t>) Respiratory sys:-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 </a:t>
            </a:r>
            <a:r>
              <a:rPr lang="el-GR" sz="3200" dirty="0" smtClean="0"/>
              <a:t>β</a:t>
            </a:r>
            <a:r>
              <a:rPr lang="en-US" sz="3200" dirty="0"/>
              <a:t>2 in bronchi – blocked → bronchospasm</a:t>
            </a:r>
          </a:p>
          <a:p>
            <a:pPr marL="0" indent="0">
              <a:buNone/>
            </a:pPr>
            <a:r>
              <a:rPr lang="en-US" sz="3200" dirty="0"/>
              <a:t>                            </a:t>
            </a:r>
            <a:r>
              <a:rPr lang="en-US" sz="3200" dirty="0" smtClean="0"/>
              <a:t>                      </a:t>
            </a:r>
            <a:r>
              <a:rPr lang="en-US" sz="3200" dirty="0"/>
              <a:t>(esp. Asthmatics)</a:t>
            </a:r>
          </a:p>
          <a:p>
            <a:pPr marL="0" indent="0">
              <a:buNone/>
            </a:pPr>
            <a:endParaRPr lang="en-US" sz="3200" dirty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6691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</a:t>
            </a:r>
            <a:r>
              <a:rPr lang="en-US" sz="4400" b="1" dirty="0" smtClean="0"/>
              <a:t>PHARMACOLOGICAL ACTIONS (contd.)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6) Metabolic:- </a:t>
            </a:r>
            <a:r>
              <a:rPr lang="el-GR" sz="3200" dirty="0"/>
              <a:t>β</a:t>
            </a:r>
            <a:r>
              <a:rPr lang="en-US" sz="3200" dirty="0"/>
              <a:t>2 in </a:t>
            </a:r>
            <a:r>
              <a:rPr lang="en-US" sz="3200" dirty="0" smtClean="0"/>
              <a:t>liver/ muscle cells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Block </a:t>
            </a:r>
            <a:r>
              <a:rPr lang="el-GR" sz="3200" dirty="0" smtClean="0"/>
              <a:t>→↓</a:t>
            </a:r>
            <a:r>
              <a:rPr lang="en-US" sz="3200" dirty="0" smtClean="0"/>
              <a:t> in </a:t>
            </a:r>
            <a:r>
              <a:rPr lang="en-US" sz="3200" dirty="0" err="1" smtClean="0"/>
              <a:t>glycogenolysis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7) Skeletal Muscles:-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</a:t>
            </a:r>
            <a:r>
              <a:rPr lang="en-US" sz="3200" dirty="0" smtClean="0"/>
              <a:t>Presynaptic </a:t>
            </a:r>
            <a:r>
              <a:rPr lang="el-GR" sz="3200" dirty="0" smtClean="0"/>
              <a:t>β</a:t>
            </a:r>
            <a:r>
              <a:rPr lang="en-US" sz="3200" dirty="0" smtClean="0"/>
              <a:t> 2 at LMN →↓ release of </a:t>
            </a:r>
            <a:r>
              <a:rPr lang="en-US" sz="3200" dirty="0" err="1" smtClean="0"/>
              <a:t>ACh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↓ Blood flow to muscles → ↓ fatigue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r>
              <a:rPr lang="en-US" sz="3200" b="1" dirty="0">
                <a:solidFill>
                  <a:srgbClr val="FF0000"/>
                </a:solidFill>
              </a:rPr>
              <a:t>) Eye:- </a:t>
            </a:r>
            <a:r>
              <a:rPr lang="en-US" sz="3200" dirty="0" smtClean="0"/>
              <a:t>↓ secretion of aqueous.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9649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990600"/>
          </a:xfrm>
        </p:spPr>
        <p:txBody>
          <a:bodyPr>
            <a:noAutofit/>
          </a:bodyPr>
          <a:lstStyle/>
          <a:p>
            <a:r>
              <a:rPr lang="en-US" sz="3900" b="1" dirty="0" smtClean="0"/>
              <a:t>ADVERSE EFFECTS </a:t>
            </a:r>
            <a:r>
              <a:rPr lang="en-US" sz="3900" b="1" dirty="0"/>
              <a:t> </a:t>
            </a:r>
            <a:r>
              <a:rPr lang="en-US" sz="3900" b="1" dirty="0" smtClean="0"/>
              <a:t>&amp;</a:t>
            </a:r>
            <a:r>
              <a:rPr lang="en-US" sz="3900" b="1" dirty="0"/>
              <a:t> </a:t>
            </a:r>
            <a:r>
              <a:rPr lang="en-US" sz="3900" b="1" dirty="0" smtClean="0"/>
              <a:t>CONTRAINDICATIONS</a:t>
            </a:r>
            <a:endParaRPr lang="en-IN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CHF may be precipitated, Sick sinus syndrome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Muscular  weakness, fatigue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Bronchial asthma may be precipitated, COPD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Partial or complete heart block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Peripheral vascular disease → worsened. Cold hands &amp; feet.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Sudden withdrawal → HT crisis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/>
              <a:t>Not in Diabetics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2882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     THERAPEUTIC USES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Hypertension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Angina Pectoris –Improve O2 supply/demand  ratio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Cardiac arrhythmias-   Propranolol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CHF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Myocardial Infarction- Secondary prophylaxis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↓ O2 consumption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Prevention of arrhythmias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Thyrotoxicosis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71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800" b="1" dirty="0"/>
              <a:t>THERAPEUTIC </a:t>
            </a:r>
            <a:r>
              <a:rPr lang="en-US" sz="4800" b="1" dirty="0" smtClean="0"/>
              <a:t>USES(contd.)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Essential tremors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Anxiety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Glaucoma</a:t>
            </a:r>
            <a:r>
              <a:rPr lang="en-IN" sz="3200" dirty="0"/>
              <a:t> –  Drops/ </a:t>
            </a:r>
            <a:r>
              <a:rPr lang="en-IN" sz="3200" dirty="0" err="1"/>
              <a:t>ocuserts</a:t>
            </a:r>
            <a:endParaRPr lang="en-IN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Pheochromocytoma</a:t>
            </a:r>
            <a:r>
              <a:rPr lang="en-US" sz="3200" smtClean="0"/>
              <a:t> </a:t>
            </a:r>
            <a:r>
              <a:rPr lang="en-US" sz="3200" smtClean="0"/>
              <a:t>- along </a:t>
            </a:r>
            <a:r>
              <a:rPr lang="en-US" sz="3200" dirty="0"/>
              <a:t>with </a:t>
            </a:r>
            <a:r>
              <a:rPr lang="el-GR" sz="3200" dirty="0"/>
              <a:t>α</a:t>
            </a:r>
            <a:r>
              <a:rPr lang="en-US" sz="3200" dirty="0"/>
              <a:t> blocker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Migraine  </a:t>
            </a:r>
          </a:p>
        </p:txBody>
      </p:sp>
    </p:spTree>
    <p:extLst>
      <p:ext uri="{BB962C8B-B14F-4D97-AF65-F5344CB8AC3E}">
        <p14:creationId xmlns:p14="http://schemas.microsoft.com/office/powerpoint/2010/main" xmlns="" val="14437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l-GR" sz="4400" b="1" dirty="0" smtClean="0"/>
              <a:t>α</a:t>
            </a:r>
            <a:r>
              <a:rPr lang="en-US" sz="4400" b="1" dirty="0" smtClean="0"/>
              <a:t> ADRENOCEPTOR ANTAGONISTS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/>
              <a:t>Phenoxybenzamine</a:t>
            </a:r>
            <a:r>
              <a:rPr lang="en-US" sz="3200" b="1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Phentolamine</a:t>
            </a:r>
            <a:r>
              <a:rPr lang="en-US" sz="3200" b="1" dirty="0" smtClean="0"/>
              <a:t>, </a:t>
            </a:r>
            <a:r>
              <a:rPr lang="en-US" sz="3200" b="1" dirty="0" err="1"/>
              <a:t>Tolazoline</a:t>
            </a:r>
            <a:r>
              <a:rPr lang="en-US" sz="3200" b="1" dirty="0"/>
              <a:t>, Ergotamine</a:t>
            </a:r>
            <a:r>
              <a:rPr lang="en-US" sz="3200" b="1" dirty="0" smtClean="0"/>
              <a:t>, DHE, </a:t>
            </a:r>
            <a:r>
              <a:rPr lang="en-US" sz="3200" b="1" dirty="0" err="1" smtClean="0"/>
              <a:t>Ergotoxine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Yohimbine</a:t>
            </a:r>
            <a:r>
              <a:rPr lang="en-US" sz="3200" b="1" dirty="0" smtClean="0"/>
              <a:t>(</a:t>
            </a:r>
            <a:r>
              <a:rPr lang="el-GR" sz="3200" b="1" dirty="0"/>
              <a:t>α</a:t>
            </a:r>
            <a:r>
              <a:rPr lang="en-US" sz="3200" b="1" dirty="0"/>
              <a:t>2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/>
              <a:t>Non-selective older drugs; Block both </a:t>
            </a:r>
            <a:r>
              <a:rPr lang="el-GR" sz="3200" dirty="0" smtClean="0"/>
              <a:t>α</a:t>
            </a:r>
            <a:r>
              <a:rPr lang="en-US" sz="2400" dirty="0" smtClean="0"/>
              <a:t>1</a:t>
            </a:r>
            <a:r>
              <a:rPr lang="en-US" sz="3200" dirty="0" smtClean="0"/>
              <a:t>  &amp; </a:t>
            </a:r>
            <a:r>
              <a:rPr lang="el-GR" sz="3200" dirty="0" smtClean="0"/>
              <a:t> α</a:t>
            </a:r>
            <a:r>
              <a:rPr lang="en-US" sz="2400" dirty="0" smtClean="0"/>
              <a:t>2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/>
              <a:t>Prominent </a:t>
            </a:r>
            <a:r>
              <a:rPr lang="en-US" sz="3200" dirty="0" err="1" smtClean="0"/>
              <a:t>venodilation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069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82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PHARMACOLOGICAL ACTIONS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1) Blood Vessels:-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</a:t>
            </a:r>
            <a:r>
              <a:rPr lang="en-US" sz="3200" dirty="0" smtClean="0"/>
              <a:t>Severe dilation all over body.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↓ in </a:t>
            </a:r>
            <a:r>
              <a:rPr lang="en-US" sz="3200" dirty="0" err="1" smtClean="0"/>
              <a:t>t.p.r</a:t>
            </a:r>
            <a:r>
              <a:rPr lang="en-US" sz="3200" dirty="0" smtClean="0"/>
              <a:t>. and venous return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Marked hypotension (+Postural </a:t>
            </a:r>
            <a:r>
              <a:rPr lang="en-US" sz="3200" dirty="0" err="1" smtClean="0"/>
              <a:t>hypot</a:t>
            </a:r>
            <a:r>
              <a:rPr lang="en-US" sz="3200" dirty="0" smtClean="0"/>
              <a:t>. also)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Reflex tachycardia → d/t uninhibited release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        of NA → act  on  </a:t>
            </a:r>
            <a:r>
              <a:rPr lang="el-GR" sz="3200" dirty="0" smtClean="0"/>
              <a:t>β</a:t>
            </a:r>
            <a:r>
              <a:rPr lang="en-US" sz="3200" dirty="0" smtClean="0"/>
              <a:t>1.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4036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   PHARMACOLOGICAL ACTIONS</a:t>
            </a:r>
            <a:r>
              <a:rPr lang="en-US" sz="4000" b="1" dirty="0"/>
              <a:t> </a:t>
            </a:r>
            <a:r>
              <a:rPr lang="en-US" sz="4000" b="1" dirty="0" smtClean="0"/>
              <a:t>(contd.)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2) Kidney:- </a:t>
            </a:r>
            <a:r>
              <a:rPr lang="en-US" sz="2800" dirty="0" smtClean="0"/>
              <a:t>↓ </a:t>
            </a:r>
            <a:r>
              <a:rPr lang="en-US" sz="2800" dirty="0"/>
              <a:t>blood flow to kidneys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Reflex </a:t>
            </a:r>
            <a:r>
              <a:rPr lang="en-US" sz="2800" dirty="0"/>
              <a:t>↑ in secretion of renin</a:t>
            </a:r>
          </a:p>
          <a:p>
            <a:pPr marL="0" indent="0">
              <a:buNone/>
            </a:pPr>
            <a:r>
              <a:rPr lang="en-US" sz="2800" dirty="0"/>
              <a:t>                     </a:t>
            </a:r>
            <a:r>
              <a:rPr lang="en-US" sz="2800" dirty="0" smtClean="0"/>
              <a:t>Activation </a:t>
            </a:r>
            <a:r>
              <a:rPr lang="en-US" sz="2800" dirty="0"/>
              <a:t>of R-A-A system</a:t>
            </a:r>
          </a:p>
          <a:p>
            <a:pPr marL="0" indent="0">
              <a:buNone/>
            </a:pPr>
            <a:r>
              <a:rPr lang="en-US" sz="2800" dirty="0"/>
              <a:t>                    </a:t>
            </a:r>
            <a:r>
              <a:rPr lang="en-US" sz="2800" dirty="0" smtClean="0"/>
              <a:t>↑ </a:t>
            </a:r>
            <a:r>
              <a:rPr lang="en-US" sz="2800" dirty="0"/>
              <a:t>retention of Na/ water</a:t>
            </a:r>
            <a:r>
              <a:rPr lang="en-IN" sz="2800" dirty="0"/>
              <a:t> </a:t>
            </a:r>
            <a:r>
              <a:rPr lang="en-US" sz="2800" dirty="0" smtClean="0"/>
              <a:t>→ ↑ </a:t>
            </a:r>
            <a:r>
              <a:rPr lang="en-US" sz="2800" dirty="0"/>
              <a:t>blood volume</a:t>
            </a:r>
          </a:p>
          <a:p>
            <a:pPr marL="0" indent="0">
              <a:buNone/>
            </a:pPr>
            <a:r>
              <a:rPr lang="en-US" sz="2800" b="1" dirty="0" smtClean="0"/>
              <a:t>Drawbacks in </a:t>
            </a:r>
            <a:r>
              <a:rPr lang="en-US" sz="2800" b="1" dirty="0" err="1" smtClean="0"/>
              <a:t>Tt</a:t>
            </a:r>
            <a:r>
              <a:rPr lang="en-US" sz="2800" b="1" dirty="0" smtClean="0"/>
              <a:t> </a:t>
            </a:r>
            <a:r>
              <a:rPr lang="en-US" sz="2800" b="1" dirty="0"/>
              <a:t>of HT</a:t>
            </a:r>
            <a:r>
              <a:rPr lang="en-US" sz="2800" b="1" dirty="0" smtClean="0"/>
              <a:t>:-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</a:t>
            </a:r>
            <a:r>
              <a:rPr lang="en-US" sz="2800" dirty="0" smtClean="0"/>
              <a:t>Intense </a:t>
            </a:r>
            <a:r>
              <a:rPr lang="en-US" sz="2800" dirty="0"/>
              <a:t>vasodilation </a:t>
            </a:r>
            <a:r>
              <a:rPr lang="en-US" sz="2800" dirty="0" smtClean="0"/>
              <a:t>→ ↑ </a:t>
            </a:r>
            <a:r>
              <a:rPr lang="en-US" sz="2800" dirty="0"/>
              <a:t>Sym. Outflow</a:t>
            </a:r>
          </a:p>
          <a:p>
            <a:pPr marL="0" indent="0">
              <a:buNone/>
            </a:pPr>
            <a:r>
              <a:rPr lang="en-US" sz="2800" dirty="0"/>
              <a:t>         </a:t>
            </a:r>
            <a:r>
              <a:rPr lang="en-US" sz="2800" dirty="0" smtClean="0"/>
              <a:t>   Cardiac </a:t>
            </a:r>
            <a:r>
              <a:rPr lang="en-US" sz="2800" dirty="0"/>
              <a:t>stimulation (palpitation), </a:t>
            </a:r>
            <a:r>
              <a:rPr lang="en-US" sz="2800" dirty="0" err="1" smtClean="0"/>
              <a:t>Miosis</a:t>
            </a:r>
            <a:r>
              <a:rPr lang="en-US" sz="2800" dirty="0" smtClean="0"/>
              <a:t>, </a:t>
            </a:r>
            <a:r>
              <a:rPr lang="en-US" sz="2800" dirty="0" err="1" smtClean="0"/>
              <a:t>Diarr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smtClean="0"/>
              <a:t>        Postural </a:t>
            </a:r>
            <a:r>
              <a:rPr lang="en-US" sz="2800" dirty="0"/>
              <a:t>hypo, Nasal block, Impotence in male 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54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         NEWER DRUGS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 </a:t>
            </a:r>
            <a:r>
              <a:rPr lang="en-US" sz="3200" b="1" dirty="0" err="1" smtClean="0"/>
              <a:t>Prazosin</a:t>
            </a:r>
            <a:r>
              <a:rPr lang="en-US" sz="3200" b="1" dirty="0" smtClean="0"/>
              <a:t> (a&gt;v.), </a:t>
            </a:r>
            <a:r>
              <a:rPr lang="en-US" sz="3200" b="1" dirty="0" err="1" smtClean="0"/>
              <a:t>Doxazosin</a:t>
            </a:r>
            <a:r>
              <a:rPr lang="en-US" sz="3200" b="1" dirty="0" smtClean="0"/>
              <a:t>, Terazosin,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Alfuzosin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dirty="0" smtClean="0"/>
              <a:t>- Selective  </a:t>
            </a:r>
            <a:r>
              <a:rPr lang="el-GR" sz="3200" dirty="0" smtClean="0"/>
              <a:t>α</a:t>
            </a:r>
            <a:r>
              <a:rPr lang="en-US" sz="3200" dirty="0" smtClean="0"/>
              <a:t>1  block only → No marked S/E</a:t>
            </a:r>
          </a:p>
          <a:p>
            <a:pPr marL="0" indent="0">
              <a:buNone/>
            </a:pPr>
            <a:r>
              <a:rPr lang="en-US" sz="3200" dirty="0" smtClean="0"/>
              <a:t>- First dose effect is +.</a:t>
            </a:r>
          </a:p>
          <a:p>
            <a:pPr marL="0" indent="0">
              <a:buNone/>
            </a:pPr>
            <a:r>
              <a:rPr lang="en-US" sz="3200" dirty="0" smtClean="0"/>
              <a:t>- BP is ↓- less severe</a:t>
            </a:r>
          </a:p>
          <a:p>
            <a:pPr marL="0" indent="0">
              <a:buNone/>
            </a:pPr>
            <a:r>
              <a:rPr lang="en-US" sz="3200" dirty="0" smtClean="0"/>
              <a:t>- </a:t>
            </a:r>
            <a:r>
              <a:rPr lang="en-US" sz="3200" b="1" dirty="0" err="1" smtClean="0"/>
              <a:t>Tamsulosin</a:t>
            </a:r>
            <a:r>
              <a:rPr lang="en-US" sz="3200" b="1" dirty="0" smtClean="0"/>
              <a:t>:- </a:t>
            </a:r>
            <a:r>
              <a:rPr lang="en-US" sz="3200" dirty="0" smtClean="0"/>
              <a:t>Most recent drug (</a:t>
            </a:r>
            <a:r>
              <a:rPr lang="el-GR" sz="3200" dirty="0"/>
              <a:t>α</a:t>
            </a:r>
            <a:r>
              <a:rPr lang="en-US" sz="3200" dirty="0" smtClean="0"/>
              <a:t>1</a:t>
            </a:r>
            <a:r>
              <a:rPr lang="en-US" sz="1800" dirty="0" smtClean="0"/>
              <a:t>A</a:t>
            </a:r>
            <a:r>
              <a:rPr lang="en-US" sz="3200" dirty="0" smtClean="0"/>
              <a:t>, </a:t>
            </a:r>
            <a:r>
              <a:rPr lang="el-GR" sz="3200" dirty="0"/>
              <a:t>α</a:t>
            </a:r>
            <a:r>
              <a:rPr lang="en-US" sz="3200" dirty="0" smtClean="0"/>
              <a:t>1</a:t>
            </a:r>
            <a:r>
              <a:rPr lang="en-US" sz="1800" dirty="0" smtClean="0"/>
              <a:t>D</a:t>
            </a:r>
            <a:r>
              <a:rPr lang="en-US" sz="3200" dirty="0" smtClean="0"/>
              <a:t> 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On prostate only - BHP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25122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    THERAPEUTIC USES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Hypertensive  crisis</a:t>
            </a:r>
          </a:p>
          <a:p>
            <a:r>
              <a:rPr lang="en-US" sz="3600" b="1" dirty="0" err="1" smtClean="0"/>
              <a:t>Pheochromocytoma</a:t>
            </a:r>
            <a:endParaRPr lang="en-US" sz="3600" b="1" dirty="0" smtClean="0"/>
          </a:p>
          <a:p>
            <a:r>
              <a:rPr lang="en-US" sz="3600" b="1" dirty="0" smtClean="0"/>
              <a:t>Peripheral  vascular  disease</a:t>
            </a:r>
          </a:p>
          <a:p>
            <a:r>
              <a:rPr lang="en-US" sz="3600" b="1" dirty="0" smtClean="0"/>
              <a:t>BHP (newer selective drugs)</a:t>
            </a:r>
            <a:endParaRPr lang="en-US" sz="3600" b="1" dirty="0"/>
          </a:p>
          <a:p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063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β</a:t>
            </a:r>
            <a:r>
              <a:rPr lang="en-US" b="1" dirty="0" smtClean="0"/>
              <a:t>-ADRENOCEPTOR ANTAGONISTS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I. Non-selective:-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Propranolol,  </a:t>
            </a:r>
            <a:r>
              <a:rPr lang="en-US" sz="3200" dirty="0" err="1" smtClean="0"/>
              <a:t>Timolol</a:t>
            </a:r>
            <a:r>
              <a:rPr lang="en-US" sz="3200" dirty="0" smtClean="0"/>
              <a:t>,  Labetalol (</a:t>
            </a:r>
            <a:r>
              <a:rPr lang="el-GR" sz="3200" dirty="0" smtClean="0"/>
              <a:t>α</a:t>
            </a:r>
            <a:r>
              <a:rPr lang="en-US" sz="3200" dirty="0" smtClean="0"/>
              <a:t> also),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err="1" smtClean="0"/>
              <a:t>Pindolol</a:t>
            </a:r>
            <a:r>
              <a:rPr lang="en-US" sz="3200" dirty="0" smtClean="0"/>
              <a:t> (Sym. </a:t>
            </a:r>
            <a:r>
              <a:rPr lang="en-US" sz="3200" dirty="0" err="1"/>
              <a:t>m</a:t>
            </a:r>
            <a:r>
              <a:rPr lang="en-US" sz="3200" dirty="0" err="1" smtClean="0"/>
              <a:t>im</a:t>
            </a:r>
            <a:r>
              <a:rPr lang="en-US" sz="3200" dirty="0" smtClean="0"/>
              <a:t>.),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err="1" smtClean="0"/>
              <a:t>Carvedilol</a:t>
            </a:r>
            <a:r>
              <a:rPr lang="en-US" sz="3200" dirty="0" smtClean="0"/>
              <a:t> (antioxidant).</a:t>
            </a:r>
          </a:p>
          <a:p>
            <a:pPr marL="0" indent="0">
              <a:buNone/>
            </a:pPr>
            <a:r>
              <a:rPr lang="en-US" sz="3200" b="1" dirty="0" smtClean="0"/>
              <a:t>II. Cardio-selective:-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Metoprolol</a:t>
            </a:r>
            <a:r>
              <a:rPr lang="en-US" sz="3200" dirty="0" smtClean="0"/>
              <a:t>, Atenolol, </a:t>
            </a:r>
            <a:r>
              <a:rPr lang="en-US" sz="3200" dirty="0" err="1" smtClean="0"/>
              <a:t>Betaxolol</a:t>
            </a:r>
            <a:r>
              <a:rPr lang="en-US" sz="3200" dirty="0" smtClean="0"/>
              <a:t> (</a:t>
            </a:r>
            <a:r>
              <a:rPr lang="el-GR" sz="3200" dirty="0" smtClean="0"/>
              <a:t>α</a:t>
            </a:r>
            <a:r>
              <a:rPr lang="en-US" sz="3200" dirty="0" smtClean="0"/>
              <a:t> also),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Celiprolol</a:t>
            </a:r>
            <a:r>
              <a:rPr lang="en-US" sz="3200" dirty="0" smtClean="0"/>
              <a:t> (</a:t>
            </a:r>
            <a:r>
              <a:rPr lang="el-GR" sz="3200" dirty="0" smtClean="0"/>
              <a:t>β</a:t>
            </a:r>
            <a:r>
              <a:rPr lang="en-US" sz="3200" dirty="0" smtClean="0"/>
              <a:t>2 agonist)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080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PHARMACOLOGICAL ACTIONS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1) CVS:- </a:t>
            </a:r>
          </a:p>
          <a:p>
            <a:pPr marL="0" indent="0">
              <a:buNone/>
            </a:pPr>
            <a:r>
              <a:rPr lang="en-US" sz="3000" b="1" dirty="0" smtClean="0"/>
              <a:t>A) Heart- </a:t>
            </a:r>
            <a:r>
              <a:rPr lang="en-US" sz="3000" dirty="0" smtClean="0"/>
              <a:t>↓ in rate &amp; force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→↓ in cardiac work &amp; O2 consumption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</a:t>
            </a:r>
            <a:r>
              <a:rPr lang="en-US" sz="3000" dirty="0" err="1" smtClean="0"/>
              <a:t>Propanolol</a:t>
            </a:r>
            <a:r>
              <a:rPr lang="en-US" sz="3000" dirty="0" smtClean="0"/>
              <a:t> has </a:t>
            </a:r>
            <a:r>
              <a:rPr lang="en-US" sz="3000" dirty="0" err="1" smtClean="0"/>
              <a:t>Mem</a:t>
            </a:r>
            <a:r>
              <a:rPr lang="en-US" sz="3000" dirty="0" smtClean="0"/>
              <a:t>. Stabilizing action also.</a:t>
            </a: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B) Bl. Vessels-</a:t>
            </a:r>
            <a:r>
              <a:rPr lang="en-US" sz="3000" dirty="0" smtClean="0"/>
              <a:t>  Initially  mild ↑ in PR.</a:t>
            </a:r>
          </a:p>
          <a:p>
            <a:pPr marL="0" indent="0">
              <a:buNone/>
            </a:pPr>
            <a:r>
              <a:rPr lang="en-US" sz="3000" dirty="0" smtClean="0"/>
              <a:t>       Later - ↓ in CO →↓ circulating volume V →↓PR</a:t>
            </a:r>
          </a:p>
          <a:p>
            <a:pPr marL="0" indent="0">
              <a:buNone/>
            </a:pPr>
            <a:r>
              <a:rPr lang="en-US" sz="3000" dirty="0" smtClean="0"/>
              <a:t>       Ultimately ↓ in BP– Sys./ Dias. (in HT mainly)</a:t>
            </a:r>
          </a:p>
        </p:txBody>
      </p:sp>
    </p:spTree>
    <p:extLst>
      <p:ext uri="{BB962C8B-B14F-4D97-AF65-F5344CB8AC3E}">
        <p14:creationId xmlns:p14="http://schemas.microsoft.com/office/powerpoint/2010/main" xmlns="" val="16597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b="1" dirty="0"/>
              <a:t>PHARMACOLOGICAL </a:t>
            </a:r>
            <a:r>
              <a:rPr lang="en-US" sz="4000" b="1" dirty="0" smtClean="0"/>
              <a:t>ACTIONS(contd.)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2) CNS</a:t>
            </a:r>
            <a:r>
              <a:rPr lang="en-US" sz="3200" b="1" dirty="0" smtClean="0">
                <a:solidFill>
                  <a:srgbClr val="FF0000"/>
                </a:solidFill>
              </a:rPr>
              <a:t>:- </a:t>
            </a:r>
            <a:r>
              <a:rPr lang="en-US" sz="3200" dirty="0" smtClean="0"/>
              <a:t>Non </a:t>
            </a:r>
            <a:r>
              <a:rPr lang="en-US" sz="3200" dirty="0"/>
              <a:t>specific </a:t>
            </a:r>
            <a:r>
              <a:rPr lang="el-GR" sz="3200" dirty="0"/>
              <a:t>β</a:t>
            </a:r>
            <a:r>
              <a:rPr lang="en-US" sz="3200" dirty="0"/>
              <a:t> R in vasomotor area</a:t>
            </a:r>
            <a:r>
              <a:rPr lang="en-US" sz="3200" dirty="0" smtClean="0"/>
              <a:t>→</a:t>
            </a:r>
          </a:p>
          <a:p>
            <a:pPr marL="0" indent="0">
              <a:buNone/>
            </a:pPr>
            <a:r>
              <a:rPr lang="en-US" sz="3200" dirty="0" smtClean="0"/>
              <a:t>       ↓ in sym. outflow. </a:t>
            </a:r>
            <a:r>
              <a:rPr lang="en-US" sz="3200" dirty="0"/>
              <a:t>(</a:t>
            </a:r>
            <a:r>
              <a:rPr lang="en-US" sz="3200" dirty="0" smtClean="0"/>
              <a:t>Atenolol, </a:t>
            </a:r>
            <a:r>
              <a:rPr lang="en-US" sz="3200" dirty="0" err="1" smtClean="0"/>
              <a:t>Sotalol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sz="3200" b="1" dirty="0">
                <a:solidFill>
                  <a:srgbClr val="FF0000"/>
                </a:solidFill>
              </a:rPr>
              <a:t>) PNS:- </a:t>
            </a:r>
            <a:r>
              <a:rPr lang="en-US" sz="3200" dirty="0" smtClean="0"/>
              <a:t>Presynaptic </a:t>
            </a:r>
            <a:r>
              <a:rPr lang="el-GR" sz="3200" dirty="0"/>
              <a:t>β</a:t>
            </a:r>
            <a:r>
              <a:rPr lang="en-US" sz="3200" dirty="0"/>
              <a:t>2 R at post gang. </a:t>
            </a:r>
            <a:r>
              <a:rPr lang="en-US" sz="3200" dirty="0" smtClean="0"/>
              <a:t>Sym.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neuron  terminals </a:t>
            </a:r>
            <a:r>
              <a:rPr lang="en-US" sz="3200" dirty="0"/>
              <a:t>→↓ in release of NA.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152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604</Words>
  <Application>Microsoft Office PowerPoint</Application>
  <PresentationFormat>On-screen Show (4:3)</PresentationFormat>
  <Paragraphs>102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ANTI-ADRENERGIC DRUGS</vt:lpstr>
      <vt:lpstr>α ADRENOCEPTOR ANTAGONISTS</vt:lpstr>
      <vt:lpstr>PHARMACOLOGICAL ACTIONS</vt:lpstr>
      <vt:lpstr>   PHARMACOLOGICAL ACTIONS (contd.)</vt:lpstr>
      <vt:lpstr>         NEWER DRUGS</vt:lpstr>
      <vt:lpstr>    THERAPEUTIC USES</vt:lpstr>
      <vt:lpstr>β-ADRENOCEPTOR ANTAGONISTS</vt:lpstr>
      <vt:lpstr>PHARMACOLOGICAL ACTIONS</vt:lpstr>
      <vt:lpstr>PHARMACOLOGICAL ACTIONS(contd.)</vt:lpstr>
      <vt:lpstr>PHARMACOLOGICAL ACTIONS(contd.)</vt:lpstr>
      <vt:lpstr>    PHARMACOLOGICAL ACTIONS (contd.)</vt:lpstr>
      <vt:lpstr>ADVERSE EFFECTS  &amp; CONTRAINDICATIONS</vt:lpstr>
      <vt:lpstr>     THERAPEUTIC USES</vt:lpstr>
      <vt:lpstr>THERAPEUTIC USES(contd.)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ANTI-ADRENERGIC DRUGS</dc:title>
  <dc:creator>Dell</dc:creator>
  <cp:lastModifiedBy>Pharma</cp:lastModifiedBy>
  <cp:revision>53</cp:revision>
  <dcterms:created xsi:type="dcterms:W3CDTF">2006-08-16T00:00:00Z</dcterms:created>
  <dcterms:modified xsi:type="dcterms:W3CDTF">2015-02-14T07:10:27Z</dcterms:modified>
</cp:coreProperties>
</file>