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1" r:id="rId6"/>
    <p:sldId id="300" r:id="rId7"/>
    <p:sldId id="264" r:id="rId8"/>
    <p:sldId id="265" r:id="rId9"/>
    <p:sldId id="266" r:id="rId10"/>
    <p:sldId id="267" r:id="rId11"/>
    <p:sldId id="268" r:id="rId12"/>
    <p:sldId id="270" r:id="rId13"/>
    <p:sldId id="269" r:id="rId14"/>
    <p:sldId id="301" r:id="rId15"/>
    <p:sldId id="302" r:id="rId16"/>
    <p:sldId id="272" r:id="rId17"/>
    <p:sldId id="274" r:id="rId18"/>
    <p:sldId id="275" r:id="rId19"/>
    <p:sldId id="276" r:id="rId20"/>
    <p:sldId id="281" r:id="rId21"/>
    <p:sldId id="277" r:id="rId22"/>
    <p:sldId id="278" r:id="rId23"/>
    <p:sldId id="279" r:id="rId24"/>
    <p:sldId id="280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6" r:id="rId34"/>
    <p:sldId id="297" r:id="rId35"/>
    <p:sldId id="298" r:id="rId36"/>
    <p:sldId id="299" r:id="rId37"/>
    <p:sldId id="304" r:id="rId38"/>
    <p:sldId id="305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938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F5209-2903-4EB4-B4D5-5A3C7CFB7BD0}" type="datetimeFigureOut">
              <a:rPr lang="en-US" smtClean="0"/>
              <a:pPr/>
              <a:t>12/9/2014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378B9-50EC-4B53-9F32-0F40F1A3C51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378B9-50EC-4B53-9F32-0F40F1A3C51E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378B9-50EC-4B53-9F32-0F40F1A3C51E}" type="slidenum">
              <a:rPr lang="en-IN" smtClean="0"/>
              <a:pPr/>
              <a:t>15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42BD-F019-41A1-AB04-03C8276B086C}" type="datetimeFigureOut">
              <a:rPr lang="en-US" smtClean="0"/>
              <a:pPr/>
              <a:t>12/9/2014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14FB56-571F-448B-882C-7BB68E5D688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42BD-F019-41A1-AB04-03C8276B086C}" type="datetimeFigureOut">
              <a:rPr lang="en-US" smtClean="0"/>
              <a:pPr/>
              <a:t>12/9/2014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FB56-571F-448B-882C-7BB68E5D688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614FB56-571F-448B-882C-7BB68E5D688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42BD-F019-41A1-AB04-03C8276B086C}" type="datetimeFigureOut">
              <a:rPr lang="en-US" smtClean="0"/>
              <a:pPr/>
              <a:t>12/9/2014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42BD-F019-41A1-AB04-03C8276B086C}" type="datetimeFigureOut">
              <a:rPr lang="en-US" smtClean="0"/>
              <a:pPr/>
              <a:t>12/9/2014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614FB56-571F-448B-882C-7BB68E5D688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42BD-F019-41A1-AB04-03C8276B086C}" type="datetimeFigureOut">
              <a:rPr lang="en-US" smtClean="0"/>
              <a:pPr/>
              <a:t>12/9/2014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14FB56-571F-448B-882C-7BB68E5D688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4FC42BD-F019-41A1-AB04-03C8276B086C}" type="datetimeFigureOut">
              <a:rPr lang="en-US" smtClean="0"/>
              <a:pPr/>
              <a:t>12/9/2014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FB56-571F-448B-882C-7BB68E5D688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42BD-F019-41A1-AB04-03C8276B086C}" type="datetimeFigureOut">
              <a:rPr lang="en-US" smtClean="0"/>
              <a:pPr/>
              <a:t>12/9/2014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IN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614FB56-571F-448B-882C-7BB68E5D688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42BD-F019-41A1-AB04-03C8276B086C}" type="datetimeFigureOut">
              <a:rPr lang="en-US" smtClean="0"/>
              <a:pPr/>
              <a:t>12/9/2014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614FB56-571F-448B-882C-7BB68E5D688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42BD-F019-41A1-AB04-03C8276B086C}" type="datetimeFigureOut">
              <a:rPr lang="en-US" smtClean="0"/>
              <a:pPr/>
              <a:t>12/9/2014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14FB56-571F-448B-882C-7BB68E5D688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14FB56-571F-448B-882C-7BB68E5D688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42BD-F019-41A1-AB04-03C8276B086C}" type="datetimeFigureOut">
              <a:rPr lang="en-US" smtClean="0"/>
              <a:pPr/>
              <a:t>12/9/2014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614FB56-571F-448B-882C-7BB68E5D688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4FC42BD-F019-41A1-AB04-03C8276B086C}" type="datetimeFigureOut">
              <a:rPr lang="en-US" smtClean="0"/>
              <a:pPr/>
              <a:t>12/9/2014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4FC42BD-F019-41A1-AB04-03C8276B086C}" type="datetimeFigureOut">
              <a:rPr lang="en-US" smtClean="0"/>
              <a:pPr/>
              <a:t>12/9/2014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14FB56-571F-448B-882C-7BB68E5D688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286248" y="4572008"/>
            <a:ext cx="4500594" cy="1214446"/>
          </a:xfrm>
        </p:spPr>
        <p:txBody>
          <a:bodyPr>
            <a:normAutofit/>
          </a:bodyPr>
          <a:lstStyle/>
          <a:p>
            <a:pPr algn="l"/>
            <a:endParaRPr lang="en-US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Prof. </a:t>
            </a:r>
            <a:r>
              <a:rPr lang="en-US" sz="2000" dirty="0" err="1" smtClean="0">
                <a:solidFill>
                  <a:schemeClr val="tx1"/>
                </a:solidFill>
              </a:rPr>
              <a:t>sANDEEP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saxena</a:t>
            </a:r>
            <a:r>
              <a:rPr lang="en-US" sz="2000" dirty="0" smtClean="0">
                <a:solidFill>
                  <a:schemeClr val="tx1"/>
                </a:solidFill>
              </a:rPr>
              <a:t>        </a:t>
            </a:r>
            <a:r>
              <a:rPr lang="en-US" sz="1400" dirty="0" err="1" smtClean="0">
                <a:solidFill>
                  <a:schemeClr val="tx1"/>
                </a:solidFill>
              </a:rPr>
              <a:t>ms,FRCS</a:t>
            </a:r>
            <a:r>
              <a:rPr lang="en-US" sz="1400" dirty="0" smtClean="0">
                <a:solidFill>
                  <a:schemeClr val="tx1"/>
                </a:solidFill>
              </a:rPr>
              <a:t>(</a:t>
            </a:r>
            <a:r>
              <a:rPr lang="en-US" sz="1400" dirty="0" err="1" smtClean="0">
                <a:solidFill>
                  <a:schemeClr val="tx1"/>
                </a:solidFill>
              </a:rPr>
              <a:t>ed</a:t>
            </a:r>
            <a:r>
              <a:rPr lang="en-US" sz="1400" dirty="0" smtClean="0">
                <a:solidFill>
                  <a:schemeClr val="tx1"/>
                </a:solidFill>
              </a:rPr>
              <a:t>),FRCS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-38112"/>
            <a:ext cx="7772400" cy="1752600"/>
          </a:xfrm>
        </p:spPr>
        <p:txBody>
          <a:bodyPr/>
          <a:lstStyle/>
          <a:p>
            <a:r>
              <a:rPr lang="en-US" dirty="0" smtClean="0"/>
              <a:t>ENDOPHTHALMITIS</a:t>
            </a:r>
            <a:endParaRPr lang="en-IN" dirty="0"/>
          </a:p>
        </p:txBody>
      </p:sp>
      <p:pic>
        <p:nvPicPr>
          <p:cNvPr id="2051" name="Picture 3" descr="C:\Users\Mugdha\Desktop\endoph\s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281274"/>
            <a:ext cx="3857652" cy="28623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4943475" y="1371600"/>
            <a:ext cx="4200525" cy="4681538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1000100" y="2857496"/>
            <a:ext cx="271464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Acute onset</a:t>
            </a:r>
            <a:endParaRPr lang="en-IN" sz="28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500694" y="2857496"/>
            <a:ext cx="271464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Delayed onset</a:t>
            </a:r>
            <a:endParaRPr lang="en-IN" sz="28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7" idx="0"/>
          </p:cNvCxnSpPr>
          <p:nvPr/>
        </p:nvCxnSpPr>
        <p:spPr>
          <a:xfrm rot="5400000" flipH="1" flipV="1">
            <a:off x="1928794" y="2428868"/>
            <a:ext cx="857256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357422" y="2000240"/>
            <a:ext cx="4500594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0"/>
          </p:cNvCxnSpPr>
          <p:nvPr/>
        </p:nvCxnSpPr>
        <p:spPr>
          <a:xfrm rot="5400000" flipH="1" flipV="1">
            <a:off x="6429388" y="2428868"/>
            <a:ext cx="857256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071538" y="4286256"/>
            <a:ext cx="2500330" cy="92869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Within 6 weeks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715008" y="4286256"/>
            <a:ext cx="2500330" cy="92869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After 6 weeks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2214546" y="3571876"/>
            <a:ext cx="285752" cy="642942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Down Arrow 22"/>
          <p:cNvSpPr/>
          <p:nvPr/>
        </p:nvSpPr>
        <p:spPr>
          <a:xfrm>
            <a:off x="6715140" y="3571876"/>
            <a:ext cx="285752" cy="642942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POST-OP ENDOPHTHALMITIS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1527048"/>
            <a:ext cx="8503920" cy="4572000"/>
          </a:xfrm>
        </p:spPr>
        <p:txBody>
          <a:bodyPr/>
          <a:lstStyle/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Most common organism - </a:t>
            </a:r>
            <a:r>
              <a:rPr lang="en-US" sz="2400" dirty="0" err="1" smtClean="0"/>
              <a:t>Coagulase</a:t>
            </a:r>
            <a:r>
              <a:rPr lang="en-US" sz="2400" dirty="0" smtClean="0"/>
              <a:t> negative </a:t>
            </a:r>
            <a:r>
              <a:rPr lang="en-US" sz="2400" i="1" dirty="0" smtClean="0"/>
              <a:t>Staphylococcus </a:t>
            </a:r>
            <a:r>
              <a:rPr lang="en-US" sz="2400" dirty="0" smtClean="0"/>
              <a:t>species  (</a:t>
            </a:r>
            <a:r>
              <a:rPr lang="en-US" sz="2400" i="1" dirty="0" err="1" smtClean="0"/>
              <a:t>S.epidermidis</a:t>
            </a:r>
            <a:r>
              <a:rPr lang="en-US" sz="2400" i="1" dirty="0" smtClean="0"/>
              <a:t>)</a:t>
            </a:r>
          </a:p>
          <a:p>
            <a:endParaRPr lang="en-US" sz="2400" i="1" dirty="0" smtClean="0"/>
          </a:p>
          <a:p>
            <a:r>
              <a:rPr lang="en-US" sz="2400" dirty="0" err="1" smtClean="0"/>
              <a:t>Hyperacute</a:t>
            </a:r>
            <a:r>
              <a:rPr lang="en-US" sz="2400" dirty="0" smtClean="0"/>
              <a:t> infections - </a:t>
            </a:r>
            <a:r>
              <a:rPr lang="en-US" sz="2400" i="1" dirty="0" smtClean="0"/>
              <a:t>Pseudomonas </a:t>
            </a:r>
            <a:r>
              <a:rPr lang="en-US" sz="2400" i="1" dirty="0" err="1" smtClean="0"/>
              <a:t>aeruginosa</a:t>
            </a:r>
            <a:r>
              <a:rPr lang="en-US" sz="2400" dirty="0" smtClean="0"/>
              <a:t> and </a:t>
            </a:r>
            <a:r>
              <a:rPr lang="en-US" sz="2400" i="1" dirty="0" smtClean="0"/>
              <a:t>Bacillus</a:t>
            </a:r>
            <a:r>
              <a:rPr lang="en-US" sz="2400" dirty="0" smtClean="0"/>
              <a:t> species.</a:t>
            </a:r>
          </a:p>
          <a:p>
            <a:endParaRPr lang="en-US" sz="2400" dirty="0" smtClean="0"/>
          </a:p>
          <a:p>
            <a:r>
              <a:rPr lang="en-US" sz="2400" dirty="0" smtClean="0"/>
              <a:t>Source of infection- lid flora</a:t>
            </a:r>
          </a:p>
          <a:p>
            <a:pPr>
              <a:buNone/>
            </a:pPr>
            <a:r>
              <a:rPr lang="en-US" sz="2400" dirty="0" smtClean="0"/>
              <a:t>                                       - </a:t>
            </a:r>
            <a:r>
              <a:rPr lang="en-US" sz="2400" dirty="0" err="1" smtClean="0"/>
              <a:t>conjunctival</a:t>
            </a:r>
            <a:r>
              <a:rPr lang="en-US" sz="2400" dirty="0" smtClean="0"/>
              <a:t> flora</a:t>
            </a:r>
          </a:p>
          <a:p>
            <a:r>
              <a:rPr lang="en-US" sz="2400" dirty="0" smtClean="0"/>
              <a:t>Entry occurs at the time of surgery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DELAYED- ONSET ENDOPHTHALMITIS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Low virulence organisms: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Propionibacterium</a:t>
            </a:r>
            <a:r>
              <a:rPr lang="en-US" dirty="0" smtClean="0">
                <a:solidFill>
                  <a:schemeClr val="tx1"/>
                </a:solidFill>
              </a:rPr>
              <a:t> acne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Staphylococcus </a:t>
            </a:r>
            <a:r>
              <a:rPr lang="en-US" dirty="0" err="1" smtClean="0">
                <a:solidFill>
                  <a:schemeClr val="tx1"/>
                </a:solidFill>
              </a:rPr>
              <a:t>epidermidis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Fungi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Release of organisms sequestered within the capsular bag- </a:t>
            </a:r>
            <a:r>
              <a:rPr lang="en-US" dirty="0" err="1" smtClean="0">
                <a:solidFill>
                  <a:schemeClr val="tx1"/>
                </a:solidFill>
              </a:rPr>
              <a:t>saccular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endophthalmitis</a:t>
            </a: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85860"/>
            <a:ext cx="8503920" cy="5072098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SYMPTOMS:</a:t>
            </a:r>
          </a:p>
          <a:p>
            <a:pPr>
              <a:buNone/>
            </a:pPr>
            <a:endParaRPr lang="en-US" sz="2800" dirty="0" smtClean="0"/>
          </a:p>
          <a:p>
            <a:pPr lvl="1">
              <a:buFont typeface="Wingdings" pitchFamily="2" charset="2"/>
              <a:buChar char="§"/>
            </a:pPr>
            <a:r>
              <a:rPr lang="en-US" sz="2300" dirty="0" smtClean="0">
                <a:solidFill>
                  <a:schemeClr val="tx1"/>
                </a:solidFill>
              </a:rPr>
              <a:t>Blurred vision (94%)</a:t>
            </a:r>
          </a:p>
          <a:p>
            <a:pPr lvl="1">
              <a:buFont typeface="Wingdings" pitchFamily="2" charset="2"/>
              <a:buChar char="§"/>
            </a:pPr>
            <a:endParaRPr lang="en-US" sz="23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300" dirty="0" smtClean="0">
                <a:solidFill>
                  <a:schemeClr val="tx1"/>
                </a:solidFill>
              </a:rPr>
              <a:t>Red eye (82%)</a:t>
            </a:r>
          </a:p>
          <a:p>
            <a:pPr lvl="1">
              <a:buFont typeface="Wingdings" pitchFamily="2" charset="2"/>
              <a:buChar char="§"/>
            </a:pPr>
            <a:endParaRPr lang="en-US" sz="23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300" dirty="0" smtClean="0">
                <a:solidFill>
                  <a:schemeClr val="tx1"/>
                </a:solidFill>
              </a:rPr>
              <a:t>Pain (74%)</a:t>
            </a:r>
          </a:p>
          <a:p>
            <a:pPr lvl="1">
              <a:buFont typeface="Wingdings" pitchFamily="2" charset="2"/>
              <a:buChar char="§"/>
            </a:pPr>
            <a:endParaRPr lang="en-IN" dirty="0">
              <a:solidFill>
                <a:schemeClr val="tx1"/>
              </a:solidFill>
            </a:endParaRPr>
          </a:p>
        </p:txBody>
      </p:sp>
      <p:pic>
        <p:nvPicPr>
          <p:cNvPr id="11266" name="Picture 2" descr="C:\Users\Mugdha\Desktop\endoph\blurr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428736"/>
            <a:ext cx="2428892" cy="3093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SIGNS: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Decreased visual acuity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Lid edema, </a:t>
            </a:r>
            <a:r>
              <a:rPr lang="en-US" dirty="0" err="1" smtClean="0">
                <a:solidFill>
                  <a:schemeClr val="tx1"/>
                </a:solidFill>
              </a:rPr>
              <a:t>conjunctival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chemosis</a:t>
            </a:r>
            <a:r>
              <a:rPr lang="en-US" dirty="0" smtClean="0">
                <a:solidFill>
                  <a:schemeClr val="tx1"/>
                </a:solidFill>
              </a:rPr>
              <a:t>, congestion and discharge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Corneal edema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Keratic</a:t>
            </a:r>
            <a:r>
              <a:rPr lang="en-US" dirty="0" smtClean="0">
                <a:solidFill>
                  <a:schemeClr val="tx1"/>
                </a:solidFill>
              </a:rPr>
              <a:t> precipitates (delayed-onset)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Fibrinous</a:t>
            </a:r>
            <a:r>
              <a:rPr lang="en-US" dirty="0" smtClean="0">
                <a:solidFill>
                  <a:schemeClr val="tx1"/>
                </a:solidFill>
              </a:rPr>
              <a:t> exudates and </a:t>
            </a:r>
            <a:r>
              <a:rPr lang="en-US" dirty="0" err="1" smtClean="0">
                <a:solidFill>
                  <a:schemeClr val="tx1"/>
                </a:solidFill>
              </a:rPr>
              <a:t>hypopyon</a:t>
            </a:r>
            <a:r>
              <a:rPr lang="en-US" dirty="0" smtClean="0">
                <a:solidFill>
                  <a:schemeClr val="tx1"/>
                </a:solidFill>
              </a:rPr>
              <a:t> in AC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Relative afferent </a:t>
            </a:r>
            <a:r>
              <a:rPr lang="en-US" dirty="0" err="1" smtClean="0">
                <a:solidFill>
                  <a:schemeClr val="tx1"/>
                </a:solidFill>
              </a:rPr>
              <a:t>pupillary</a:t>
            </a:r>
            <a:r>
              <a:rPr lang="en-US" dirty="0" smtClean="0">
                <a:solidFill>
                  <a:schemeClr val="tx1"/>
                </a:solidFill>
              </a:rPr>
              <a:t> defect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Loss of red reflex, impaired </a:t>
            </a:r>
            <a:r>
              <a:rPr lang="en-US" dirty="0" err="1" smtClean="0">
                <a:solidFill>
                  <a:schemeClr val="tx1"/>
                </a:solidFill>
              </a:rPr>
              <a:t>fundal</a:t>
            </a:r>
            <a:r>
              <a:rPr lang="en-US" dirty="0" smtClean="0">
                <a:solidFill>
                  <a:schemeClr val="tx1"/>
                </a:solidFill>
              </a:rPr>
              <a:t> view, </a:t>
            </a:r>
            <a:r>
              <a:rPr lang="en-US" dirty="0" err="1" smtClean="0">
                <a:solidFill>
                  <a:schemeClr val="tx1"/>
                </a:solidFill>
              </a:rPr>
              <a:t>vitritis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Scattered retinal </a:t>
            </a:r>
            <a:r>
              <a:rPr lang="en-US" dirty="0" err="1" smtClean="0">
                <a:solidFill>
                  <a:schemeClr val="tx1"/>
                </a:solidFill>
              </a:rPr>
              <a:t>haemorrhages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periphlebitis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Capsular plaque (</a:t>
            </a:r>
            <a:r>
              <a:rPr lang="en-US" dirty="0" err="1" smtClean="0">
                <a:solidFill>
                  <a:schemeClr val="tx1"/>
                </a:solidFill>
              </a:rPr>
              <a:t>Propionibacterium</a:t>
            </a:r>
            <a:r>
              <a:rPr lang="en-US" dirty="0" smtClean="0">
                <a:solidFill>
                  <a:schemeClr val="tx1"/>
                </a:solidFill>
              </a:rPr>
              <a:t> acnes </a:t>
            </a:r>
            <a:r>
              <a:rPr lang="en-US" dirty="0" err="1" smtClean="0">
                <a:solidFill>
                  <a:schemeClr val="tx1"/>
                </a:solidFill>
              </a:rPr>
              <a:t>endophthalmitis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IN" dirty="0" smtClean="0">
              <a:solidFill>
                <a:schemeClr val="tx1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BLEB- ASSOCIATED ENDOPHTHALMITIS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3091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Incidence:</a:t>
            </a:r>
          </a:p>
          <a:p>
            <a:pPr lvl="2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200" dirty="0" smtClean="0"/>
              <a:t>Acute- 0.06-0.2% </a:t>
            </a:r>
          </a:p>
          <a:p>
            <a:r>
              <a:rPr lang="en-US" dirty="0" smtClean="0"/>
              <a:t>Predisposing factors: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Blepharitis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Use of anti- fibrotic agents (</a:t>
            </a:r>
            <a:r>
              <a:rPr lang="en-US" dirty="0" err="1" smtClean="0">
                <a:solidFill>
                  <a:schemeClr val="tx1"/>
                </a:solidFill>
              </a:rPr>
              <a:t>Mitomycin</a:t>
            </a:r>
            <a:r>
              <a:rPr lang="en-US" dirty="0" smtClean="0">
                <a:solidFill>
                  <a:schemeClr val="tx1"/>
                </a:solidFill>
              </a:rPr>
              <a:t>- C, 5- fluorouracil</a:t>
            </a:r>
            <a:r>
              <a:rPr lang="en-IN" dirty="0" smtClean="0">
                <a:solidFill>
                  <a:schemeClr val="tx1"/>
                </a:solidFill>
              </a:rPr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Long term topical antibiotic use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Inferior or nasally placed bleb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Bleb leak</a:t>
            </a: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Pathogens: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Streptococcus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H.influenzae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Staphylococcus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9058" y="1928802"/>
            <a:ext cx="350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 Delayed- 0.2-18%</a:t>
            </a:r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 TRAUMATIC ENDOPHTHALMITIS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Occurs following penetrating trauma (7%)</a:t>
            </a:r>
          </a:p>
          <a:p>
            <a:r>
              <a:rPr lang="en-US" dirty="0" smtClean="0"/>
              <a:t>Intraocular foreign body increases the risk (30%)</a:t>
            </a:r>
          </a:p>
          <a:p>
            <a:r>
              <a:rPr lang="en-US" dirty="0" smtClean="0"/>
              <a:t>Common organisms </a:t>
            </a:r>
            <a:r>
              <a:rPr lang="en-US" dirty="0" err="1" smtClean="0"/>
              <a:t>inolved</a:t>
            </a:r>
            <a:r>
              <a:rPr lang="en-US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Gram positive </a:t>
            </a:r>
            <a:r>
              <a:rPr lang="en-US" dirty="0" err="1" smtClean="0">
                <a:solidFill>
                  <a:schemeClr val="tx1"/>
                </a:solidFill>
              </a:rPr>
              <a:t>cocci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Bacillus </a:t>
            </a:r>
            <a:r>
              <a:rPr lang="en-US" dirty="0" err="1" smtClean="0">
                <a:solidFill>
                  <a:schemeClr val="tx1"/>
                </a:solidFill>
              </a:rPr>
              <a:t>spp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Fungi (esp. </a:t>
            </a:r>
            <a:r>
              <a:rPr lang="en-US" dirty="0" err="1" smtClean="0">
                <a:solidFill>
                  <a:schemeClr val="tx1"/>
                </a:solidFill>
              </a:rPr>
              <a:t>Fusarium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/>
              <a:t>May occur anytime from days to weeks following injury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Delay in diagnosis: Post- traumatic inflammation </a:t>
            </a:r>
            <a:r>
              <a:rPr lang="en-US" dirty="0" err="1" smtClean="0">
                <a:solidFill>
                  <a:schemeClr val="tx1"/>
                </a:solidFill>
              </a:rPr>
              <a:t>vs</a:t>
            </a:r>
            <a:r>
              <a:rPr lang="en-US" dirty="0" smtClean="0">
                <a:solidFill>
                  <a:schemeClr val="tx1"/>
                </a:solidFill>
              </a:rPr>
              <a:t> infection</a:t>
            </a: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ENDOGENOUS ENDOPHTHALMITIS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err="1" smtClean="0"/>
              <a:t>Haematogenous</a:t>
            </a:r>
            <a:r>
              <a:rPr lang="en-US" sz="2400" dirty="0" smtClean="0"/>
              <a:t> spread of micro-organisms from a site external to the eye</a:t>
            </a:r>
          </a:p>
          <a:p>
            <a:r>
              <a:rPr lang="en-US" sz="2400" dirty="0" smtClean="0"/>
              <a:t>Predisposing host factors:</a:t>
            </a:r>
          </a:p>
          <a:p>
            <a:pPr lvl="2"/>
            <a:r>
              <a:rPr lang="en-US" sz="1800" dirty="0" smtClean="0"/>
              <a:t>Age (children)</a:t>
            </a:r>
          </a:p>
          <a:p>
            <a:pPr lvl="2"/>
            <a:r>
              <a:rPr lang="en-US" sz="1800" dirty="0" smtClean="0"/>
              <a:t>Immune suppression            </a:t>
            </a:r>
          </a:p>
          <a:p>
            <a:pPr lvl="2"/>
            <a:r>
              <a:rPr lang="en-US" sz="1800" dirty="0" smtClean="0"/>
              <a:t>Malnutrition</a:t>
            </a:r>
          </a:p>
          <a:p>
            <a:pPr lvl="2"/>
            <a:r>
              <a:rPr lang="en-US" sz="1800" dirty="0" smtClean="0"/>
              <a:t>Diabetes mellitus</a:t>
            </a:r>
          </a:p>
          <a:p>
            <a:pPr lvl="2"/>
            <a:r>
              <a:rPr lang="en-US" sz="1800" dirty="0" smtClean="0"/>
              <a:t>Alcoholism </a:t>
            </a:r>
          </a:p>
          <a:p>
            <a:pPr lvl="2"/>
            <a:r>
              <a:rPr lang="en-US" sz="1800" dirty="0" smtClean="0"/>
              <a:t>Malignancy</a:t>
            </a:r>
          </a:p>
          <a:p>
            <a:r>
              <a:rPr lang="en-US" sz="2400" dirty="0" smtClean="0"/>
              <a:t>Presents with less inflammation and pain than other forms of </a:t>
            </a:r>
            <a:r>
              <a:rPr lang="en-US" sz="2400" dirty="0" err="1" smtClean="0"/>
              <a:t>endophthalmitis</a:t>
            </a:r>
            <a:endParaRPr lang="en-US" sz="2400" dirty="0" smtClean="0"/>
          </a:p>
          <a:p>
            <a:r>
              <a:rPr lang="en-US" sz="2400" dirty="0" smtClean="0"/>
              <a:t>Reduced vision and floaters in one or both eyes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OF ENDOPHTHALMITIS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Early recognition is critical.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High index of suspicion to be maintained.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 complete ocular and medical history is essential.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Thorough ophthalmic examination performed.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An intraocular inflammation involving ocular cavities (vitreous cavity and/ or anterior chamber) and their adjacent structures</a:t>
            </a:r>
            <a:r>
              <a:rPr lang="en-US" dirty="0" smtClean="0"/>
              <a:t>.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OPHTHALMIC INVESTIGATIONS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16662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Conjunctival</a:t>
            </a:r>
            <a:r>
              <a:rPr lang="en-US" dirty="0" smtClean="0"/>
              <a:t> swab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For pre-existing organisms in </a:t>
            </a:r>
            <a:r>
              <a:rPr lang="en-US" dirty="0" err="1" smtClean="0">
                <a:solidFill>
                  <a:schemeClr val="tx1"/>
                </a:solidFill>
              </a:rPr>
              <a:t>adnexae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/>
              <a:t>Ultrasonography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Useful in anterior segment media opacity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Confirm presence of variable echoes in vitreous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Retained lens remnants in posterior segment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Intraocular foreign body in post- traumatic cases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Retinal or </a:t>
            </a:r>
            <a:r>
              <a:rPr lang="en-US" dirty="0" err="1" smtClean="0">
                <a:solidFill>
                  <a:schemeClr val="tx1"/>
                </a:solidFill>
              </a:rPr>
              <a:t>choroidal</a:t>
            </a:r>
            <a:r>
              <a:rPr lang="en-US" dirty="0" smtClean="0">
                <a:solidFill>
                  <a:schemeClr val="tx1"/>
                </a:solidFill>
              </a:rPr>
              <a:t> detachment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Provide a baseline to compare</a:t>
            </a: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 OF PATHOGENS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Aqueous tap: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0.1-0.2 ml of aqueous is aspirated via a </a:t>
            </a:r>
            <a:r>
              <a:rPr lang="en-US" dirty="0" err="1" smtClean="0">
                <a:solidFill>
                  <a:schemeClr val="tx1"/>
                </a:solidFill>
              </a:rPr>
              <a:t>limbal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paracentesis</a:t>
            </a:r>
            <a:r>
              <a:rPr lang="en-US" dirty="0" smtClean="0">
                <a:solidFill>
                  <a:schemeClr val="tx1"/>
                </a:solidFill>
              </a:rPr>
              <a:t> using a 25-G needle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Vitreous tap: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0.2-0.4 ml is aspirated from mid-vitreous cavity using a 23-G needle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Distance from </a:t>
            </a:r>
            <a:r>
              <a:rPr lang="en-US" dirty="0" err="1" smtClean="0">
                <a:solidFill>
                  <a:schemeClr val="tx1"/>
                </a:solidFill>
              </a:rPr>
              <a:t>limbus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3mm for </a:t>
            </a:r>
            <a:r>
              <a:rPr lang="en-US" dirty="0" err="1" smtClean="0">
                <a:solidFill>
                  <a:schemeClr val="tx1"/>
                </a:solidFill>
              </a:rPr>
              <a:t>aphakic</a:t>
            </a:r>
            <a:r>
              <a:rPr lang="en-US" dirty="0" smtClean="0">
                <a:solidFill>
                  <a:schemeClr val="tx1"/>
                </a:solidFill>
              </a:rPr>
              <a:t> eye</a:t>
            </a:r>
          </a:p>
          <a:p>
            <a:pPr lvl="2"/>
            <a:r>
              <a:rPr lang="en-US" dirty="0" smtClean="0"/>
              <a:t>3.5mm for </a:t>
            </a:r>
            <a:r>
              <a:rPr lang="en-US" dirty="0" err="1" smtClean="0"/>
              <a:t>pseudophakic</a:t>
            </a:r>
            <a:r>
              <a:rPr lang="en-US" dirty="0" smtClean="0"/>
              <a:t> eye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4mm for </a:t>
            </a:r>
            <a:r>
              <a:rPr lang="en-US" dirty="0" err="1" smtClean="0">
                <a:solidFill>
                  <a:schemeClr val="tx1"/>
                </a:solidFill>
              </a:rPr>
              <a:t>phakic</a:t>
            </a:r>
            <a:r>
              <a:rPr lang="en-US" dirty="0" smtClean="0">
                <a:solidFill>
                  <a:schemeClr val="tx1"/>
                </a:solidFill>
              </a:rPr>
              <a:t> eye</a:t>
            </a: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Samples are subjected to: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Gram staining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Giemsa</a:t>
            </a:r>
            <a:r>
              <a:rPr lang="en-US" dirty="0" smtClean="0">
                <a:solidFill>
                  <a:schemeClr val="tx1"/>
                </a:solidFill>
              </a:rPr>
              <a:t> staining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KOH mount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Culture on</a:t>
            </a:r>
            <a:r>
              <a:rPr lang="en-IN" dirty="0" smtClean="0">
                <a:solidFill>
                  <a:schemeClr val="tx1"/>
                </a:solidFill>
              </a:rPr>
              <a:t>-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Blood agar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Chocolate agar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err="1" smtClean="0"/>
              <a:t>Sabouraud</a:t>
            </a:r>
            <a:r>
              <a:rPr lang="en-US" dirty="0" smtClean="0"/>
              <a:t> dextrose agar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err="1" smtClean="0"/>
              <a:t>Thioglycollate</a:t>
            </a:r>
            <a:r>
              <a:rPr lang="en-US" dirty="0" smtClean="0"/>
              <a:t> broth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Anaerobic medium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Polymerase chain reaction</a:t>
            </a:r>
          </a:p>
          <a:p>
            <a:pPr lvl="2">
              <a:buNone/>
            </a:pPr>
            <a:endParaRPr lang="en-US" dirty="0" smtClean="0"/>
          </a:p>
        </p:txBody>
      </p:sp>
      <p:pic>
        <p:nvPicPr>
          <p:cNvPr id="44034" name="Picture 2" descr="https://encrypted-tbn2.gstatic.com/images?q=tbn:ANd9GcT65xRfI3lRqEP0OaCBsVHBJQ6CL30X-Uqq66puEB2VHaHqdcR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571612"/>
            <a:ext cx="2066925" cy="2209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Reasons for negative culture results: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Fastidious organisms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Insufficient sampling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Sterile </a:t>
            </a:r>
            <a:r>
              <a:rPr lang="en-US" dirty="0" err="1" smtClean="0">
                <a:solidFill>
                  <a:schemeClr val="tx1"/>
                </a:solidFill>
              </a:rPr>
              <a:t>endophthalmitis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800" dirty="0" smtClean="0"/>
              <a:t>Repeat cultures may be needed: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When clinical response is not good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Presence of contaminants in media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Presence of fungus- especially likely to be missed initially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SYSTEMIC INVESTIGATIONS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500" dirty="0" smtClean="0">
                <a:solidFill>
                  <a:schemeClr val="tx1"/>
                </a:solidFill>
              </a:rPr>
              <a:t>Complete </a:t>
            </a:r>
            <a:r>
              <a:rPr lang="en-US" sz="2500" dirty="0" err="1" smtClean="0">
                <a:solidFill>
                  <a:schemeClr val="tx1"/>
                </a:solidFill>
              </a:rPr>
              <a:t>haemogram</a:t>
            </a:r>
            <a:endParaRPr lang="en-US" sz="2500" dirty="0" smtClean="0"/>
          </a:p>
          <a:p>
            <a:pPr>
              <a:lnSpc>
                <a:spcPct val="90000"/>
              </a:lnSpc>
            </a:pPr>
            <a:r>
              <a:rPr lang="en-US" sz="2500" dirty="0" smtClean="0">
                <a:solidFill>
                  <a:schemeClr val="tx1"/>
                </a:solidFill>
              </a:rPr>
              <a:t>Blood sugar (predisposition in diabetics)</a:t>
            </a:r>
          </a:p>
          <a:p>
            <a:pPr>
              <a:lnSpc>
                <a:spcPct val="90000"/>
              </a:lnSpc>
            </a:pPr>
            <a:r>
              <a:rPr lang="en-US" sz="2500" dirty="0" smtClean="0">
                <a:solidFill>
                  <a:schemeClr val="tx1"/>
                </a:solidFill>
              </a:rPr>
              <a:t>Blood and urine cultures (endogenous </a:t>
            </a:r>
            <a:r>
              <a:rPr lang="en-US" sz="2500" dirty="0" err="1" smtClean="0">
                <a:solidFill>
                  <a:schemeClr val="tx1"/>
                </a:solidFill>
              </a:rPr>
              <a:t>endophthalmitis</a:t>
            </a:r>
            <a:r>
              <a:rPr lang="en-US" sz="2500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500" dirty="0" smtClean="0">
                <a:solidFill>
                  <a:schemeClr val="tx1"/>
                </a:solidFill>
              </a:rPr>
              <a:t>Cultures from other sites (catheter tips, skin wounds, abscesses and joints)</a:t>
            </a:r>
          </a:p>
        </p:txBody>
      </p:sp>
      <p:pic>
        <p:nvPicPr>
          <p:cNvPr id="41985" name="Picture 1" descr="C:\Users\Mugdha\Desktop\endoph\hvhjfh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28290"/>
            <a:ext cx="3205169" cy="2829668"/>
          </a:xfrm>
          <a:prstGeom prst="rect">
            <a:avLst/>
          </a:prstGeom>
          <a:noFill/>
        </p:spPr>
      </p:pic>
      <p:pic>
        <p:nvPicPr>
          <p:cNvPr id="41986" name="Picture 2" descr="C:\Users\Mugdha\Desktop\endoph\cultu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76882" y="3571876"/>
            <a:ext cx="3986475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Antibiotics</a:t>
            </a:r>
          </a:p>
          <a:p>
            <a:r>
              <a:rPr lang="en-US" dirty="0" smtClean="0"/>
              <a:t>Steroids</a:t>
            </a:r>
          </a:p>
          <a:p>
            <a:r>
              <a:rPr lang="en-US" dirty="0" smtClean="0"/>
              <a:t>Topical </a:t>
            </a:r>
            <a:r>
              <a:rPr lang="en-US" dirty="0" err="1" smtClean="0"/>
              <a:t>mydriatics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Vitrectomy</a:t>
            </a:r>
            <a:endParaRPr lang="en-US" dirty="0" smtClean="0"/>
          </a:p>
          <a:p>
            <a:r>
              <a:rPr lang="en-US" dirty="0" smtClean="0"/>
              <a:t>IOL management</a:t>
            </a:r>
          </a:p>
          <a:p>
            <a:r>
              <a:rPr lang="en-US" dirty="0" smtClean="0"/>
              <a:t>Evisceration</a:t>
            </a:r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1428728" y="1428736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MEDICAL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857884" y="1428736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SURGICAL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INTRAVITREAL ANTIBIOTICS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Gram positive: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Vancomycin</a:t>
            </a:r>
            <a:r>
              <a:rPr lang="en-US" dirty="0" smtClean="0">
                <a:solidFill>
                  <a:schemeClr val="tx1"/>
                </a:solidFill>
              </a:rPr>
              <a:t> (1.0 mg in 0.1 ml)</a:t>
            </a:r>
          </a:p>
          <a:p>
            <a:pPr lvl="2"/>
            <a:r>
              <a:rPr lang="en-US" dirty="0" smtClean="0"/>
              <a:t>Broad spectrum</a:t>
            </a:r>
          </a:p>
          <a:p>
            <a:pPr lvl="2"/>
            <a:r>
              <a:rPr lang="en-US" dirty="0" smtClean="0"/>
              <a:t>B</a:t>
            </a:r>
            <a:r>
              <a:rPr lang="en-US" dirty="0" smtClean="0">
                <a:solidFill>
                  <a:schemeClr val="tx1"/>
                </a:solidFill>
              </a:rPr>
              <a:t>oth </a:t>
            </a:r>
            <a:r>
              <a:rPr lang="en-US" dirty="0" err="1" smtClean="0">
                <a:solidFill>
                  <a:schemeClr val="tx1"/>
                </a:solidFill>
              </a:rPr>
              <a:t>coagulase</a:t>
            </a:r>
            <a:r>
              <a:rPr lang="en-US" dirty="0" smtClean="0">
                <a:solidFill>
                  <a:schemeClr val="tx1"/>
                </a:solidFill>
              </a:rPr>
              <a:t> positive and </a:t>
            </a:r>
            <a:r>
              <a:rPr lang="en-US" dirty="0" err="1" smtClean="0">
                <a:solidFill>
                  <a:schemeClr val="tx1"/>
                </a:solidFill>
              </a:rPr>
              <a:t>coagulase</a:t>
            </a:r>
            <a:r>
              <a:rPr lang="en-US" dirty="0" smtClean="0">
                <a:solidFill>
                  <a:schemeClr val="tx1"/>
                </a:solidFill>
              </a:rPr>
              <a:t> negative </a:t>
            </a:r>
            <a:r>
              <a:rPr lang="en-US" dirty="0" err="1" smtClean="0">
                <a:solidFill>
                  <a:schemeClr val="tx1"/>
                </a:solidFill>
              </a:rPr>
              <a:t>cocci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Gram negative: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Ceftazidime</a:t>
            </a:r>
            <a:r>
              <a:rPr lang="en-US" dirty="0" smtClean="0">
                <a:solidFill>
                  <a:schemeClr val="tx1"/>
                </a:solidFill>
              </a:rPr>
              <a:t> (2.25 mg in 0.1 ml)</a:t>
            </a:r>
          </a:p>
          <a:p>
            <a:pPr lvl="2"/>
            <a:r>
              <a:rPr lang="en-US" dirty="0" smtClean="0"/>
              <a:t>No retinal toxicity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Amikacin</a:t>
            </a:r>
            <a:r>
              <a:rPr lang="en-US" dirty="0" smtClean="0">
                <a:solidFill>
                  <a:schemeClr val="tx1"/>
                </a:solidFill>
              </a:rPr>
              <a:t> (0.4 mg in 0.1 ml)</a:t>
            </a:r>
          </a:p>
          <a:p>
            <a:pPr lvl="2"/>
            <a:r>
              <a:rPr lang="en-US" dirty="0" err="1" smtClean="0"/>
              <a:t>Retinotoxic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Alternative to </a:t>
            </a:r>
            <a:r>
              <a:rPr lang="en-US" dirty="0" err="1" smtClean="0">
                <a:solidFill>
                  <a:schemeClr val="tx1"/>
                </a:solidFill>
              </a:rPr>
              <a:t>ceftazidime</a:t>
            </a:r>
            <a:r>
              <a:rPr lang="en-US" dirty="0" smtClean="0">
                <a:solidFill>
                  <a:schemeClr val="tx1"/>
                </a:solidFill>
              </a:rPr>
              <a:t> in penicillin allergy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Gentamicin</a:t>
            </a: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MODES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Topical antibiotics: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Fortified </a:t>
            </a:r>
            <a:r>
              <a:rPr lang="en-US" dirty="0" err="1" smtClean="0">
                <a:solidFill>
                  <a:schemeClr val="tx1"/>
                </a:solidFill>
              </a:rPr>
              <a:t>cefazoline</a:t>
            </a:r>
            <a:r>
              <a:rPr lang="en-US" dirty="0" smtClean="0">
                <a:solidFill>
                  <a:schemeClr val="tx1"/>
                </a:solidFill>
              </a:rPr>
              <a:t> (5%) OR Fortified </a:t>
            </a:r>
            <a:r>
              <a:rPr lang="en-US" dirty="0" err="1" smtClean="0">
                <a:solidFill>
                  <a:schemeClr val="tx1"/>
                </a:solidFill>
              </a:rPr>
              <a:t>vancomycin</a:t>
            </a:r>
            <a:r>
              <a:rPr lang="en-US" dirty="0" smtClean="0">
                <a:solidFill>
                  <a:schemeClr val="tx1"/>
                </a:solidFill>
              </a:rPr>
              <a:t> (5%)</a:t>
            </a:r>
          </a:p>
          <a:p>
            <a:pPr>
              <a:buNone/>
            </a:pPr>
            <a:r>
              <a:rPr lang="en-US" sz="2200" dirty="0" smtClean="0"/>
              <a:t>            PLUS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Fortified </a:t>
            </a:r>
            <a:r>
              <a:rPr lang="en-US" dirty="0" err="1" smtClean="0">
                <a:solidFill>
                  <a:schemeClr val="tx1"/>
                </a:solidFill>
              </a:rPr>
              <a:t>tobramycin</a:t>
            </a:r>
            <a:r>
              <a:rPr lang="en-US" dirty="0" smtClean="0">
                <a:solidFill>
                  <a:schemeClr val="tx1"/>
                </a:solidFill>
              </a:rPr>
              <a:t> (1.3%)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Given half hourly alternately</a:t>
            </a:r>
          </a:p>
          <a:p>
            <a:r>
              <a:rPr lang="en-US" dirty="0" smtClean="0"/>
              <a:t>Systemic antibiotics: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Clindamycin</a:t>
            </a:r>
            <a:r>
              <a:rPr lang="en-US" dirty="0" smtClean="0">
                <a:solidFill>
                  <a:schemeClr val="tx1"/>
                </a:solidFill>
              </a:rPr>
              <a:t> 1g iv 8 </a:t>
            </a:r>
            <a:r>
              <a:rPr lang="en-US" dirty="0" err="1" smtClean="0">
                <a:solidFill>
                  <a:schemeClr val="tx1"/>
                </a:solidFill>
              </a:rPr>
              <a:t>hrly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Ceftazidime</a:t>
            </a:r>
            <a:r>
              <a:rPr lang="en-US" dirty="0" smtClean="0">
                <a:solidFill>
                  <a:schemeClr val="tx1"/>
                </a:solidFill>
              </a:rPr>
              <a:t> 2g iv 8 </a:t>
            </a:r>
            <a:r>
              <a:rPr lang="en-US" dirty="0" err="1" smtClean="0">
                <a:solidFill>
                  <a:schemeClr val="tx1"/>
                </a:solidFill>
              </a:rPr>
              <a:t>hrly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Ciprofloxacin 750 mg P.O. bid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Moxifloxacin</a:t>
            </a:r>
            <a:r>
              <a:rPr lang="en-US" dirty="0" smtClean="0">
                <a:solidFill>
                  <a:schemeClr val="tx1"/>
                </a:solidFill>
              </a:rPr>
              <a:t> 400 mg P.O. </a:t>
            </a:r>
            <a:r>
              <a:rPr lang="en-US" dirty="0" err="1" smtClean="0">
                <a:solidFill>
                  <a:schemeClr val="tx1"/>
                </a:solidFill>
              </a:rPr>
              <a:t>od</a:t>
            </a: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STEROIDS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Control inflammation mediated damage</a:t>
            </a:r>
          </a:p>
          <a:p>
            <a:r>
              <a:rPr lang="en-US" sz="2400" dirty="0" smtClean="0"/>
              <a:t>But no influence on visual outcome</a:t>
            </a:r>
          </a:p>
          <a:p>
            <a:r>
              <a:rPr lang="en-US" sz="2200" dirty="0" smtClean="0"/>
              <a:t>INTRAVITREAL:</a:t>
            </a:r>
          </a:p>
          <a:p>
            <a:pPr lvl="1"/>
            <a:r>
              <a:rPr lang="en-US" sz="2000" dirty="0" err="1" smtClean="0">
                <a:solidFill>
                  <a:schemeClr val="tx1"/>
                </a:solidFill>
              </a:rPr>
              <a:t>Dexamethasone</a:t>
            </a:r>
            <a:r>
              <a:rPr lang="en-US" sz="2000" dirty="0" smtClean="0">
                <a:solidFill>
                  <a:schemeClr val="tx1"/>
                </a:solidFill>
              </a:rPr>
              <a:t> (0.4 mg in 0.1 ml)</a:t>
            </a:r>
          </a:p>
          <a:p>
            <a:pPr lvl="1"/>
            <a:r>
              <a:rPr lang="en-US" sz="2000" dirty="0" err="1" smtClean="0">
                <a:solidFill>
                  <a:schemeClr val="tx1"/>
                </a:solidFill>
              </a:rPr>
              <a:t>Triamcinolone</a:t>
            </a:r>
            <a:r>
              <a:rPr lang="en-US" sz="2000" dirty="0" smtClean="0">
                <a:solidFill>
                  <a:schemeClr val="tx1"/>
                </a:solidFill>
              </a:rPr>
              <a:t> (long acting) can also be used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SUBCONJUNCTIVAL:</a:t>
            </a:r>
          </a:p>
          <a:p>
            <a:pPr lvl="1"/>
            <a:r>
              <a:rPr lang="en-US" sz="2000" dirty="0" err="1" smtClean="0">
                <a:solidFill>
                  <a:schemeClr val="tx1"/>
                </a:solidFill>
              </a:rPr>
              <a:t>Dexamethasone</a:t>
            </a:r>
            <a:r>
              <a:rPr lang="en-US" sz="2000" dirty="0" smtClean="0">
                <a:solidFill>
                  <a:schemeClr val="tx1"/>
                </a:solidFill>
              </a:rPr>
              <a:t> (6mg in 0.25 ml)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TOPICAL:</a:t>
            </a:r>
          </a:p>
          <a:p>
            <a:pPr lvl="1"/>
            <a:r>
              <a:rPr lang="en-US" sz="2000" dirty="0" err="1" smtClean="0">
                <a:solidFill>
                  <a:schemeClr val="tx1"/>
                </a:solidFill>
              </a:rPr>
              <a:t>Prednisolone</a:t>
            </a:r>
            <a:r>
              <a:rPr lang="en-US" sz="2000" dirty="0" smtClean="0">
                <a:solidFill>
                  <a:schemeClr val="tx1"/>
                </a:solidFill>
              </a:rPr>
              <a:t> 1% 2 </a:t>
            </a:r>
            <a:r>
              <a:rPr lang="en-US" sz="2000" dirty="0" err="1" smtClean="0">
                <a:solidFill>
                  <a:schemeClr val="tx1"/>
                </a:solidFill>
              </a:rPr>
              <a:t>hrly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err="1" smtClean="0">
                <a:solidFill>
                  <a:schemeClr val="tx1"/>
                </a:solidFill>
              </a:rPr>
              <a:t>Dexamethasone</a:t>
            </a:r>
            <a:r>
              <a:rPr lang="en-US" sz="2000" dirty="0" smtClean="0">
                <a:solidFill>
                  <a:schemeClr val="tx1"/>
                </a:solidFill>
              </a:rPr>
              <a:t> 0.1%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SYSTEMIC:</a:t>
            </a:r>
          </a:p>
          <a:p>
            <a:pPr lvl="1"/>
            <a:r>
              <a:rPr lang="en-US" sz="2000" dirty="0" err="1" smtClean="0">
                <a:solidFill>
                  <a:schemeClr val="tx1"/>
                </a:solidFill>
              </a:rPr>
              <a:t>Prednisolone</a:t>
            </a:r>
            <a:r>
              <a:rPr lang="en-US" sz="2000" dirty="0" smtClean="0">
                <a:solidFill>
                  <a:schemeClr val="tx1"/>
                </a:solidFill>
              </a:rPr>
              <a:t> 1mg/kg OD (started after 12-24 hrs)</a:t>
            </a:r>
          </a:p>
          <a:p>
            <a:pPr lvl="1"/>
            <a:endParaRPr lang="en-IN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FUNGAL INFECTION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Intravitreal</a:t>
            </a:r>
            <a:r>
              <a:rPr lang="en-US" dirty="0" smtClean="0"/>
              <a:t> </a:t>
            </a:r>
            <a:r>
              <a:rPr lang="en-US" dirty="0" err="1" smtClean="0"/>
              <a:t>Amphotericin</a:t>
            </a:r>
            <a:r>
              <a:rPr lang="en-US" dirty="0" smtClean="0"/>
              <a:t> B (5µg in 0.1 ml)</a:t>
            </a:r>
          </a:p>
          <a:p>
            <a:r>
              <a:rPr lang="en-US" dirty="0" smtClean="0"/>
              <a:t>Newer agents- </a:t>
            </a:r>
            <a:r>
              <a:rPr lang="en-US" dirty="0" err="1" smtClean="0"/>
              <a:t>Voriconazole</a:t>
            </a:r>
            <a:r>
              <a:rPr lang="en-US" dirty="0" smtClean="0"/>
              <a:t> (200µg in 0.1 ml) and </a:t>
            </a:r>
            <a:r>
              <a:rPr lang="en-US" dirty="0" err="1" smtClean="0"/>
              <a:t>Caspofungin</a:t>
            </a:r>
            <a:endParaRPr lang="en-US" dirty="0" smtClean="0"/>
          </a:p>
          <a:p>
            <a:r>
              <a:rPr lang="en-US" dirty="0" smtClean="0"/>
              <a:t>Topical </a:t>
            </a:r>
            <a:r>
              <a:rPr lang="en-US" dirty="0" err="1" smtClean="0"/>
              <a:t>Natamycin</a:t>
            </a:r>
            <a:r>
              <a:rPr lang="en-US" dirty="0" smtClean="0"/>
              <a:t> (5%) and </a:t>
            </a:r>
            <a:r>
              <a:rPr lang="en-US" dirty="0" err="1" smtClean="0"/>
              <a:t>Itraconazole</a:t>
            </a:r>
            <a:r>
              <a:rPr lang="en-US" smtClean="0"/>
              <a:t> (1%)</a:t>
            </a:r>
            <a:endParaRPr lang="en-US" dirty="0" smtClean="0"/>
          </a:p>
          <a:p>
            <a:r>
              <a:rPr lang="en-US" dirty="0" smtClean="0"/>
              <a:t>Systemic therapy- </a:t>
            </a:r>
            <a:r>
              <a:rPr lang="en-US" dirty="0" err="1" smtClean="0"/>
              <a:t>Fluconazole</a:t>
            </a:r>
            <a:r>
              <a:rPr lang="en-US" dirty="0" smtClean="0"/>
              <a:t> (150mg </a:t>
            </a:r>
            <a:r>
              <a:rPr lang="en-US" dirty="0" err="1" smtClean="0"/>
              <a:t>od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Steroids are contraindicated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341686" cy="4681728"/>
          </a:xfrm>
        </p:spPr>
        <p:txBody>
          <a:bodyPr>
            <a:normAutofit/>
          </a:bodyPr>
          <a:lstStyle/>
          <a:p>
            <a:r>
              <a:rPr lang="en-US" sz="3000" dirty="0" smtClean="0"/>
              <a:t>INFECTIOUS</a:t>
            </a:r>
          </a:p>
          <a:p>
            <a:pPr lvl="4">
              <a:buNone/>
            </a:pPr>
            <a:r>
              <a:rPr lang="en-US" sz="3000" dirty="0" smtClean="0">
                <a:solidFill>
                  <a:schemeClr val="tx1"/>
                </a:solidFill>
              </a:rPr>
              <a:t>Exogenous</a:t>
            </a:r>
          </a:p>
          <a:p>
            <a:pPr lvl="5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300" dirty="0" smtClean="0">
                <a:solidFill>
                  <a:schemeClr val="tx1"/>
                </a:solidFill>
              </a:rPr>
              <a:t>-Acute onset       -Post traumatic</a:t>
            </a:r>
          </a:p>
          <a:p>
            <a:pPr>
              <a:buNone/>
            </a:pPr>
            <a:r>
              <a:rPr lang="en-US" sz="2300" dirty="0" smtClean="0">
                <a:solidFill>
                  <a:schemeClr val="tx1"/>
                </a:solidFill>
              </a:rPr>
              <a:t>-Delayed onset</a:t>
            </a:r>
          </a:p>
          <a:p>
            <a:pPr>
              <a:buNone/>
            </a:pPr>
            <a:r>
              <a:rPr lang="en-US" sz="2300" dirty="0" smtClean="0">
                <a:solidFill>
                  <a:schemeClr val="tx1"/>
                </a:solidFill>
              </a:rPr>
              <a:t>-Bleb associated</a:t>
            </a:r>
          </a:p>
          <a:p>
            <a:pPr lvl="1">
              <a:buNone/>
            </a:pPr>
            <a:endParaRPr lang="en-US" sz="2100" dirty="0" smtClean="0">
              <a:solidFill>
                <a:schemeClr val="tx1"/>
              </a:solidFill>
            </a:endParaRPr>
          </a:p>
          <a:p>
            <a:pPr lvl="3">
              <a:buNone/>
            </a:pPr>
            <a:r>
              <a:rPr lang="en-US" sz="3000" dirty="0" smtClean="0">
                <a:solidFill>
                  <a:schemeClr val="tx1"/>
                </a:solidFill>
              </a:rPr>
              <a:t>Endogenous</a:t>
            </a:r>
          </a:p>
          <a:p>
            <a:pPr lvl="1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-</a:t>
            </a:r>
            <a:r>
              <a:rPr lang="en-US" sz="2500" dirty="0" err="1" smtClean="0">
                <a:solidFill>
                  <a:schemeClr val="tx1"/>
                </a:solidFill>
              </a:rPr>
              <a:t>Haematogenous</a:t>
            </a:r>
            <a:r>
              <a:rPr lang="en-US" sz="2500" dirty="0" smtClean="0">
                <a:solidFill>
                  <a:schemeClr val="tx1"/>
                </a:solidFill>
              </a:rPr>
              <a:t> spread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STERILE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Lens induced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Toxic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57158" y="2428868"/>
            <a:ext cx="185738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Post surgical</a:t>
            </a:r>
            <a:endParaRPr lang="en-IN" sz="22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571736" y="2428868"/>
            <a:ext cx="192882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Non surgical</a:t>
            </a:r>
            <a:endParaRPr lang="en-IN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MANAGEMENT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VITRECTOMY: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Advantages of early </a:t>
            </a:r>
            <a:r>
              <a:rPr lang="en-US" sz="2400" dirty="0" err="1" smtClean="0">
                <a:solidFill>
                  <a:schemeClr val="tx1"/>
                </a:solidFill>
              </a:rPr>
              <a:t>vitrectomy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en-US" sz="2200" dirty="0" smtClean="0"/>
              <a:t>Clearing of ocular media</a:t>
            </a:r>
          </a:p>
          <a:p>
            <a:pPr lvl="2"/>
            <a:r>
              <a:rPr lang="en-US" sz="2200" dirty="0" smtClean="0"/>
              <a:t>Reduction of bacterial load</a:t>
            </a:r>
          </a:p>
          <a:p>
            <a:pPr lvl="2"/>
            <a:r>
              <a:rPr lang="en-US" sz="2200" dirty="0" smtClean="0"/>
              <a:t>Removal of bacterial products</a:t>
            </a:r>
          </a:p>
          <a:p>
            <a:pPr lvl="2"/>
            <a:r>
              <a:rPr lang="en-US" sz="2200" dirty="0" smtClean="0"/>
              <a:t>Removal of vitreous scaffolding- which may cause retinal detachment</a:t>
            </a:r>
          </a:p>
          <a:p>
            <a:pPr lvl="1">
              <a:buNone/>
            </a:pP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Disadvantages: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Iatrogenic retinal holes and detachments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Choroidal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haemorrhage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Retinal detachment - difficult to treat in </a:t>
            </a:r>
            <a:r>
              <a:rPr lang="en-US" dirty="0" err="1" smtClean="0">
                <a:solidFill>
                  <a:schemeClr val="tx1"/>
                </a:solidFill>
              </a:rPr>
              <a:t>vitrectomized</a:t>
            </a:r>
            <a:r>
              <a:rPr lang="en-US" dirty="0" smtClean="0">
                <a:solidFill>
                  <a:schemeClr val="tx1"/>
                </a:solidFill>
              </a:rPr>
              <a:t> eyes </a:t>
            </a:r>
          </a:p>
          <a:p>
            <a:pPr lvl="1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RELATED TO IOL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Fibrin exudates on IOL- removed with a needle or forceps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Exudates trapped between the posterior capsule and IOL - Posterior </a:t>
            </a:r>
            <a:r>
              <a:rPr lang="en-US" sz="2400" dirty="0" err="1" smtClean="0"/>
              <a:t>capsulotomy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Fungal </a:t>
            </a:r>
            <a:r>
              <a:rPr lang="en-US" sz="2400" dirty="0" err="1" smtClean="0"/>
              <a:t>endophthalmitis</a:t>
            </a:r>
            <a:r>
              <a:rPr lang="en-US" sz="2400" dirty="0" smtClean="0"/>
              <a:t> and sequestered organisms in the capsular bag (</a:t>
            </a:r>
            <a:r>
              <a:rPr lang="en-US" sz="2400" dirty="0" err="1" smtClean="0"/>
              <a:t>P.acnes</a:t>
            </a:r>
            <a:r>
              <a:rPr lang="en-US" sz="2400" dirty="0" smtClean="0"/>
              <a:t>) - en bloc removal of IOL and capsular bag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PROTOCOL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IN" dirty="0"/>
          </a:p>
        </p:txBody>
      </p:sp>
      <p:sp>
        <p:nvSpPr>
          <p:cNvPr id="6" name="Rounded Rectangle 5"/>
          <p:cNvSpPr/>
          <p:nvPr/>
        </p:nvSpPr>
        <p:spPr>
          <a:xfrm>
            <a:off x="71406" y="3143248"/>
            <a:ext cx="1357322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Assess visual acuity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43042" y="1785926"/>
            <a:ext cx="1357322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Only PL+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000496" y="1785926"/>
            <a:ext cx="1428760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Early VIT +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vit</a:t>
            </a:r>
            <a:r>
              <a:rPr lang="en-US" dirty="0" smtClean="0">
                <a:solidFill>
                  <a:schemeClr val="tx1"/>
                </a:solidFill>
              </a:rPr>
              <a:t> Antibiotics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00166" y="4500570"/>
            <a:ext cx="1357322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HM or better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214678" y="4500570"/>
            <a:ext cx="1428760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I/</a:t>
            </a:r>
            <a:r>
              <a:rPr lang="en-US" dirty="0" err="1" smtClean="0">
                <a:solidFill>
                  <a:schemeClr val="tx1"/>
                </a:solidFill>
              </a:rPr>
              <a:t>vit</a:t>
            </a:r>
            <a:r>
              <a:rPr lang="en-US" dirty="0" smtClean="0">
                <a:solidFill>
                  <a:schemeClr val="tx1"/>
                </a:solidFill>
              </a:rPr>
              <a:t> Antibiotics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15008" y="3714752"/>
            <a:ext cx="1357322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Improves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715008" y="5143512"/>
            <a:ext cx="1357322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Does not improve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572396" y="4572008"/>
            <a:ext cx="1571604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Repeat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vit</a:t>
            </a:r>
            <a:r>
              <a:rPr lang="en-US" dirty="0" smtClean="0">
                <a:solidFill>
                  <a:schemeClr val="tx1"/>
                </a:solidFill>
              </a:rPr>
              <a:t> antibiotics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Vitrectomy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Repeat culture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42910" y="2214554"/>
            <a:ext cx="7143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Right Arrow 41"/>
          <p:cNvSpPr/>
          <p:nvPr/>
        </p:nvSpPr>
        <p:spPr>
          <a:xfrm>
            <a:off x="714348" y="2143116"/>
            <a:ext cx="85725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Rectangle 42"/>
          <p:cNvSpPr/>
          <p:nvPr/>
        </p:nvSpPr>
        <p:spPr>
          <a:xfrm>
            <a:off x="642910" y="4214818"/>
            <a:ext cx="7143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Right Arrow 43"/>
          <p:cNvSpPr/>
          <p:nvPr/>
        </p:nvSpPr>
        <p:spPr>
          <a:xfrm>
            <a:off x="642910" y="5000636"/>
            <a:ext cx="78581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Right Arrow 44"/>
          <p:cNvSpPr/>
          <p:nvPr/>
        </p:nvSpPr>
        <p:spPr>
          <a:xfrm>
            <a:off x="3071802" y="2214554"/>
            <a:ext cx="85725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Right Arrow 45"/>
          <p:cNvSpPr/>
          <p:nvPr/>
        </p:nvSpPr>
        <p:spPr>
          <a:xfrm>
            <a:off x="2857488" y="5000636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Rectangle 46"/>
          <p:cNvSpPr/>
          <p:nvPr/>
        </p:nvSpPr>
        <p:spPr>
          <a:xfrm flipH="1">
            <a:off x="4652962" y="5000636"/>
            <a:ext cx="704856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Rectangle 47"/>
          <p:cNvSpPr/>
          <p:nvPr/>
        </p:nvSpPr>
        <p:spPr>
          <a:xfrm>
            <a:off x="5286380" y="4286256"/>
            <a:ext cx="7143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Rectangle 48"/>
          <p:cNvSpPr/>
          <p:nvPr/>
        </p:nvSpPr>
        <p:spPr>
          <a:xfrm>
            <a:off x="5286380" y="5072074"/>
            <a:ext cx="7143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Right Arrow 49"/>
          <p:cNvSpPr/>
          <p:nvPr/>
        </p:nvSpPr>
        <p:spPr>
          <a:xfrm>
            <a:off x="5357818" y="5643578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Right Arrow 50"/>
          <p:cNvSpPr/>
          <p:nvPr/>
        </p:nvSpPr>
        <p:spPr>
          <a:xfrm>
            <a:off x="5357818" y="4286256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TextBox 51"/>
          <p:cNvSpPr txBox="1"/>
          <p:nvPr/>
        </p:nvSpPr>
        <p:spPr>
          <a:xfrm>
            <a:off x="4643438" y="4261972"/>
            <a:ext cx="7858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Watch for 48 hours</a:t>
            </a:r>
            <a:endParaRPr lang="en-IN" sz="1400" dirty="0"/>
          </a:p>
        </p:txBody>
      </p:sp>
      <p:sp>
        <p:nvSpPr>
          <p:cNvPr id="53" name="Right Arrow 52"/>
          <p:cNvSpPr/>
          <p:nvPr/>
        </p:nvSpPr>
        <p:spPr>
          <a:xfrm>
            <a:off x="7072330" y="5572140"/>
            <a:ext cx="42862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34400" cy="9286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EMPIRICAL MEDICAL THERAPY OF ENDOPHTHALMITIS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  </a:t>
            </a:r>
            <a:r>
              <a:rPr lang="en-US" sz="2000" dirty="0" smtClean="0"/>
              <a:t>                                                                                                (as per EVS 1996)</a:t>
            </a:r>
            <a:endParaRPr lang="en-US" sz="2800" dirty="0" smtClean="0"/>
          </a:p>
          <a:p>
            <a:r>
              <a:rPr lang="en-US" sz="2800" dirty="0" smtClean="0"/>
              <a:t>ACUTE ONSET POST CATARACT EXTRACTION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INTRAVITREAL</a:t>
            </a:r>
          </a:p>
          <a:p>
            <a:pPr lvl="3"/>
            <a:r>
              <a:rPr lang="en-US" sz="1800" dirty="0" err="1" smtClean="0">
                <a:solidFill>
                  <a:schemeClr val="tx1"/>
                </a:solidFill>
              </a:rPr>
              <a:t>Vancomycin</a:t>
            </a:r>
            <a:r>
              <a:rPr lang="en-US" sz="1800" dirty="0" smtClean="0">
                <a:solidFill>
                  <a:schemeClr val="tx1"/>
                </a:solidFill>
              </a:rPr>
              <a:t>  </a:t>
            </a:r>
          </a:p>
          <a:p>
            <a:pPr lvl="3"/>
            <a:r>
              <a:rPr lang="en-US" sz="1800" dirty="0" err="1" smtClean="0">
                <a:solidFill>
                  <a:schemeClr val="tx1"/>
                </a:solidFill>
              </a:rPr>
              <a:t>Ceftazidime</a:t>
            </a:r>
            <a:r>
              <a:rPr lang="en-US" sz="1800" dirty="0" smtClean="0">
                <a:solidFill>
                  <a:schemeClr val="tx1"/>
                </a:solidFill>
              </a:rPr>
              <a:t> OR </a:t>
            </a:r>
            <a:r>
              <a:rPr lang="en-US" sz="1800" dirty="0" err="1" smtClean="0">
                <a:solidFill>
                  <a:schemeClr val="tx1"/>
                </a:solidFill>
              </a:rPr>
              <a:t>amikacin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  <a:p>
            <a:pPr lvl="3"/>
            <a:r>
              <a:rPr lang="en-US" sz="1800" dirty="0" err="1" smtClean="0">
                <a:solidFill>
                  <a:schemeClr val="tx1"/>
                </a:solidFill>
              </a:rPr>
              <a:t>Dexamethasone</a:t>
            </a:r>
            <a:r>
              <a:rPr lang="en-US" sz="1800" dirty="0" smtClean="0">
                <a:solidFill>
                  <a:schemeClr val="tx1"/>
                </a:solidFill>
              </a:rPr>
              <a:t> (optional)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SUBCONJUNCTIVAL</a:t>
            </a:r>
          </a:p>
          <a:p>
            <a:pPr lvl="3"/>
            <a:r>
              <a:rPr lang="en-US" sz="1800" dirty="0" err="1" smtClean="0">
                <a:solidFill>
                  <a:schemeClr val="tx1"/>
                </a:solidFill>
              </a:rPr>
              <a:t>Vancomycin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  <a:p>
            <a:pPr lvl="3"/>
            <a:r>
              <a:rPr lang="en-US" sz="1800" dirty="0" err="1" smtClean="0">
                <a:solidFill>
                  <a:schemeClr val="tx1"/>
                </a:solidFill>
              </a:rPr>
              <a:t>Ceftazidime</a:t>
            </a:r>
            <a:r>
              <a:rPr lang="en-US" sz="1800" dirty="0" smtClean="0">
                <a:solidFill>
                  <a:schemeClr val="tx1"/>
                </a:solidFill>
              </a:rPr>
              <a:t> or </a:t>
            </a:r>
            <a:r>
              <a:rPr lang="en-US" sz="1800" dirty="0" err="1" smtClean="0">
                <a:solidFill>
                  <a:schemeClr val="tx1"/>
                </a:solidFill>
              </a:rPr>
              <a:t>Amikacin</a:t>
            </a:r>
            <a:r>
              <a:rPr lang="en-US" sz="1800" dirty="0" smtClean="0">
                <a:solidFill>
                  <a:schemeClr val="tx1"/>
                </a:solidFill>
              </a:rPr>
              <a:t> (if B-</a:t>
            </a:r>
            <a:r>
              <a:rPr lang="en-US" sz="1800" dirty="0" err="1" smtClean="0">
                <a:solidFill>
                  <a:schemeClr val="tx1"/>
                </a:solidFill>
              </a:rPr>
              <a:t>lactam</a:t>
            </a:r>
            <a:r>
              <a:rPr lang="en-US" sz="1800" dirty="0" smtClean="0">
                <a:solidFill>
                  <a:schemeClr val="tx1"/>
                </a:solidFill>
              </a:rPr>
              <a:t> allergy) </a:t>
            </a:r>
          </a:p>
          <a:p>
            <a:pPr lvl="3"/>
            <a:r>
              <a:rPr lang="en-US" sz="1800" dirty="0" err="1" smtClean="0">
                <a:solidFill>
                  <a:schemeClr val="tx1"/>
                </a:solidFill>
              </a:rPr>
              <a:t>Dexamethasone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  <a:p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TOPICAL</a:t>
            </a:r>
          </a:p>
          <a:p>
            <a:pPr lvl="1"/>
            <a:r>
              <a:rPr lang="en-US" sz="2000" dirty="0" err="1" smtClean="0">
                <a:solidFill>
                  <a:schemeClr val="tx1"/>
                </a:solidFill>
              </a:rPr>
              <a:t>Vancomycin</a:t>
            </a:r>
            <a:r>
              <a:rPr lang="en-US" sz="2000" dirty="0" smtClean="0">
                <a:solidFill>
                  <a:schemeClr val="tx1"/>
                </a:solidFill>
              </a:rPr>
              <a:t> hydrochloride</a:t>
            </a:r>
          </a:p>
          <a:p>
            <a:pPr lvl="1"/>
            <a:r>
              <a:rPr lang="en-US" sz="2000" dirty="0" err="1" smtClean="0">
                <a:solidFill>
                  <a:schemeClr val="tx1"/>
                </a:solidFill>
              </a:rPr>
              <a:t>Amikacin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Atropine </a:t>
            </a:r>
            <a:r>
              <a:rPr lang="en-US" sz="2000" dirty="0" err="1" smtClean="0">
                <a:solidFill>
                  <a:schemeClr val="tx1"/>
                </a:solidFill>
              </a:rPr>
              <a:t>sulphate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err="1" smtClean="0">
                <a:solidFill>
                  <a:schemeClr val="tx1"/>
                </a:solidFill>
              </a:rPr>
              <a:t>Prednisolone</a:t>
            </a:r>
            <a:r>
              <a:rPr lang="en-US" sz="2000" dirty="0" smtClean="0">
                <a:solidFill>
                  <a:schemeClr val="tx1"/>
                </a:solidFill>
              </a:rPr>
              <a:t> acetate 1%</a:t>
            </a:r>
          </a:p>
          <a:p>
            <a:pPr lvl="1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400" dirty="0" smtClean="0"/>
              <a:t>ORAL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Prednisone 30mg twice daily for 5 to 10 days (optional)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POST- TRAUMATIC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Same as that for Post- cataract </a:t>
            </a:r>
            <a:r>
              <a:rPr lang="en-US" dirty="0" err="1" smtClean="0">
                <a:solidFill>
                  <a:schemeClr val="tx1"/>
                </a:solidFill>
              </a:rPr>
              <a:t>Sx</a:t>
            </a:r>
            <a:r>
              <a:rPr lang="en-US" dirty="0" smtClean="0">
                <a:solidFill>
                  <a:schemeClr val="tx1"/>
                </a:solidFill>
              </a:rPr>
              <a:t> with:</a:t>
            </a:r>
          </a:p>
          <a:p>
            <a:pPr lvl="2"/>
            <a:r>
              <a:rPr lang="en-US" dirty="0" err="1" smtClean="0"/>
              <a:t>Intravitreal</a:t>
            </a:r>
            <a:r>
              <a:rPr lang="en-US" dirty="0" smtClean="0"/>
              <a:t> </a:t>
            </a:r>
            <a:r>
              <a:rPr lang="en-US" dirty="0" err="1" smtClean="0"/>
              <a:t>Clindamycin</a:t>
            </a:r>
            <a:r>
              <a:rPr lang="en-US" dirty="0" smtClean="0"/>
              <a:t> (450 micrograms)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Systemic antibiotics</a:t>
            </a:r>
          </a:p>
          <a:p>
            <a:r>
              <a:rPr lang="en-US" dirty="0" smtClean="0"/>
              <a:t>BLEBITIS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Topicals</a:t>
            </a:r>
            <a:r>
              <a:rPr lang="en-US" dirty="0" smtClean="0">
                <a:solidFill>
                  <a:schemeClr val="tx1"/>
                </a:solidFill>
              </a:rPr>
              <a:t> are sufficient:</a:t>
            </a:r>
          </a:p>
          <a:p>
            <a:pPr lvl="2"/>
            <a:r>
              <a:rPr lang="en-US" sz="1800" dirty="0" err="1" smtClean="0">
                <a:solidFill>
                  <a:schemeClr val="tx1"/>
                </a:solidFill>
              </a:rPr>
              <a:t>Vancomycin</a:t>
            </a:r>
            <a:r>
              <a:rPr lang="en-US" sz="1800" dirty="0" smtClean="0">
                <a:solidFill>
                  <a:schemeClr val="tx1"/>
                </a:solidFill>
              </a:rPr>
              <a:t> hydrochloride </a:t>
            </a:r>
          </a:p>
          <a:p>
            <a:pPr lvl="2"/>
            <a:r>
              <a:rPr lang="en-US" sz="1800" dirty="0" err="1" smtClean="0">
                <a:solidFill>
                  <a:schemeClr val="tx1"/>
                </a:solidFill>
              </a:rPr>
              <a:t>Amikacin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  <a:p>
            <a:pPr lvl="2"/>
            <a:r>
              <a:rPr lang="en-US" sz="1800" dirty="0" smtClean="0">
                <a:solidFill>
                  <a:schemeClr val="tx1"/>
                </a:solidFill>
              </a:rPr>
              <a:t>Atropine </a:t>
            </a:r>
            <a:r>
              <a:rPr lang="en-US" sz="1800" dirty="0" err="1" smtClean="0">
                <a:solidFill>
                  <a:schemeClr val="tx1"/>
                </a:solidFill>
              </a:rPr>
              <a:t>sulphate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  <a:p>
            <a:pPr lvl="2"/>
            <a:r>
              <a:rPr lang="en-US" sz="1800" dirty="0" err="1" smtClean="0">
                <a:solidFill>
                  <a:schemeClr val="tx1"/>
                </a:solidFill>
              </a:rPr>
              <a:t>Prednisolone</a:t>
            </a:r>
            <a:r>
              <a:rPr lang="en-US" sz="1800" dirty="0" smtClean="0">
                <a:solidFill>
                  <a:schemeClr val="tx1"/>
                </a:solidFill>
              </a:rPr>
              <a:t> acetate 1%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BLEB- ASSOCIATED ENDOPHTHALMITIS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Same as that for Post- cataract </a:t>
            </a:r>
            <a:r>
              <a:rPr lang="en-US" dirty="0" err="1" smtClean="0">
                <a:solidFill>
                  <a:schemeClr val="tx1"/>
                </a:solidFill>
              </a:rPr>
              <a:t>Sx</a:t>
            </a:r>
            <a:r>
              <a:rPr lang="en-US" dirty="0" smtClean="0">
                <a:solidFill>
                  <a:schemeClr val="tx1"/>
                </a:solidFill>
              </a:rPr>
              <a:t> with systemic antibiotics</a:t>
            </a: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FOLLOW-UP AND OUTCOME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Signs of improvement: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AC reaction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Hypopyon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Fundal</a:t>
            </a:r>
            <a:r>
              <a:rPr lang="en-US" dirty="0" smtClean="0">
                <a:solidFill>
                  <a:schemeClr val="tx1"/>
                </a:solidFill>
              </a:rPr>
              <a:t> glow</a:t>
            </a:r>
          </a:p>
          <a:p>
            <a:r>
              <a:rPr lang="en-US" dirty="0" smtClean="0"/>
              <a:t>Final outcome: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Duration of infection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Virulence of organism</a:t>
            </a:r>
          </a:p>
          <a:p>
            <a:pPr lvl="1">
              <a:buNone/>
            </a:pPr>
            <a:r>
              <a:rPr lang="en-US" dirty="0" smtClean="0">
                <a:solidFill>
                  <a:schemeClr val="tx1"/>
                </a:solidFill>
              </a:rPr>
              <a:t>   (EVS- Final outcomes)</a:t>
            </a:r>
          </a:p>
          <a:p>
            <a:pPr lvl="2"/>
            <a:r>
              <a:rPr lang="en-US" dirty="0" smtClean="0"/>
              <a:t>53% patients               visual acuity &gt;6/12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75% patients               visual acuity &gt;6/30</a:t>
            </a:r>
          </a:p>
          <a:p>
            <a:pPr lvl="2"/>
            <a:r>
              <a:rPr lang="en-US" dirty="0" smtClean="0"/>
              <a:t>89% patients               visual acuity &gt;6/240</a:t>
            </a:r>
            <a:endParaRPr lang="en-IN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786050" y="5143512"/>
            <a:ext cx="71438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786050" y="5857892"/>
            <a:ext cx="71438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786050" y="5500702"/>
            <a:ext cx="71438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PROPHYLAXIS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5% </a:t>
            </a:r>
            <a:r>
              <a:rPr lang="en-US" sz="2400" dirty="0" err="1" smtClean="0"/>
              <a:t>povidone</a:t>
            </a:r>
            <a:r>
              <a:rPr lang="en-US" sz="2400" dirty="0" smtClean="0"/>
              <a:t> iodine - 3 minutes</a:t>
            </a:r>
          </a:p>
          <a:p>
            <a:endParaRPr lang="en-US" sz="2400" dirty="0" smtClean="0"/>
          </a:p>
          <a:p>
            <a:r>
              <a:rPr lang="en-US" sz="2400" dirty="0" smtClean="0"/>
              <a:t>Treatment of pre-existing infections</a:t>
            </a:r>
          </a:p>
          <a:p>
            <a:endParaRPr lang="en-US" sz="2400" dirty="0" smtClean="0"/>
          </a:p>
          <a:p>
            <a:r>
              <a:rPr lang="en-US" sz="2400" dirty="0" smtClean="0"/>
              <a:t>Prophylactic antibiotics: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Pre-operative topical </a:t>
            </a:r>
            <a:r>
              <a:rPr lang="en-US" dirty="0" err="1" smtClean="0">
                <a:solidFill>
                  <a:schemeClr val="tx1"/>
                </a:solidFill>
              </a:rPr>
              <a:t>fluoroquinolones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Intracameral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cefuroxime</a:t>
            </a:r>
            <a:r>
              <a:rPr lang="en-US" dirty="0" smtClean="0">
                <a:solidFill>
                  <a:schemeClr val="tx1"/>
                </a:solidFill>
              </a:rPr>
              <a:t> (1 mg in 0.1 ml)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Post-operative sub-</a:t>
            </a:r>
            <a:r>
              <a:rPr lang="en-US" dirty="0" err="1" smtClean="0">
                <a:solidFill>
                  <a:schemeClr val="tx1"/>
                </a:solidFill>
              </a:rPr>
              <a:t>conjunctival</a:t>
            </a:r>
            <a:r>
              <a:rPr lang="en-US" dirty="0" smtClean="0">
                <a:solidFill>
                  <a:schemeClr val="tx1"/>
                </a:solidFill>
              </a:rPr>
              <a:t> antibiotics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Systemic 4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generation </a:t>
            </a:r>
            <a:r>
              <a:rPr lang="en-US" dirty="0" err="1" smtClean="0">
                <a:solidFill>
                  <a:schemeClr val="tx1"/>
                </a:solidFill>
              </a:rPr>
              <a:t>fluoroquinolones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400" dirty="0" smtClean="0"/>
              <a:t>Early </a:t>
            </a:r>
            <a:r>
              <a:rPr lang="en-US" sz="2400" dirty="0" err="1" smtClean="0"/>
              <a:t>resuturing</a:t>
            </a:r>
            <a:r>
              <a:rPr lang="en-US" sz="2400" dirty="0" smtClean="0"/>
              <a:t> of wound leaks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CAUSATIVE ORGANISMS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1752" y="1285860"/>
            <a:ext cx="8503920" cy="557214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Gram +</a:t>
            </a:r>
            <a:r>
              <a:rPr lang="en-US" sz="2200" dirty="0" err="1" smtClean="0">
                <a:solidFill>
                  <a:schemeClr val="accent1">
                    <a:lumMod val="75000"/>
                  </a:schemeClr>
                </a:solidFill>
              </a:rPr>
              <a:t>ve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:           Bacteria:                  Bacteria:   </a:t>
            </a:r>
            <a:r>
              <a:rPr lang="en-US" sz="2000" dirty="0" smtClean="0"/>
              <a:t>            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Bacteria:</a:t>
            </a:r>
          </a:p>
          <a:p>
            <a:pPr>
              <a:buNone/>
            </a:pPr>
            <a:r>
              <a:rPr lang="en-US" sz="2000" dirty="0" smtClean="0"/>
              <a:t>S. </a:t>
            </a:r>
            <a:r>
              <a:rPr lang="en-US" sz="2000" dirty="0" err="1" smtClean="0"/>
              <a:t>epidermidis</a:t>
            </a:r>
            <a:r>
              <a:rPr lang="en-US" sz="2000" dirty="0" smtClean="0"/>
              <a:t>       </a:t>
            </a:r>
            <a:r>
              <a:rPr lang="en-US" sz="2000" dirty="0" err="1" smtClean="0"/>
              <a:t>Propionibacterium</a:t>
            </a:r>
            <a:r>
              <a:rPr lang="en-US" sz="2000" dirty="0" smtClean="0"/>
              <a:t>   Bacillus                    </a:t>
            </a:r>
            <a:r>
              <a:rPr lang="en-US" sz="2000" dirty="0" err="1" smtClean="0"/>
              <a:t>Bacillus</a:t>
            </a:r>
            <a:r>
              <a:rPr lang="en-US" sz="2000" dirty="0" smtClean="0"/>
              <a:t> cereus</a:t>
            </a:r>
          </a:p>
          <a:p>
            <a:pPr>
              <a:buNone/>
            </a:pPr>
            <a:r>
              <a:rPr lang="en-US" sz="2000" dirty="0" smtClean="0"/>
              <a:t>S. </a:t>
            </a:r>
            <a:r>
              <a:rPr lang="en-US" sz="2000" dirty="0" err="1" smtClean="0"/>
              <a:t>aureus</a:t>
            </a:r>
            <a:r>
              <a:rPr lang="en-US" sz="2000" dirty="0" smtClean="0"/>
              <a:t>                 acne                             </a:t>
            </a:r>
            <a:r>
              <a:rPr lang="en-US" sz="2000" dirty="0" err="1" smtClean="0"/>
              <a:t>S.epidermidis</a:t>
            </a:r>
            <a:r>
              <a:rPr lang="en-US" sz="2000" dirty="0" smtClean="0"/>
              <a:t>         Streptococci</a:t>
            </a:r>
          </a:p>
          <a:p>
            <a:pPr>
              <a:buNone/>
            </a:pPr>
            <a:r>
              <a:rPr lang="en-US" sz="2000" dirty="0" smtClean="0"/>
              <a:t>Streptococci           </a:t>
            </a:r>
            <a:r>
              <a:rPr lang="en-US" sz="2000" dirty="0" err="1" smtClean="0"/>
              <a:t>Streptococci</a:t>
            </a:r>
            <a:r>
              <a:rPr lang="en-US" sz="2000" dirty="0" smtClean="0"/>
              <a:t>               </a:t>
            </a:r>
            <a:r>
              <a:rPr lang="en-US" sz="2000" dirty="0" err="1" smtClean="0"/>
              <a:t>Streptococci</a:t>
            </a:r>
            <a:r>
              <a:rPr lang="en-US" sz="2000" dirty="0" smtClean="0"/>
              <a:t>            </a:t>
            </a:r>
            <a:r>
              <a:rPr lang="en-US" sz="2000" dirty="0" err="1" smtClean="0"/>
              <a:t>S.aureus</a:t>
            </a:r>
            <a:endParaRPr lang="en-US" sz="2000" dirty="0" smtClean="0"/>
          </a:p>
          <a:p>
            <a:pPr>
              <a:buNone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Gram –</a:t>
            </a:r>
            <a:r>
              <a:rPr lang="en-US" sz="2200" dirty="0" err="1" smtClean="0">
                <a:solidFill>
                  <a:schemeClr val="accent1">
                    <a:lumMod val="75000"/>
                  </a:schemeClr>
                </a:solidFill>
              </a:rPr>
              <a:t>ve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:           Fungi:                       Fungi:                    </a:t>
            </a:r>
            <a:r>
              <a:rPr lang="en-US" sz="2000" dirty="0" err="1" smtClean="0"/>
              <a:t>N.meningitides</a:t>
            </a:r>
            <a:endParaRPr lang="en-US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000" dirty="0" smtClean="0"/>
              <a:t>Pseudomonas        </a:t>
            </a:r>
            <a:r>
              <a:rPr lang="en-US" sz="2000" dirty="0" err="1" smtClean="0"/>
              <a:t>Aspergillus</a:t>
            </a:r>
            <a:r>
              <a:rPr lang="en-US" sz="2000" dirty="0" smtClean="0"/>
              <a:t>                 </a:t>
            </a:r>
            <a:r>
              <a:rPr lang="en-US" sz="2000" dirty="0" err="1" smtClean="0"/>
              <a:t>Fusarium</a:t>
            </a:r>
            <a:r>
              <a:rPr lang="en-US" sz="2000" dirty="0" smtClean="0"/>
              <a:t>                 </a:t>
            </a:r>
            <a:r>
              <a:rPr lang="en-US" sz="2000" dirty="0" err="1" smtClean="0"/>
              <a:t>H.influenzae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H.influenzae</a:t>
            </a:r>
            <a:r>
              <a:rPr lang="en-US" sz="2000" dirty="0" smtClean="0"/>
              <a:t>          Candida                                                        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Fungi: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Klebsiella</a:t>
            </a:r>
            <a:r>
              <a:rPr lang="en-US" sz="2000" dirty="0" smtClean="0"/>
              <a:t> </a:t>
            </a:r>
            <a:r>
              <a:rPr lang="en-US" sz="2000" dirty="0" err="1" smtClean="0"/>
              <a:t>spp</a:t>
            </a:r>
            <a:r>
              <a:rPr lang="en-US" sz="2000" dirty="0" smtClean="0"/>
              <a:t>        </a:t>
            </a:r>
            <a:r>
              <a:rPr lang="en-US" sz="2000" dirty="0" err="1" smtClean="0"/>
              <a:t>Fusarium</a:t>
            </a:r>
            <a:r>
              <a:rPr lang="en-US" sz="2000" dirty="0" smtClean="0"/>
              <a:t>                                                       </a:t>
            </a:r>
            <a:r>
              <a:rPr lang="en-US" sz="2000" dirty="0" err="1" smtClean="0"/>
              <a:t>Mucor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E. coli                      </a:t>
            </a:r>
            <a:r>
              <a:rPr lang="en-US" sz="2000" dirty="0" err="1" smtClean="0"/>
              <a:t>Penicillium</a:t>
            </a:r>
            <a:r>
              <a:rPr lang="en-US" sz="2000" dirty="0" smtClean="0"/>
              <a:t>                                                    Candida</a:t>
            </a:r>
          </a:p>
          <a:p>
            <a:pPr>
              <a:buNone/>
            </a:pPr>
            <a:r>
              <a:rPr lang="en-US" sz="2000" dirty="0" smtClean="0"/>
              <a:t>Bacillus </a:t>
            </a:r>
            <a:r>
              <a:rPr lang="en-US" sz="2000" dirty="0" err="1" smtClean="0"/>
              <a:t>spp</a:t>
            </a:r>
            <a:endParaRPr lang="en-US" sz="2000" dirty="0" smtClean="0"/>
          </a:p>
          <a:p>
            <a:pPr>
              <a:buNone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Anaerobes</a:t>
            </a:r>
          </a:p>
          <a:p>
            <a:pPr>
              <a:buNone/>
            </a:pPr>
            <a:endParaRPr lang="en-US" sz="2200" dirty="0" smtClean="0"/>
          </a:p>
        </p:txBody>
      </p:sp>
      <p:sp>
        <p:nvSpPr>
          <p:cNvPr id="11" name="Rounded Rectangle 10"/>
          <p:cNvSpPr/>
          <p:nvPr/>
        </p:nvSpPr>
        <p:spPr>
          <a:xfrm>
            <a:off x="285720" y="1357298"/>
            <a:ext cx="207170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Acute Post-op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428860" y="1357298"/>
            <a:ext cx="207170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Delayed Post-op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572000" y="1357298"/>
            <a:ext cx="207170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Post- Traumatic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715140" y="1357298"/>
            <a:ext cx="207170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Endogenous</a:t>
            </a: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 SURGICAL ENDOPHTHALMITIS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Most common form</a:t>
            </a:r>
          </a:p>
          <a:p>
            <a:r>
              <a:rPr lang="en-US" sz="2400" dirty="0" smtClean="0"/>
              <a:t>70% cases of infective </a:t>
            </a:r>
            <a:r>
              <a:rPr lang="en-US" sz="2400" dirty="0" err="1" smtClean="0"/>
              <a:t>endophthalmitis</a:t>
            </a:r>
            <a:endParaRPr lang="en-US" sz="2400" dirty="0" smtClean="0"/>
          </a:p>
          <a:p>
            <a:r>
              <a:rPr lang="en-US" sz="2400" dirty="0" smtClean="0"/>
              <a:t>Worldwide incidence        0.04 - 4%</a:t>
            </a:r>
          </a:p>
          <a:p>
            <a:r>
              <a:rPr lang="en-US" sz="2400" dirty="0" smtClean="0"/>
              <a:t>Incidence in India       0.7 - 2.4%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643306" y="2643182"/>
            <a:ext cx="35719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214678" y="3141660"/>
            <a:ext cx="35719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Commonly associated with:</a:t>
            </a:r>
          </a:p>
          <a:p>
            <a:pPr>
              <a:buNone/>
            </a:pPr>
            <a:endParaRPr lang="en-US" sz="2400" dirty="0" smtClean="0"/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Cataract extraction (most common)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Secondary lens implantation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Pars </a:t>
            </a:r>
            <a:r>
              <a:rPr lang="en-US" sz="2400" dirty="0" err="1" smtClean="0">
                <a:solidFill>
                  <a:schemeClr val="tx1"/>
                </a:solidFill>
              </a:rPr>
              <a:t>plana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vitrectomy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Glaucoma </a:t>
            </a:r>
            <a:r>
              <a:rPr lang="en-US" sz="2400" dirty="0" err="1" smtClean="0">
                <a:solidFill>
                  <a:schemeClr val="tx1"/>
                </a:solidFill>
              </a:rPr>
              <a:t>filteration</a:t>
            </a:r>
            <a:r>
              <a:rPr lang="en-US" sz="2400" dirty="0" smtClean="0">
                <a:solidFill>
                  <a:schemeClr val="tx1"/>
                </a:solidFill>
              </a:rPr>
              <a:t> surgery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Penetrating </a:t>
            </a:r>
            <a:r>
              <a:rPr lang="en-US" sz="2400" dirty="0" err="1" smtClean="0">
                <a:solidFill>
                  <a:schemeClr val="tx1"/>
                </a:solidFill>
              </a:rPr>
              <a:t>keratoplasty</a:t>
            </a:r>
            <a:endParaRPr lang="en-IN" sz="2400" dirty="0" smtClean="0">
              <a:solidFill>
                <a:schemeClr val="tx1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24014" y="1527048"/>
            <a:ext cx="8948580" cy="4572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PRE- OPERATIVE RISK FACTORS:</a:t>
            </a:r>
          </a:p>
          <a:p>
            <a:pPr lvl="1"/>
            <a:r>
              <a:rPr lang="en-US" sz="2400" dirty="0" err="1" smtClean="0">
                <a:solidFill>
                  <a:schemeClr val="tx1"/>
                </a:solidFill>
              </a:rPr>
              <a:t>Blepharitis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Conjunctivitis</a:t>
            </a:r>
          </a:p>
          <a:p>
            <a:pPr lvl="1"/>
            <a:r>
              <a:rPr lang="en-US" sz="2400" dirty="0" err="1" smtClean="0">
                <a:solidFill>
                  <a:schemeClr val="tx1"/>
                </a:solidFill>
              </a:rPr>
              <a:t>Lacrimal</a:t>
            </a:r>
            <a:r>
              <a:rPr lang="en-US" sz="2400" dirty="0" smtClean="0">
                <a:solidFill>
                  <a:schemeClr val="tx1"/>
                </a:solidFill>
              </a:rPr>
              <a:t> drainage system infection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Contact lenses wear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Contaminated </a:t>
            </a:r>
            <a:r>
              <a:rPr lang="en-US" sz="2400" dirty="0" err="1" smtClean="0">
                <a:solidFill>
                  <a:schemeClr val="tx1"/>
                </a:solidFill>
              </a:rPr>
              <a:t>eyedrops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/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INTRA-OP RISK FACTORS: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Clear corneal incision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Temporal incision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Posterior capsule rupture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Vitreous incarceration in wound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Prolonged procedure time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Contaminated irrigation solutions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Combined procedures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POST- OPERATIVE RISK FACTORS: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Inadequately buried sutures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Wound leak on the first day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Delaying post-op topical antibiotics until the day after surgery</a:t>
            </a:r>
          </a:p>
          <a:p>
            <a:pPr lvl="1">
              <a:buFont typeface="Wingdings" pitchFamily="2" charset="2"/>
              <a:buChar char="§"/>
            </a:pP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11204</TotalTime>
  <Words>1287</Words>
  <Application>Microsoft Office PowerPoint</Application>
  <PresentationFormat>On-screen Show (4:3)</PresentationFormat>
  <Paragraphs>359</Paragraphs>
  <Slides>38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Civic</vt:lpstr>
      <vt:lpstr>ENDOPHTHALMITIS</vt:lpstr>
      <vt:lpstr>DEFINITION</vt:lpstr>
      <vt:lpstr>CLASSIFICATION</vt:lpstr>
      <vt:lpstr>CAUSATIVE ORGANISMS</vt:lpstr>
      <vt:lpstr>POST- SURGICAL ENDOPHTHALMITIS</vt:lpstr>
      <vt:lpstr>Slide 6</vt:lpstr>
      <vt:lpstr>RISK FACTORS</vt:lpstr>
      <vt:lpstr>Slide 8</vt:lpstr>
      <vt:lpstr>Slide 9</vt:lpstr>
      <vt:lpstr>CLINICAL PRESENTATION</vt:lpstr>
      <vt:lpstr>ACUTE POST-OP ENDOPHTHALMITIS</vt:lpstr>
      <vt:lpstr>DELAYED- ONSET ENDOPHTHALMITIS</vt:lpstr>
      <vt:lpstr>CLINICAL FEATURES</vt:lpstr>
      <vt:lpstr>CLINICAL FEATURES</vt:lpstr>
      <vt:lpstr>SIGNS</vt:lpstr>
      <vt:lpstr>BLEB- ASSOCIATED ENDOPHTHALMITIS</vt:lpstr>
      <vt:lpstr>POST- TRAUMATIC ENDOPHTHALMITIS</vt:lpstr>
      <vt:lpstr>ENDOGENOUS ENDOPHTHALMITIS</vt:lpstr>
      <vt:lpstr>DIAGNOSIS OF ENDOPHTHALMITIS</vt:lpstr>
      <vt:lpstr>OPHTHALMIC INVESTIGATIONS</vt:lpstr>
      <vt:lpstr>IDENTIFICATION OF PATHOGENS</vt:lpstr>
      <vt:lpstr>Slide 22</vt:lpstr>
      <vt:lpstr>Slide 23</vt:lpstr>
      <vt:lpstr>SYSTEMIC INVESTIGATIONS</vt:lpstr>
      <vt:lpstr>TREATMENT</vt:lpstr>
      <vt:lpstr>INTRAVITREAL ANTIBIOTICS</vt:lpstr>
      <vt:lpstr>OTHER MODES</vt:lpstr>
      <vt:lpstr>STEROIDS</vt:lpstr>
      <vt:lpstr>FUNGAL INFECTION</vt:lpstr>
      <vt:lpstr>SURGICAL MANAGEMENT</vt:lpstr>
      <vt:lpstr>Slide 31</vt:lpstr>
      <vt:lpstr>COMPLICATIONS RELATED TO IOL</vt:lpstr>
      <vt:lpstr>MANAGEMENT PROTOCOL</vt:lpstr>
      <vt:lpstr>EMPIRICAL MEDICAL THERAPY OF ENDOPHTHALMITIS</vt:lpstr>
      <vt:lpstr>Slide 35</vt:lpstr>
      <vt:lpstr>Slide 36</vt:lpstr>
      <vt:lpstr>FOLLOW-UP AND OUTCOME</vt:lpstr>
      <vt:lpstr>PROPHYLAXIS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Mugdha</dc:creator>
  <cp:lastModifiedBy>a</cp:lastModifiedBy>
  <cp:revision>56</cp:revision>
  <dcterms:created xsi:type="dcterms:W3CDTF">2013-09-29T08:52:29Z</dcterms:created>
  <dcterms:modified xsi:type="dcterms:W3CDTF">2014-12-09T11:23:43Z</dcterms:modified>
</cp:coreProperties>
</file>