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64" r:id="rId6"/>
    <p:sldId id="280" r:id="rId7"/>
    <p:sldId id="289" r:id="rId8"/>
    <p:sldId id="277" r:id="rId9"/>
    <p:sldId id="290" r:id="rId10"/>
    <p:sldId id="291" r:id="rId11"/>
    <p:sldId id="296" r:id="rId12"/>
    <p:sldId id="292" r:id="rId13"/>
    <p:sldId id="293" r:id="rId14"/>
    <p:sldId id="261" r:id="rId15"/>
    <p:sldId id="285" r:id="rId16"/>
    <p:sldId id="287" r:id="rId17"/>
    <p:sldId id="262" r:id="rId18"/>
    <p:sldId id="300" r:id="rId19"/>
    <p:sldId id="286" r:id="rId20"/>
    <p:sldId id="295" r:id="rId21"/>
    <p:sldId id="260" r:id="rId22"/>
    <p:sldId id="263" r:id="rId23"/>
    <p:sldId id="265" r:id="rId24"/>
    <p:sldId id="297" r:id="rId25"/>
    <p:sldId id="268" r:id="rId26"/>
    <p:sldId id="272" r:id="rId27"/>
    <p:sldId id="269" r:id="rId28"/>
    <p:sldId id="273" r:id="rId29"/>
    <p:sldId id="274" r:id="rId30"/>
    <p:sldId id="301" r:id="rId31"/>
    <p:sldId id="29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97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251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59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704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029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87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726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74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485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721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89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04AA1-B8C5-499D-9ADB-CD7F32FDCF89}" type="datetimeFigureOut">
              <a:rPr lang="en-IN" smtClean="0"/>
              <a:t>10-07-2015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BC7A0-25DE-4BF6-8CB8-5CCED74B47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975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Panophthalmitis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4400" dirty="0" smtClean="0"/>
              <a:t>MBBS</a:t>
            </a:r>
          </a:p>
          <a:p>
            <a:r>
              <a:rPr lang="en-IN" sz="4400" dirty="0" smtClean="0"/>
              <a:t>KGMU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94348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Treatment of </a:t>
            </a:r>
            <a:r>
              <a:rPr lang="en-IN" dirty="0" err="1" smtClean="0"/>
              <a:t>panophthalmitis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Find the cause &amp; any </a:t>
            </a:r>
            <a:r>
              <a:rPr lang="en-IN" dirty="0" smtClean="0"/>
              <a:t>associated debilitating </a:t>
            </a:r>
            <a:r>
              <a:rPr lang="en-IN" dirty="0" smtClean="0"/>
              <a:t>condition.</a:t>
            </a:r>
          </a:p>
          <a:p>
            <a:r>
              <a:rPr lang="en-IN" dirty="0" smtClean="0"/>
              <a:t>Treat the cause.</a:t>
            </a:r>
          </a:p>
          <a:p>
            <a:r>
              <a:rPr lang="en-IN" dirty="0" smtClean="0"/>
              <a:t>Medical treatment:</a:t>
            </a:r>
          </a:p>
          <a:p>
            <a:pPr lvl="1"/>
            <a:r>
              <a:rPr lang="en-IN" sz="2800" dirty="0" smtClean="0"/>
              <a:t>Systemic  antibiotics.</a:t>
            </a:r>
          </a:p>
          <a:p>
            <a:pPr lvl="1"/>
            <a:r>
              <a:rPr lang="en-IN" sz="2800" dirty="0" smtClean="0"/>
              <a:t>Topical antibiotics – fortified.</a:t>
            </a:r>
          </a:p>
          <a:p>
            <a:pPr lvl="1"/>
            <a:r>
              <a:rPr lang="en-IN" sz="2800" dirty="0" err="1" smtClean="0"/>
              <a:t>Cycloplegics</a:t>
            </a:r>
            <a:r>
              <a:rPr lang="en-IN" sz="2800" dirty="0" smtClean="0"/>
              <a:t>.</a:t>
            </a:r>
          </a:p>
          <a:p>
            <a:pPr lvl="1"/>
            <a:r>
              <a:rPr lang="en-IN" sz="2800" dirty="0" smtClean="0"/>
              <a:t>Anti-inflammatory.</a:t>
            </a:r>
          </a:p>
          <a:p>
            <a:r>
              <a:rPr lang="en-IN" sz="3200" dirty="0" smtClean="0"/>
              <a:t>Surgical treatment:</a:t>
            </a:r>
          </a:p>
          <a:p>
            <a:pPr lvl="1"/>
            <a:r>
              <a:rPr lang="en-IN" sz="2800" dirty="0" smtClean="0"/>
              <a:t>Evisceration / Frill excision.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9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If </a:t>
            </a:r>
            <a:r>
              <a:rPr lang="en-IN" sz="3600" dirty="0" err="1"/>
              <a:t>panophthalmitis</a:t>
            </a:r>
            <a:r>
              <a:rPr lang="en-IN" sz="3600" dirty="0"/>
              <a:t> gets controlled by medical management, no further treatment may be needed</a:t>
            </a:r>
            <a:r>
              <a:rPr lang="en-IN" sz="3600" dirty="0" smtClean="0"/>
              <a:t>.</a:t>
            </a:r>
          </a:p>
          <a:p>
            <a:endParaRPr lang="en-IN" sz="3600" dirty="0"/>
          </a:p>
          <a:p>
            <a:r>
              <a:rPr lang="en-IN" sz="3600" dirty="0" smtClean="0"/>
              <a:t>Phthisis </a:t>
            </a:r>
            <a:r>
              <a:rPr lang="en-IN" sz="3600" dirty="0" err="1" smtClean="0"/>
              <a:t>bulbi</a:t>
            </a:r>
            <a:r>
              <a:rPr lang="en-IN" sz="3600" dirty="0" smtClean="0"/>
              <a:t> may result.</a:t>
            </a:r>
            <a:endParaRPr lang="en-IN" sz="3600" dirty="0"/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14512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When to eviscerate the eyeball.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sz="3200" dirty="0" smtClean="0"/>
              <a:t>Uncontrolled </a:t>
            </a:r>
            <a:r>
              <a:rPr lang="en-IN" sz="3200" dirty="0" smtClean="0"/>
              <a:t>infection &amp; loss </a:t>
            </a:r>
            <a:r>
              <a:rPr lang="en-IN" sz="3200" dirty="0"/>
              <a:t>of perception of </a:t>
            </a:r>
            <a:r>
              <a:rPr lang="en-IN" sz="3200" dirty="0" smtClean="0"/>
              <a:t>light despite adequate treatment.</a:t>
            </a:r>
          </a:p>
          <a:p>
            <a:endParaRPr lang="en-IN" sz="3200" dirty="0"/>
          </a:p>
          <a:p>
            <a:r>
              <a:rPr lang="en-IN" sz="3200" dirty="0" smtClean="0"/>
              <a:t>Impending progression to orbital cellulitis.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156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Enucleation is contra-indicated in </a:t>
            </a:r>
            <a:r>
              <a:rPr lang="en-IN" dirty="0" err="1" smtClean="0"/>
              <a:t>panophthalmitis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Optic </a:t>
            </a:r>
            <a:r>
              <a:rPr lang="en-IN" dirty="0" smtClean="0"/>
              <a:t>nerve or its sheath should NOT be touched in </a:t>
            </a:r>
            <a:r>
              <a:rPr lang="en-IN" dirty="0" err="1" smtClean="0"/>
              <a:t>panophthalmitis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dirty="0" smtClean="0"/>
              <a:t>Infection may spread to intra-cranial space.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632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Evisceration</a:t>
            </a:r>
            <a:endParaRPr lang="en-IN" dirty="0"/>
          </a:p>
        </p:txBody>
      </p:sp>
      <p:pic>
        <p:nvPicPr>
          <p:cNvPr id="3074" name="Picture 2" descr="The next step is the removal ofthe corneal butto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039269"/>
            <a:ext cx="30575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67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Empty scleral shell after eviscerating </a:t>
            </a:r>
            <a:br>
              <a:rPr lang="en-IN" dirty="0" smtClean="0"/>
            </a:br>
            <a:r>
              <a:rPr lang="en-IN" dirty="0" smtClean="0"/>
              <a:t>intra-ocular contents</a:t>
            </a:r>
            <a:endParaRPr lang="en-IN" dirty="0"/>
          </a:p>
        </p:txBody>
      </p:sp>
      <p:pic>
        <p:nvPicPr>
          <p:cNvPr id="1026" name="Picture 2" descr="After removal of the ocular content,the sclera is cleaned with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731294"/>
            <a:ext cx="43053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get a total &lt;b&gt;of eye&lt;/b&gt; &lt;b&gt;evisceration&lt;/b&gt; products bioceramic orbital o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0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Various designs of implants</a:t>
            </a:r>
            <a:endParaRPr lang="en-IN" dirty="0"/>
          </a:p>
        </p:txBody>
      </p:sp>
      <p:pic>
        <p:nvPicPr>
          <p:cNvPr id="13314" name="Picture 2" descr="&lt;b&gt;eye&lt;/b&gt;-implants-&lt;b&gt;prosthetic&lt;/b&gt;-&lt;b&gt;eye&lt;/b&gt;-artificial-&lt;b&gt;eye&lt;/b&gt;-information-&lt;b&gt;eye&lt;/b&gt;-replacement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886744"/>
            <a:ext cx="63500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23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Suturing of sclera &amp; conjunctiva in different layers</a:t>
            </a:r>
            <a:endParaRPr lang="en-IN" dirty="0"/>
          </a:p>
        </p:txBody>
      </p:sp>
      <p:pic>
        <p:nvPicPr>
          <p:cNvPr id="4098" name="Picture 2" descr="zombie: Esto es un orzuelo en un oj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0109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Bio-</a:t>
            </a:r>
            <a:r>
              <a:rPr lang="en-IN" dirty="0" err="1" smtClean="0"/>
              <a:t>integrable</a:t>
            </a:r>
            <a:r>
              <a:rPr lang="en-IN" dirty="0" smtClean="0"/>
              <a:t> porous hydroxyapatite implant (with vascularisation) + customised prosthesis</a:t>
            </a:r>
            <a:endParaRPr lang="en-IN" dirty="0"/>
          </a:p>
        </p:txBody>
      </p:sp>
      <p:pic>
        <p:nvPicPr>
          <p:cNvPr id="12292" name="Picture 4" descr="T2-weighted MR scan of a patient with unilateral anophthalmia 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9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Implant inside scleral coat after evisceration </a:t>
            </a:r>
            <a:br>
              <a:rPr lang="en-IN" dirty="0" smtClean="0"/>
            </a:br>
            <a:r>
              <a:rPr lang="en-IN" dirty="0" smtClean="0"/>
              <a:t>+ customised prosthesis</a:t>
            </a:r>
            <a:endParaRPr lang="en-IN" dirty="0"/>
          </a:p>
        </p:txBody>
      </p:sp>
      <p:pic>
        <p:nvPicPr>
          <p:cNvPr id="9218" name="Picture 2" descr="Is almost as complicated as posterior exenteration due to th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159794"/>
            <a:ext cx="41910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9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What is </a:t>
            </a:r>
            <a:r>
              <a:rPr lang="en-IN" dirty="0" err="1" smtClean="0"/>
              <a:t>panophthalmitis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/>
              <a:t> Acute </a:t>
            </a:r>
            <a:r>
              <a:rPr lang="en-IN" dirty="0" err="1"/>
              <a:t>suppurative</a:t>
            </a:r>
            <a:r>
              <a:rPr lang="en-IN" dirty="0"/>
              <a:t> </a:t>
            </a:r>
            <a:r>
              <a:rPr lang="en-IN" dirty="0" smtClean="0"/>
              <a:t>inflammation &amp; necrosis </a:t>
            </a:r>
            <a:r>
              <a:rPr lang="en-IN" dirty="0"/>
              <a:t>of the </a:t>
            </a:r>
            <a:r>
              <a:rPr lang="en-IN" dirty="0" smtClean="0"/>
              <a:t>structures of the eyeball, including </a:t>
            </a:r>
            <a:r>
              <a:rPr lang="en-IN" dirty="0" smtClean="0"/>
              <a:t>all the </a:t>
            </a:r>
            <a:r>
              <a:rPr lang="en-IN" dirty="0" smtClean="0"/>
              <a:t>outer coats - sclera &amp; cornea &amp; Tenon’s capsule.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457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Prosthetic eye</a:t>
            </a:r>
            <a:endParaRPr lang="en-IN" dirty="0"/>
          </a:p>
        </p:txBody>
      </p:sp>
      <p:pic>
        <p:nvPicPr>
          <p:cNvPr id="8194" name="Picture 2" descr="Original file ‎ (800 × 798 pixels, file size: 169 KB, MIME typ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78" y="1825625"/>
            <a:ext cx="43622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16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 smtClean="0"/>
              <a:t>Socket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(complete healing after evisceration)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Prosthesis will be placed here</a:t>
            </a:r>
            <a:endParaRPr lang="en-IN" dirty="0"/>
          </a:p>
        </p:txBody>
      </p:sp>
      <p:pic>
        <p:nvPicPr>
          <p:cNvPr id="2050" name="Picture 2" descr="Evisceration of the Ey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943894"/>
            <a:ext cx="4762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Appearance after evisceration &amp; prosthesis</a:t>
            </a:r>
          </a:p>
        </p:txBody>
      </p:sp>
      <p:pic>
        <p:nvPicPr>
          <p:cNvPr id="5122" name="Picture 2" descr="&lt;b&gt;Evisceration&lt;/b&gt; &lt;b&gt;of eye&lt;/b&g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8951"/>
          <a:stretch/>
        </p:blipFill>
        <p:spPr bwMode="auto">
          <a:xfrm>
            <a:off x="3195108" y="2412000"/>
            <a:ext cx="5801784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Appearance after evisceration &amp; prosthesis</a:t>
            </a:r>
            <a:endParaRPr lang="en-IN" dirty="0"/>
          </a:p>
        </p:txBody>
      </p:sp>
      <p:pic>
        <p:nvPicPr>
          <p:cNvPr id="7170" name="Picture 2" descr="Need Help? - Book a Consul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35" y="1825625"/>
            <a:ext cx="56277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Methods of removal of eye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3200" dirty="0" smtClean="0"/>
              <a:t>Evisceration – only intra-ocular contents are removed. </a:t>
            </a:r>
          </a:p>
          <a:p>
            <a:pPr marL="514350" indent="-514350">
              <a:buFont typeface="+mj-lt"/>
              <a:buAutoNum type="arabicPeriod"/>
            </a:pPr>
            <a:endParaRPr lang="en-IN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/>
              <a:t>Enucleation: Intact globe is removed. Optic nerve &amp; muscles are cut.</a:t>
            </a:r>
          </a:p>
          <a:p>
            <a:pPr marL="514350" indent="-514350">
              <a:buFont typeface="+mj-lt"/>
              <a:buAutoNum type="arabicPeriod"/>
            </a:pPr>
            <a:endParaRPr lang="en-IN" sz="3200" dirty="0"/>
          </a:p>
          <a:p>
            <a:pPr marL="514350" indent="-514350">
              <a:buFont typeface="+mj-lt"/>
              <a:buAutoNum type="arabicPeriod"/>
            </a:pPr>
            <a:r>
              <a:rPr lang="en-IN" sz="3200" dirty="0" smtClean="0"/>
              <a:t> </a:t>
            </a:r>
            <a:r>
              <a:rPr lang="en-IN" sz="3200" dirty="0" err="1" smtClean="0"/>
              <a:t>Exenteration</a:t>
            </a:r>
            <a:r>
              <a:rPr lang="en-IN" sz="3200" dirty="0" smtClean="0"/>
              <a:t>: All contents of orbit, including the periosteum, are removed.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12434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Enucleation</a:t>
            </a:r>
            <a:endParaRPr lang="en-IN" dirty="0"/>
          </a:p>
        </p:txBody>
      </p:sp>
      <p:pic>
        <p:nvPicPr>
          <p:cNvPr id="10242" name="Picture 2" descr="Enucleation and &lt;b&gt;Evisceration&lt;/b&gt; Surg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202656"/>
            <a:ext cx="4667250" cy="29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1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Steps of enucleation</a:t>
            </a:r>
            <a:endParaRPr lang="en-IN" dirty="0"/>
          </a:p>
        </p:txBody>
      </p:sp>
      <p:pic>
        <p:nvPicPr>
          <p:cNvPr id="14338" name="Picture 2" descr="Definition &lt;b&gt;of « Enucleation&lt;/b&gt; 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55" y="1839273"/>
            <a:ext cx="57456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69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Exenterated orbit</a:t>
            </a:r>
            <a:endParaRPr lang="en-IN" dirty="0"/>
          </a:p>
        </p:txBody>
      </p:sp>
      <p:pic>
        <p:nvPicPr>
          <p:cNvPr id="11266" name="Picture 2" descr="&lt;b&gt;eye&lt;/b&gt; lids lashes cheek and eyebrow may be replaced along with the &lt;b&gt;eye&lt;/b&gt;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724944"/>
            <a:ext cx="81153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96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Orbital prosthesis after </a:t>
            </a:r>
            <a:r>
              <a:rPr lang="en-IN" dirty="0" err="1" smtClean="0"/>
              <a:t>exenteration</a:t>
            </a:r>
            <a:endParaRPr lang="en-IN" dirty="0"/>
          </a:p>
        </p:txBody>
      </p:sp>
      <p:pic>
        <p:nvPicPr>
          <p:cNvPr id="15362" name="Picture 2" descr="After &lt;b&gt;Orbital&lt;/b&gt; &lt;b&gt;Exenteration&lt;/b&gt;: A Cosmetic Prosthesis is Possi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2921794"/>
            <a:ext cx="76073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87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Orbital prosthesis</a:t>
            </a:r>
            <a:endParaRPr lang="en-IN" dirty="0"/>
          </a:p>
        </p:txBody>
      </p:sp>
      <p:pic>
        <p:nvPicPr>
          <p:cNvPr id="16386" name="Picture 2" descr="&lt;b&gt;Orbital&lt;/b&gt; Prosth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105944"/>
            <a:ext cx="23050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Causes of </a:t>
            </a:r>
            <a:r>
              <a:rPr lang="en-IN" dirty="0" err="1" smtClean="0"/>
              <a:t>panophthalmitis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Uncontrolled infection involving all coats of eyeball:</a:t>
            </a:r>
          </a:p>
          <a:p>
            <a:pPr lvl="1"/>
            <a:r>
              <a:rPr lang="en-IN" sz="2800" dirty="0" smtClean="0"/>
              <a:t>Penetrating injuries.</a:t>
            </a:r>
          </a:p>
          <a:p>
            <a:pPr lvl="1"/>
            <a:r>
              <a:rPr lang="en-IN" sz="2800" dirty="0" smtClean="0"/>
              <a:t>Fulminant post-operative </a:t>
            </a:r>
            <a:r>
              <a:rPr lang="en-IN" sz="2800" dirty="0" err="1" smtClean="0"/>
              <a:t>endophthalmitis</a:t>
            </a:r>
            <a:r>
              <a:rPr lang="en-IN" sz="2800" dirty="0" smtClean="0"/>
              <a:t>.</a:t>
            </a:r>
            <a:endParaRPr lang="en-IN" sz="2800" dirty="0" smtClean="0"/>
          </a:p>
          <a:p>
            <a:pPr lvl="1"/>
            <a:r>
              <a:rPr lang="en-IN" sz="2800" dirty="0" smtClean="0"/>
              <a:t>Bleb infection after </a:t>
            </a:r>
            <a:r>
              <a:rPr lang="en-IN" sz="2800" dirty="0" err="1" smtClean="0"/>
              <a:t>trabeculectomy</a:t>
            </a:r>
            <a:r>
              <a:rPr lang="en-IN" sz="2800" dirty="0" smtClean="0"/>
              <a:t>.</a:t>
            </a:r>
          </a:p>
          <a:p>
            <a:pPr lvl="1"/>
            <a:r>
              <a:rPr lang="en-IN" sz="2800" dirty="0" smtClean="0"/>
              <a:t>Buckle or band infection after retinal detachment surgery.</a:t>
            </a:r>
          </a:p>
          <a:p>
            <a:pPr lvl="1"/>
            <a:r>
              <a:rPr lang="en-IN" sz="2800" dirty="0" smtClean="0"/>
              <a:t>Spread of infection from sinuses, adnexa. </a:t>
            </a:r>
          </a:p>
          <a:p>
            <a:pPr lvl="1"/>
            <a:r>
              <a:rPr lang="en-IN" sz="2800" dirty="0" smtClean="0"/>
              <a:t>Ruptured globe due to</a:t>
            </a:r>
            <a:r>
              <a:rPr lang="en-IN" sz="2800" dirty="0"/>
              <a:t> </a:t>
            </a:r>
            <a:r>
              <a:rPr lang="en-IN" sz="2800" dirty="0" smtClean="0"/>
              <a:t>pre-existing </a:t>
            </a:r>
            <a:r>
              <a:rPr lang="en-IN" sz="2800" dirty="0"/>
              <a:t>posterior </a:t>
            </a:r>
            <a:r>
              <a:rPr lang="en-IN" sz="2800" dirty="0" smtClean="0"/>
              <a:t>staphyloma/ necrotising </a:t>
            </a:r>
            <a:r>
              <a:rPr lang="en-IN" sz="2800" dirty="0" err="1" smtClean="0"/>
              <a:t>scleritis</a:t>
            </a:r>
            <a:r>
              <a:rPr lang="en-IN" sz="2800" dirty="0" smtClean="0"/>
              <a:t>.</a:t>
            </a:r>
            <a:endParaRPr lang="en-IN" sz="2800" dirty="0" smtClean="0"/>
          </a:p>
          <a:p>
            <a:pPr lvl="1"/>
            <a:endParaRPr lang="en-IN" sz="2800" dirty="0" smtClean="0"/>
          </a:p>
          <a:p>
            <a:pPr lvl="1"/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565848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Frill excision of sclera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During evisceration sclera is found to be </a:t>
            </a:r>
            <a:r>
              <a:rPr lang="en-IN" dirty="0" err="1" smtClean="0"/>
              <a:t>necrosed</a:t>
            </a:r>
            <a:r>
              <a:rPr lang="en-IN" dirty="0" smtClean="0"/>
              <a:t> &amp; friable.</a:t>
            </a:r>
          </a:p>
          <a:p>
            <a:r>
              <a:rPr lang="en-IN" dirty="0" smtClean="0"/>
              <a:t>Suturing might not be possible.</a:t>
            </a:r>
          </a:p>
          <a:p>
            <a:r>
              <a:rPr lang="en-IN" dirty="0" smtClean="0"/>
              <a:t>Enucleation is contra-indicated.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5255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4518" y="5612321"/>
            <a:ext cx="689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Always remember, you all represent this prestigious institution</a:t>
            </a:r>
            <a:endParaRPr lang="en-IN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0"/>
            <a:ext cx="11932693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Clinical picture of </a:t>
            </a:r>
            <a:r>
              <a:rPr lang="en-IN" dirty="0" err="1" smtClean="0"/>
              <a:t>panophthalmitis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3200" dirty="0" smtClean="0"/>
              <a:t>Systemic features of toxaemia:</a:t>
            </a:r>
          </a:p>
          <a:p>
            <a:pPr lvl="1"/>
            <a:r>
              <a:rPr lang="en-IN" sz="3200" dirty="0" smtClean="0"/>
              <a:t>Fever, headache, malaise.</a:t>
            </a:r>
          </a:p>
          <a:p>
            <a:r>
              <a:rPr lang="en-IN" sz="3200" dirty="0"/>
              <a:t>Ocular movements restricted &amp; painful.</a:t>
            </a:r>
          </a:p>
          <a:p>
            <a:r>
              <a:rPr lang="en-IN" sz="3200" dirty="0" err="1" smtClean="0"/>
              <a:t>Chemosis</a:t>
            </a:r>
            <a:r>
              <a:rPr lang="en-IN" sz="3200" dirty="0" smtClean="0"/>
              <a:t> of conjunctiva, lid oedema.</a:t>
            </a:r>
          </a:p>
          <a:p>
            <a:r>
              <a:rPr lang="en-IN" sz="3200" dirty="0" smtClean="0"/>
              <a:t>Edges of wound / corneal incision becomes yellowish &amp; necrotic.</a:t>
            </a:r>
          </a:p>
          <a:p>
            <a:r>
              <a:rPr lang="en-IN" sz="3200" dirty="0" smtClean="0"/>
              <a:t>Corneal infiltrates &amp; sloughing begins.</a:t>
            </a:r>
          </a:p>
          <a:p>
            <a:r>
              <a:rPr lang="en-IN" sz="3200" dirty="0" err="1"/>
              <a:t>Hypopyon</a:t>
            </a:r>
            <a:r>
              <a:rPr lang="en-IN" sz="3200" dirty="0"/>
              <a:t> </a:t>
            </a:r>
            <a:r>
              <a:rPr lang="en-IN" sz="3200" dirty="0" smtClean="0"/>
              <a:t>worsens.</a:t>
            </a:r>
          </a:p>
          <a:p>
            <a:r>
              <a:rPr lang="en-IN" sz="3200" dirty="0" smtClean="0"/>
              <a:t>PL (perception of light) absent / doubtful.</a:t>
            </a:r>
          </a:p>
        </p:txBody>
      </p:sp>
    </p:spTree>
    <p:extLst>
      <p:ext uri="{BB962C8B-B14F-4D97-AF65-F5344CB8AC3E}">
        <p14:creationId xmlns:p14="http://schemas.microsoft.com/office/powerpoint/2010/main" val="388580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 smtClean="0"/>
              <a:t>Panophthalmitis</a:t>
            </a:r>
            <a:endParaRPr lang="en-IN" dirty="0"/>
          </a:p>
        </p:txBody>
      </p:sp>
      <p:pic>
        <p:nvPicPr>
          <p:cNvPr id="6146" name="Picture 2" descr="get a total &lt;b&gt;of eye&lt;/b&gt; &lt;b&gt;evisceration&lt;/b&gt; products bioceramic orbital 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44" y="1839273"/>
            <a:ext cx="51381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Sloughing cornea, </a:t>
            </a:r>
            <a:r>
              <a:rPr lang="en-IN" dirty="0" err="1" smtClean="0"/>
              <a:t>chemosis</a:t>
            </a:r>
            <a:r>
              <a:rPr lang="en-IN" dirty="0" smtClean="0"/>
              <a:t> of conjunctiva</a:t>
            </a:r>
            <a:endParaRPr lang="en-IN" dirty="0"/>
          </a:p>
        </p:txBody>
      </p:sp>
      <p:pic>
        <p:nvPicPr>
          <p:cNvPr id="1026" name="Picture 2" descr="http://shop.onjoph.com/catalog/images/atlas/Img3641_85_low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 b="-9918"/>
          <a:stretch/>
        </p:blipFill>
        <p:spPr bwMode="auto">
          <a:xfrm>
            <a:off x="3746696" y="2433157"/>
            <a:ext cx="5073748" cy="34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0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O</a:t>
            </a:r>
            <a:r>
              <a:rPr lang="en-IN" dirty="0" smtClean="0"/>
              <a:t>rbital cellulitis / orbital abscess</a:t>
            </a:r>
            <a:endParaRPr lang="en-IN" dirty="0"/>
          </a:p>
        </p:txBody>
      </p:sp>
      <p:pic>
        <p:nvPicPr>
          <p:cNvPr id="18434" name="Picture 2" descr="orbital cellulit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497540"/>
            <a:ext cx="4539018" cy="34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rbital Cellulitis Pictures, Photos &amp; 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497540"/>
            <a:ext cx="4857750" cy="34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6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Orbital cellulitis</a:t>
            </a:r>
            <a:endParaRPr lang="en-IN" dirty="0"/>
          </a:p>
        </p:txBody>
      </p:sp>
      <p:pic>
        <p:nvPicPr>
          <p:cNvPr id="1026" name="Picture 2" descr="https://sp.yimg.com/ib/th?id=JN.71M3AXG4YjU1vaeZwZZUMw&amp;pid=15.1&amp;P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73" y="2086473"/>
            <a:ext cx="4795198" cy="42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6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Most dreaded complication is Cavernous sinus thrombosis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57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379</Words>
  <Application>Microsoft Office PowerPoint</Application>
  <PresentationFormat>Widescreen</PresentationFormat>
  <Paragraphs>76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Panophthalmitis</vt:lpstr>
      <vt:lpstr>What is panophthalmitis</vt:lpstr>
      <vt:lpstr>Causes of panophthalmitis</vt:lpstr>
      <vt:lpstr>Clinical picture of panophthalmitis</vt:lpstr>
      <vt:lpstr>Panophthalmitis</vt:lpstr>
      <vt:lpstr>Sloughing cornea, chemosis of conjunctiva</vt:lpstr>
      <vt:lpstr>Orbital cellulitis / orbital abscess</vt:lpstr>
      <vt:lpstr>Orbital cellulitis</vt:lpstr>
      <vt:lpstr>Most dreaded complication is Cavernous sinus thrombosis </vt:lpstr>
      <vt:lpstr>Treatment of panophthalmitis</vt:lpstr>
      <vt:lpstr>PowerPoint Presentation</vt:lpstr>
      <vt:lpstr>When to eviscerate the eyeball.</vt:lpstr>
      <vt:lpstr>Enucleation is contra-indicated in panophthalmitis</vt:lpstr>
      <vt:lpstr>Evisceration</vt:lpstr>
      <vt:lpstr>Empty scleral shell after eviscerating  intra-ocular contents</vt:lpstr>
      <vt:lpstr>Various designs of implants</vt:lpstr>
      <vt:lpstr>Suturing of sclera &amp; conjunctiva in different layers</vt:lpstr>
      <vt:lpstr>Bio-integrable porous hydroxyapatite implant (with vascularisation) + customised prosthesis</vt:lpstr>
      <vt:lpstr>Implant inside scleral coat after evisceration  + customised prosthesis</vt:lpstr>
      <vt:lpstr>Prosthetic eye</vt:lpstr>
      <vt:lpstr>Socket  (complete healing after evisceration) Prosthesis will be placed here</vt:lpstr>
      <vt:lpstr>Appearance after evisceration &amp; prosthesis</vt:lpstr>
      <vt:lpstr>Appearance after evisceration &amp; prosthesis</vt:lpstr>
      <vt:lpstr>Methods of removal of eye</vt:lpstr>
      <vt:lpstr>Enucleation</vt:lpstr>
      <vt:lpstr>Steps of enucleation</vt:lpstr>
      <vt:lpstr>Exenterated orbit</vt:lpstr>
      <vt:lpstr>Orbital prosthesis after exenteration</vt:lpstr>
      <vt:lpstr>Orbital prosthesis</vt:lpstr>
      <vt:lpstr>Frill excision of sclera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Panophthalmitis</dc:title>
  <dc:creator>poonam kishore</dc:creator>
  <cp:lastModifiedBy>poonam kishore</cp:lastModifiedBy>
  <cp:revision>33</cp:revision>
  <dcterms:created xsi:type="dcterms:W3CDTF">2015-07-03T09:30:02Z</dcterms:created>
  <dcterms:modified xsi:type="dcterms:W3CDTF">2015-07-10T04:29:02Z</dcterms:modified>
</cp:coreProperties>
</file>