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07" r:id="rId3"/>
    <p:sldId id="257" r:id="rId4"/>
    <p:sldId id="258" r:id="rId5"/>
    <p:sldId id="259" r:id="rId6"/>
    <p:sldId id="260" r:id="rId7"/>
    <p:sldId id="295" r:id="rId8"/>
    <p:sldId id="296" r:id="rId9"/>
    <p:sldId id="297" r:id="rId10"/>
    <p:sldId id="265" r:id="rId11"/>
    <p:sldId id="266" r:id="rId12"/>
    <p:sldId id="298" r:id="rId13"/>
    <p:sldId id="299" r:id="rId14"/>
    <p:sldId id="300" r:id="rId15"/>
    <p:sldId id="302" r:id="rId16"/>
    <p:sldId id="268" r:id="rId17"/>
    <p:sldId id="303" r:id="rId18"/>
    <p:sldId id="270" r:id="rId19"/>
    <p:sldId id="274" r:id="rId20"/>
    <p:sldId id="275" r:id="rId21"/>
    <p:sldId id="276" r:id="rId22"/>
    <p:sldId id="277" r:id="rId23"/>
    <p:sldId id="278" r:id="rId24"/>
    <p:sldId id="286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04" r:id="rId34"/>
    <p:sldId id="305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Genital Fistulae</a:t>
            </a:r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b="1" dirty="0" smtClean="0"/>
              <a:t>                                             Dr. Sujata Deo</a:t>
            </a:r>
          </a:p>
          <a:p>
            <a:r>
              <a:rPr lang="en-US" dirty="0" smtClean="0"/>
              <a:t>                                                   Professor</a:t>
            </a:r>
          </a:p>
          <a:p>
            <a:r>
              <a:rPr lang="en-US" dirty="0" smtClean="0"/>
              <a:t>                                                   Deptt of OB/GYN</a:t>
            </a:r>
            <a:endParaRPr lang="en-US" dirty="0"/>
          </a:p>
        </p:txBody>
      </p:sp>
      <p:pic>
        <p:nvPicPr>
          <p:cNvPr id="1027" name="Picture 3" descr="C:\Users\DR. Sujata\Desktop\fist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. Sujata\Desktop\genito-urinary-fistula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8356600" cy="626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. Sujata\Desktop\genito-urinary-fistula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8200"/>
            <a:ext cx="9144000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DR. Sujata\Desktop\genito-urinary-fistula-1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8356600" cy="626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DR. Sujata\Desktop\genito-urinary-fistula-1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DR. Sujata\Desktop\genito-urinary-fistula-2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8356600" cy="626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 smtClean="0"/>
              <a:t> Prophylaxis</a:t>
            </a:r>
          </a:p>
          <a:p>
            <a:r>
              <a:rPr lang="en-US" b="1" dirty="0" smtClean="0"/>
              <a:t>Immediate management</a:t>
            </a:r>
            <a:r>
              <a:rPr lang="en-US" dirty="0" smtClean="0"/>
              <a:t>– once the diagnosis is made ,continous catherization for 6-8 is maintained.</a:t>
            </a:r>
          </a:p>
          <a:p>
            <a:r>
              <a:rPr lang="en-US" b="1" dirty="0" smtClean="0"/>
              <a:t>Operative – surgery </a:t>
            </a:r>
            <a:r>
              <a:rPr lang="en-US" dirty="0" smtClean="0"/>
              <a:t>is choice</a:t>
            </a:r>
            <a:r>
              <a:rPr lang="en-US" b="1" dirty="0" smtClean="0"/>
              <a:t>                     - </a:t>
            </a:r>
            <a:r>
              <a:rPr lang="en-US" dirty="0" smtClean="0"/>
              <a:t>preoperative assessment</a:t>
            </a:r>
            <a:r>
              <a:rPr lang="en-US" b="1" dirty="0" smtClean="0"/>
              <a:t>                                                                   </a:t>
            </a:r>
            <a:r>
              <a:rPr lang="en-US" dirty="0" smtClean="0"/>
              <a:t>preoperative preperations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                   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R. Sujata\Desktop\genito-urinary-fistula-1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time for surgery is after 3 months following delivery</a:t>
            </a:r>
          </a:p>
          <a:p>
            <a:r>
              <a:rPr lang="en-US" dirty="0" smtClean="0"/>
              <a:t>Surgical Fistula–</a:t>
            </a:r>
          </a:p>
          <a:p>
            <a:pPr>
              <a:buNone/>
            </a:pPr>
            <a:r>
              <a:rPr lang="en-US" dirty="0" smtClean="0"/>
              <a:t> If recogniged &lt;24 hrs: immediate repair</a:t>
            </a:r>
          </a:p>
          <a:p>
            <a:pPr>
              <a:buNone/>
            </a:pPr>
            <a:r>
              <a:rPr lang="en-US" dirty="0" smtClean="0"/>
              <a:t>If recogniged &gt;24 hrs :  repair after 3 months</a:t>
            </a:r>
          </a:p>
          <a:p>
            <a:pPr>
              <a:buNone/>
            </a:pPr>
            <a:r>
              <a:rPr lang="en-US" dirty="0" smtClean="0"/>
              <a:t>Radiation Fistula : repair after 12 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DR. Sujata\Desktop\genito-urinary-fistula-1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DR. Sujata\Desktop\genito-urinary-fistula-2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686800" cy="636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  Vesicovaginal Fistula</a:t>
            </a:r>
            <a:endParaRPr lang="en-US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DR. Sujata\Desktop\genito-urinary-fistula-2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DR. Sujata\Desktop\genito-urinary-fistula-2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DR. Sujata\Desktop\genito-urinary-fistula-2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90500"/>
            <a:ext cx="8356600" cy="626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DR. Sujata\Desktop\genito-urinary-fistula-2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DR. Sujata\Desktop\genito-urinary-fistula-2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Rectovaginal Fistula</a:t>
            </a:r>
            <a:endParaRPr lang="en-US" b="1" dirty="0"/>
          </a:p>
        </p:txBody>
      </p:sp>
      <p:pic>
        <p:nvPicPr>
          <p:cNvPr id="1026" name="Picture 2" descr="C:\Users\DR. Sujata\Desktop\230px-Rectovestibular_fistula_in_fema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859128" y="1457996"/>
            <a:ext cx="6056272" cy="4720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Abnormal communication between the rectum andvagina with involuntry escape of flatus and or feces into vagina is called RVF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noFill/>
        </p:spPr>
        <p:txBody>
          <a:bodyPr/>
          <a:lstStyle/>
          <a:p>
            <a:pPr>
              <a:buNone/>
            </a:pPr>
            <a:r>
              <a:rPr lang="en-US" dirty="0" smtClean="0"/>
              <a:t>1-Acquired</a:t>
            </a:r>
          </a:p>
          <a:p>
            <a:pPr>
              <a:buNone/>
            </a:pPr>
            <a:r>
              <a:rPr lang="en-US" dirty="0" smtClean="0"/>
              <a:t>2- Congenital</a:t>
            </a:r>
          </a:p>
          <a:p>
            <a:pPr>
              <a:buNone/>
            </a:pPr>
            <a:r>
              <a:rPr lang="en-US" b="1" i="1" dirty="0" smtClean="0"/>
              <a:t>Acquired – </a:t>
            </a:r>
          </a:p>
          <a:p>
            <a:pPr>
              <a:buNone/>
            </a:pPr>
            <a:r>
              <a:rPr lang="en-US" i="1" dirty="0" smtClean="0"/>
              <a:t>         Obstatrical causes – </a:t>
            </a:r>
          </a:p>
          <a:p>
            <a:r>
              <a:rPr lang="en-US" i="1" dirty="0" smtClean="0"/>
              <a:t>In</a:t>
            </a:r>
            <a:r>
              <a:rPr lang="en-US" dirty="0" smtClean="0"/>
              <a:t>complete healing or unrepaired recent complete perineal tear is commonest</a:t>
            </a:r>
          </a:p>
          <a:p>
            <a:r>
              <a:rPr lang="en-US" dirty="0" smtClean="0"/>
              <a:t>Obstructed labour- During obstructed labour the compression effect produces necrosis →infection→ sloughing→ fistule</a:t>
            </a:r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Instrumental injury inflicted during destructive operation</a:t>
            </a:r>
          </a:p>
          <a:p>
            <a:pPr>
              <a:buNone/>
            </a:pPr>
            <a:r>
              <a:rPr lang="en-US" b="1" i="1" dirty="0" smtClean="0"/>
              <a:t>Gynaecological –</a:t>
            </a:r>
          </a:p>
          <a:p>
            <a:r>
              <a:rPr lang="en-US" dirty="0" smtClean="0"/>
              <a:t>Following incomplete healing of repaired CPT</a:t>
            </a:r>
          </a:p>
          <a:p>
            <a:r>
              <a:rPr lang="en-US" dirty="0" smtClean="0"/>
              <a:t>Trauma during operative procedure</a:t>
            </a:r>
          </a:p>
          <a:p>
            <a:r>
              <a:rPr lang="en-US" dirty="0" smtClean="0"/>
              <a:t>Malignancy of vagina, cervix or bowel</a:t>
            </a:r>
          </a:p>
          <a:p>
            <a:r>
              <a:rPr lang="en-US" dirty="0" smtClean="0"/>
              <a:t>Radiation</a:t>
            </a:r>
          </a:p>
          <a:p>
            <a:r>
              <a:rPr lang="en-US" dirty="0" smtClean="0"/>
              <a:t>Fall on sharp object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Congenital –</a:t>
            </a:r>
          </a:p>
          <a:p>
            <a:pPr>
              <a:buNone/>
            </a:pPr>
            <a:r>
              <a:rPr lang="en-US" b="1" i="1" dirty="0" smtClean="0"/>
              <a:t>                  </a:t>
            </a:r>
            <a:r>
              <a:rPr lang="en-US" dirty="0" smtClean="0"/>
              <a:t>Anal canal may open into  vestibule or in vagina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jata\Desktop\genito-urinary-fistula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128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Involuntry escape of flatus &amp; or feces into vagina</a:t>
            </a:r>
          </a:p>
          <a:p>
            <a:r>
              <a:rPr lang="en-US" dirty="0" smtClean="0"/>
              <a:t>Rectovaginal examination – size &amp;shape of fistula</a:t>
            </a:r>
          </a:p>
          <a:p>
            <a:r>
              <a:rPr lang="en-US" dirty="0" smtClean="0"/>
              <a:t>Confirmation done by probe passing through vagina into rectum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Barium enema</a:t>
            </a:r>
          </a:p>
          <a:p>
            <a:r>
              <a:rPr lang="en-US" dirty="0" smtClean="0"/>
              <a:t>Barium meal &amp;follow trough to confirm intestinal fistula</a:t>
            </a:r>
          </a:p>
          <a:p>
            <a:r>
              <a:rPr lang="en-US" dirty="0" smtClean="0"/>
              <a:t>Sigmoidoscopy &amp; proctoscopy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Preventive</a:t>
            </a:r>
          </a:p>
          <a:p>
            <a:r>
              <a:rPr lang="en-US" dirty="0" smtClean="0"/>
              <a:t>Good intranatal care</a:t>
            </a:r>
          </a:p>
          <a:p>
            <a:r>
              <a:rPr lang="en-US" dirty="0" smtClean="0"/>
              <a:t>Identification of CPT &amp; repair it</a:t>
            </a:r>
          </a:p>
          <a:p>
            <a:r>
              <a:rPr lang="en-US" dirty="0" smtClean="0"/>
              <a:t>Care during gynaecological surgeries</a:t>
            </a:r>
          </a:p>
          <a:p>
            <a:r>
              <a:rPr lang="en-US" b="1" i="1" dirty="0" smtClean="0"/>
              <a:t>Surgery</a:t>
            </a:r>
          </a:p>
          <a:p>
            <a:r>
              <a:rPr lang="en-US" dirty="0" smtClean="0"/>
              <a:t>Situated in low down- make CPT &amp;repair</a:t>
            </a:r>
          </a:p>
          <a:p>
            <a:r>
              <a:rPr lang="en-US" dirty="0" smtClean="0"/>
              <a:t>Situated in middle third –repair by flap method</a:t>
            </a:r>
          </a:p>
          <a:p>
            <a:r>
              <a:rPr lang="en-US" dirty="0" smtClean="0"/>
              <a:t>Situated high up-</a:t>
            </a:r>
          </a:p>
          <a:p>
            <a:pPr>
              <a:buNone/>
            </a:pPr>
            <a:r>
              <a:rPr lang="en-US" dirty="0" smtClean="0"/>
              <a:t> Prelimenary colostomy→local repair after 3 wks→closure of colostomy after 3 wks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common cause of VVF in india is:</a:t>
            </a:r>
          </a:p>
          <a:p>
            <a:pPr marL="514350" indent="-514350">
              <a:buAutoNum type="arabicPeriod"/>
            </a:pPr>
            <a:r>
              <a:rPr lang="en-US" dirty="0" smtClean="0"/>
              <a:t>Obstructed labour</a:t>
            </a:r>
          </a:p>
          <a:p>
            <a:pPr marL="514350" indent="-514350">
              <a:buAutoNum type="arabicPeriod"/>
            </a:pPr>
            <a:r>
              <a:rPr lang="en-US" dirty="0" smtClean="0"/>
              <a:t>Gynae surgery</a:t>
            </a:r>
          </a:p>
          <a:p>
            <a:pPr marL="514350" indent="-514350">
              <a:buAutoNum type="arabicPeriod"/>
            </a:pPr>
            <a:r>
              <a:rPr lang="en-US" dirty="0" smtClean="0"/>
              <a:t>Radiation </a:t>
            </a:r>
          </a:p>
          <a:p>
            <a:pPr marL="514350" indent="-514350">
              <a:buAutoNum type="arabicPeriod"/>
            </a:pPr>
            <a:r>
              <a:rPr lang="en-US" dirty="0" smtClean="0"/>
              <a:t>Trauma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126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2.Postpartum VVF is best repaired after:</a:t>
            </a:r>
          </a:p>
          <a:p>
            <a:pPr marL="514350" indent="-514350">
              <a:buAutoNum type="alphaUcPeriod"/>
            </a:pPr>
            <a:r>
              <a:rPr lang="en-US" dirty="0" smtClean="0"/>
              <a:t>6 weeks</a:t>
            </a:r>
          </a:p>
          <a:p>
            <a:pPr marL="514350" indent="-514350">
              <a:buAutoNum type="alphaUcPeriod"/>
            </a:pPr>
            <a:r>
              <a:rPr lang="en-US" dirty="0" smtClean="0"/>
              <a:t>8 weeks</a:t>
            </a:r>
          </a:p>
          <a:p>
            <a:pPr marL="514350" indent="-514350">
              <a:buAutoNum type="alphaUcPeriod"/>
            </a:pPr>
            <a:r>
              <a:rPr lang="en-US" dirty="0" smtClean="0"/>
              <a:t>3 months</a:t>
            </a:r>
          </a:p>
          <a:p>
            <a:pPr marL="514350" indent="-514350">
              <a:buAutoNum type="alphaUcPeriod"/>
            </a:pPr>
            <a:r>
              <a:rPr lang="en-US" dirty="0" smtClean="0"/>
              <a:t>6 months</a:t>
            </a:r>
          </a:p>
          <a:p>
            <a:pPr marL="514350" indent="-514350">
              <a:buNone/>
            </a:pPr>
            <a:r>
              <a:rPr lang="en-US" dirty="0" smtClean="0"/>
              <a:t>3. Mrs A, 48yrs had hysterectomy. On seventh day,she devoloped fever,burning micturation&amp; continous dribbling of urine. She can also pass urine voluntarily. The diagnosis is</a:t>
            </a:r>
          </a:p>
          <a:p>
            <a:pPr marL="514350" indent="-514350">
              <a:buAutoNum type="alphaUcPeriod"/>
            </a:pPr>
            <a:r>
              <a:rPr lang="en-US" dirty="0" smtClean="0"/>
              <a:t>V V F</a:t>
            </a:r>
          </a:p>
          <a:p>
            <a:pPr marL="514350" indent="-514350">
              <a:buAutoNum type="alphaUcPeriod"/>
            </a:pPr>
            <a:r>
              <a:rPr lang="en-US" dirty="0" smtClean="0"/>
              <a:t>Uretrovaginal fistula</a:t>
            </a:r>
          </a:p>
          <a:p>
            <a:pPr marL="514350" indent="-514350">
              <a:buAutoNum type="alphaUcPeriod"/>
            </a:pPr>
            <a:r>
              <a:rPr lang="en-US" dirty="0" smtClean="0"/>
              <a:t>Stress incontinence</a:t>
            </a:r>
          </a:p>
          <a:p>
            <a:pPr marL="514350" indent="-514350">
              <a:buAutoNum type="alphaUcPeriod"/>
            </a:pPr>
            <a:r>
              <a:rPr lang="en-US" dirty="0" smtClean="0"/>
              <a:t>Urge incontinance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4.Most useful preoperative investigation for VVF is:</a:t>
            </a:r>
          </a:p>
          <a:p>
            <a:pPr marL="514350" indent="-514350">
              <a:buAutoNum type="alphaUcPeriod"/>
            </a:pPr>
            <a:r>
              <a:rPr lang="en-US" dirty="0" smtClean="0"/>
              <a:t>Three swab test</a:t>
            </a:r>
          </a:p>
          <a:p>
            <a:pPr marL="514350" indent="-514350">
              <a:buAutoNum type="alphaUcPeriod"/>
            </a:pPr>
            <a:r>
              <a:rPr lang="en-US" dirty="0" smtClean="0"/>
              <a:t>Cystoscopy</a:t>
            </a:r>
          </a:p>
          <a:p>
            <a:pPr marL="514350" indent="-514350">
              <a:buAutoNum type="alphaUcPeriod"/>
            </a:pPr>
            <a:r>
              <a:rPr lang="en-US" dirty="0" smtClean="0"/>
              <a:t>IVP</a:t>
            </a:r>
          </a:p>
          <a:p>
            <a:pPr marL="514350" indent="-514350">
              <a:buAutoNum type="alphaUcPeriod"/>
            </a:pPr>
            <a:r>
              <a:rPr lang="en-US" dirty="0" smtClean="0"/>
              <a:t>Urine culture</a:t>
            </a:r>
          </a:p>
          <a:p>
            <a:pPr marL="514350" indent="-514350">
              <a:buNone/>
            </a:pPr>
            <a:r>
              <a:rPr lang="en-US" dirty="0" smtClean="0"/>
              <a:t>5. If RVF is present in high up(upper part ) preliminary treatment should be:</a:t>
            </a:r>
          </a:p>
          <a:p>
            <a:pPr marL="514350" indent="-514350">
              <a:buAutoNum type="alphaUcPeriod"/>
            </a:pPr>
            <a:r>
              <a:rPr lang="en-US" dirty="0" smtClean="0"/>
              <a:t>Colostomy</a:t>
            </a:r>
          </a:p>
          <a:p>
            <a:pPr marL="514350" indent="-514350">
              <a:buAutoNum type="alphaUcPeriod"/>
            </a:pPr>
            <a:r>
              <a:rPr lang="en-US" dirty="0" smtClean="0"/>
              <a:t>Colporraphy</a:t>
            </a:r>
          </a:p>
          <a:p>
            <a:pPr marL="514350" indent="-514350">
              <a:buAutoNum type="alphaUcPeriod"/>
            </a:pPr>
            <a:r>
              <a:rPr lang="en-US" dirty="0" smtClean="0"/>
              <a:t>Primary repair</a:t>
            </a:r>
          </a:p>
          <a:p>
            <a:pPr marL="514350" indent="-514350">
              <a:buAutoNum type="alphaUcPeriod"/>
            </a:pPr>
            <a:r>
              <a:rPr lang="en-US" dirty="0" smtClean="0"/>
              <a:t>Anterior resection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jata\Desktop\genito-urinary-fistula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R. Sujata\Desktop\genito-urinary-fistula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999" y="123826"/>
            <a:ext cx="8369299" cy="6581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jata\Desktop\genito-urinary-fistula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8509000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Causes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Obstetrical</a:t>
            </a:r>
          </a:p>
          <a:p>
            <a:r>
              <a:rPr lang="en-US" b="1" dirty="0" smtClean="0"/>
              <a:t>Gynaecological</a:t>
            </a:r>
          </a:p>
          <a:p>
            <a:pPr>
              <a:buNone/>
            </a:pPr>
            <a:r>
              <a:rPr lang="en-US" b="1" dirty="0" smtClean="0"/>
              <a:t>1.Obstetrical causes –  </a:t>
            </a:r>
            <a:r>
              <a:rPr lang="en-US" sz="4400" dirty="0" smtClean="0">
                <a:solidFill>
                  <a:srgbClr val="FF0000"/>
                </a:solidFill>
              </a:rPr>
              <a:t>Ishemic</a:t>
            </a:r>
            <a:r>
              <a:rPr lang="en-US" dirty="0" smtClean="0"/>
              <a:t>:  </a:t>
            </a:r>
            <a:r>
              <a:rPr lang="en-US" b="1" dirty="0" smtClean="0"/>
              <a:t>Due</a:t>
            </a:r>
            <a:r>
              <a:rPr lang="en-US" dirty="0" smtClean="0"/>
              <a:t> to prolonged compression effect on the bladder base between the head and pubic symphysis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i="1" dirty="0" smtClean="0"/>
              <a:t>eg : obstructed labour</a:t>
            </a:r>
            <a:endParaRPr lang="en-US" b="1" dirty="0" smtClean="0"/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T</a:t>
            </a:r>
            <a:r>
              <a:rPr lang="en-US" sz="4400" dirty="0" smtClean="0">
                <a:solidFill>
                  <a:srgbClr val="FF0000"/>
                </a:solidFill>
              </a:rPr>
              <a:t>raumatic :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Instrumental vaginal delivery – in destructive operation, forcep delivery</a:t>
            </a:r>
          </a:p>
          <a:p>
            <a:endParaRPr lang="en-US" dirty="0" smtClean="0"/>
          </a:p>
          <a:p>
            <a:r>
              <a:rPr lang="en-US" dirty="0" smtClean="0"/>
              <a:t>Abdominal operation – Hysterectomy for rupture uterus ,LSCS</a:t>
            </a:r>
          </a:p>
          <a:p>
            <a:pPr>
              <a:buNone/>
            </a:pPr>
            <a:r>
              <a:rPr lang="en-US" dirty="0" smtClean="0"/>
              <a:t>                             </a:t>
            </a:r>
          </a:p>
          <a:p>
            <a:pPr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Gynaecological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Operative Injury </a:t>
            </a:r>
            <a:r>
              <a:rPr lang="en-US" dirty="0" smtClean="0"/>
              <a:t>–        Ant. Colporraphy ,                        Abdominal hysterectomy</a:t>
            </a:r>
          </a:p>
          <a:p>
            <a:r>
              <a:rPr lang="en-US" b="1" dirty="0" smtClean="0"/>
              <a:t>Traumatic </a:t>
            </a:r>
            <a:r>
              <a:rPr lang="en-US" dirty="0" smtClean="0"/>
              <a:t>-    ant. Vaginal wall &amp; bladder may be </a:t>
            </a:r>
            <a:r>
              <a:rPr lang="en-US" smtClean="0"/>
              <a:t>injured following </a:t>
            </a:r>
            <a:r>
              <a:rPr lang="en-US" dirty="0" smtClean="0"/>
              <a:t>fall on a pointed objects, by a stick used for criminal abortion</a:t>
            </a:r>
          </a:p>
          <a:p>
            <a:r>
              <a:rPr lang="en-US" b="1" dirty="0" smtClean="0"/>
              <a:t>Malignancy</a:t>
            </a:r>
            <a:r>
              <a:rPr lang="en-US" dirty="0" smtClean="0"/>
              <a:t> – by direct spread in cases of Advanced ca of cervix, vagina or bladder</a:t>
            </a:r>
          </a:p>
          <a:p>
            <a:r>
              <a:rPr lang="en-US" b="1" dirty="0" smtClean="0"/>
              <a:t>Radiation</a:t>
            </a:r>
            <a:r>
              <a:rPr lang="en-US" dirty="0" smtClean="0"/>
              <a:t> -  Due to radiation effect ishemic necrosis may occur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-  Healthy tissues with good acces</a:t>
            </a:r>
          </a:p>
          <a:p>
            <a:r>
              <a:rPr lang="en-US" dirty="0" smtClean="0"/>
              <a:t>Complicated – Tissue loss,scarring, difficult access associated with RVF</a:t>
            </a:r>
          </a:p>
          <a:p>
            <a:pPr>
              <a:buNone/>
            </a:pPr>
            <a:r>
              <a:rPr lang="en-US" dirty="0" smtClean="0"/>
              <a:t>Depanding upon SITE of the Fistula –</a:t>
            </a:r>
          </a:p>
          <a:p>
            <a:pPr>
              <a:buNone/>
            </a:pPr>
            <a:r>
              <a:rPr lang="en-US" b="1" dirty="0" smtClean="0"/>
              <a:t>J</a:t>
            </a:r>
            <a:r>
              <a:rPr lang="en-US" b="1" i="1" dirty="0" smtClean="0"/>
              <a:t>uxtracervical :( </a:t>
            </a:r>
            <a:r>
              <a:rPr lang="en-US" i="1" dirty="0" smtClean="0"/>
              <a:t>close to cx) –communication between supratrigonal region of bladder and vagina</a:t>
            </a:r>
          </a:p>
          <a:p>
            <a:pPr>
              <a:buNone/>
            </a:pPr>
            <a:r>
              <a:rPr lang="en-US" b="1" i="1" dirty="0" smtClean="0"/>
              <a:t>Midvaginal   :    </a:t>
            </a:r>
            <a:r>
              <a:rPr lang="en-US" i="1" dirty="0" smtClean="0"/>
              <a:t>communication between  base(Trigone) of bladder and vagina</a:t>
            </a:r>
          </a:p>
          <a:p>
            <a:pPr>
              <a:buNone/>
            </a:pPr>
            <a:r>
              <a:rPr lang="en-US" b="1" i="1" dirty="0" smtClean="0"/>
              <a:t>Juxtraurethral: </a:t>
            </a:r>
            <a:r>
              <a:rPr lang="en-US" i="1" dirty="0" smtClean="0"/>
              <a:t>communication between neck of bladder and vagina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561</Words>
  <Application>Microsoft Office PowerPoint</Application>
  <PresentationFormat>On-screen Show (4:3)</PresentationFormat>
  <Paragraphs>103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Genital Fistulae</vt:lpstr>
      <vt:lpstr>Slide 2</vt:lpstr>
      <vt:lpstr>Slide 3</vt:lpstr>
      <vt:lpstr>Slide 4</vt:lpstr>
      <vt:lpstr>Slide 5</vt:lpstr>
      <vt:lpstr>Slide 6</vt:lpstr>
      <vt:lpstr>Causes</vt:lpstr>
      <vt:lpstr>Gynaecological causes</vt:lpstr>
      <vt:lpstr>Types </vt:lpstr>
      <vt:lpstr>Slide 10</vt:lpstr>
      <vt:lpstr>Slide 11</vt:lpstr>
      <vt:lpstr>Slide 12</vt:lpstr>
      <vt:lpstr>Slide 13</vt:lpstr>
      <vt:lpstr>Slide 14</vt:lpstr>
      <vt:lpstr>Management </vt:lpstr>
      <vt:lpstr>Slide 16</vt:lpstr>
      <vt:lpstr>Definitive Surgery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Rectovaginal Fistula</vt:lpstr>
      <vt:lpstr>Definition</vt:lpstr>
      <vt:lpstr>Causes</vt:lpstr>
      <vt:lpstr>Slide 28</vt:lpstr>
      <vt:lpstr>Slide 29</vt:lpstr>
      <vt:lpstr>Diagnosis</vt:lpstr>
      <vt:lpstr>Investigation</vt:lpstr>
      <vt:lpstr>Treatment</vt:lpstr>
      <vt:lpstr>MCQ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Sujata</dc:creator>
  <cp:lastModifiedBy>DR. Sujata</cp:lastModifiedBy>
  <cp:revision>53</cp:revision>
  <dcterms:created xsi:type="dcterms:W3CDTF">2006-08-16T00:00:00Z</dcterms:created>
  <dcterms:modified xsi:type="dcterms:W3CDTF">2015-04-24T03:38:27Z</dcterms:modified>
</cp:coreProperties>
</file>