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2" r:id="rId3"/>
    <p:sldId id="270" r:id="rId4"/>
    <p:sldId id="257" r:id="rId5"/>
    <p:sldId id="261" r:id="rId6"/>
    <p:sldId id="264" r:id="rId7"/>
    <p:sldId id="260" r:id="rId8"/>
    <p:sldId id="262" r:id="rId9"/>
    <p:sldId id="259" r:id="rId10"/>
    <p:sldId id="265" r:id="rId11"/>
    <p:sldId id="303" r:id="rId12"/>
    <p:sldId id="266" r:id="rId13"/>
    <p:sldId id="267" r:id="rId14"/>
    <p:sldId id="268" r:id="rId15"/>
    <p:sldId id="269" r:id="rId16"/>
    <p:sldId id="271" r:id="rId17"/>
    <p:sldId id="272" r:id="rId18"/>
    <p:sldId id="273" r:id="rId19"/>
    <p:sldId id="274" r:id="rId20"/>
    <p:sldId id="276" r:id="rId21"/>
    <p:sldId id="275" r:id="rId22"/>
    <p:sldId id="277" r:id="rId23"/>
    <p:sldId id="278" r:id="rId24"/>
    <p:sldId id="279" r:id="rId25"/>
    <p:sldId id="280" r:id="rId26"/>
    <p:sldId id="281" r:id="rId27"/>
    <p:sldId id="282"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9" r:id="rId43"/>
    <p:sldId id="300" r:id="rId44"/>
    <p:sldId id="298" r:id="rId45"/>
    <p:sldId id="301" r:id="rId46"/>
    <p:sldId id="304"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6A0C5D8-005B-4E27-A32D-6CF9899A1A74}" type="datetimeFigureOut">
              <a:rPr lang="en-IN" smtClean="0"/>
              <a:t>22-07-2015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FD98E4-612A-490B-A84E-5A1A79024DCD}"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6A0C5D8-005B-4E27-A32D-6CF9899A1A74}" type="datetimeFigureOut">
              <a:rPr lang="en-IN" smtClean="0"/>
              <a:t>22-07-2015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FD98E4-612A-490B-A84E-5A1A79024DCD}"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6A0C5D8-005B-4E27-A32D-6CF9899A1A74}" type="datetimeFigureOut">
              <a:rPr lang="en-IN" smtClean="0"/>
              <a:t>22-07-2015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FD98E4-612A-490B-A84E-5A1A79024DCD}"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6A0C5D8-005B-4E27-A32D-6CF9899A1A74}" type="datetimeFigureOut">
              <a:rPr lang="en-IN" smtClean="0"/>
              <a:t>22-07-2015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FD98E4-612A-490B-A84E-5A1A79024DCD}"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A0C5D8-005B-4E27-A32D-6CF9899A1A74}" type="datetimeFigureOut">
              <a:rPr lang="en-IN" smtClean="0"/>
              <a:t>22-07-2015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FD98E4-612A-490B-A84E-5A1A79024DCD}"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6A0C5D8-005B-4E27-A32D-6CF9899A1A74}" type="datetimeFigureOut">
              <a:rPr lang="en-IN" smtClean="0"/>
              <a:t>22-07-2015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BFD98E4-612A-490B-A84E-5A1A79024DCD}"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6A0C5D8-005B-4E27-A32D-6CF9899A1A74}" type="datetimeFigureOut">
              <a:rPr lang="en-IN" smtClean="0"/>
              <a:t>22-07-2015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BFD98E4-612A-490B-A84E-5A1A79024DCD}"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6A0C5D8-005B-4E27-A32D-6CF9899A1A74}" type="datetimeFigureOut">
              <a:rPr lang="en-IN" smtClean="0"/>
              <a:t>22-07-2015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BFD98E4-612A-490B-A84E-5A1A79024DCD}"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A0C5D8-005B-4E27-A32D-6CF9899A1A74}" type="datetimeFigureOut">
              <a:rPr lang="en-IN" smtClean="0"/>
              <a:t>22-07-2015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BFD98E4-612A-490B-A84E-5A1A79024DCD}"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0C5D8-005B-4E27-A32D-6CF9899A1A74}" type="datetimeFigureOut">
              <a:rPr lang="en-IN" smtClean="0"/>
              <a:t>22-07-2015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BFD98E4-612A-490B-A84E-5A1A79024DCD}"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0C5D8-005B-4E27-A32D-6CF9899A1A74}" type="datetimeFigureOut">
              <a:rPr lang="en-IN" smtClean="0"/>
              <a:t>22-07-2015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BFD98E4-612A-490B-A84E-5A1A79024DCD}"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A0C5D8-005B-4E27-A32D-6CF9899A1A74}" type="datetimeFigureOut">
              <a:rPr lang="en-IN" smtClean="0"/>
              <a:t>22-07-2015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FD98E4-612A-490B-A84E-5A1A79024DCD}"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Evidence based practices in Obstetrics</a:t>
            </a:r>
            <a:endParaRPr lang="en-IN" dirty="0"/>
          </a:p>
        </p:txBody>
      </p:sp>
      <p:sp>
        <p:nvSpPr>
          <p:cNvPr id="3" name="Subtitle 2"/>
          <p:cNvSpPr>
            <a:spLocks noGrp="1"/>
          </p:cNvSpPr>
          <p:nvPr>
            <p:ph type="subTitle" idx="1"/>
          </p:nvPr>
        </p:nvSpPr>
        <p:spPr/>
        <p:txBody>
          <a:bodyPr/>
          <a:lstStyle/>
          <a:p>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71"/>
            <a:ext cx="8229600" cy="905649"/>
          </a:xfrm>
        </p:spPr>
        <p:txBody>
          <a:bodyPr/>
          <a:lstStyle/>
          <a:p>
            <a:r>
              <a:rPr lang="en-US" b="1" dirty="0" smtClean="0"/>
              <a:t>Procedure </a:t>
            </a:r>
            <a:endParaRPr lang="en-IN" b="1" dirty="0"/>
          </a:p>
        </p:txBody>
      </p:sp>
      <p:sp>
        <p:nvSpPr>
          <p:cNvPr id="3" name="Content Placeholder 2"/>
          <p:cNvSpPr>
            <a:spLocks noGrp="1"/>
          </p:cNvSpPr>
          <p:nvPr>
            <p:ph idx="1"/>
          </p:nvPr>
        </p:nvSpPr>
        <p:spPr>
          <a:xfrm>
            <a:off x="457200" y="836712"/>
            <a:ext cx="8229600" cy="5616624"/>
          </a:xfrm>
        </p:spPr>
        <p:txBody>
          <a:bodyPr>
            <a:normAutofit fontScale="62500" lnSpcReduction="20000"/>
          </a:bodyPr>
          <a:lstStyle/>
          <a:p>
            <a:pPr>
              <a:buNone/>
            </a:pPr>
            <a:r>
              <a:rPr lang="en-US" sz="5300" b="1" dirty="0" err="1" smtClean="0"/>
              <a:t>Anasthesia</a:t>
            </a:r>
            <a:endParaRPr lang="en-US" sz="5300" b="1" dirty="0"/>
          </a:p>
          <a:p>
            <a:pPr marL="0" indent="0">
              <a:buNone/>
            </a:pPr>
            <a:r>
              <a:rPr lang="en-US" sz="5300" dirty="0" smtClean="0"/>
              <a:t>Local infiltration(10 ml of 1% lignocaine in the line of proposed incision with plunger withdrawal and syringe withdrawal technique)</a:t>
            </a:r>
          </a:p>
          <a:p>
            <a:pPr marL="0" indent="0">
              <a:buNone/>
            </a:pPr>
            <a:r>
              <a:rPr lang="en-US" sz="5300" b="1" dirty="0" smtClean="0"/>
              <a:t>Pudendal nerve block</a:t>
            </a:r>
          </a:p>
          <a:p>
            <a:pPr>
              <a:buNone/>
            </a:pPr>
            <a:r>
              <a:rPr lang="en-US" sz="5300" b="1" dirty="0" smtClean="0"/>
              <a:t>Timing of Episiotomy</a:t>
            </a:r>
          </a:p>
          <a:p>
            <a:r>
              <a:rPr lang="en-US" sz="5300" dirty="0" smtClean="0"/>
              <a:t>Bulging thinned perineum when the head is visible during a contraction to a diameter of 3to 4cm.</a:t>
            </a:r>
          </a:p>
          <a:p>
            <a:r>
              <a:rPr lang="en-US" sz="5300" dirty="0" smtClean="0"/>
              <a:t>When used in conjunction with forceps delivery it is given after application of the blades.</a:t>
            </a:r>
          </a:p>
          <a:p>
            <a:pPr marL="0" indent="0">
              <a:buNone/>
            </a:pP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Procedure </a:t>
            </a:r>
            <a:endParaRPr lang="en-IN" dirty="0"/>
          </a:p>
        </p:txBody>
      </p:sp>
      <p:sp>
        <p:nvSpPr>
          <p:cNvPr id="3" name="Content Placeholder 2"/>
          <p:cNvSpPr>
            <a:spLocks noGrp="1"/>
          </p:cNvSpPr>
          <p:nvPr>
            <p:ph idx="1"/>
          </p:nvPr>
        </p:nvSpPr>
        <p:spPr/>
        <p:txBody>
          <a:bodyPr/>
          <a:lstStyle/>
          <a:p>
            <a:r>
              <a:rPr lang="en-US" b="1" dirty="0"/>
              <a:t>Incision-</a:t>
            </a:r>
            <a:r>
              <a:rPr lang="en-US" dirty="0"/>
              <a:t> The index and middle finger of one hand is introduced between the presenting part and proposed site of incision to protect the presenting part and support the tissue that will be </a:t>
            </a:r>
            <a:r>
              <a:rPr lang="en-US" dirty="0" err="1"/>
              <a:t>incised.the</a:t>
            </a:r>
            <a:r>
              <a:rPr lang="en-US" dirty="0"/>
              <a:t> incision is usually 3-5 cm in length including post vaginal </a:t>
            </a:r>
            <a:r>
              <a:rPr lang="en-US" dirty="0" err="1"/>
              <a:t>wall,fourchette</a:t>
            </a:r>
            <a:r>
              <a:rPr lang="en-US" dirty="0"/>
              <a:t>, perineal muscle and perineal skin.</a:t>
            </a:r>
          </a:p>
          <a:p>
            <a:endParaRPr lang="en-IN" dirty="0"/>
          </a:p>
        </p:txBody>
      </p:sp>
    </p:spTree>
    <p:extLst>
      <p:ext uri="{BB962C8B-B14F-4D97-AF65-F5344CB8AC3E}">
        <p14:creationId xmlns:p14="http://schemas.microsoft.com/office/powerpoint/2010/main" val="481170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Procedure</a:t>
            </a:r>
            <a:r>
              <a:rPr lang="en-US" dirty="0" smtClean="0"/>
              <a:t> </a:t>
            </a:r>
            <a:endParaRPr lang="en-IN" dirty="0"/>
          </a:p>
        </p:txBody>
      </p:sp>
      <p:sp>
        <p:nvSpPr>
          <p:cNvPr id="3" name="Content Placeholder 2"/>
          <p:cNvSpPr>
            <a:spLocks noGrp="1"/>
          </p:cNvSpPr>
          <p:nvPr>
            <p:ph idx="1"/>
          </p:nvPr>
        </p:nvSpPr>
        <p:spPr>
          <a:xfrm>
            <a:off x="457200" y="1268760"/>
            <a:ext cx="8229600" cy="5400600"/>
          </a:xfrm>
        </p:spPr>
        <p:txBody>
          <a:bodyPr>
            <a:noAutofit/>
          </a:bodyPr>
          <a:lstStyle/>
          <a:p>
            <a:pPr>
              <a:buNone/>
            </a:pPr>
            <a:r>
              <a:rPr lang="en-US" b="1" dirty="0" smtClean="0"/>
              <a:t>Episiotomy repair-</a:t>
            </a:r>
          </a:p>
          <a:p>
            <a:pPr marL="514350" indent="-514350"/>
            <a:r>
              <a:rPr lang="en-US" sz="2800" dirty="0" smtClean="0"/>
              <a:t>The woman is placed in </a:t>
            </a:r>
            <a:r>
              <a:rPr lang="en-US" sz="2800" dirty="0" err="1" smtClean="0"/>
              <a:t>lithotomy</a:t>
            </a:r>
            <a:r>
              <a:rPr lang="en-US" sz="2800" dirty="0" smtClean="0"/>
              <a:t> position</a:t>
            </a:r>
          </a:p>
          <a:p>
            <a:pPr marL="514350" indent="-514350"/>
            <a:r>
              <a:rPr lang="en-US" sz="2800" dirty="0" smtClean="0"/>
              <a:t>Good light source from behind is needed</a:t>
            </a:r>
          </a:p>
          <a:p>
            <a:pPr marL="514350" indent="-514350"/>
            <a:r>
              <a:rPr lang="en-US" sz="2800" dirty="0" smtClean="0"/>
              <a:t>The patient is draped properly and repair should be done under strict aseptic precaution</a:t>
            </a:r>
          </a:p>
          <a:p>
            <a:pPr marL="514350" indent="-514350"/>
            <a:r>
              <a:rPr lang="en-US" sz="2800" dirty="0" smtClean="0"/>
              <a:t>If the repair field is obscured by oozing of blood from above, a vaginal pack is inserted </a:t>
            </a:r>
          </a:p>
          <a:p>
            <a:pPr marL="514350" indent="-514350"/>
            <a:r>
              <a:rPr lang="en-US" sz="2800" dirty="0" smtClean="0"/>
              <a:t>Do not forget to remove the pack after the repair is completed </a:t>
            </a:r>
            <a:endParaRPr lang="en-IN"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Episiotomy repair </a:t>
            </a:r>
            <a:endParaRPr lang="en-IN" b="1" dirty="0"/>
          </a:p>
        </p:txBody>
      </p:sp>
      <p:sp>
        <p:nvSpPr>
          <p:cNvPr id="3" name="Content Placeholder 2"/>
          <p:cNvSpPr>
            <a:spLocks noGrp="1"/>
          </p:cNvSpPr>
          <p:nvPr>
            <p:ph idx="1"/>
          </p:nvPr>
        </p:nvSpPr>
        <p:spPr/>
        <p:txBody>
          <a:bodyPr>
            <a:normAutofit/>
          </a:bodyPr>
          <a:lstStyle/>
          <a:p>
            <a:pPr marL="514350" indent="-514350">
              <a:buNone/>
            </a:pPr>
            <a:r>
              <a:rPr lang="en-US" dirty="0" smtClean="0"/>
              <a:t>Repair is done in </a:t>
            </a:r>
            <a:r>
              <a:rPr lang="en-US" b="1" dirty="0" smtClean="0"/>
              <a:t>three</a:t>
            </a:r>
            <a:r>
              <a:rPr lang="en-US" dirty="0" smtClean="0"/>
              <a:t> layers</a:t>
            </a:r>
          </a:p>
          <a:p>
            <a:pPr marL="514350" indent="-514350"/>
            <a:r>
              <a:rPr lang="en-US" dirty="0" smtClean="0"/>
              <a:t>Vaginal mucosa and </a:t>
            </a:r>
            <a:r>
              <a:rPr lang="en-US" dirty="0" err="1" smtClean="0"/>
              <a:t>submucosa</a:t>
            </a:r>
            <a:endParaRPr lang="en-US" dirty="0" smtClean="0"/>
          </a:p>
          <a:p>
            <a:pPr marL="514350" indent="-514350"/>
            <a:r>
              <a:rPr lang="en-US" dirty="0" smtClean="0"/>
              <a:t>The first suture is placed 1 cm above apex</a:t>
            </a:r>
          </a:p>
          <a:p>
            <a:pPr marL="514350" indent="-514350"/>
            <a:r>
              <a:rPr lang="en-US" dirty="0" smtClean="0"/>
              <a:t>Vaginal mucosa and sub mucosa is closed with a continuous locking suture of 2-0 chromic catgut or 2-0 synthetic delayed absorbable suture (</a:t>
            </a:r>
            <a:r>
              <a:rPr lang="en-US" dirty="0" err="1" smtClean="0"/>
              <a:t>polyglycolic</a:t>
            </a:r>
            <a:r>
              <a:rPr lang="en-US" dirty="0" smtClean="0"/>
              <a:t> acid or </a:t>
            </a:r>
            <a:r>
              <a:rPr lang="en-US" dirty="0" err="1" smtClean="0"/>
              <a:t>vicryl</a:t>
            </a:r>
            <a:r>
              <a:rPr lang="en-US" dirty="0" smtClean="0"/>
              <a:t>) or </a:t>
            </a:r>
            <a:r>
              <a:rPr lang="en-US" dirty="0" err="1" smtClean="0"/>
              <a:t>polyglactin</a:t>
            </a:r>
            <a:r>
              <a:rPr lang="en-US" dirty="0" smtClean="0"/>
              <a:t> 910 (</a:t>
            </a:r>
            <a:r>
              <a:rPr lang="en-US" dirty="0" err="1" smtClean="0"/>
              <a:t>vicryl</a:t>
            </a:r>
            <a:r>
              <a:rPr lang="en-US" dirty="0" smtClean="0"/>
              <a:t> Rapid )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regarding episiotomy </a:t>
            </a:r>
            <a:endParaRPr lang="en-IN" dirty="0"/>
          </a:p>
        </p:txBody>
      </p:sp>
      <p:sp>
        <p:nvSpPr>
          <p:cNvPr id="3" name="Content Placeholder 2"/>
          <p:cNvSpPr>
            <a:spLocks noGrp="1"/>
          </p:cNvSpPr>
          <p:nvPr>
            <p:ph idx="1"/>
          </p:nvPr>
        </p:nvSpPr>
        <p:spPr/>
        <p:txBody>
          <a:bodyPr>
            <a:normAutofit lnSpcReduction="10000"/>
          </a:bodyPr>
          <a:lstStyle/>
          <a:p>
            <a:pPr marL="514350" indent="-514350"/>
            <a:r>
              <a:rPr lang="en-US" dirty="0" smtClean="0"/>
              <a:t> </a:t>
            </a:r>
            <a:r>
              <a:rPr lang="en-US" dirty="0"/>
              <a:t>E</a:t>
            </a:r>
            <a:r>
              <a:rPr lang="en-US" dirty="0" smtClean="0"/>
              <a:t>pisiotomy  </a:t>
            </a:r>
            <a:r>
              <a:rPr lang="en-US" dirty="0" smtClean="0"/>
              <a:t>is associated with posterior perineal trauma, healing complications, painful intercourse (</a:t>
            </a:r>
            <a:r>
              <a:rPr lang="en-US" dirty="0" err="1"/>
              <a:t>C</a:t>
            </a:r>
            <a:r>
              <a:rPr lang="en-US" dirty="0" err="1" smtClean="0"/>
              <a:t>arroli</a:t>
            </a:r>
            <a:r>
              <a:rPr lang="en-US" dirty="0" smtClean="0"/>
              <a:t> G 1999; Hartmann K et al 2005)</a:t>
            </a:r>
          </a:p>
          <a:p>
            <a:pPr marL="514350" indent="-514350"/>
            <a:r>
              <a:rPr lang="en-US" dirty="0" smtClean="0"/>
              <a:t>Routine episiotomy is associated with increased incidence of anal sphincter and rectal tears (Rodriguez 2008)</a:t>
            </a:r>
          </a:p>
          <a:p>
            <a:pPr marL="514350" indent="-514350"/>
            <a:r>
              <a:rPr lang="en-US" dirty="0" smtClean="0"/>
              <a:t>ACOG 2006- restricted use of episiotomy </a:t>
            </a:r>
            <a:r>
              <a:rPr lang="en-US" dirty="0" smtClean="0"/>
              <a:t> to be </a:t>
            </a:r>
            <a:r>
              <a:rPr lang="en-US" dirty="0" smtClean="0"/>
              <a:t>preferred </a:t>
            </a:r>
            <a:r>
              <a:rPr lang="en-US" dirty="0"/>
              <a:t> </a:t>
            </a:r>
            <a:r>
              <a:rPr lang="en-US" dirty="0" smtClean="0"/>
              <a:t>then </a:t>
            </a:r>
            <a:r>
              <a:rPr lang="en-US" dirty="0" smtClean="0"/>
              <a:t> </a:t>
            </a:r>
            <a:r>
              <a:rPr lang="en-US" dirty="0" smtClean="0"/>
              <a:t>routine use </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a:t>
            </a:r>
            <a:endParaRPr lang="en-IN" dirty="0"/>
          </a:p>
        </p:txBody>
      </p:sp>
      <p:sp>
        <p:nvSpPr>
          <p:cNvPr id="3" name="Content Placeholder 2"/>
          <p:cNvSpPr>
            <a:spLocks noGrp="1"/>
          </p:cNvSpPr>
          <p:nvPr>
            <p:ph idx="1"/>
          </p:nvPr>
        </p:nvSpPr>
        <p:spPr/>
        <p:txBody>
          <a:bodyPr/>
          <a:lstStyle/>
          <a:p>
            <a:r>
              <a:rPr lang="en-US" dirty="0" smtClean="0"/>
              <a:t>ACOG 2008- Evidence based </a:t>
            </a:r>
            <a:r>
              <a:rPr lang="en-US" dirty="0" err="1" smtClean="0"/>
              <a:t>labour</a:t>
            </a:r>
            <a:r>
              <a:rPr lang="en-US" dirty="0" smtClean="0"/>
              <a:t> and delivery management- </a:t>
            </a:r>
          </a:p>
          <a:p>
            <a:r>
              <a:rPr lang="en-US" dirty="0" smtClean="0"/>
              <a:t>Episiotomy should be avoided if at all possible, </a:t>
            </a:r>
            <a:r>
              <a:rPr lang="en-US" dirty="0" smtClean="0"/>
              <a:t>but </a:t>
            </a:r>
            <a:r>
              <a:rPr lang="en-US" dirty="0" smtClean="0"/>
              <a:t>if used, it is unknown which episiotomy technique provides the best outcome </a:t>
            </a:r>
            <a:r>
              <a:rPr lang="en-US" dirty="0" smtClean="0"/>
              <a:t>(</a:t>
            </a:r>
            <a:r>
              <a:rPr lang="en-US" dirty="0" smtClean="0"/>
              <a:t>Recommendation D: ineffective or harms outweigh benefits; Quality of evidence: Good)</a:t>
            </a:r>
          </a:p>
          <a:p>
            <a:pPr>
              <a:buNone/>
            </a:pP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err="1" smtClean="0"/>
              <a:t>Perineal</a:t>
            </a:r>
            <a:r>
              <a:rPr lang="en-US" dirty="0" smtClean="0"/>
              <a:t> shaving in </a:t>
            </a:r>
            <a:r>
              <a:rPr lang="en-US" dirty="0" err="1" smtClean="0"/>
              <a:t>labour</a:t>
            </a:r>
            <a:endParaRPr lang="en-IN" dirty="0"/>
          </a:p>
        </p:txBody>
      </p:sp>
      <p:sp>
        <p:nvSpPr>
          <p:cNvPr id="5" name="Subtitle 4"/>
          <p:cNvSpPr>
            <a:spLocks noGrp="1"/>
          </p:cNvSpPr>
          <p:nvPr>
            <p:ph type="subTitle" idx="1"/>
          </p:nvPr>
        </p:nvSpPr>
        <p:spPr/>
        <p:txBody>
          <a:bodyPr/>
          <a:lstStyle/>
          <a:p>
            <a:endParaRPr lang="en-IN"/>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of </a:t>
            </a:r>
            <a:r>
              <a:rPr lang="en-US" dirty="0" err="1" smtClean="0"/>
              <a:t>perineal</a:t>
            </a:r>
            <a:r>
              <a:rPr lang="en-US" dirty="0" smtClean="0"/>
              <a:t> shaving </a:t>
            </a:r>
            <a:endParaRPr lang="en-IN" dirty="0"/>
          </a:p>
        </p:txBody>
      </p:sp>
      <p:sp>
        <p:nvSpPr>
          <p:cNvPr id="3" name="Content Placeholder 2"/>
          <p:cNvSpPr>
            <a:spLocks noGrp="1"/>
          </p:cNvSpPr>
          <p:nvPr>
            <p:ph idx="1"/>
          </p:nvPr>
        </p:nvSpPr>
        <p:spPr/>
        <p:txBody>
          <a:bodyPr>
            <a:normAutofit lnSpcReduction="10000"/>
          </a:bodyPr>
          <a:lstStyle/>
          <a:p>
            <a:r>
              <a:rPr lang="en-US" dirty="0" smtClean="0"/>
              <a:t>Preparation for childbirth includes practice of pubic hair removal</a:t>
            </a:r>
          </a:p>
          <a:p>
            <a:r>
              <a:rPr lang="en-US" dirty="0" smtClean="0"/>
              <a:t>Believed to lessen infections caused by </a:t>
            </a:r>
            <a:r>
              <a:rPr lang="en-US" dirty="0" err="1" smtClean="0"/>
              <a:t>perineal</a:t>
            </a:r>
            <a:r>
              <a:rPr lang="en-US" dirty="0" smtClean="0"/>
              <a:t> tears and episiotomies</a:t>
            </a:r>
          </a:p>
          <a:p>
            <a:r>
              <a:rPr lang="en-US" dirty="0" smtClean="0"/>
              <a:t>Clean site for surgical repair of episiotomy or </a:t>
            </a:r>
            <a:r>
              <a:rPr lang="en-US" dirty="0" err="1" smtClean="0"/>
              <a:t>perineal</a:t>
            </a:r>
            <a:r>
              <a:rPr lang="en-US" dirty="0" smtClean="0"/>
              <a:t> tear</a:t>
            </a:r>
          </a:p>
          <a:p>
            <a:r>
              <a:rPr lang="en-US" dirty="0" smtClean="0"/>
              <a:t>Other methods of hair removal include clipping of </a:t>
            </a:r>
            <a:r>
              <a:rPr lang="en-US" dirty="0" err="1" smtClean="0"/>
              <a:t>perineal</a:t>
            </a:r>
            <a:r>
              <a:rPr lang="en-US" dirty="0" smtClean="0"/>
              <a:t> hairs and use of depilatory creams</a:t>
            </a:r>
          </a:p>
          <a:p>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of </a:t>
            </a:r>
            <a:r>
              <a:rPr lang="en-US" dirty="0" err="1" smtClean="0"/>
              <a:t>perineal</a:t>
            </a:r>
            <a:r>
              <a:rPr lang="en-US" dirty="0" smtClean="0"/>
              <a:t> shaving</a:t>
            </a:r>
            <a:endParaRPr lang="en-IN" dirty="0"/>
          </a:p>
        </p:txBody>
      </p:sp>
      <p:sp>
        <p:nvSpPr>
          <p:cNvPr id="3" name="Content Placeholder 2"/>
          <p:cNvSpPr>
            <a:spLocks noGrp="1"/>
          </p:cNvSpPr>
          <p:nvPr>
            <p:ph idx="1"/>
          </p:nvPr>
        </p:nvSpPr>
        <p:spPr/>
        <p:txBody>
          <a:bodyPr/>
          <a:lstStyle/>
          <a:p>
            <a:r>
              <a:rPr lang="en-US" dirty="0" smtClean="0"/>
              <a:t>Shaving causes lacerations of </a:t>
            </a:r>
            <a:r>
              <a:rPr lang="en-US" dirty="0" err="1" smtClean="0"/>
              <a:t>perineal</a:t>
            </a:r>
            <a:r>
              <a:rPr lang="en-US" dirty="0" smtClean="0"/>
              <a:t> skin that leads to colonization of micro-organisms (Briggs 1997)</a:t>
            </a:r>
          </a:p>
          <a:p>
            <a:r>
              <a:rPr lang="en-US" dirty="0" smtClean="0"/>
              <a:t>Disliked by many women (Oakley 1979)</a:t>
            </a:r>
          </a:p>
          <a:p>
            <a:r>
              <a:rPr lang="en-US" dirty="0" smtClean="0"/>
              <a:t>Cause </a:t>
            </a:r>
            <a:r>
              <a:rPr lang="en-US" dirty="0" err="1" smtClean="0"/>
              <a:t>perineal</a:t>
            </a:r>
            <a:r>
              <a:rPr lang="en-US" dirty="0" smtClean="0"/>
              <a:t> discomfort during </a:t>
            </a:r>
            <a:r>
              <a:rPr lang="en-US" dirty="0" err="1" smtClean="0"/>
              <a:t>regrowth</a:t>
            </a:r>
            <a:r>
              <a:rPr lang="en-US" dirty="0" smtClean="0"/>
              <a:t> (Kantor 1965)</a:t>
            </a:r>
          </a:p>
          <a:p>
            <a:r>
              <a:rPr lang="en-US" dirty="0" err="1" smtClean="0"/>
              <a:t>Embarassing</a:t>
            </a:r>
            <a:r>
              <a:rPr lang="en-US" dirty="0" smtClean="0"/>
              <a:t> for the woman (Romney 1980)</a:t>
            </a:r>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evidences</a:t>
            </a:r>
            <a:endParaRPr lang="en-IN" dirty="0"/>
          </a:p>
        </p:txBody>
      </p:sp>
      <p:sp>
        <p:nvSpPr>
          <p:cNvPr id="3" name="Content Placeholder 2"/>
          <p:cNvSpPr>
            <a:spLocks noGrp="1"/>
          </p:cNvSpPr>
          <p:nvPr>
            <p:ph idx="1"/>
          </p:nvPr>
        </p:nvSpPr>
        <p:spPr/>
        <p:txBody>
          <a:bodyPr/>
          <a:lstStyle/>
          <a:p>
            <a:r>
              <a:rPr lang="en-US" dirty="0" err="1" smtClean="0"/>
              <a:t>Kovavisarach</a:t>
            </a:r>
            <a:r>
              <a:rPr lang="en-US" dirty="0" smtClean="0"/>
              <a:t> 2005- found no difference in women with and without perineal shaving with respect to perineal wound infection and dehiscence, </a:t>
            </a:r>
            <a:r>
              <a:rPr lang="en-US" dirty="0" err="1" smtClean="0"/>
              <a:t>pueperal</a:t>
            </a:r>
            <a:r>
              <a:rPr lang="en-US" dirty="0" smtClean="0"/>
              <a:t> </a:t>
            </a:r>
            <a:r>
              <a:rPr lang="en-US" dirty="0" smtClean="0"/>
              <a:t>morbidity and infection and maternal satisfaction</a:t>
            </a:r>
          </a:p>
          <a:p>
            <a:r>
              <a:rPr lang="en-US" dirty="0" smtClean="0"/>
              <a:t>Tanner 2011- Shaving resulted in more surgical site infections when compared with clipping or use of depilatory creams</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What is Evidence-based medicine-</a:t>
            </a:r>
          </a:p>
          <a:p>
            <a:pPr marL="0" indent="0">
              <a:buNone/>
            </a:pPr>
            <a:r>
              <a:rPr lang="en-US" sz="2400" dirty="0" smtClean="0"/>
              <a:t>        It is the process of systemically reviewing, appraising and               </a:t>
            </a:r>
          </a:p>
          <a:p>
            <a:pPr marL="0" indent="0">
              <a:buNone/>
            </a:pPr>
            <a:r>
              <a:rPr lang="en-US" sz="2400" dirty="0" smtClean="0"/>
              <a:t>     using clinical research findings to aid the delivery of optimum  </a:t>
            </a:r>
          </a:p>
          <a:p>
            <a:pPr marL="0" indent="0">
              <a:buNone/>
            </a:pPr>
            <a:r>
              <a:rPr lang="en-US" sz="2400" dirty="0" smtClean="0"/>
              <a:t>     clinical care to patients.</a:t>
            </a:r>
          </a:p>
          <a:p>
            <a:endParaRPr lang="en-US" sz="2400" dirty="0" smtClean="0"/>
          </a:p>
          <a:p>
            <a:r>
              <a:rPr lang="en-US" dirty="0" smtClean="0"/>
              <a:t>The impact of EBM-</a:t>
            </a:r>
          </a:p>
          <a:p>
            <a:pPr marL="0" indent="0">
              <a:buNone/>
            </a:pPr>
            <a:r>
              <a:rPr lang="en-US" sz="2400" dirty="0" smtClean="0"/>
              <a:t>       The basic principle of EBM is that we should treat  when                   there is evidence of benefit and not treat if evidence shows no benefit  </a:t>
            </a:r>
            <a:endParaRPr lang="en-IN" sz="2400" dirty="0"/>
          </a:p>
        </p:txBody>
      </p:sp>
    </p:spTree>
    <p:extLst>
      <p:ext uri="{BB962C8B-B14F-4D97-AF65-F5344CB8AC3E}">
        <p14:creationId xmlns:p14="http://schemas.microsoft.com/office/powerpoint/2010/main" val="36516086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a:t>
            </a:r>
            <a:endParaRPr lang="en-IN" dirty="0"/>
          </a:p>
        </p:txBody>
      </p:sp>
      <p:sp>
        <p:nvSpPr>
          <p:cNvPr id="3" name="Content Placeholder 2"/>
          <p:cNvSpPr>
            <a:spLocks noGrp="1"/>
          </p:cNvSpPr>
          <p:nvPr>
            <p:ph idx="1"/>
          </p:nvPr>
        </p:nvSpPr>
        <p:spPr/>
        <p:txBody>
          <a:bodyPr/>
          <a:lstStyle/>
          <a:p>
            <a:r>
              <a:rPr lang="en-US" dirty="0" smtClean="0"/>
              <a:t>Cochrane 2014- There is insufficient evidence to suggest that </a:t>
            </a:r>
            <a:r>
              <a:rPr lang="en-US" dirty="0" err="1" smtClean="0"/>
              <a:t>perineal</a:t>
            </a:r>
            <a:r>
              <a:rPr lang="en-US" dirty="0" smtClean="0"/>
              <a:t> shaving confers any benefit to women on admission in </a:t>
            </a:r>
            <a:r>
              <a:rPr lang="en-US" dirty="0" err="1" smtClean="0"/>
              <a:t>labour</a:t>
            </a:r>
            <a:r>
              <a:rPr lang="en-US" dirty="0" smtClean="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Enemas during </a:t>
            </a:r>
            <a:r>
              <a:rPr lang="en-US" dirty="0" err="1" smtClean="0"/>
              <a:t>labour</a:t>
            </a:r>
            <a:endParaRPr lang="en-IN" dirty="0"/>
          </a:p>
        </p:txBody>
      </p:sp>
      <p:sp>
        <p:nvSpPr>
          <p:cNvPr id="5" name="Subtitle 4"/>
          <p:cNvSpPr>
            <a:spLocks noGrp="1"/>
          </p:cNvSpPr>
          <p:nvPr>
            <p:ph type="subTitle" idx="1"/>
          </p:nvPr>
        </p:nvSpPr>
        <p:spPr/>
        <p:txBody>
          <a:bodyPr/>
          <a:lstStyle/>
          <a:p>
            <a:endParaRPr lang="en-IN"/>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of enemas in </a:t>
            </a:r>
            <a:r>
              <a:rPr lang="en-US" dirty="0" err="1" smtClean="0"/>
              <a:t>labour</a:t>
            </a:r>
            <a:endParaRPr lang="en-IN" dirty="0"/>
          </a:p>
        </p:txBody>
      </p:sp>
      <p:sp>
        <p:nvSpPr>
          <p:cNvPr id="3" name="Content Placeholder 2"/>
          <p:cNvSpPr>
            <a:spLocks noGrp="1"/>
          </p:cNvSpPr>
          <p:nvPr>
            <p:ph idx="1"/>
          </p:nvPr>
        </p:nvSpPr>
        <p:spPr/>
        <p:txBody>
          <a:bodyPr/>
          <a:lstStyle/>
          <a:p>
            <a:r>
              <a:rPr lang="en-US" dirty="0" smtClean="0"/>
              <a:t>Believed to expedite the process of </a:t>
            </a:r>
            <a:r>
              <a:rPr lang="en-US" dirty="0" err="1" smtClean="0"/>
              <a:t>labour</a:t>
            </a:r>
            <a:endParaRPr lang="en-US" dirty="0" smtClean="0"/>
          </a:p>
          <a:p>
            <a:r>
              <a:rPr lang="en-US" dirty="0" smtClean="0"/>
              <a:t>Cause uterine stimulation due to distension</a:t>
            </a:r>
            <a:r>
              <a:rPr lang="en-IN" dirty="0" smtClean="0"/>
              <a:t> of rectum stimulating the nerve supply to these organs</a:t>
            </a:r>
          </a:p>
          <a:p>
            <a:r>
              <a:rPr lang="en-US" dirty="0" smtClean="0"/>
              <a:t>Emptying of rectum of fecal matter prevents soiling of perineum and decreases chances of </a:t>
            </a:r>
            <a:r>
              <a:rPr lang="en-US" dirty="0" err="1" smtClean="0"/>
              <a:t>perineal</a:t>
            </a:r>
            <a:r>
              <a:rPr lang="en-US" dirty="0" smtClean="0"/>
              <a:t> infection in the mother and neonatal infections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Evidences </a:t>
            </a:r>
            <a:endParaRPr lang="en-IN" dirty="0"/>
          </a:p>
        </p:txBody>
      </p:sp>
      <p:sp>
        <p:nvSpPr>
          <p:cNvPr id="3" name="Content Placeholder 2"/>
          <p:cNvSpPr>
            <a:spLocks noGrp="1"/>
          </p:cNvSpPr>
          <p:nvPr>
            <p:ph idx="1"/>
          </p:nvPr>
        </p:nvSpPr>
        <p:spPr/>
        <p:txBody>
          <a:bodyPr/>
          <a:lstStyle/>
          <a:p>
            <a:r>
              <a:rPr lang="en-US" dirty="0" smtClean="0"/>
              <a:t>No differences in duration of </a:t>
            </a:r>
            <a:r>
              <a:rPr lang="en-US" dirty="0" err="1" smtClean="0"/>
              <a:t>labour</a:t>
            </a:r>
            <a:r>
              <a:rPr lang="en-US" dirty="0" smtClean="0"/>
              <a:t>, maternal and neonatal outcomes for enema in first stage of </a:t>
            </a:r>
            <a:r>
              <a:rPr lang="en-US" dirty="0" err="1" smtClean="0"/>
              <a:t>labour</a:t>
            </a:r>
            <a:r>
              <a:rPr lang="en-US" dirty="0" smtClean="0"/>
              <a:t> (</a:t>
            </a:r>
            <a:r>
              <a:rPr lang="en-US" dirty="0" err="1" smtClean="0"/>
              <a:t>Cuervo</a:t>
            </a:r>
            <a:r>
              <a:rPr lang="en-US" dirty="0" smtClean="0"/>
              <a:t> 2007)</a:t>
            </a:r>
          </a:p>
          <a:p>
            <a:r>
              <a:rPr lang="en-US" dirty="0" smtClean="0"/>
              <a:t>Lower infection rates in newborn and mother in women where no enema was given </a:t>
            </a:r>
          </a:p>
          <a:p>
            <a:endParaRPr lang="en-IN"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IN" dirty="0"/>
          </a:p>
        </p:txBody>
      </p:sp>
      <p:sp>
        <p:nvSpPr>
          <p:cNvPr id="3" name="Content Placeholder 2"/>
          <p:cNvSpPr>
            <a:spLocks noGrp="1"/>
          </p:cNvSpPr>
          <p:nvPr>
            <p:ph idx="1"/>
          </p:nvPr>
        </p:nvSpPr>
        <p:spPr/>
        <p:txBody>
          <a:bodyPr>
            <a:normAutofit fontScale="92500"/>
          </a:bodyPr>
          <a:lstStyle/>
          <a:p>
            <a:r>
              <a:rPr lang="en-US" dirty="0" smtClean="0"/>
              <a:t>Cochrane 2007- Enemas did not improve puerperal or neonatal infection rates, episiotomy dehiscence rates or maternal satisfaction</a:t>
            </a:r>
            <a:r>
              <a:rPr lang="en-US" dirty="0" smtClean="0"/>
              <a:t>.</a:t>
            </a:r>
          </a:p>
          <a:p>
            <a:r>
              <a:rPr lang="en-US" dirty="0" smtClean="0"/>
              <a:t> </a:t>
            </a:r>
            <a:r>
              <a:rPr lang="en-US" dirty="0" smtClean="0"/>
              <a:t>Therefore, their use is unlikely to benefit women or newborn children and there is no reliable scientific basis to recommend their routine use. </a:t>
            </a:r>
          </a:p>
          <a:p>
            <a:r>
              <a:rPr lang="en-US" dirty="0" smtClean="0"/>
              <a:t>These findings </a:t>
            </a:r>
            <a:r>
              <a:rPr lang="en-US" dirty="0" smtClean="0"/>
              <a:t> </a:t>
            </a:r>
            <a:r>
              <a:rPr lang="en-US" dirty="0" smtClean="0"/>
              <a:t>discourage the routine use of enemas during </a:t>
            </a:r>
            <a:r>
              <a:rPr lang="en-US" dirty="0" err="1" smtClean="0"/>
              <a:t>labour</a:t>
            </a:r>
            <a:r>
              <a:rPr lang="en-US" dirty="0" smtClean="0"/>
              <a:t>.</a:t>
            </a:r>
            <a:endParaRPr lang="en-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a:t>
            </a:r>
            <a:endParaRPr lang="en-IN" dirty="0"/>
          </a:p>
        </p:txBody>
      </p:sp>
      <p:sp>
        <p:nvSpPr>
          <p:cNvPr id="3" name="Content Placeholder 2"/>
          <p:cNvSpPr>
            <a:spLocks noGrp="1"/>
          </p:cNvSpPr>
          <p:nvPr>
            <p:ph idx="1"/>
          </p:nvPr>
        </p:nvSpPr>
        <p:spPr/>
        <p:txBody>
          <a:bodyPr/>
          <a:lstStyle/>
          <a:p>
            <a:r>
              <a:rPr lang="en-US" b="1" dirty="0" smtClean="0"/>
              <a:t>National Health Survey 2010- </a:t>
            </a:r>
            <a:r>
              <a:rPr lang="en-US" dirty="0" smtClean="0"/>
              <a:t>Use of enemas during </a:t>
            </a:r>
            <a:r>
              <a:rPr lang="en-US" dirty="0" err="1" smtClean="0"/>
              <a:t>labour</a:t>
            </a:r>
            <a:r>
              <a:rPr lang="en-US" dirty="0" smtClean="0"/>
              <a:t> is not effective. There is no significant difference in infection rate in puerperal women or neonate,</a:t>
            </a:r>
          </a:p>
          <a:p>
            <a:r>
              <a:rPr lang="en-US" dirty="0" smtClean="0"/>
              <a:t> </a:t>
            </a:r>
            <a:r>
              <a:rPr lang="en-US" dirty="0"/>
              <a:t>N</a:t>
            </a:r>
            <a:r>
              <a:rPr lang="en-US" dirty="0" smtClean="0"/>
              <a:t>o overall effect on length of </a:t>
            </a:r>
            <a:r>
              <a:rPr lang="en-US" dirty="0" err="1" smtClean="0"/>
              <a:t>labour</a:t>
            </a:r>
            <a:r>
              <a:rPr lang="en-US" dirty="0" smtClean="0"/>
              <a:t> and no clear improvement in maternal satisfaction between groups of mothers given or not given enemas.</a:t>
            </a:r>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Use of </a:t>
            </a:r>
            <a:r>
              <a:rPr lang="en-US" dirty="0" err="1" smtClean="0"/>
              <a:t>Partograms</a:t>
            </a:r>
            <a:r>
              <a:rPr lang="en-US" dirty="0" smtClean="0"/>
              <a:t> in </a:t>
            </a:r>
            <a:r>
              <a:rPr lang="en-US" dirty="0" err="1" smtClean="0"/>
              <a:t>labour</a:t>
            </a:r>
            <a:endParaRPr lang="en-IN" dirty="0"/>
          </a:p>
        </p:txBody>
      </p:sp>
      <p:sp>
        <p:nvSpPr>
          <p:cNvPr id="5" name="Subtitle 4"/>
          <p:cNvSpPr>
            <a:spLocks noGrp="1"/>
          </p:cNvSpPr>
          <p:nvPr>
            <p:ph type="subTitle" idx="1"/>
          </p:nvPr>
        </p:nvSpPr>
        <p:spPr/>
        <p:txBody>
          <a:bodyPr/>
          <a:lstStyle/>
          <a:p>
            <a:endParaRPr lang="en-IN"/>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Partogram</a:t>
            </a:r>
            <a:r>
              <a:rPr lang="en-US" dirty="0" smtClean="0"/>
              <a:t> </a:t>
            </a:r>
            <a:endParaRPr lang="en-IN" dirty="0"/>
          </a:p>
        </p:txBody>
      </p:sp>
      <p:sp>
        <p:nvSpPr>
          <p:cNvPr id="3" name="Content Placeholder 2"/>
          <p:cNvSpPr>
            <a:spLocks noGrp="1"/>
          </p:cNvSpPr>
          <p:nvPr>
            <p:ph idx="1"/>
          </p:nvPr>
        </p:nvSpPr>
        <p:spPr/>
        <p:txBody>
          <a:bodyPr/>
          <a:lstStyle/>
          <a:p>
            <a:r>
              <a:rPr lang="en-US" b="1" dirty="0" err="1" smtClean="0"/>
              <a:t>Partogram</a:t>
            </a:r>
            <a:r>
              <a:rPr lang="en-US" dirty="0" smtClean="0"/>
              <a:t> is a visual/graphical representation of related values or events over the course of labor. </a:t>
            </a:r>
          </a:p>
          <a:p>
            <a:r>
              <a:rPr lang="en-US" dirty="0" smtClean="0">
                <a:cs typeface="Times New Roman" pitchFamily="18" charset="0"/>
              </a:rPr>
              <a:t>Tool to identify complications of labor and  make timely referrals</a:t>
            </a:r>
          </a:p>
          <a:p>
            <a:endParaRPr lang="en-IN"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descr="partogram.JPG"/>
          <p:cNvPicPr>
            <a:picLocks noGrp="1" noChangeAspect="1"/>
          </p:cNvPicPr>
          <p:nvPr>
            <p:ph idx="1"/>
          </p:nvPr>
        </p:nvPicPr>
        <p:blipFill>
          <a:blip r:embed="rId2" cstate="print"/>
          <a:srcRect/>
          <a:stretch>
            <a:fillRect/>
          </a:stretch>
        </p:blipFill>
        <p:spPr>
          <a:xfrm>
            <a:off x="2411760" y="620688"/>
            <a:ext cx="4032448" cy="5832648"/>
          </a:xfr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details</a:t>
            </a:r>
            <a:endParaRPr lang="en-IN" dirty="0"/>
          </a:p>
        </p:txBody>
      </p:sp>
      <p:pic>
        <p:nvPicPr>
          <p:cNvPr id="4" name="Picture 2" descr="Graph1"/>
          <p:cNvPicPr>
            <a:picLocks noGrp="1" noChangeAspect="1" noChangeArrowheads="1"/>
          </p:cNvPicPr>
          <p:nvPr>
            <p:ph sz="half" idx="1"/>
          </p:nvPr>
        </p:nvPicPr>
        <p:blipFill>
          <a:blip r:embed="rId2" cstate="print"/>
          <a:stretch>
            <a:fillRect/>
          </a:stretch>
        </p:blipFill>
        <p:spPr>
          <a:xfrm>
            <a:off x="914807" y="1600200"/>
            <a:ext cx="3123386" cy="4525963"/>
          </a:xfrm>
          <a:noFill/>
        </p:spPr>
      </p:pic>
      <p:sp>
        <p:nvSpPr>
          <p:cNvPr id="6" name="Content Placeholder 5"/>
          <p:cNvSpPr>
            <a:spLocks noGrp="1"/>
          </p:cNvSpPr>
          <p:nvPr>
            <p:ph sz="half" idx="2"/>
          </p:nvPr>
        </p:nvSpPr>
        <p:spPr/>
        <p:txBody>
          <a:bodyPr/>
          <a:lstStyle/>
          <a:p>
            <a:pPr marL="744538" lvl="1" indent="-279400">
              <a:spcBef>
                <a:spcPct val="0"/>
              </a:spcBef>
              <a:buNone/>
            </a:pPr>
            <a:r>
              <a:rPr lang="en-US" dirty="0" smtClean="0">
                <a:latin typeface="Times New Roman" pitchFamily="18" charset="0"/>
                <a:cs typeface="Times New Roman" pitchFamily="18" charset="0"/>
              </a:rPr>
              <a:t>Identification data</a:t>
            </a:r>
          </a:p>
          <a:p>
            <a:pPr marL="744538" lvl="1" indent="-279400">
              <a:spcBef>
                <a:spcPct val="0"/>
              </a:spcBef>
              <a:buFont typeface="Arial" pitchFamily="34" charset="0"/>
              <a:buChar char="•"/>
            </a:pPr>
            <a:endParaRPr lang="en-US" dirty="0">
              <a:latin typeface="Times New Roman" pitchFamily="18" charset="0"/>
              <a:cs typeface="Times New Roman" pitchFamily="18" charset="0"/>
            </a:endParaRPr>
          </a:p>
          <a:p>
            <a:pPr marL="744538" lvl="1" indent="-279400">
              <a:spcBef>
                <a:spcPct val="0"/>
              </a:spcBef>
              <a:buFont typeface="Arial" pitchFamily="34" charset="0"/>
              <a:buChar char="•"/>
            </a:pPr>
            <a:r>
              <a:rPr lang="en-US" dirty="0" smtClean="0">
                <a:latin typeface="Times New Roman" pitchFamily="18" charset="0"/>
                <a:cs typeface="Times New Roman" pitchFamily="18" charset="0"/>
              </a:rPr>
              <a:t>Name</a:t>
            </a:r>
          </a:p>
          <a:p>
            <a:pPr marL="744538" lvl="1" indent="-279400">
              <a:spcBef>
                <a:spcPct val="0"/>
              </a:spcBef>
              <a:buFont typeface="Arial" pitchFamily="34" charset="0"/>
              <a:buChar char="•"/>
            </a:pPr>
            <a:r>
              <a:rPr lang="en-US" dirty="0" smtClean="0">
                <a:latin typeface="Times New Roman" pitchFamily="18" charset="0"/>
                <a:cs typeface="Times New Roman" pitchFamily="18" charset="0"/>
              </a:rPr>
              <a:t>Age</a:t>
            </a:r>
          </a:p>
          <a:p>
            <a:pPr marL="744538" lvl="1" indent="-279400">
              <a:spcBef>
                <a:spcPct val="0"/>
              </a:spcBef>
              <a:buFont typeface="Arial" pitchFamily="34" charset="0"/>
              <a:buChar char="•"/>
            </a:pPr>
            <a:r>
              <a:rPr lang="en-US" dirty="0" smtClean="0">
                <a:latin typeface="Times New Roman" pitchFamily="18" charset="0"/>
                <a:cs typeface="Times New Roman" pitchFamily="18" charset="0"/>
              </a:rPr>
              <a:t>Parity </a:t>
            </a:r>
          </a:p>
          <a:p>
            <a:pPr marL="744538" lvl="1" indent="-279400">
              <a:spcBef>
                <a:spcPct val="0"/>
              </a:spcBef>
              <a:buFont typeface="Arial" pitchFamily="34" charset="0"/>
              <a:buChar char="•"/>
            </a:pPr>
            <a:r>
              <a:rPr lang="en-US" dirty="0" smtClean="0">
                <a:latin typeface="Times New Roman" pitchFamily="18" charset="0"/>
                <a:cs typeface="Times New Roman" pitchFamily="18" charset="0"/>
              </a:rPr>
              <a:t>Date and time of admission</a:t>
            </a:r>
          </a:p>
          <a:p>
            <a:pPr marL="744538" lvl="1" indent="-279400">
              <a:spcBef>
                <a:spcPct val="0"/>
              </a:spcBef>
              <a:buFont typeface="Arial" pitchFamily="34" charset="0"/>
              <a:buChar char="•"/>
            </a:pPr>
            <a:r>
              <a:rPr lang="en-US" dirty="0" smtClean="0">
                <a:latin typeface="Times New Roman" pitchFamily="18" charset="0"/>
                <a:cs typeface="Times New Roman" pitchFamily="18" charset="0"/>
              </a:rPr>
              <a:t>Registration number</a:t>
            </a:r>
          </a:p>
          <a:p>
            <a:pPr marL="744538" lvl="1" indent="-279400">
              <a:spcBef>
                <a:spcPct val="0"/>
              </a:spcBef>
              <a:buFont typeface="Arial" pitchFamily="34" charset="0"/>
              <a:buChar char="•"/>
            </a:pPr>
            <a:r>
              <a:rPr lang="en-US" dirty="0" smtClean="0">
                <a:latin typeface="Times New Roman" pitchFamily="18" charset="0"/>
                <a:cs typeface="Times New Roman" pitchFamily="18" charset="0"/>
              </a:rPr>
              <a:t>Time of rupture of membranes</a:t>
            </a:r>
          </a:p>
          <a:p>
            <a:pPr>
              <a:buNone/>
            </a:pPr>
            <a:endParaRPr lang="en-IN" dirty="0"/>
          </a:p>
        </p:txBody>
      </p:sp>
      <p:sp>
        <p:nvSpPr>
          <p:cNvPr id="5" name="TextBox 4"/>
          <p:cNvSpPr txBox="1"/>
          <p:nvPr/>
        </p:nvSpPr>
        <p:spPr>
          <a:xfrm>
            <a:off x="5796136" y="1988840"/>
            <a:ext cx="2376264" cy="369332"/>
          </a:xfrm>
          <a:prstGeom prst="rect">
            <a:avLst/>
          </a:prstGeom>
          <a:noFill/>
        </p:spPr>
        <p:txBody>
          <a:bodyPr wrap="square" rtlCol="0">
            <a:spAutoFit/>
          </a:bodyPr>
          <a:lstStyle/>
          <a:p>
            <a:pPr marL="744538" lvl="1" indent="-279400">
              <a:spcBef>
                <a:spcPct val="0"/>
              </a:spcBef>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Episiotomy</a:t>
            </a:r>
            <a:endParaRPr lang="en-IN" dirty="0"/>
          </a:p>
        </p:txBody>
      </p:sp>
      <p:sp>
        <p:nvSpPr>
          <p:cNvPr id="5" name="Subtitle 4"/>
          <p:cNvSpPr>
            <a:spLocks noGrp="1"/>
          </p:cNvSpPr>
          <p:nvPr>
            <p:ph type="subTitle" idx="1"/>
          </p:nvPr>
        </p:nvSpPr>
        <p:spPr/>
        <p:txBody>
          <a:bodyPr/>
          <a:lstStyle/>
          <a:p>
            <a:endParaRPr lang="en-IN"/>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Fetal condition</a:t>
            </a:r>
            <a:endParaRPr lang="en-IN" dirty="0"/>
          </a:p>
        </p:txBody>
      </p:sp>
      <p:pic>
        <p:nvPicPr>
          <p:cNvPr id="5" name="Picture 2" descr="Graph1"/>
          <p:cNvPicPr>
            <a:picLocks noGrp="1" noChangeAspect="1" noChangeArrowheads="1"/>
          </p:cNvPicPr>
          <p:nvPr>
            <p:ph sz="half" idx="1"/>
          </p:nvPr>
        </p:nvPicPr>
        <p:blipFill>
          <a:blip r:embed="rId2" cstate="print"/>
          <a:stretch>
            <a:fillRect/>
          </a:stretch>
        </p:blipFill>
        <p:spPr>
          <a:xfrm>
            <a:off x="914807" y="1600200"/>
            <a:ext cx="3123386" cy="4525963"/>
          </a:xfrm>
        </p:spPr>
      </p:pic>
      <p:sp>
        <p:nvSpPr>
          <p:cNvPr id="7" name="Content Placeholder 6"/>
          <p:cNvSpPr>
            <a:spLocks noGrp="1"/>
          </p:cNvSpPr>
          <p:nvPr>
            <p:ph sz="half" idx="2"/>
          </p:nvPr>
        </p:nvSpPr>
        <p:spPr/>
        <p:txBody>
          <a:bodyPr/>
          <a:lstStyle/>
          <a:p>
            <a:pPr marL="744538" lvl="1" indent="-341313">
              <a:spcBef>
                <a:spcPct val="0"/>
              </a:spcBef>
            </a:pPr>
            <a:r>
              <a:rPr lang="en-US" dirty="0" smtClean="0">
                <a:latin typeface="Times New Roman" pitchFamily="18" charset="0"/>
                <a:cs typeface="Times New Roman" pitchFamily="18" charset="0"/>
              </a:rPr>
              <a:t>Count fetal heart rate every half hour</a:t>
            </a:r>
          </a:p>
          <a:p>
            <a:pPr marL="744538" lvl="1" indent="-341313">
              <a:spcBef>
                <a:spcPct val="0"/>
              </a:spcBef>
            </a:pPr>
            <a:r>
              <a:rPr lang="en-US" dirty="0" smtClean="0">
                <a:latin typeface="Times New Roman" pitchFamily="18" charset="0"/>
                <a:cs typeface="Times New Roman" pitchFamily="18" charset="0"/>
              </a:rPr>
              <a:t>Count for one full minute, immediately following a uterine contraction </a:t>
            </a:r>
          </a:p>
          <a:p>
            <a:pPr marL="744538" lvl="1" indent="-341313">
              <a:spcBef>
                <a:spcPct val="0"/>
              </a:spcBef>
            </a:pPr>
            <a:r>
              <a:rPr lang="en-US" dirty="0" smtClean="0">
                <a:latin typeface="Times New Roman" pitchFamily="18" charset="0"/>
                <a:cs typeface="Times New Roman" pitchFamily="18" charset="0"/>
              </a:rPr>
              <a:t>Fetal distress: </a:t>
            </a:r>
          </a:p>
          <a:p>
            <a:pPr marL="744538" lvl="1" indent="-341313">
              <a:spcBef>
                <a:spcPct val="0"/>
              </a:spcBef>
              <a:buFont typeface="Wingdings" pitchFamily="2" charset="2"/>
              <a:buNone/>
            </a:pPr>
            <a:r>
              <a:rPr lang="en-US" dirty="0" smtClean="0">
                <a:latin typeface="Times New Roman" pitchFamily="18" charset="0"/>
                <a:cs typeface="Times New Roman" pitchFamily="18" charset="0"/>
              </a:rPr>
              <a:t>    FHR &lt;120 beats/minute   or &gt;160 beats/minute</a:t>
            </a:r>
          </a:p>
          <a:p>
            <a:pPr marL="744538" lvl="1" indent="-341313">
              <a:spcBef>
                <a:spcPct val="0"/>
              </a:spcBef>
              <a:buFont typeface="Wingdings" pitchFamily="2" charset="2"/>
              <a:buChar char="§"/>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Manage</a:t>
            </a:r>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Amniotic Fluid and Membranes</a:t>
            </a:r>
            <a:endParaRPr lang="en-IN" dirty="0"/>
          </a:p>
        </p:txBody>
      </p:sp>
      <p:sp>
        <p:nvSpPr>
          <p:cNvPr id="7" name="Rectangle 1027"/>
          <p:cNvSpPr>
            <a:spLocks noGrp="1" noChangeArrowheads="1"/>
          </p:cNvSpPr>
          <p:nvPr>
            <p:ph idx="1"/>
          </p:nvPr>
        </p:nvSpPr>
        <p:spPr/>
        <p:txBody>
          <a:bodyPr/>
          <a:lstStyle/>
          <a:p>
            <a:pPr marL="573088" indent="-341313">
              <a:lnSpc>
                <a:spcPct val="90000"/>
              </a:lnSpc>
              <a:buFont typeface="Wingdings" pitchFamily="2" charset="2"/>
              <a:buChar char="§"/>
            </a:pPr>
            <a:r>
              <a:rPr lang="en-US" sz="2800" dirty="0" smtClean="0">
                <a:latin typeface="Times New Roman" pitchFamily="18" charset="0"/>
                <a:cs typeface="Times New Roman" pitchFamily="18" charset="0"/>
              </a:rPr>
              <a:t>Record  status of membranes and amniotic fluid in </a:t>
            </a:r>
            <a:r>
              <a:rPr lang="en-US" sz="2800" dirty="0" err="1" smtClean="0">
                <a:latin typeface="Times New Roman" pitchFamily="18" charset="0"/>
                <a:cs typeface="Times New Roman" pitchFamily="18" charset="0"/>
              </a:rPr>
              <a:t>Partograph</a:t>
            </a:r>
            <a:r>
              <a:rPr lang="en-US" sz="2800" dirty="0" smtClean="0">
                <a:latin typeface="Times New Roman" pitchFamily="18" charset="0"/>
                <a:cs typeface="Times New Roman" pitchFamily="18" charset="0"/>
              </a:rPr>
              <a:t>:</a:t>
            </a:r>
          </a:p>
          <a:p>
            <a:pPr marL="976313" lvl="1" indent="-403225">
              <a:lnSpc>
                <a:spcPct val="90000"/>
              </a:lnSpc>
            </a:pPr>
            <a:r>
              <a:rPr lang="en-US" dirty="0" smtClean="0">
                <a:latin typeface="Times New Roman" pitchFamily="18" charset="0"/>
                <a:cs typeface="Times New Roman" pitchFamily="18" charset="0"/>
              </a:rPr>
              <a:t>Membranes intact (mark ‘I’)</a:t>
            </a:r>
          </a:p>
          <a:p>
            <a:pPr marL="976313" lvl="1" indent="-403225">
              <a:lnSpc>
                <a:spcPct val="90000"/>
              </a:lnSpc>
            </a:pPr>
            <a:r>
              <a:rPr lang="en-US" dirty="0" smtClean="0">
                <a:latin typeface="Times New Roman" pitchFamily="18" charset="0"/>
                <a:cs typeface="Times New Roman" pitchFamily="18" charset="0"/>
              </a:rPr>
              <a:t>Membranes ruptured (mark ‘R’)</a:t>
            </a:r>
          </a:p>
          <a:p>
            <a:pPr marL="976313" lvl="1" indent="-403225">
              <a:lnSpc>
                <a:spcPct val="90000"/>
              </a:lnSpc>
            </a:pPr>
            <a:r>
              <a:rPr lang="en-US" dirty="0" smtClean="0">
                <a:latin typeface="Times New Roman" pitchFamily="18" charset="0"/>
                <a:cs typeface="Times New Roman" pitchFamily="18" charset="0"/>
              </a:rPr>
              <a:t>Clear liquor (mark ‘C’)</a:t>
            </a:r>
          </a:p>
          <a:p>
            <a:pPr marL="976313" lvl="1" indent="-403225">
              <a:lnSpc>
                <a:spcPct val="90000"/>
              </a:lnSpc>
            </a:pPr>
            <a:r>
              <a:rPr lang="en-US" dirty="0" err="1" smtClean="0">
                <a:latin typeface="Times New Roman" pitchFamily="18" charset="0"/>
                <a:cs typeface="Times New Roman" pitchFamily="18" charset="0"/>
              </a:rPr>
              <a:t>Meconium</a:t>
            </a:r>
            <a:r>
              <a:rPr lang="en-US" dirty="0" smtClean="0">
                <a:latin typeface="Times New Roman" pitchFamily="18" charset="0"/>
                <a:cs typeface="Times New Roman" pitchFamily="18" charset="0"/>
              </a:rPr>
              <a:t> stained liquor (mark ‘M’)</a:t>
            </a:r>
          </a:p>
          <a:p>
            <a:pPr marL="976313" lvl="1" indent="-403225">
              <a:lnSpc>
                <a:spcPct val="90000"/>
              </a:lnSpc>
            </a:pPr>
            <a:endParaRPr lang="en-US" dirty="0">
              <a:latin typeface="Times New Roman" pitchFamily="18" charset="0"/>
              <a:cs typeface="Times New Roman" pitchFamily="18" charset="0"/>
            </a:endParaRPr>
          </a:p>
          <a:p>
            <a:pPr marL="976313" lvl="1" indent="-403225">
              <a:lnSpc>
                <a:spcPct val="90000"/>
              </a:lnSpc>
            </a:pPr>
            <a:endParaRPr lang="en-US" dirty="0" smtClean="0">
              <a:latin typeface="Times New Roman" pitchFamily="18" charset="0"/>
              <a:cs typeface="Times New Roman" pitchFamily="18" charset="0"/>
            </a:endParaRPr>
          </a:p>
        </p:txBody>
      </p:sp>
      <p:pic>
        <p:nvPicPr>
          <p:cNvPr id="8" name="Picture 2" descr="Graph1"/>
          <p:cNvPicPr>
            <a:picLocks noChangeAspect="1" noChangeArrowheads="1"/>
          </p:cNvPicPr>
          <p:nvPr/>
        </p:nvPicPr>
        <p:blipFill>
          <a:blip r:embed="rId2" cstate="print"/>
          <a:srcRect t="36897" b="58180"/>
          <a:stretch>
            <a:fillRect/>
          </a:stretch>
        </p:blipFill>
        <p:spPr bwMode="auto">
          <a:xfrm>
            <a:off x="990600" y="4495800"/>
            <a:ext cx="6461720" cy="914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Cervical dilatation</a:t>
            </a:r>
            <a:endParaRPr lang="en-IN" dirty="0"/>
          </a:p>
        </p:txBody>
      </p:sp>
      <p:sp>
        <p:nvSpPr>
          <p:cNvPr id="6" name="Content Placeholder 5"/>
          <p:cNvSpPr>
            <a:spLocks noGrp="1"/>
          </p:cNvSpPr>
          <p:nvPr>
            <p:ph sz="half" idx="2"/>
          </p:nvPr>
        </p:nvSpPr>
        <p:spPr/>
        <p:txBody>
          <a:bodyPr/>
          <a:lstStyle/>
          <a:p>
            <a:pPr>
              <a:spcBef>
                <a:spcPct val="0"/>
              </a:spcBef>
            </a:pPr>
            <a:r>
              <a:rPr lang="en-US" dirty="0">
                <a:latin typeface="Times New Roman" pitchFamily="18" charset="0"/>
                <a:cs typeface="Times New Roman" pitchFamily="18" charset="0"/>
              </a:rPr>
              <a:t>Begin plotting in active labor</a:t>
            </a:r>
          </a:p>
          <a:p>
            <a:pPr>
              <a:spcBef>
                <a:spcPct val="0"/>
              </a:spcBef>
            </a:pPr>
            <a:r>
              <a:rPr lang="en-US" dirty="0">
                <a:latin typeface="Times New Roman" pitchFamily="18" charset="0"/>
                <a:cs typeface="Times New Roman" pitchFamily="18" charset="0"/>
              </a:rPr>
              <a:t>Cervical dilatation &gt; 4 </a:t>
            </a:r>
            <a:r>
              <a:rPr lang="en-US" dirty="0" err="1">
                <a:latin typeface="Times New Roman" pitchFamily="18" charset="0"/>
                <a:cs typeface="Times New Roman" pitchFamily="18" charset="0"/>
              </a:rPr>
              <a:t>cms</a:t>
            </a:r>
            <a:endParaRPr lang="en-US" dirty="0">
              <a:latin typeface="Times New Roman" pitchFamily="18" charset="0"/>
              <a:cs typeface="Times New Roman" pitchFamily="18" charset="0"/>
            </a:endParaRPr>
          </a:p>
          <a:p>
            <a:pPr>
              <a:spcBef>
                <a:spcPct val="0"/>
              </a:spcBef>
            </a:pPr>
            <a:r>
              <a:rPr lang="en-US" dirty="0">
                <a:latin typeface="Times New Roman" pitchFamily="18" charset="0"/>
                <a:cs typeface="Times New Roman" pitchFamily="18" charset="0"/>
              </a:rPr>
              <a:t>Plot the initial finding </a:t>
            </a:r>
          </a:p>
          <a:p>
            <a:pPr>
              <a:spcBef>
                <a:spcPct val="0"/>
              </a:spcBef>
            </a:pPr>
            <a:r>
              <a:rPr lang="en-US" dirty="0">
                <a:latin typeface="Times New Roman" pitchFamily="18" charset="0"/>
                <a:cs typeface="Times New Roman" pitchFamily="18" charset="0"/>
              </a:rPr>
              <a:t>Note the time</a:t>
            </a:r>
          </a:p>
          <a:p>
            <a:pPr>
              <a:spcBef>
                <a:spcPct val="0"/>
              </a:spcBef>
            </a:pPr>
            <a:r>
              <a:rPr lang="en-US" dirty="0">
                <a:latin typeface="Times New Roman" pitchFamily="18" charset="0"/>
                <a:cs typeface="Times New Roman" pitchFamily="18" charset="0"/>
              </a:rPr>
              <a:t>Repeat P/V after 4 hours and plot the cervical dilatation</a:t>
            </a:r>
          </a:p>
          <a:p>
            <a:pPr>
              <a:buNone/>
            </a:pPr>
            <a:endParaRPr lang="en-IN" dirty="0"/>
          </a:p>
        </p:txBody>
      </p:sp>
      <p:pic>
        <p:nvPicPr>
          <p:cNvPr id="7" name="Picture 2" descr="Graph1"/>
          <p:cNvPicPr>
            <a:picLocks noGrp="1" noChangeAspect="1" noChangeArrowheads="1"/>
          </p:cNvPicPr>
          <p:nvPr>
            <p:ph sz="half" idx="1"/>
          </p:nvPr>
        </p:nvPicPr>
        <p:blipFill>
          <a:blip r:embed="rId2" cstate="print">
            <a:lum bright="-12000" contrast="12000"/>
          </a:blip>
          <a:srcRect t="41058" b="32930"/>
          <a:stretch>
            <a:fillRect/>
          </a:stretch>
        </p:blipFill>
        <p:spPr>
          <a:xfrm>
            <a:off x="457200" y="1628800"/>
            <a:ext cx="4038600" cy="4464496"/>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Descent of head</a:t>
            </a:r>
            <a:endParaRPr lang="en-IN" dirty="0"/>
          </a:p>
        </p:txBody>
      </p:sp>
      <p:sp>
        <p:nvSpPr>
          <p:cNvPr id="6" name="Content Placeholder 5"/>
          <p:cNvSpPr>
            <a:spLocks noGrp="1"/>
          </p:cNvSpPr>
          <p:nvPr>
            <p:ph sz="half" idx="2"/>
          </p:nvPr>
        </p:nvSpPr>
        <p:spPr/>
        <p:txBody>
          <a:bodyPr>
            <a:normAutofit fontScale="85000" lnSpcReduction="10000"/>
          </a:bodyPr>
          <a:lstStyle/>
          <a:p>
            <a:endParaRPr lang="en-IN" dirty="0" smtClean="0">
              <a:latin typeface="Times New Roman" pitchFamily="18" charset="0"/>
            </a:endParaRPr>
          </a:p>
          <a:p>
            <a:r>
              <a:rPr lang="en-US" dirty="0" smtClean="0">
                <a:latin typeface="Times New Roman" pitchFamily="18" charset="0"/>
              </a:rPr>
              <a:t>In fifths per abdomen</a:t>
            </a:r>
            <a:endParaRPr lang="en-IN" dirty="0">
              <a:latin typeface="Times New Roman" pitchFamily="18" charset="0"/>
            </a:endParaRPr>
          </a:p>
          <a:p>
            <a:r>
              <a:rPr lang="en-IN" dirty="0" smtClean="0">
                <a:latin typeface="Times New Roman" pitchFamily="18" charset="0"/>
              </a:rPr>
              <a:t>Engagement </a:t>
            </a:r>
            <a:r>
              <a:rPr lang="en-IN" dirty="0">
                <a:latin typeface="Times New Roman" pitchFamily="18" charset="0"/>
              </a:rPr>
              <a:t>at 2/5 and less</a:t>
            </a:r>
          </a:p>
          <a:p>
            <a:pPr>
              <a:buFontTx/>
              <a:buNone/>
            </a:pPr>
            <a:r>
              <a:rPr lang="en-IN" dirty="0">
                <a:latin typeface="Times New Roman" pitchFamily="18" charset="0"/>
              </a:rPr>
              <a:t>•  If 3/5 or more than CPD [absolute or relative] is </a:t>
            </a:r>
            <a:r>
              <a:rPr lang="en-IN" dirty="0" smtClean="0">
                <a:latin typeface="Times New Roman" pitchFamily="18" charset="0"/>
              </a:rPr>
              <a:t>present</a:t>
            </a:r>
            <a:endParaRPr lang="en-IN" dirty="0">
              <a:latin typeface="Times New Roman" pitchFamily="18" charset="0"/>
            </a:endParaRPr>
          </a:p>
          <a:p>
            <a:r>
              <a:rPr lang="en-IN" dirty="0">
                <a:latin typeface="Times New Roman" pitchFamily="18" charset="0"/>
              </a:rPr>
              <a:t>Vaginal assessment in relation to </a:t>
            </a:r>
            <a:r>
              <a:rPr lang="en-IN" dirty="0" err="1">
                <a:latin typeface="Times New Roman" pitchFamily="18" charset="0"/>
              </a:rPr>
              <a:t>ischial</a:t>
            </a:r>
            <a:r>
              <a:rPr lang="en-IN" dirty="0">
                <a:latin typeface="Times New Roman" pitchFamily="18" charset="0"/>
              </a:rPr>
              <a:t> spines not useful to define engagement since position of spines dependant on type of pelvis.</a:t>
            </a:r>
          </a:p>
          <a:p>
            <a:endParaRPr lang="en-IN" dirty="0"/>
          </a:p>
        </p:txBody>
      </p:sp>
      <p:pic>
        <p:nvPicPr>
          <p:cNvPr id="7" name="Picture 4"/>
          <p:cNvPicPr>
            <a:picLocks noGrp="1" noChangeAspect="1" noChangeArrowheads="1"/>
          </p:cNvPicPr>
          <p:nvPr>
            <p:ph sz="half" idx="1"/>
          </p:nvPr>
        </p:nvPicPr>
        <p:blipFill>
          <a:blip r:embed="rId2" cstate="print"/>
          <a:srcRect/>
          <a:stretch>
            <a:fillRect/>
          </a:stretch>
        </p:blipFill>
        <p:spPr bwMode="auto">
          <a:xfrm>
            <a:off x="984250" y="2599531"/>
            <a:ext cx="2984500" cy="2527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Uterine contraction</a:t>
            </a:r>
            <a:endParaRPr lang="en-IN" dirty="0"/>
          </a:p>
        </p:txBody>
      </p:sp>
      <p:sp>
        <p:nvSpPr>
          <p:cNvPr id="5" name="Content Placeholder 4"/>
          <p:cNvSpPr>
            <a:spLocks noGrp="1"/>
          </p:cNvSpPr>
          <p:nvPr>
            <p:ph idx="1"/>
          </p:nvPr>
        </p:nvSpPr>
        <p:spPr/>
        <p:txBody>
          <a:bodyPr/>
          <a:lstStyle/>
          <a:p>
            <a:pPr marL="279400" indent="-279400">
              <a:spcBef>
                <a:spcPct val="0"/>
              </a:spcBef>
              <a:buFont typeface="Wingdings" pitchFamily="2" charset="2"/>
              <a:buChar char="§"/>
            </a:pPr>
            <a:r>
              <a:rPr lang="en-US" sz="2800" dirty="0" smtClean="0">
                <a:latin typeface="Times New Roman" pitchFamily="18" charset="0"/>
                <a:cs typeface="Times New Roman" pitchFamily="18" charset="0"/>
              </a:rPr>
              <a:t>Chart the contractions every half an hour</a:t>
            </a:r>
          </a:p>
          <a:p>
            <a:pPr marL="573088" lvl="1" indent="-293688">
              <a:spcBef>
                <a:spcPct val="0"/>
              </a:spcBef>
            </a:pPr>
            <a:r>
              <a:rPr lang="en-US" dirty="0" smtClean="0">
                <a:latin typeface="Times New Roman" pitchFamily="18" charset="0"/>
                <a:cs typeface="Times New Roman" pitchFamily="18" charset="0"/>
              </a:rPr>
              <a:t>Number of contractions in 10 </a:t>
            </a:r>
            <a:r>
              <a:rPr lang="en-US" dirty="0" err="1" smtClean="0">
                <a:latin typeface="Times New Roman" pitchFamily="18" charset="0"/>
                <a:cs typeface="Times New Roman" pitchFamily="18" charset="0"/>
              </a:rPr>
              <a:t>mins</a:t>
            </a:r>
            <a:endParaRPr lang="en-US" dirty="0" smtClean="0">
              <a:latin typeface="Times New Roman" pitchFamily="18" charset="0"/>
              <a:cs typeface="Times New Roman" pitchFamily="18" charset="0"/>
            </a:endParaRPr>
          </a:p>
          <a:p>
            <a:pPr marL="573088" lvl="1" indent="-293688">
              <a:spcBef>
                <a:spcPct val="0"/>
              </a:spcBef>
            </a:pPr>
            <a:r>
              <a:rPr lang="en-US" dirty="0" smtClean="0">
                <a:latin typeface="Times New Roman" pitchFamily="18" charset="0"/>
                <a:cs typeface="Times New Roman" pitchFamily="18" charset="0"/>
              </a:rPr>
              <a:t>Duration in seconds </a:t>
            </a:r>
          </a:p>
          <a:p>
            <a:pPr marL="279400" indent="-279400">
              <a:spcBef>
                <a:spcPct val="0"/>
              </a:spcBef>
              <a:buFont typeface="Wingdings" pitchFamily="2" charset="2"/>
              <a:buNone/>
            </a:pPr>
            <a:r>
              <a:rPr lang="en-US" sz="2800" dirty="0" smtClean="0">
                <a:latin typeface="Times New Roman" pitchFamily="18" charset="0"/>
                <a:cs typeface="Times New Roman" pitchFamily="18" charset="0"/>
              </a:rPr>
              <a:t>      Less than 20 seconds 	</a:t>
            </a:r>
          </a:p>
          <a:p>
            <a:pPr marL="279400" indent="-279400">
              <a:spcBef>
                <a:spcPct val="0"/>
              </a:spcBef>
              <a:buFont typeface="Wingdings" pitchFamily="2" charset="2"/>
              <a:buNone/>
            </a:pPr>
            <a:r>
              <a:rPr lang="en-US" sz="2800" dirty="0" smtClean="0">
                <a:latin typeface="Times New Roman" pitchFamily="18" charset="0"/>
                <a:cs typeface="Times New Roman" pitchFamily="18" charset="0"/>
              </a:rPr>
              <a:t>      Between 20 and 40 seconds ////</a:t>
            </a:r>
          </a:p>
          <a:p>
            <a:pPr marL="279400" indent="-279400">
              <a:spcBef>
                <a:spcPct val="0"/>
              </a:spcBef>
              <a:buFont typeface="Wingdings" pitchFamily="2" charset="2"/>
              <a:buNone/>
            </a:pPr>
            <a:r>
              <a:rPr lang="en-US" sz="2800" dirty="0" smtClean="0">
                <a:latin typeface="Times New Roman" pitchFamily="18" charset="0"/>
                <a:cs typeface="Times New Roman" pitchFamily="18" charset="0"/>
              </a:rPr>
              <a:t>	   More than 40 seconds  </a:t>
            </a:r>
          </a:p>
          <a:p>
            <a:endParaRPr lang="en-IN" dirty="0"/>
          </a:p>
        </p:txBody>
      </p:sp>
      <p:sp>
        <p:nvSpPr>
          <p:cNvPr id="6" name="Rectangle 5"/>
          <p:cNvSpPr/>
          <p:nvPr/>
        </p:nvSpPr>
        <p:spPr>
          <a:xfrm>
            <a:off x="4499992" y="4005064"/>
            <a:ext cx="72008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2"/>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Maternal condition</a:t>
            </a:r>
            <a:endParaRPr lang="en-IN" dirty="0"/>
          </a:p>
        </p:txBody>
      </p:sp>
      <p:sp>
        <p:nvSpPr>
          <p:cNvPr id="6" name="Content Placeholder 5"/>
          <p:cNvSpPr>
            <a:spLocks noGrp="1"/>
          </p:cNvSpPr>
          <p:nvPr>
            <p:ph sz="half" idx="2"/>
          </p:nvPr>
        </p:nvSpPr>
        <p:spPr/>
        <p:txBody>
          <a:bodyPr/>
          <a:lstStyle/>
          <a:p>
            <a:pPr marL="403225" lvl="1" indent="-295275">
              <a:spcBef>
                <a:spcPct val="0"/>
              </a:spcBef>
              <a:buFont typeface="Arial" pitchFamily="34" charset="0"/>
              <a:buChar char="•"/>
            </a:pPr>
            <a:r>
              <a:rPr lang="en-US" dirty="0" smtClean="0">
                <a:latin typeface="Times New Roman" pitchFamily="18" charset="0"/>
                <a:cs typeface="Times New Roman" pitchFamily="18" charset="0"/>
              </a:rPr>
              <a:t>Record maternal pulse every half hour and mark with a dot (</a:t>
            </a:r>
            <a:r>
              <a:rPr lang="en-US" b="1"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a:t>
            </a:r>
          </a:p>
          <a:p>
            <a:pPr marL="403225" lvl="1" indent="-295275">
              <a:spcBef>
                <a:spcPct val="0"/>
              </a:spcBef>
              <a:buFont typeface="Arial" pitchFamily="34" charset="0"/>
              <a:buChar char="•"/>
            </a:pPr>
            <a:r>
              <a:rPr lang="en-US" dirty="0" smtClean="0">
                <a:latin typeface="Times New Roman" pitchFamily="18" charset="0"/>
                <a:cs typeface="Times New Roman" pitchFamily="18" charset="0"/>
              </a:rPr>
              <a:t>Record maternal BP every 4 hours using a vertical arrow, with upper end signifying systolic BP and lower end diastolic BP </a:t>
            </a:r>
          </a:p>
          <a:p>
            <a:pPr marL="403225" lvl="1" indent="-295275">
              <a:spcBef>
                <a:spcPct val="0"/>
              </a:spcBef>
              <a:buFont typeface="Arial" pitchFamily="34" charset="0"/>
              <a:buChar char="•"/>
            </a:pPr>
            <a:r>
              <a:rPr lang="en-US" dirty="0" smtClean="0">
                <a:latin typeface="Times New Roman" pitchFamily="18" charset="0"/>
                <a:cs typeface="Times New Roman" pitchFamily="18" charset="0"/>
              </a:rPr>
              <a:t>Record the temperature every 4 hours and note on temperature graph</a:t>
            </a:r>
          </a:p>
          <a:p>
            <a:endParaRPr lang="en-IN" dirty="0"/>
          </a:p>
        </p:txBody>
      </p:sp>
      <p:pic>
        <p:nvPicPr>
          <p:cNvPr id="7" name="Picture 2" descr="Graph1"/>
          <p:cNvPicPr>
            <a:picLocks noGrp="1" noChangeAspect="1" noChangeArrowheads="1"/>
          </p:cNvPicPr>
          <p:nvPr>
            <p:ph sz="half" idx="1"/>
          </p:nvPr>
        </p:nvPicPr>
        <p:blipFill>
          <a:blip r:embed="rId2" cstate="print"/>
          <a:srcRect t="67668" r="23300"/>
          <a:stretch>
            <a:fillRect/>
          </a:stretch>
        </p:blipFill>
        <p:spPr>
          <a:xfrm>
            <a:off x="540496" y="1628800"/>
            <a:ext cx="3872008" cy="4608512"/>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Interventions</a:t>
            </a:r>
            <a:endParaRPr lang="en-IN" dirty="0"/>
          </a:p>
        </p:txBody>
      </p:sp>
      <p:sp>
        <p:nvSpPr>
          <p:cNvPr id="6" name="Content Placeholder 5"/>
          <p:cNvSpPr>
            <a:spLocks noGrp="1"/>
          </p:cNvSpPr>
          <p:nvPr>
            <p:ph sz="half" idx="2"/>
          </p:nvPr>
        </p:nvSpPr>
        <p:spPr/>
        <p:txBody>
          <a:bodyPr/>
          <a:lstStyle/>
          <a:p>
            <a:pPr marL="0" indent="0" algn="just" fontAlgn="auto">
              <a:spcBef>
                <a:spcPct val="0"/>
              </a:spcBef>
              <a:spcAft>
                <a:spcPts val="0"/>
              </a:spcAft>
              <a:buFont typeface="Wingdings" pitchFamily="2" charset="2"/>
              <a:buNone/>
              <a:tabLst>
                <a:tab pos="457200" algn="l"/>
              </a:tabLst>
              <a:defRPr/>
            </a:pPr>
            <a:r>
              <a:rPr lang="en-US" dirty="0">
                <a:latin typeface="Times New Roman" pitchFamily="18" charset="0"/>
                <a:cs typeface="Times New Roman" pitchFamily="18" charset="0"/>
              </a:rPr>
              <a:t>Interventions</a:t>
            </a:r>
          </a:p>
          <a:p>
            <a:pPr marL="465138" lvl="1" indent="-357188" algn="just" fontAlgn="auto">
              <a:spcBef>
                <a:spcPct val="0"/>
              </a:spcBef>
              <a:spcAft>
                <a:spcPts val="0"/>
              </a:spcAft>
              <a:buFont typeface="Arial" pitchFamily="34" charset="0"/>
              <a:buChar char="•"/>
              <a:tabLst>
                <a:tab pos="457200" algn="l"/>
              </a:tabLst>
              <a:defRPr/>
            </a:pPr>
            <a:r>
              <a:rPr lang="en-US" dirty="0">
                <a:latin typeface="Times New Roman" pitchFamily="18" charset="0"/>
                <a:cs typeface="Times New Roman" pitchFamily="18" charset="0"/>
              </a:rPr>
              <a:t>Mention dose</a:t>
            </a:r>
          </a:p>
          <a:p>
            <a:pPr marL="465138" lvl="1" indent="-357188" algn="just" fontAlgn="auto">
              <a:spcBef>
                <a:spcPct val="0"/>
              </a:spcBef>
              <a:spcAft>
                <a:spcPts val="0"/>
              </a:spcAft>
              <a:buFont typeface="Arial" pitchFamily="34" charset="0"/>
              <a:buChar char="•"/>
              <a:tabLst>
                <a:tab pos="457200" algn="l"/>
              </a:tabLst>
              <a:defRPr/>
            </a:pPr>
            <a:r>
              <a:rPr lang="en-US" dirty="0">
                <a:latin typeface="Times New Roman" pitchFamily="18" charset="0"/>
                <a:cs typeface="Times New Roman" pitchFamily="18" charset="0"/>
              </a:rPr>
              <a:t>Route</a:t>
            </a:r>
          </a:p>
          <a:p>
            <a:pPr marL="465138" lvl="1" indent="-357188" fontAlgn="auto">
              <a:spcBef>
                <a:spcPct val="0"/>
              </a:spcBef>
              <a:spcAft>
                <a:spcPts val="0"/>
              </a:spcAft>
              <a:buFont typeface="Arial" pitchFamily="34" charset="0"/>
              <a:buChar char="•"/>
              <a:tabLst>
                <a:tab pos="457200" algn="l"/>
              </a:tabLst>
              <a:defRPr/>
            </a:pPr>
            <a:r>
              <a:rPr lang="en-US" dirty="0">
                <a:latin typeface="Times New Roman" pitchFamily="18" charset="0"/>
                <a:cs typeface="Times New Roman" pitchFamily="18" charset="0"/>
              </a:rPr>
              <a:t>Time of administration of any drug </a:t>
            </a:r>
          </a:p>
          <a:p>
            <a:endParaRPr lang="en-IN" dirty="0"/>
          </a:p>
        </p:txBody>
      </p:sp>
      <p:pic>
        <p:nvPicPr>
          <p:cNvPr id="7" name="Picture 2" descr="Graph1"/>
          <p:cNvPicPr>
            <a:picLocks noGrp="1" noChangeAspect="1" noChangeArrowheads="1"/>
          </p:cNvPicPr>
          <p:nvPr>
            <p:ph sz="half" idx="1"/>
          </p:nvPr>
        </p:nvPicPr>
        <p:blipFill>
          <a:blip r:embed="rId2" cstate="print"/>
          <a:srcRect t="67668" r="23300"/>
          <a:stretch>
            <a:fillRect/>
          </a:stretch>
        </p:blipFill>
        <p:spPr>
          <a:xfrm>
            <a:off x="540496" y="1844824"/>
            <a:ext cx="3872008" cy="4248472"/>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Evidences</a:t>
            </a:r>
            <a:endParaRPr lang="en-IN" dirty="0"/>
          </a:p>
        </p:txBody>
      </p:sp>
      <p:sp>
        <p:nvSpPr>
          <p:cNvPr id="6" name="Content Placeholder 5"/>
          <p:cNvSpPr>
            <a:spLocks noGrp="1"/>
          </p:cNvSpPr>
          <p:nvPr>
            <p:ph idx="1"/>
          </p:nvPr>
        </p:nvSpPr>
        <p:spPr/>
        <p:txBody>
          <a:bodyPr/>
          <a:lstStyle/>
          <a:p>
            <a:r>
              <a:rPr lang="en-US" dirty="0" smtClean="0"/>
              <a:t>Similar incidence of interventions and Cesarean deliveries in </a:t>
            </a:r>
            <a:r>
              <a:rPr lang="en-US" dirty="0" err="1" smtClean="0"/>
              <a:t>labour</a:t>
            </a:r>
            <a:r>
              <a:rPr lang="en-US" dirty="0" smtClean="0"/>
              <a:t> monitored with or without </a:t>
            </a:r>
            <a:r>
              <a:rPr lang="en-US" dirty="0" err="1" smtClean="0"/>
              <a:t>partograms</a:t>
            </a:r>
            <a:r>
              <a:rPr lang="en-US" dirty="0" smtClean="0"/>
              <a:t> (</a:t>
            </a:r>
            <a:r>
              <a:rPr lang="en-US" dirty="0" err="1" smtClean="0"/>
              <a:t>Windrim</a:t>
            </a:r>
            <a:r>
              <a:rPr lang="en-US" dirty="0" smtClean="0"/>
              <a:t> R 2007)</a:t>
            </a:r>
          </a:p>
          <a:p>
            <a:endParaRPr lang="en-IN"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a:t>
            </a:r>
            <a:endParaRPr lang="en-IN" dirty="0"/>
          </a:p>
        </p:txBody>
      </p:sp>
      <p:sp>
        <p:nvSpPr>
          <p:cNvPr id="3" name="Content Placeholder 2"/>
          <p:cNvSpPr>
            <a:spLocks noGrp="1"/>
          </p:cNvSpPr>
          <p:nvPr>
            <p:ph idx="1"/>
          </p:nvPr>
        </p:nvSpPr>
        <p:spPr/>
        <p:txBody>
          <a:bodyPr>
            <a:normAutofit fontScale="92500"/>
          </a:bodyPr>
          <a:lstStyle/>
          <a:p>
            <a:r>
              <a:rPr lang="en-US" dirty="0" smtClean="0"/>
              <a:t>Evidence based </a:t>
            </a:r>
            <a:r>
              <a:rPr lang="en-US" dirty="0" err="1" smtClean="0"/>
              <a:t>labour</a:t>
            </a:r>
            <a:r>
              <a:rPr lang="en-US" dirty="0" smtClean="0"/>
              <a:t> and delivery management ACOG 2008- There is insufficient evidence to recommend the routine use of </a:t>
            </a:r>
            <a:r>
              <a:rPr lang="en-US" dirty="0" err="1" smtClean="0"/>
              <a:t>Partogram</a:t>
            </a:r>
            <a:r>
              <a:rPr lang="en-US" dirty="0" smtClean="0"/>
              <a:t> (Level C recommendation; Fair quality evidence)</a:t>
            </a:r>
          </a:p>
          <a:p>
            <a:r>
              <a:rPr lang="en-US" dirty="0" smtClean="0"/>
              <a:t>WHO recommendations for augmentation of </a:t>
            </a:r>
            <a:r>
              <a:rPr lang="en-US" dirty="0" err="1" smtClean="0"/>
              <a:t>labour</a:t>
            </a:r>
            <a:r>
              <a:rPr lang="en-US" dirty="0" smtClean="0"/>
              <a:t> 2014- Active phase </a:t>
            </a:r>
            <a:r>
              <a:rPr lang="en-US" dirty="0" err="1" smtClean="0"/>
              <a:t>partograph</a:t>
            </a:r>
            <a:r>
              <a:rPr lang="en-US" dirty="0" smtClean="0"/>
              <a:t> with a 4 hour action line is recommended for monitoring the progress of </a:t>
            </a:r>
            <a:r>
              <a:rPr lang="en-US" dirty="0" err="1" smtClean="0"/>
              <a:t>labour</a:t>
            </a:r>
            <a:r>
              <a:rPr lang="en-US" dirty="0" smtClean="0"/>
              <a:t> (Strong recommendation; very low quality of evidence)</a:t>
            </a:r>
            <a:endParaRPr lang="en-IN"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Use of Antibiotics during </a:t>
            </a:r>
            <a:r>
              <a:rPr lang="en-US" dirty="0" err="1" smtClean="0"/>
              <a:t>labour</a:t>
            </a:r>
            <a:endParaRPr lang="en-IN" dirty="0"/>
          </a:p>
        </p:txBody>
      </p:sp>
      <p:sp>
        <p:nvSpPr>
          <p:cNvPr id="5" name="Subtitle 4"/>
          <p:cNvSpPr>
            <a:spLocks noGrp="1"/>
          </p:cNvSpPr>
          <p:nvPr>
            <p:ph type="subTitle" idx="1"/>
          </p:nvPr>
        </p:nvSpPr>
        <p:spPr/>
        <p:txBody>
          <a:bodyPr/>
          <a:lstStyle/>
          <a:p>
            <a:endParaRPr lang="en-I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Episiotomy</a:t>
            </a:r>
            <a:endParaRPr lang="en-IN" dirty="0"/>
          </a:p>
        </p:txBody>
      </p:sp>
      <p:sp>
        <p:nvSpPr>
          <p:cNvPr id="3" name="Content Placeholder 2"/>
          <p:cNvSpPr>
            <a:spLocks noGrp="1"/>
          </p:cNvSpPr>
          <p:nvPr>
            <p:ph idx="1"/>
          </p:nvPr>
        </p:nvSpPr>
        <p:spPr/>
        <p:txBody>
          <a:bodyPr>
            <a:normAutofit lnSpcReduction="10000"/>
          </a:bodyPr>
          <a:lstStyle/>
          <a:p>
            <a:r>
              <a:rPr lang="en-US" dirty="0" smtClean="0"/>
              <a:t>Episiotomy is a surgically planned incision on the perineum and posterior vaginal wall during the second stage of labor to assist in vaginal delivery of the fetus</a:t>
            </a:r>
          </a:p>
          <a:p>
            <a:r>
              <a:rPr lang="en-US" dirty="0" smtClean="0"/>
              <a:t>Also assists in instrumental vaginal deliveries </a:t>
            </a:r>
            <a:r>
              <a:rPr lang="en-IN" dirty="0" smtClean="0"/>
              <a:t>(vacuum, forceps)</a:t>
            </a:r>
          </a:p>
          <a:p>
            <a:r>
              <a:rPr lang="en-US" dirty="0" smtClean="0"/>
              <a:t>Increases room for obstetric </a:t>
            </a:r>
            <a:r>
              <a:rPr lang="en-US" dirty="0" err="1" smtClean="0"/>
              <a:t>manoeuvres</a:t>
            </a:r>
            <a:r>
              <a:rPr lang="en-US" dirty="0" smtClean="0"/>
              <a:t> in shoulder </a:t>
            </a:r>
            <a:r>
              <a:rPr lang="en-US" dirty="0" err="1" smtClean="0"/>
              <a:t>dystocia</a:t>
            </a:r>
            <a:r>
              <a:rPr lang="en-US" dirty="0" smtClean="0"/>
              <a:t>, breech deliveries, internal </a:t>
            </a:r>
            <a:r>
              <a:rPr lang="en-US" dirty="0" err="1" smtClean="0"/>
              <a:t>podalic</a:t>
            </a:r>
            <a:r>
              <a:rPr lang="en-US" dirty="0" smtClean="0"/>
              <a:t> versions of second twin</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of antibiotic use in </a:t>
            </a:r>
            <a:r>
              <a:rPr lang="en-US" dirty="0" err="1" smtClean="0"/>
              <a:t>labour</a:t>
            </a: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t>Group B streptococcus are common inhabitants of GIT, urethra and vagina</a:t>
            </a:r>
          </a:p>
          <a:p>
            <a:r>
              <a:rPr lang="en-US" dirty="0" smtClean="0"/>
              <a:t>The baby </a:t>
            </a:r>
            <a:r>
              <a:rPr lang="en-US" dirty="0" smtClean="0"/>
              <a:t>contacts </a:t>
            </a:r>
            <a:r>
              <a:rPr lang="en-US" dirty="0" smtClean="0"/>
              <a:t>this organism from the mother during the birthing process as it passes through the birth canal (vertical transmission)</a:t>
            </a:r>
          </a:p>
          <a:p>
            <a:r>
              <a:rPr lang="en-US" dirty="0" smtClean="0"/>
              <a:t>Common infections in the neonate are respiratory infections, meningitis and sepsis</a:t>
            </a:r>
          </a:p>
          <a:p>
            <a:r>
              <a:rPr lang="en-US" dirty="0" smtClean="0"/>
              <a:t>Antibiotics administered to the mother during </a:t>
            </a:r>
            <a:r>
              <a:rPr lang="en-US" dirty="0" err="1" smtClean="0"/>
              <a:t>labour</a:t>
            </a:r>
            <a:r>
              <a:rPr lang="en-US" dirty="0" smtClean="0"/>
              <a:t> can prevent development of these infections by decreasing the bacterial load</a:t>
            </a:r>
            <a:endParaRPr lang="en-IN"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of antibiotic use in </a:t>
            </a:r>
            <a:r>
              <a:rPr lang="en-US" dirty="0" err="1" smtClean="0"/>
              <a:t>labour</a:t>
            </a:r>
            <a:endParaRPr lang="en-IN" dirty="0"/>
          </a:p>
        </p:txBody>
      </p:sp>
      <p:sp>
        <p:nvSpPr>
          <p:cNvPr id="3" name="Content Placeholder 2"/>
          <p:cNvSpPr>
            <a:spLocks noGrp="1"/>
          </p:cNvSpPr>
          <p:nvPr>
            <p:ph idx="1"/>
          </p:nvPr>
        </p:nvSpPr>
        <p:spPr/>
        <p:txBody>
          <a:bodyPr/>
          <a:lstStyle/>
          <a:p>
            <a:r>
              <a:rPr lang="en-US" dirty="0" smtClean="0"/>
              <a:t>Infections are more common with preterm and low birth weight neonates, prolonged rupture of membranes, prolonged </a:t>
            </a:r>
            <a:r>
              <a:rPr lang="en-US" dirty="0" err="1" smtClean="0"/>
              <a:t>labour</a:t>
            </a:r>
            <a:r>
              <a:rPr lang="en-US" dirty="0" smtClean="0"/>
              <a:t> and in maternal diabetes</a:t>
            </a:r>
          </a:p>
          <a:p>
            <a:endParaRPr lang="en-IN"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a:t>
            </a: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t>Cochrane 2014- </a:t>
            </a:r>
            <a:r>
              <a:rPr lang="en-US" dirty="0" err="1" smtClean="0"/>
              <a:t>Intrapartum</a:t>
            </a:r>
            <a:r>
              <a:rPr lang="en-US" dirty="0" smtClean="0"/>
              <a:t> antibiotic prophylaxis appears to reduce early onset group B streptococcal disease but results may be biased.</a:t>
            </a:r>
          </a:p>
          <a:p>
            <a:r>
              <a:rPr lang="en-US" dirty="0" smtClean="0"/>
              <a:t>Three trials </a:t>
            </a:r>
            <a:r>
              <a:rPr lang="en-US" dirty="0" smtClean="0"/>
              <a:t>showed </a:t>
            </a:r>
            <a:r>
              <a:rPr lang="en-US" dirty="0" smtClean="0"/>
              <a:t>antibiotics did not significantly reduce mortality or morbidity from GBS/ non GBS</a:t>
            </a:r>
          </a:p>
          <a:p>
            <a:r>
              <a:rPr lang="en-US" dirty="0" smtClean="0"/>
              <a:t>Another trial showed no added benefit with </a:t>
            </a:r>
            <a:r>
              <a:rPr lang="en-US" dirty="0" err="1" smtClean="0"/>
              <a:t>ampicillin</a:t>
            </a:r>
            <a:r>
              <a:rPr lang="en-US" dirty="0" smtClean="0"/>
              <a:t> on maternal or neonatal outcomes</a:t>
            </a:r>
          </a:p>
          <a:p>
            <a:r>
              <a:rPr lang="en-US" dirty="0" smtClean="0"/>
              <a:t>High degree of bias in trials included</a:t>
            </a:r>
            <a:endParaRPr lang="en-IN"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a:t>
            </a:r>
            <a:endParaRPr lang="en-IN" dirty="0"/>
          </a:p>
        </p:txBody>
      </p:sp>
      <p:sp>
        <p:nvSpPr>
          <p:cNvPr id="3" name="Content Placeholder 2"/>
          <p:cNvSpPr>
            <a:spLocks noGrp="1"/>
          </p:cNvSpPr>
          <p:nvPr>
            <p:ph idx="1"/>
          </p:nvPr>
        </p:nvSpPr>
        <p:spPr/>
        <p:txBody>
          <a:bodyPr>
            <a:normAutofit fontScale="85000" lnSpcReduction="10000"/>
          </a:bodyPr>
          <a:lstStyle/>
          <a:p>
            <a:r>
              <a:rPr lang="en-IN" b="1" dirty="0"/>
              <a:t>If a mother who carries GBS is not treated</a:t>
            </a:r>
            <a:r>
              <a:rPr lang="en-IN" dirty="0"/>
              <a:t> with antibiotics during </a:t>
            </a:r>
            <a:r>
              <a:rPr lang="en-IN" dirty="0" err="1"/>
              <a:t>labor</a:t>
            </a:r>
            <a:r>
              <a:rPr lang="en-IN" dirty="0"/>
              <a:t>, the baby’s risk of becoming colonized with GBS is approximately 50% and the risk of developing a serious, life-threatening GBS infection is 1 to 2% </a:t>
            </a:r>
            <a:r>
              <a:rPr lang="en-IN" dirty="0" smtClean="0"/>
              <a:t>(Boyer and </a:t>
            </a:r>
            <a:r>
              <a:rPr lang="en-IN" dirty="0" err="1" smtClean="0"/>
              <a:t>Gotoff</a:t>
            </a:r>
            <a:r>
              <a:rPr lang="en-IN" dirty="0" smtClean="0"/>
              <a:t> 1985</a:t>
            </a:r>
            <a:r>
              <a:rPr lang="en-IN" dirty="0" smtClean="0">
                <a:solidFill>
                  <a:schemeClr val="tx2"/>
                </a:solidFill>
              </a:rPr>
              <a:t>;</a:t>
            </a:r>
            <a:r>
              <a:rPr lang="en-IN" dirty="0">
                <a:solidFill>
                  <a:schemeClr val="tx2"/>
                </a:solidFill>
              </a:rPr>
              <a:t> </a:t>
            </a:r>
            <a:r>
              <a:rPr lang="en-IN" dirty="0" smtClean="0">
                <a:solidFill>
                  <a:schemeClr val="tx2"/>
                </a:solidFill>
              </a:rPr>
              <a:t>CDC 2010</a:t>
            </a:r>
            <a:r>
              <a:rPr lang="en-IN" dirty="0" smtClean="0"/>
              <a:t>; </a:t>
            </a:r>
            <a:r>
              <a:rPr lang="en-IN" dirty="0" err="1"/>
              <a:t>Feigin</a:t>
            </a:r>
            <a:r>
              <a:rPr lang="en-IN" dirty="0"/>
              <a:t>, Cherry et al. 2009</a:t>
            </a:r>
            <a:r>
              <a:rPr lang="en-IN" dirty="0" smtClean="0"/>
              <a:t>)</a:t>
            </a:r>
          </a:p>
          <a:p>
            <a:endParaRPr lang="en-IN" dirty="0" smtClean="0"/>
          </a:p>
          <a:p>
            <a:r>
              <a:rPr lang="en-IN" b="1" dirty="0" smtClean="0"/>
              <a:t>If </a:t>
            </a:r>
            <a:r>
              <a:rPr lang="en-IN" b="1" dirty="0"/>
              <a:t>a woman with GBS is treated with antibiotics during </a:t>
            </a:r>
            <a:r>
              <a:rPr lang="en-IN" b="1" dirty="0" err="1"/>
              <a:t>labor</a:t>
            </a:r>
            <a:r>
              <a:rPr lang="en-IN" dirty="0"/>
              <a:t>, the risk of her infant developing an early GBS infection drops by 80%. So for example, her risk could drop from 1% down to </a:t>
            </a:r>
            <a:r>
              <a:rPr lang="en-IN" dirty="0" smtClean="0"/>
              <a:t> </a:t>
            </a:r>
            <a:r>
              <a:rPr lang="en-IN" dirty="0"/>
              <a:t>0.2%. </a:t>
            </a:r>
            <a:r>
              <a:rPr lang="en-IN" dirty="0" smtClean="0"/>
              <a:t>(</a:t>
            </a:r>
            <a:r>
              <a:rPr lang="en-IN" dirty="0" err="1" smtClean="0"/>
              <a:t>Ohlsson</a:t>
            </a:r>
            <a:r>
              <a:rPr lang="en-IN" dirty="0" smtClean="0"/>
              <a:t> 2013)</a:t>
            </a:r>
            <a:endParaRPr lang="en-IN"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5949"/>
            <a:ext cx="8229600" cy="1143000"/>
          </a:xfrm>
        </p:spPr>
        <p:txBody>
          <a:bodyPr/>
          <a:lstStyle/>
          <a:p>
            <a:r>
              <a:rPr lang="en-US" dirty="0" smtClean="0"/>
              <a:t>Recommendation</a:t>
            </a:r>
            <a:endParaRPr lang="en-IN" dirty="0"/>
          </a:p>
        </p:txBody>
      </p:sp>
      <p:sp>
        <p:nvSpPr>
          <p:cNvPr id="3" name="Content Placeholder 2"/>
          <p:cNvSpPr>
            <a:spLocks noGrp="1"/>
          </p:cNvSpPr>
          <p:nvPr>
            <p:ph idx="1"/>
          </p:nvPr>
        </p:nvSpPr>
        <p:spPr>
          <a:xfrm>
            <a:off x="457200" y="1052736"/>
            <a:ext cx="8229600" cy="5073427"/>
          </a:xfrm>
        </p:spPr>
        <p:txBody>
          <a:bodyPr>
            <a:normAutofit fontScale="85000" lnSpcReduction="10000"/>
          </a:bodyPr>
          <a:lstStyle/>
          <a:p>
            <a:r>
              <a:rPr lang="en-US" dirty="0" smtClean="0"/>
              <a:t>ACOG- </a:t>
            </a:r>
            <a:r>
              <a:rPr lang="en-IN" b="1" dirty="0"/>
              <a:t>The following recommendations are based on good and consistent scientific evidence (Level A)</a:t>
            </a:r>
            <a:r>
              <a:rPr lang="en-IN" dirty="0"/>
              <a:t>:</a:t>
            </a:r>
          </a:p>
          <a:p>
            <a:r>
              <a:rPr lang="en-IN" dirty="0"/>
              <a:t>Antimicrobial prophylaxis is recommended for all </a:t>
            </a:r>
            <a:r>
              <a:rPr lang="en-IN" dirty="0" err="1"/>
              <a:t>cesarean</a:t>
            </a:r>
            <a:r>
              <a:rPr lang="en-IN" dirty="0"/>
              <a:t> deliveries unless the patient is already receiving appropriate antibiotics (e.g., for </a:t>
            </a:r>
            <a:r>
              <a:rPr lang="en-IN" dirty="0" err="1"/>
              <a:t>chorioamnionitis</a:t>
            </a:r>
            <a:r>
              <a:rPr lang="en-IN" dirty="0"/>
              <a:t>) </a:t>
            </a:r>
            <a:endParaRPr lang="en-IN" dirty="0" smtClean="0"/>
          </a:p>
          <a:p>
            <a:r>
              <a:rPr lang="en-IN" dirty="0" smtClean="0"/>
              <a:t> </a:t>
            </a:r>
            <a:r>
              <a:rPr lang="en-IN" dirty="0"/>
              <a:t>T</a:t>
            </a:r>
            <a:r>
              <a:rPr lang="en-IN" dirty="0" smtClean="0"/>
              <a:t>hat </a:t>
            </a:r>
            <a:r>
              <a:rPr lang="en-IN" dirty="0"/>
              <a:t>prophylaxis should be administered within 60 minutes before the start of the </a:t>
            </a:r>
            <a:r>
              <a:rPr lang="en-IN" dirty="0" err="1"/>
              <a:t>cesarean</a:t>
            </a:r>
            <a:r>
              <a:rPr lang="en-IN" dirty="0"/>
              <a:t> delivery.</a:t>
            </a:r>
          </a:p>
          <a:p>
            <a:r>
              <a:rPr lang="en-IN" dirty="0"/>
              <a:t>For </a:t>
            </a:r>
            <a:r>
              <a:rPr lang="en-IN" dirty="0" err="1"/>
              <a:t>cesarean</a:t>
            </a:r>
            <a:r>
              <a:rPr lang="en-IN" dirty="0"/>
              <a:t> delivery prophylaxis, a single dose of a targeted antibiotic, such as a first-generation cephalosporin, is the first-line antibiotic of choice, unless significant drug allergies are present.</a:t>
            </a:r>
          </a:p>
          <a:p>
            <a:pPr>
              <a:buNone/>
            </a:pPr>
            <a:endParaRPr lang="en-IN"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9964"/>
            <a:ext cx="8229600" cy="806747"/>
          </a:xfrm>
        </p:spPr>
        <p:txBody>
          <a:bodyPr>
            <a:normAutofit/>
          </a:bodyPr>
          <a:lstStyle/>
          <a:p>
            <a:r>
              <a:rPr lang="en-US" dirty="0"/>
              <a:t>Recommendation</a:t>
            </a:r>
            <a:endParaRPr lang="en-IN" dirty="0"/>
          </a:p>
        </p:txBody>
      </p:sp>
      <p:sp>
        <p:nvSpPr>
          <p:cNvPr id="3" name="Content Placeholder 2"/>
          <p:cNvSpPr>
            <a:spLocks noGrp="1"/>
          </p:cNvSpPr>
          <p:nvPr>
            <p:ph idx="1"/>
          </p:nvPr>
        </p:nvSpPr>
        <p:spPr>
          <a:xfrm>
            <a:off x="457200" y="836712"/>
            <a:ext cx="8229600" cy="5289451"/>
          </a:xfrm>
        </p:spPr>
        <p:txBody>
          <a:bodyPr>
            <a:normAutofit fontScale="92500" lnSpcReduction="20000"/>
          </a:bodyPr>
          <a:lstStyle/>
          <a:p>
            <a:r>
              <a:rPr lang="en-IN" dirty="0"/>
              <a:t>Antibiotic prophylaxis is indicated for patients with preterm premature rupture of membranes (PROM) to prolong the latency period between membrane rupture and delivery</a:t>
            </a:r>
            <a:r>
              <a:rPr lang="en-IN" dirty="0" smtClean="0"/>
              <a:t>.</a:t>
            </a:r>
          </a:p>
          <a:p>
            <a:endParaRPr lang="en-IN" dirty="0"/>
          </a:p>
          <a:p>
            <a:r>
              <a:rPr lang="en-IN" dirty="0"/>
              <a:t>Antibiotic prophylaxis should not be used for pregnancy prolongation in women with preterm </a:t>
            </a:r>
            <a:r>
              <a:rPr lang="en-IN" dirty="0" smtClean="0"/>
              <a:t>labour </a:t>
            </a:r>
            <a:r>
              <a:rPr lang="en-IN" dirty="0"/>
              <a:t>and intact membranes. </a:t>
            </a:r>
            <a:endParaRPr lang="en-IN" dirty="0" smtClean="0"/>
          </a:p>
          <a:p>
            <a:r>
              <a:rPr lang="en-IN" dirty="0" smtClean="0"/>
              <a:t>This </a:t>
            </a:r>
            <a:r>
              <a:rPr lang="en-IN" dirty="0"/>
              <a:t>recommendation is distinct from recommendations for antibiotic use for preterm PROM and group B streptococci (GBS) carrier status.</a:t>
            </a:r>
          </a:p>
          <a:p>
            <a:endParaRPr lang="en-IN" dirty="0"/>
          </a:p>
        </p:txBody>
      </p:sp>
    </p:spTree>
    <p:extLst>
      <p:ext uri="{BB962C8B-B14F-4D97-AF65-F5344CB8AC3E}">
        <p14:creationId xmlns:p14="http://schemas.microsoft.com/office/powerpoint/2010/main" val="250867982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611560" y="2791469"/>
            <a:ext cx="8229600" cy="4525963"/>
          </a:xfrm>
        </p:spPr>
        <p:txBody>
          <a:bodyPr>
            <a:normAutofit/>
          </a:bodyPr>
          <a:lstStyle/>
          <a:p>
            <a:pPr marL="0" indent="0">
              <a:buNone/>
            </a:pPr>
            <a:r>
              <a:rPr lang="en-US" sz="6000" dirty="0" smtClean="0"/>
              <a:t>               THANK  YOU</a:t>
            </a:r>
            <a:endParaRPr lang="en-IN" sz="6000" dirty="0"/>
          </a:p>
        </p:txBody>
      </p:sp>
    </p:spTree>
    <p:extLst>
      <p:ext uri="{BB962C8B-B14F-4D97-AF65-F5344CB8AC3E}">
        <p14:creationId xmlns:p14="http://schemas.microsoft.com/office/powerpoint/2010/main" val="618861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Indications </a:t>
            </a:r>
            <a:endParaRPr lang="en-IN" dirty="0"/>
          </a:p>
        </p:txBody>
      </p:sp>
      <p:sp>
        <p:nvSpPr>
          <p:cNvPr id="3" name="Content Placeholder 2"/>
          <p:cNvSpPr>
            <a:spLocks noGrp="1"/>
          </p:cNvSpPr>
          <p:nvPr>
            <p:ph idx="1"/>
          </p:nvPr>
        </p:nvSpPr>
        <p:spPr>
          <a:xfrm>
            <a:off x="1331640" y="1628800"/>
            <a:ext cx="6861448" cy="4525963"/>
          </a:xfrm>
        </p:spPr>
        <p:txBody>
          <a:bodyPr>
            <a:normAutofit fontScale="77500" lnSpcReduction="20000"/>
          </a:bodyPr>
          <a:lstStyle/>
          <a:p>
            <a:pPr>
              <a:buNone/>
            </a:pPr>
            <a:r>
              <a:rPr lang="en-US" sz="4200" dirty="0" smtClean="0"/>
              <a:t>Maternal indication</a:t>
            </a:r>
          </a:p>
          <a:p>
            <a:pPr marL="514350" indent="-514350">
              <a:buFont typeface="+mj-lt"/>
              <a:buAutoNum type="arabicPeriod"/>
            </a:pPr>
            <a:r>
              <a:rPr lang="en-US" dirty="0" smtClean="0"/>
              <a:t>Prior to most instrumental vaginal delivery </a:t>
            </a:r>
          </a:p>
          <a:p>
            <a:pPr marL="514350" indent="-514350">
              <a:buFont typeface="+mj-lt"/>
              <a:buAutoNum type="arabicPeriod"/>
            </a:pPr>
            <a:r>
              <a:rPr lang="en-US" dirty="0" smtClean="0"/>
              <a:t>Prolonged second stage due to rigid perineum</a:t>
            </a:r>
          </a:p>
          <a:p>
            <a:pPr marL="514350" indent="-514350">
              <a:buFont typeface="+mj-lt"/>
              <a:buAutoNum type="arabicPeriod"/>
            </a:pPr>
            <a:r>
              <a:rPr lang="en-US" dirty="0" smtClean="0"/>
              <a:t>Old </a:t>
            </a:r>
            <a:r>
              <a:rPr lang="en-US" dirty="0" err="1" smtClean="0"/>
              <a:t>perineal</a:t>
            </a:r>
            <a:r>
              <a:rPr lang="en-US" dirty="0" smtClean="0"/>
              <a:t> scar about to rupture</a:t>
            </a:r>
          </a:p>
          <a:p>
            <a:pPr marL="514350" indent="-514350">
              <a:buNone/>
            </a:pPr>
            <a:endParaRPr lang="en-US" dirty="0" smtClean="0"/>
          </a:p>
          <a:p>
            <a:pPr marL="514350" indent="-514350">
              <a:buNone/>
            </a:pPr>
            <a:r>
              <a:rPr lang="en-US" sz="4600" dirty="0" smtClean="0"/>
              <a:t>Fetal indication</a:t>
            </a:r>
          </a:p>
          <a:p>
            <a:pPr marL="514350" indent="-514350">
              <a:buFont typeface="+mj-lt"/>
              <a:buAutoNum type="arabicPeriod"/>
            </a:pPr>
            <a:r>
              <a:rPr lang="en-US" dirty="0" smtClean="0"/>
              <a:t>Large sized baby</a:t>
            </a:r>
          </a:p>
          <a:p>
            <a:pPr marL="514350" indent="-514350">
              <a:buFont typeface="+mj-lt"/>
              <a:buAutoNum type="arabicPeriod"/>
            </a:pPr>
            <a:r>
              <a:rPr lang="en-US" dirty="0" smtClean="0"/>
              <a:t>Preterm baby</a:t>
            </a:r>
          </a:p>
          <a:p>
            <a:pPr marL="514350" indent="-514350">
              <a:buFont typeface="+mj-lt"/>
              <a:buAutoNum type="arabicPeriod"/>
            </a:pPr>
            <a:r>
              <a:rPr lang="en-US" dirty="0" smtClean="0"/>
              <a:t>Breech delivery </a:t>
            </a:r>
          </a:p>
          <a:p>
            <a:pPr marL="514350" indent="-514350">
              <a:buFont typeface="+mj-lt"/>
              <a:buAutoNum type="arabicPeriod"/>
            </a:pPr>
            <a:r>
              <a:rPr lang="en-US" dirty="0" smtClean="0"/>
              <a:t>Shoulder </a:t>
            </a:r>
            <a:r>
              <a:rPr lang="en-US" dirty="0" err="1" smtClean="0"/>
              <a:t>dystocia</a:t>
            </a: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Episiotomy</a:t>
            </a:r>
            <a:endParaRPr lang="en-IN" dirty="0"/>
          </a:p>
        </p:txBody>
      </p:sp>
      <p:sp>
        <p:nvSpPr>
          <p:cNvPr id="3" name="Content Placeholder 2"/>
          <p:cNvSpPr>
            <a:spLocks noGrp="1"/>
          </p:cNvSpPr>
          <p:nvPr>
            <p:ph idx="1"/>
          </p:nvPr>
        </p:nvSpPr>
        <p:spPr/>
        <p:txBody>
          <a:bodyPr>
            <a:normAutofit fontScale="92500" lnSpcReduction="20000"/>
          </a:bodyPr>
          <a:lstStyle/>
          <a:p>
            <a:r>
              <a:rPr lang="en-US" sz="3000" b="1" dirty="0" smtClean="0"/>
              <a:t>Medio-lateral</a:t>
            </a:r>
            <a:r>
              <a:rPr lang="en-US" sz="3000" dirty="0" smtClean="0"/>
              <a:t>-Incision is made downwards and outward from the midpoint of </a:t>
            </a:r>
            <a:r>
              <a:rPr lang="en-US" sz="3000" dirty="0" err="1" smtClean="0"/>
              <a:t>fourchette</a:t>
            </a:r>
            <a:r>
              <a:rPr lang="en-US" sz="3000" dirty="0" smtClean="0"/>
              <a:t> either to the right or left .It is directed diagonally in a straight line which runs about 2.5 cm away from the anus(midpoint between anus and ischial </a:t>
            </a:r>
            <a:r>
              <a:rPr lang="en-US" sz="3000" dirty="0" err="1" smtClean="0"/>
              <a:t>tuberocity</a:t>
            </a:r>
            <a:r>
              <a:rPr lang="en-US" sz="3000" dirty="0" smtClean="0"/>
              <a:t>)</a:t>
            </a:r>
          </a:p>
          <a:p>
            <a:endParaRPr lang="en-US" sz="3000" dirty="0" smtClean="0"/>
          </a:p>
          <a:p>
            <a:r>
              <a:rPr lang="en-US" sz="3000" b="1" dirty="0" smtClean="0"/>
              <a:t>Median</a:t>
            </a:r>
            <a:r>
              <a:rPr lang="en-US" sz="3000" dirty="0" smtClean="0"/>
              <a:t>-Commences from the centre of </a:t>
            </a:r>
            <a:r>
              <a:rPr lang="en-US" sz="3000" dirty="0" err="1" smtClean="0"/>
              <a:t>fourchette</a:t>
            </a:r>
            <a:r>
              <a:rPr lang="en-US" sz="3000" dirty="0" smtClean="0"/>
              <a:t> and extends </a:t>
            </a:r>
            <a:r>
              <a:rPr lang="en-US" sz="3000" dirty="0" err="1" smtClean="0"/>
              <a:t>posteriorly</a:t>
            </a:r>
            <a:r>
              <a:rPr lang="en-US" sz="3000" dirty="0" smtClean="0"/>
              <a:t> along the midline for about 2.5 cm.</a:t>
            </a:r>
          </a:p>
          <a:p>
            <a:r>
              <a:rPr lang="en-US" sz="3000" b="1" dirty="0" smtClean="0"/>
              <a:t>Lateral</a:t>
            </a:r>
            <a:r>
              <a:rPr lang="en-US" sz="3000" dirty="0" smtClean="0"/>
              <a:t>-Condemned</a:t>
            </a:r>
          </a:p>
          <a:p>
            <a:r>
              <a:rPr lang="en-US" sz="3000" b="1" dirty="0" smtClean="0"/>
              <a:t>J shaped</a:t>
            </a:r>
            <a:r>
              <a:rPr lang="en-US" sz="3000" dirty="0" smtClean="0"/>
              <a:t>- Not done widely </a:t>
            </a:r>
          </a:p>
          <a:p>
            <a:endParaRPr lang="en-US" dirty="0" smtClean="0"/>
          </a:p>
          <a:p>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IN" dirty="0"/>
          </a:p>
        </p:txBody>
      </p:sp>
      <p:pic>
        <p:nvPicPr>
          <p:cNvPr id="4" name="Content Placeholder 3" descr="scan 4.jpg"/>
          <p:cNvPicPr>
            <a:picLocks noGrp="1" noChangeAspect="1"/>
          </p:cNvPicPr>
          <p:nvPr>
            <p:ph idx="1"/>
          </p:nvPr>
        </p:nvPicPr>
        <p:blipFill>
          <a:blip r:embed="rId2" cstate="print"/>
          <a:srcRect/>
          <a:stretch>
            <a:fillRect/>
          </a:stretch>
        </p:blipFill>
        <p:spPr bwMode="auto">
          <a:xfrm>
            <a:off x="1763688" y="1412776"/>
            <a:ext cx="5328592" cy="43204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a:t>
            </a:r>
            <a:endParaRPr lang="en-IN" dirty="0"/>
          </a:p>
        </p:txBody>
      </p:sp>
      <p:pic>
        <p:nvPicPr>
          <p:cNvPr id="4" name="Content Placeholder 3" descr="Untitled-1.jpg"/>
          <p:cNvPicPr>
            <a:picLocks noGrp="1" noChangeAspect="1"/>
          </p:cNvPicPr>
          <p:nvPr>
            <p:ph idx="1"/>
          </p:nvPr>
        </p:nvPicPr>
        <p:blipFill>
          <a:blip r:embed="rId2" cstate="print"/>
          <a:srcRect/>
          <a:stretch>
            <a:fillRect/>
          </a:stretch>
        </p:blipFill>
        <p:spPr bwMode="auto">
          <a:xfrm>
            <a:off x="2267744" y="1844824"/>
            <a:ext cx="4536504" cy="43204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Comparison of midline and </a:t>
            </a:r>
            <a:br>
              <a:rPr lang="en-US" sz="3600" b="1" dirty="0" smtClean="0"/>
            </a:br>
            <a:r>
              <a:rPr lang="en-US" sz="3600" b="1" dirty="0" err="1" smtClean="0"/>
              <a:t>medio</a:t>
            </a:r>
            <a:r>
              <a:rPr lang="en-US" sz="3600" b="1" dirty="0" smtClean="0"/>
              <a:t>-lateral episiotomies</a:t>
            </a:r>
            <a:endParaRPr lang="en-IN"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66868800"/>
              </p:ext>
            </p:extLst>
          </p:nvPr>
        </p:nvGraphicFramePr>
        <p:xfrm>
          <a:off x="539552" y="1556792"/>
          <a:ext cx="8229600" cy="4896544"/>
        </p:xfrm>
        <a:graphic>
          <a:graphicData uri="http://schemas.openxmlformats.org/drawingml/2006/table">
            <a:tbl>
              <a:tblPr firstRow="1" bandRow="1">
                <a:tableStyleId>{5C22544A-7EE6-4342-B048-85BDC9FD1C3A}</a:tableStyleId>
              </a:tblPr>
              <a:tblGrid>
                <a:gridCol w="2743200"/>
                <a:gridCol w="2743200"/>
                <a:gridCol w="2743200"/>
              </a:tblGrid>
              <a:tr h="612068">
                <a:tc>
                  <a:txBody>
                    <a:bodyPr/>
                    <a:lstStyle/>
                    <a:p>
                      <a:r>
                        <a:rPr lang="en-US" sz="2400" dirty="0" smtClean="0"/>
                        <a:t>Characteristic</a:t>
                      </a:r>
                      <a:endParaRPr lang="en-IN" sz="2400" dirty="0"/>
                    </a:p>
                  </a:txBody>
                  <a:tcPr/>
                </a:tc>
                <a:tc>
                  <a:txBody>
                    <a:bodyPr/>
                    <a:lstStyle/>
                    <a:p>
                      <a:pPr algn="ctr"/>
                      <a:r>
                        <a:rPr lang="en-US" sz="2400" dirty="0" smtClean="0"/>
                        <a:t>Midline</a:t>
                      </a:r>
                      <a:endParaRPr lang="en-IN" sz="2400" dirty="0"/>
                    </a:p>
                  </a:txBody>
                  <a:tcPr/>
                </a:tc>
                <a:tc>
                  <a:txBody>
                    <a:bodyPr/>
                    <a:lstStyle/>
                    <a:p>
                      <a:pPr algn="ctr"/>
                      <a:r>
                        <a:rPr lang="en-US" sz="2400" dirty="0" err="1" smtClean="0"/>
                        <a:t>Mediolateral</a:t>
                      </a:r>
                      <a:endParaRPr lang="en-IN" sz="2400" dirty="0"/>
                    </a:p>
                  </a:txBody>
                  <a:tcPr/>
                </a:tc>
              </a:tr>
              <a:tr h="612068">
                <a:tc>
                  <a:txBody>
                    <a:bodyPr/>
                    <a:lstStyle/>
                    <a:p>
                      <a:r>
                        <a:rPr lang="en-US" sz="2400" dirty="0" smtClean="0"/>
                        <a:t>Surgical</a:t>
                      </a:r>
                      <a:r>
                        <a:rPr lang="en-US" sz="2400" baseline="0" dirty="0" smtClean="0"/>
                        <a:t> repair</a:t>
                      </a:r>
                      <a:endParaRPr lang="en-IN" sz="2400" dirty="0"/>
                    </a:p>
                  </a:txBody>
                  <a:tcPr/>
                </a:tc>
                <a:tc>
                  <a:txBody>
                    <a:bodyPr/>
                    <a:lstStyle/>
                    <a:p>
                      <a:pPr algn="ctr"/>
                      <a:r>
                        <a:rPr lang="en-US" sz="2400" dirty="0" smtClean="0"/>
                        <a:t>Easy</a:t>
                      </a:r>
                      <a:endParaRPr lang="en-IN" sz="2400" dirty="0"/>
                    </a:p>
                  </a:txBody>
                  <a:tcPr/>
                </a:tc>
                <a:tc>
                  <a:txBody>
                    <a:bodyPr/>
                    <a:lstStyle/>
                    <a:p>
                      <a:pPr algn="ctr"/>
                      <a:r>
                        <a:rPr lang="en-US" sz="2400" dirty="0" smtClean="0"/>
                        <a:t>More </a:t>
                      </a:r>
                      <a:r>
                        <a:rPr lang="en-US" sz="2400" dirty="0" err="1" smtClean="0"/>
                        <a:t>dfficult</a:t>
                      </a:r>
                      <a:endParaRPr lang="en-IN" sz="2400" dirty="0"/>
                    </a:p>
                  </a:txBody>
                  <a:tcPr/>
                </a:tc>
              </a:tr>
              <a:tr h="612068">
                <a:tc>
                  <a:txBody>
                    <a:bodyPr/>
                    <a:lstStyle/>
                    <a:p>
                      <a:r>
                        <a:rPr lang="en-US" sz="2400" dirty="0" smtClean="0"/>
                        <a:t>Faulty</a:t>
                      </a:r>
                      <a:r>
                        <a:rPr lang="en-US" sz="2400" baseline="0" dirty="0" smtClean="0"/>
                        <a:t> healing</a:t>
                      </a:r>
                      <a:endParaRPr lang="en-IN" sz="2400" dirty="0"/>
                    </a:p>
                  </a:txBody>
                  <a:tcPr/>
                </a:tc>
                <a:tc>
                  <a:txBody>
                    <a:bodyPr/>
                    <a:lstStyle/>
                    <a:p>
                      <a:pPr algn="ctr"/>
                      <a:r>
                        <a:rPr lang="en-US" sz="2400" dirty="0" smtClean="0"/>
                        <a:t>Rare</a:t>
                      </a:r>
                      <a:endParaRPr lang="en-IN" sz="2400" dirty="0"/>
                    </a:p>
                  </a:txBody>
                  <a:tcPr/>
                </a:tc>
                <a:tc>
                  <a:txBody>
                    <a:bodyPr/>
                    <a:lstStyle/>
                    <a:p>
                      <a:pPr algn="ctr"/>
                      <a:r>
                        <a:rPr lang="en-US" sz="2400" dirty="0" smtClean="0"/>
                        <a:t>More common</a:t>
                      </a:r>
                      <a:endParaRPr lang="en-IN" sz="2400" dirty="0"/>
                    </a:p>
                  </a:txBody>
                  <a:tcPr/>
                </a:tc>
              </a:tr>
              <a:tr h="612068">
                <a:tc>
                  <a:txBody>
                    <a:bodyPr/>
                    <a:lstStyle/>
                    <a:p>
                      <a:r>
                        <a:rPr lang="en-US" sz="2400" dirty="0" smtClean="0"/>
                        <a:t>Postoperative</a:t>
                      </a:r>
                      <a:r>
                        <a:rPr lang="en-US" sz="2400" baseline="0" dirty="0" smtClean="0"/>
                        <a:t> pain </a:t>
                      </a:r>
                      <a:endParaRPr lang="en-IN" sz="2400" dirty="0"/>
                    </a:p>
                  </a:txBody>
                  <a:tcPr/>
                </a:tc>
                <a:tc>
                  <a:txBody>
                    <a:bodyPr/>
                    <a:lstStyle/>
                    <a:p>
                      <a:pPr algn="ctr"/>
                      <a:r>
                        <a:rPr lang="en-US" sz="2400" dirty="0" smtClean="0"/>
                        <a:t>Minimal</a:t>
                      </a:r>
                      <a:endParaRPr lang="en-IN" sz="2400" dirty="0"/>
                    </a:p>
                  </a:txBody>
                  <a:tcPr/>
                </a:tc>
                <a:tc>
                  <a:txBody>
                    <a:bodyPr/>
                    <a:lstStyle/>
                    <a:p>
                      <a:pPr algn="ctr"/>
                      <a:r>
                        <a:rPr lang="en-US" sz="2400" dirty="0" smtClean="0"/>
                        <a:t>Common</a:t>
                      </a:r>
                      <a:endParaRPr lang="en-IN" sz="2400" dirty="0"/>
                    </a:p>
                  </a:txBody>
                  <a:tcPr/>
                </a:tc>
              </a:tr>
              <a:tr h="612068">
                <a:tc>
                  <a:txBody>
                    <a:bodyPr/>
                    <a:lstStyle/>
                    <a:p>
                      <a:r>
                        <a:rPr lang="en-US" sz="2400" dirty="0" smtClean="0"/>
                        <a:t>Anatomical results</a:t>
                      </a:r>
                      <a:endParaRPr lang="en-IN" sz="2400" dirty="0"/>
                    </a:p>
                  </a:txBody>
                  <a:tcPr/>
                </a:tc>
                <a:tc>
                  <a:txBody>
                    <a:bodyPr/>
                    <a:lstStyle/>
                    <a:p>
                      <a:pPr algn="ctr"/>
                      <a:r>
                        <a:rPr lang="en-US" sz="2400" dirty="0" smtClean="0"/>
                        <a:t>Excellent</a:t>
                      </a:r>
                      <a:endParaRPr lang="en-IN" sz="2400" dirty="0"/>
                    </a:p>
                  </a:txBody>
                  <a:tcPr/>
                </a:tc>
                <a:tc>
                  <a:txBody>
                    <a:bodyPr/>
                    <a:lstStyle/>
                    <a:p>
                      <a:pPr algn="ctr"/>
                      <a:r>
                        <a:rPr lang="en-US" sz="2400" dirty="0" smtClean="0"/>
                        <a:t>Occasionally</a:t>
                      </a:r>
                      <a:r>
                        <a:rPr lang="en-US" sz="2400" baseline="0" dirty="0" smtClean="0"/>
                        <a:t> faulty</a:t>
                      </a:r>
                      <a:endParaRPr lang="en-IN" sz="2400" dirty="0"/>
                    </a:p>
                  </a:txBody>
                  <a:tcPr/>
                </a:tc>
              </a:tr>
              <a:tr h="612068">
                <a:tc>
                  <a:txBody>
                    <a:bodyPr/>
                    <a:lstStyle/>
                    <a:p>
                      <a:r>
                        <a:rPr lang="en-US" sz="2400" dirty="0" smtClean="0"/>
                        <a:t>Blood loss</a:t>
                      </a:r>
                      <a:endParaRPr lang="en-IN" sz="2400" dirty="0"/>
                    </a:p>
                  </a:txBody>
                  <a:tcPr/>
                </a:tc>
                <a:tc>
                  <a:txBody>
                    <a:bodyPr/>
                    <a:lstStyle/>
                    <a:p>
                      <a:pPr algn="ctr"/>
                      <a:r>
                        <a:rPr lang="en-US" sz="2400" dirty="0" smtClean="0"/>
                        <a:t>less</a:t>
                      </a:r>
                      <a:endParaRPr lang="en-IN" sz="2400" dirty="0"/>
                    </a:p>
                  </a:txBody>
                  <a:tcPr/>
                </a:tc>
                <a:tc>
                  <a:txBody>
                    <a:bodyPr/>
                    <a:lstStyle/>
                    <a:p>
                      <a:pPr algn="ctr"/>
                      <a:r>
                        <a:rPr lang="en-US" sz="2400" dirty="0" smtClean="0"/>
                        <a:t>More</a:t>
                      </a:r>
                      <a:endParaRPr lang="en-IN" sz="2400" dirty="0"/>
                    </a:p>
                  </a:txBody>
                  <a:tcPr/>
                </a:tc>
              </a:tr>
              <a:tr h="612068">
                <a:tc>
                  <a:txBody>
                    <a:bodyPr/>
                    <a:lstStyle/>
                    <a:p>
                      <a:r>
                        <a:rPr lang="en-US" sz="2400" dirty="0" err="1" smtClean="0"/>
                        <a:t>Dyspareunia</a:t>
                      </a:r>
                      <a:endParaRPr lang="en-IN" sz="2400" dirty="0"/>
                    </a:p>
                  </a:txBody>
                  <a:tcPr/>
                </a:tc>
                <a:tc>
                  <a:txBody>
                    <a:bodyPr/>
                    <a:lstStyle/>
                    <a:p>
                      <a:pPr algn="ctr"/>
                      <a:r>
                        <a:rPr lang="en-US" sz="2400" dirty="0" smtClean="0"/>
                        <a:t>Rare</a:t>
                      </a:r>
                      <a:endParaRPr lang="en-IN" sz="2400" dirty="0"/>
                    </a:p>
                  </a:txBody>
                  <a:tcPr/>
                </a:tc>
                <a:tc>
                  <a:txBody>
                    <a:bodyPr/>
                    <a:lstStyle/>
                    <a:p>
                      <a:pPr algn="ctr"/>
                      <a:r>
                        <a:rPr lang="en-US" sz="2400" dirty="0" smtClean="0"/>
                        <a:t>Occasional</a:t>
                      </a:r>
                      <a:endParaRPr lang="en-IN" sz="2400" dirty="0"/>
                    </a:p>
                  </a:txBody>
                  <a:tcPr/>
                </a:tc>
              </a:tr>
              <a:tr h="612068">
                <a:tc>
                  <a:txBody>
                    <a:bodyPr/>
                    <a:lstStyle/>
                    <a:p>
                      <a:r>
                        <a:rPr lang="en-US" sz="2400" dirty="0" smtClean="0"/>
                        <a:t>Extension</a:t>
                      </a:r>
                      <a:endParaRPr lang="en-IN" sz="2400" dirty="0"/>
                    </a:p>
                  </a:txBody>
                  <a:tcPr/>
                </a:tc>
                <a:tc>
                  <a:txBody>
                    <a:bodyPr/>
                    <a:lstStyle/>
                    <a:p>
                      <a:pPr algn="ctr"/>
                      <a:r>
                        <a:rPr lang="en-US" sz="2400" dirty="0" smtClean="0"/>
                        <a:t>Common</a:t>
                      </a:r>
                      <a:endParaRPr lang="en-IN" sz="2400" dirty="0"/>
                    </a:p>
                  </a:txBody>
                  <a:tcPr/>
                </a:tc>
                <a:tc>
                  <a:txBody>
                    <a:bodyPr/>
                    <a:lstStyle/>
                    <a:p>
                      <a:pPr algn="ctr"/>
                      <a:r>
                        <a:rPr lang="en-US" sz="2400" dirty="0" smtClean="0"/>
                        <a:t>Uncommon</a:t>
                      </a:r>
                      <a:endParaRPr lang="en-IN" sz="24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TotalTime>
  <Words>1667</Words>
  <Application>Microsoft Office PowerPoint</Application>
  <PresentationFormat>On-screen Show (4:3)</PresentationFormat>
  <Paragraphs>202</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Evidence based practices in Obstetrics</vt:lpstr>
      <vt:lpstr>PowerPoint Presentation</vt:lpstr>
      <vt:lpstr>Episiotomy</vt:lpstr>
      <vt:lpstr>Episiotomy</vt:lpstr>
      <vt:lpstr>Indications </vt:lpstr>
      <vt:lpstr>Types of Episiotomy</vt:lpstr>
      <vt:lpstr>Method</vt:lpstr>
      <vt:lpstr>Method </vt:lpstr>
      <vt:lpstr>Comparison of midline and  medio-lateral episiotomies</vt:lpstr>
      <vt:lpstr>Procedure </vt:lpstr>
      <vt:lpstr>Procedure </vt:lpstr>
      <vt:lpstr>Procedure </vt:lpstr>
      <vt:lpstr>Episiotomy repair </vt:lpstr>
      <vt:lpstr>Evidence regarding episiotomy </vt:lpstr>
      <vt:lpstr>Recommendation</vt:lpstr>
      <vt:lpstr>Perineal shaving in labour</vt:lpstr>
      <vt:lpstr>Practice of perineal shaving </vt:lpstr>
      <vt:lpstr>Disadvantages of perineal shaving</vt:lpstr>
      <vt:lpstr>Other evidences</vt:lpstr>
      <vt:lpstr>Recommendations </vt:lpstr>
      <vt:lpstr>Enemas during labour</vt:lpstr>
      <vt:lpstr>Practice of enemas in labour</vt:lpstr>
      <vt:lpstr>Evidences </vt:lpstr>
      <vt:lpstr>Recommendations</vt:lpstr>
      <vt:lpstr>Recommendations </vt:lpstr>
      <vt:lpstr>Use of Partograms in labour</vt:lpstr>
      <vt:lpstr>Partogram </vt:lpstr>
      <vt:lpstr>PowerPoint Presentation</vt:lpstr>
      <vt:lpstr>Patient details</vt:lpstr>
      <vt:lpstr>Fetal condition</vt:lpstr>
      <vt:lpstr>Amniotic Fluid and Membranes</vt:lpstr>
      <vt:lpstr>Cervical dilatation</vt:lpstr>
      <vt:lpstr>Descent of head</vt:lpstr>
      <vt:lpstr>Uterine contraction</vt:lpstr>
      <vt:lpstr>Maternal condition</vt:lpstr>
      <vt:lpstr>Interventions</vt:lpstr>
      <vt:lpstr>Evidences</vt:lpstr>
      <vt:lpstr>Recommendation</vt:lpstr>
      <vt:lpstr>Use of Antibiotics during labour</vt:lpstr>
      <vt:lpstr>Practice of antibiotic use in labour</vt:lpstr>
      <vt:lpstr>Practice of antibiotic use in labour</vt:lpstr>
      <vt:lpstr>Evidence</vt:lpstr>
      <vt:lpstr>Evidence</vt:lpstr>
      <vt:lpstr>Recommendation</vt:lpstr>
      <vt:lpstr>Recommendation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 based practices in Obstetrics</dc:title>
  <dc:creator>Devyani</dc:creator>
  <cp:lastModifiedBy>SNK</cp:lastModifiedBy>
  <cp:revision>61</cp:revision>
  <dcterms:created xsi:type="dcterms:W3CDTF">2015-06-27T13:28:07Z</dcterms:created>
  <dcterms:modified xsi:type="dcterms:W3CDTF">2015-07-22T01:42:35Z</dcterms:modified>
</cp:coreProperties>
</file>