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276" r:id="rId3"/>
    <p:sldId id="278" r:id="rId4"/>
    <p:sldId id="280" r:id="rId5"/>
    <p:sldId id="273" r:id="rId6"/>
    <p:sldId id="274" r:id="rId7"/>
    <p:sldId id="257" r:id="rId8"/>
    <p:sldId id="258" r:id="rId9"/>
    <p:sldId id="259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60" r:id="rId18"/>
    <p:sldId id="261" r:id="rId19"/>
    <p:sldId id="262" r:id="rId20"/>
    <p:sldId id="263" r:id="rId21"/>
    <p:sldId id="264" r:id="rId22"/>
    <p:sldId id="265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D868-BEF7-42B1-9206-331DEAF826EA}" type="datetimeFigureOut">
              <a:rPr lang="en-US" smtClean="0"/>
              <a:pPr/>
              <a:t>6/16/15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A4CF-87E7-4405-B97B-3D91F2E6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D868-BEF7-42B1-9206-331DEAF826EA}" type="datetimeFigureOut">
              <a:rPr lang="en-US" smtClean="0"/>
              <a:pPr/>
              <a:t>6/16/15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A4CF-87E7-4405-B97B-3D91F2E679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D868-BEF7-42B1-9206-331DEAF826EA}" type="datetimeFigureOut">
              <a:rPr lang="en-US" smtClean="0"/>
              <a:pPr/>
              <a:t>6/16/15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A4CF-87E7-4405-B97B-3D91F2E6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D868-BEF7-42B1-9206-331DEAF826EA}" type="datetimeFigureOut">
              <a:rPr lang="en-US" smtClean="0"/>
              <a:pPr/>
              <a:t>6/16/15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A4CF-87E7-4405-B97B-3D91F2E6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D868-BEF7-42B1-9206-331DEAF826EA}" type="datetimeFigureOut">
              <a:rPr lang="en-US" smtClean="0"/>
              <a:pPr/>
              <a:t>6/16/15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A4CF-87E7-4405-B97B-3D91F2E6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D868-BEF7-42B1-9206-331DEAF826EA}" type="datetimeFigureOut">
              <a:rPr lang="en-US" smtClean="0"/>
              <a:pPr/>
              <a:t>6/16/15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A4CF-87E7-4405-B97B-3D91F2E679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D868-BEF7-42B1-9206-331DEAF826EA}" type="datetimeFigureOut">
              <a:rPr lang="en-US" smtClean="0"/>
              <a:pPr/>
              <a:t>6/16/15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A4CF-87E7-4405-B97B-3D91F2E6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D868-BEF7-42B1-9206-331DEAF826EA}" type="datetimeFigureOut">
              <a:rPr lang="en-US" smtClean="0"/>
              <a:pPr/>
              <a:t>6/16/15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A4CF-87E7-4405-B97B-3D91F2E6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D868-BEF7-42B1-9206-331DEAF826EA}" type="datetimeFigureOut">
              <a:rPr lang="en-US" smtClean="0"/>
              <a:pPr/>
              <a:t>6/16/15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A4CF-87E7-4405-B97B-3D91F2E6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D868-BEF7-42B1-9206-331DEAF826EA}" type="datetimeFigureOut">
              <a:rPr lang="en-US" smtClean="0"/>
              <a:pPr/>
              <a:t>6/16/15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A4CF-87E7-4405-B97B-3D91F2E6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D868-BEF7-42B1-9206-331DEAF826EA}" type="datetimeFigureOut">
              <a:rPr lang="en-US" smtClean="0"/>
              <a:pPr/>
              <a:t>6/16/15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A4CF-87E7-4405-B97B-3D91F2E6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8D868-BEF7-42B1-9206-331DEAF826EA}" type="datetimeFigureOut">
              <a:rPr lang="en-US" smtClean="0"/>
              <a:pPr/>
              <a:t>6/16/15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A4CF-87E7-4405-B97B-3D91F2E6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12E8D868-BEF7-42B1-9206-331DEAF826EA}" type="datetimeFigureOut">
              <a:rPr lang="en-US" smtClean="0"/>
              <a:pPr/>
              <a:t>6/16/15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6CBA4CF-87E7-4405-B97B-3D91F2E679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0" y="1523999"/>
            <a:ext cx="6678079" cy="1724867"/>
          </a:xfrm>
        </p:spPr>
        <p:txBody>
          <a:bodyPr>
            <a:normAutofit fontScale="90000"/>
          </a:bodyPr>
          <a:lstStyle/>
          <a:p>
            <a:r>
              <a:rPr lang="en-US" sz="7000" b="1" u="sng" dirty="0" smtClean="0"/>
              <a:t>HYPERKALEMIA</a:t>
            </a:r>
            <a:endParaRPr lang="en-US" sz="7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4724400"/>
            <a:ext cx="5867400" cy="182880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DR. K. K. </a:t>
            </a:r>
            <a:r>
              <a:rPr lang="en-US" sz="2400" b="1" dirty="0" smtClean="0">
                <a:solidFill>
                  <a:srgbClr val="FF0000"/>
                </a:solidFill>
              </a:rPr>
              <a:t>GUPTA 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MD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ASSOCIATE PROF.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DEPARTMENT </a:t>
            </a:r>
            <a:r>
              <a:rPr lang="en-US" sz="2400" b="1" dirty="0" smtClean="0">
                <a:solidFill>
                  <a:srgbClr val="FF0000"/>
                </a:solidFill>
              </a:rPr>
              <a:t>OF </a:t>
            </a:r>
            <a:r>
              <a:rPr lang="en-US" sz="2400" b="1" dirty="0" smtClean="0">
                <a:solidFill>
                  <a:srgbClr val="FF0000"/>
                </a:solidFill>
              </a:rPr>
              <a:t>MEDICINE, KGMU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686800" cy="67056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5800" b="1" dirty="0">
                <a:latin typeface="Times New Roman" pitchFamily="18" charset="0"/>
                <a:cs typeface="Times New Roman" pitchFamily="18" charset="0"/>
              </a:rPr>
              <a:t>II. Intra- to extracellular </a:t>
            </a:r>
            <a:r>
              <a:rPr lang="en-US" sz="5800" b="1" dirty="0" smtClean="0">
                <a:latin typeface="Times New Roman" pitchFamily="18" charset="0"/>
                <a:cs typeface="Times New Roman" pitchFamily="18" charset="0"/>
              </a:rPr>
              <a:t>shift</a:t>
            </a:r>
          </a:p>
          <a:p>
            <a:pPr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Acidosis</a:t>
            </a:r>
          </a:p>
          <a:p>
            <a:pPr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Hyperosmolality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radiocontrast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hypertonic dextrose,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mannitol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l-GR" sz="3800" dirty="0">
                <a:latin typeface="Times New Roman" pitchFamily="18" charset="0"/>
                <a:cs typeface="Times New Roman" pitchFamily="18" charset="0"/>
              </a:rPr>
              <a:t>β-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adrenergic antagonists (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noncardioselective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agents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Digoxin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and related glycosides (yellow oleander, foxglove,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bufadienolide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Hyperkalemic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periodic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paralysis</a:t>
            </a:r>
          </a:p>
          <a:p>
            <a:pPr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F. Lysine,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arginine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l-GR" sz="3800" dirty="0">
                <a:latin typeface="Times New Roman" pitchFamily="18" charset="0"/>
                <a:cs typeface="Times New Roman" pitchFamily="18" charset="0"/>
              </a:rPr>
              <a:t>ε-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aminocaproic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acid (structurally similar, positively</a:t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charged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G.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Succinylcholine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; thermal trauma, neuromuscular injury, disuse atrophy,</a:t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mucositis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or prolonged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immobilization</a:t>
            </a:r>
          </a:p>
          <a:p>
            <a:pPr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H. Rapid tumor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lysis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III. Inadequate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excretion</a:t>
            </a: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 Inhibition of the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renin-angiotensin-aldosterone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axis;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↑ risk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hyperkalemia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when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used in combination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Angiotensin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-converting enzyme (ACE) inhibitors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Renin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inhibitors: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aliskiren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[in combination with ACE-inhibitors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angiotensin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receptor blockers (ARBs)]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3. ARBs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4. Blockade of the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mineralocorticoid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receptor: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spironolactone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eplerenone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drospirenone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5. Blockade of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ENaC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amiloride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triamterene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trimethoprim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pentamidine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nafamostat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B. Decreased distal delivery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1. Congestive heart failure</a:t>
            </a:r>
            <a:br>
              <a:rPr lang="en-US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2. Volume depletion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6000" b="1" dirty="0" err="1">
                <a:latin typeface="Times New Roman" pitchFamily="18" charset="0"/>
                <a:cs typeface="Times New Roman" pitchFamily="18" charset="0"/>
              </a:rPr>
              <a:t>Hyporeninemic</a:t>
            </a:r>
            <a:r>
              <a:rPr lang="en-US" sz="6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latin typeface="Times New Roman" pitchFamily="18" charset="0"/>
                <a:cs typeface="Times New Roman" pitchFamily="18" charset="0"/>
              </a:rPr>
              <a:t>hypoaldosteronism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500" dirty="0">
                <a:latin typeface="Times New Roman" pitchFamily="18" charset="0"/>
                <a:cs typeface="Times New Roman" pitchFamily="18" charset="0"/>
              </a:rPr>
            </a:b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Tubulointerstitial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diseases: systemic lupus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erythematosus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(SLE), sickle</a:t>
            </a:r>
            <a:br>
              <a:rPr lang="en-US" sz="4500" dirty="0">
                <a:latin typeface="Times New Roman" pitchFamily="18" charset="0"/>
                <a:cs typeface="Times New Roman" pitchFamily="18" charset="0"/>
              </a:rPr>
            </a:b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cell anemia, obstructive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uropathy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500" dirty="0">
                <a:latin typeface="Times New Roman" pitchFamily="18" charset="0"/>
                <a:cs typeface="Times New Roman" pitchFamily="18" charset="0"/>
              </a:rPr>
            </a:b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2. Diabetes, diabetic nephropathy</a:t>
            </a:r>
            <a:br>
              <a:rPr lang="en-US" sz="4500" dirty="0">
                <a:latin typeface="Times New Roman" pitchFamily="18" charset="0"/>
                <a:cs typeface="Times New Roman" pitchFamily="18" charset="0"/>
              </a:rPr>
            </a:b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3. Drugs: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nonsteroidal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anti-inflammatory drugs,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cyclooxygenase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2 (COX-2)</a:t>
            </a:r>
            <a:br>
              <a:rPr lang="en-US" sz="4500" dirty="0">
                <a:latin typeface="Times New Roman" pitchFamily="18" charset="0"/>
                <a:cs typeface="Times New Roman" pitchFamily="18" charset="0"/>
              </a:rPr>
            </a:b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inhibitors, beta blockers, cyclosporine,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tacrolimus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500" dirty="0">
                <a:latin typeface="Times New Roman" pitchFamily="18" charset="0"/>
                <a:cs typeface="Times New Roman" pitchFamily="18" charset="0"/>
              </a:rPr>
            </a:b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4. Chronic kidney disease, advanced age</a:t>
            </a:r>
            <a:br>
              <a:rPr lang="en-US" sz="4500" dirty="0">
                <a:latin typeface="Times New Roman" pitchFamily="18" charset="0"/>
                <a:cs typeface="Times New Roman" pitchFamily="18" charset="0"/>
              </a:rPr>
            </a:b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Pseudohypoaldosteronism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type II: defects in WNK1 or WNK4 </a:t>
            </a:r>
            <a:r>
              <a:rPr lang="en-US" sz="4500" dirty="0" err="1" smtClean="0">
                <a:latin typeface="Times New Roman" pitchFamily="18" charset="0"/>
                <a:cs typeface="Times New Roman" pitchFamily="18" charset="0"/>
              </a:rPr>
              <a:t>kinases</a:t>
            </a:r>
            <a:endParaRPr lang="en-US" sz="4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2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6200" b="1" dirty="0">
                <a:latin typeface="Times New Roman" pitchFamily="18" charset="0"/>
                <a:cs typeface="Times New Roman" pitchFamily="18" charset="0"/>
              </a:rPr>
              <a:t>D. Renal resistance to </a:t>
            </a:r>
            <a:r>
              <a:rPr lang="en-US" sz="6200" b="1" dirty="0" err="1">
                <a:latin typeface="Times New Roman" pitchFamily="18" charset="0"/>
                <a:cs typeface="Times New Roman" pitchFamily="18" charset="0"/>
              </a:rPr>
              <a:t>mineralocorticoid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500" dirty="0">
                <a:latin typeface="Times New Roman" pitchFamily="18" charset="0"/>
                <a:cs typeface="Times New Roman" pitchFamily="18" charset="0"/>
              </a:rPr>
            </a:b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Tubulointerstitial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diseases: SLE,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amyloidosis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, sickle cell anemia, obstructive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uropathy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, post-acute tubular necrosis</a:t>
            </a:r>
            <a:br>
              <a:rPr lang="en-US" sz="4500" dirty="0">
                <a:latin typeface="Times New Roman" pitchFamily="18" charset="0"/>
                <a:cs typeface="Times New Roman" pitchFamily="18" charset="0"/>
              </a:rPr>
            </a:b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2. Hereditary: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pseudohypoaldosteronism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type I: defects in the </a:t>
            </a:r>
            <a:r>
              <a:rPr lang="en-US" sz="4500" dirty="0" err="1">
                <a:latin typeface="Times New Roman" pitchFamily="18" charset="0"/>
                <a:cs typeface="Times New Roman" pitchFamily="18" charset="0"/>
              </a:rPr>
              <a:t>mineralocorticoid</a:t>
            </a:r>
            <a:r>
              <a:rPr lang="en-US" sz="4500" dirty="0">
                <a:latin typeface="Times New Roman" pitchFamily="18" charset="0"/>
                <a:cs typeface="Times New Roman" pitchFamily="18" charset="0"/>
              </a:rPr>
              <a:t> receptor </a:t>
            </a:r>
            <a:r>
              <a:rPr lang="en-US" sz="4500" i="1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4500" dirty="0" err="1" smtClean="0">
                <a:latin typeface="Times New Roman" pitchFamily="18" charset="0"/>
                <a:cs typeface="Times New Roman" pitchFamily="18" charset="0"/>
              </a:rPr>
              <a:t>ENaC</a:t>
            </a:r>
            <a:endParaRPr lang="en-US" sz="4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E. Advanced renal insufficiency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Chronic kidney disease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End-stage renal disease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Acute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oliguric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kidney injury</a:t>
            </a:r>
          </a:p>
          <a:p>
            <a:pPr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F. Primary adrenal insufficiency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Autoimmune: Addison’s disease,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polyglandular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endocrinopathy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Infectious: HIV, cytomegalovirus, tuberculosis, disseminated fungal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infection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Infiltrative: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amyloidosis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malignancy, metastatic cancer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Drug-associated: heparin, low-molecular-weight heparin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Hereditary: adrenal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hypoplasia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congenita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congenital lipoid adrenal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hyperplasia,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aldosterone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synthase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deficiency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6. Adrenal hemorrhage or infarction, including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antiphospholipid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syndrome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Clinical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features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Cardiac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arrhythmias associated with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hyperkalemia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include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sinus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bradycardia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sinus arrest, slow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idioventricular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rhythms, ventricular tachycardia, ventricular fibrillation,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asystole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828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Other effects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of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D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hyperkalemia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D2D2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include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weakness, neuromuscular paralysis</a:t>
            </a:r>
            <a:r>
              <a:rPr lang="en-US" sz="2400" dirty="0">
                <a:solidFill>
                  <a:srgbClr val="2B2B2B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(without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central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A1A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nervous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9292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system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disturbances)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81919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And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suppression of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A1A1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renal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A2A2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ammonia genesis,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B2B2B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which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3232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may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0202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result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6161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72727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metabolic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8282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acidosis.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Mild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increases in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extracellular K+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resulting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changes in T-wave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morpho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logy; further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plasma K+ concentration depresses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intracardiac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conduction,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progressive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prolongation of the PR and QRS intervals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hyperkalemia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results in loss of the P wave and a progressive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widening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QRS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complex.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 </a:t>
            </a:r>
          </a:p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urendra\Desktop\Ecg_th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914400" y="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 electrocardiographic manifestations in </a:t>
            </a:r>
            <a:r>
              <a:rPr lang="en-US" sz="2400" b="1" dirty="0" err="1" smtClean="0"/>
              <a:t>hyperkalemia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18" y="304800"/>
            <a:ext cx="9080582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DIAGNOSTIC APPROACH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</a:t>
            </a:r>
            <a:r>
              <a:rPr lang="en-US" dirty="0" err="1" smtClean="0"/>
              <a:t>Hyperkalemia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Immediate antagonism of the cardiac effects of </a:t>
            </a:r>
            <a:r>
              <a:rPr lang="en-US" dirty="0" err="1" smtClean="0"/>
              <a:t>hyperkalemia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/>
              <a:t>Use of 10 ml of 10% calcium </a:t>
            </a:r>
            <a:r>
              <a:rPr lang="en-US" dirty="0" err="1"/>
              <a:t>gluconate</a:t>
            </a:r>
            <a:r>
              <a:rPr lang="en-US" dirty="0"/>
              <a:t>(3-4 ml of calcium chloride) infused intravenously over 2 to 3 min. The effect of the infusion starts in 1-3min and lasts 30-60 minutes.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Reduction of plasma K</a:t>
            </a:r>
            <a:r>
              <a:rPr lang="en-US" b="1" baseline="30000" dirty="0" smtClean="0"/>
              <a:t>+</a:t>
            </a:r>
            <a:r>
              <a:rPr lang="en-US" b="1" dirty="0" smtClean="0"/>
              <a:t> by redistribution into the cells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1.  The recommended drug is 10 units of IV regular Insulin followed immediately by 50 ml of 50% dextrose. The effect begins in 10-20 minutes, peaks at 30-60 minutes and lasts 4-6 hours.</a:t>
            </a:r>
          </a:p>
          <a:p>
            <a:pPr>
              <a:buNone/>
            </a:pPr>
            <a:r>
              <a:rPr lang="en-US" dirty="0" smtClean="0"/>
              <a:t>        As hypoglycemia is common with insulin and glucose this should be followed by 10% of dextrose at 50-75 ml/hour.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Beta 2 agonists most commonly </a:t>
            </a:r>
            <a:r>
              <a:rPr lang="en-US" dirty="0" err="1" smtClean="0"/>
              <a:t>albuterol</a:t>
            </a:r>
            <a:r>
              <a:rPr lang="en-US" dirty="0" smtClean="0"/>
              <a:t> are also effective agents in the treatment of </a:t>
            </a:r>
            <a:r>
              <a:rPr lang="en-US" dirty="0" err="1" smtClean="0"/>
              <a:t>hyperkalemia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However ~20% of patients with end stage renal disease are resistant to the effects of beta 2 agonists.</a:t>
            </a:r>
          </a:p>
          <a:p>
            <a:r>
              <a:rPr lang="en-US" dirty="0" smtClean="0"/>
              <a:t>The recommended dose of </a:t>
            </a:r>
            <a:r>
              <a:rPr lang="en-US" dirty="0" err="1" smtClean="0"/>
              <a:t>nebulized</a:t>
            </a:r>
            <a:r>
              <a:rPr lang="en-US" dirty="0" smtClean="0"/>
              <a:t> </a:t>
            </a:r>
            <a:r>
              <a:rPr lang="en-US" dirty="0" err="1" smtClean="0"/>
              <a:t>albuterol</a:t>
            </a:r>
            <a:r>
              <a:rPr lang="en-US" dirty="0" smtClean="0"/>
              <a:t> is 10-20 mg in 4 ml of normal saline inhaled over 10 minutes.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err="1" smtClean="0">
                <a:solidFill>
                  <a:srgbClr val="FF0000"/>
                </a:solidFill>
              </a:rPr>
              <a:t>Hyperkalemia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r>
              <a:rPr lang="en-US" b="1" i="1" u="sng" dirty="0" err="1" smtClean="0">
                <a:solidFill>
                  <a:srgbClr val="FF0000"/>
                </a:solidFill>
              </a:rPr>
              <a:t>MCQs</a:t>
            </a:r>
            <a:r>
              <a:rPr lang="en-US" b="1" i="1" u="sng" dirty="0" smtClean="0">
                <a:solidFill>
                  <a:srgbClr val="FF0000"/>
                </a:solidFill>
              </a:rPr>
              <a:t> 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459" dirty="0" smtClean="0"/>
              <a:t>1.Hyperkalemia can occur in all except---</a:t>
            </a:r>
          </a:p>
          <a:p>
            <a:pPr marL="514350" indent="-514350">
              <a:buNone/>
            </a:pPr>
            <a:r>
              <a:rPr lang="en-US" sz="3459" dirty="0" smtClean="0"/>
              <a:t>a) Insulin Deficiency</a:t>
            </a:r>
          </a:p>
          <a:p>
            <a:pPr marL="514350" indent="-514350">
              <a:buNone/>
            </a:pPr>
            <a:r>
              <a:rPr lang="en-US" sz="3459" dirty="0" err="1" smtClean="0"/>
              <a:t>b</a:t>
            </a:r>
            <a:r>
              <a:rPr lang="en-US" sz="3459" dirty="0" smtClean="0"/>
              <a:t>) Metabolic Acidosis </a:t>
            </a:r>
          </a:p>
          <a:p>
            <a:pPr marL="514350" indent="-514350">
              <a:buNone/>
            </a:pPr>
            <a:r>
              <a:rPr lang="en-US" sz="3459" dirty="0" err="1" smtClean="0"/>
              <a:t>c</a:t>
            </a:r>
            <a:r>
              <a:rPr lang="en-US" sz="3459" dirty="0" smtClean="0"/>
              <a:t>) Acute Renal Failure</a:t>
            </a:r>
          </a:p>
          <a:p>
            <a:pPr marL="514350" indent="-514350">
              <a:buNone/>
            </a:pPr>
            <a:r>
              <a:rPr lang="en-US" sz="3459" dirty="0" err="1" smtClean="0"/>
              <a:t>d</a:t>
            </a:r>
            <a:r>
              <a:rPr lang="en-US" sz="3459" dirty="0" smtClean="0"/>
              <a:t>) Cushing’s Syndrome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effect of beta 2 agonists starts at about 30 minutes reaches its peak at about 90 minutes and lasts 2-6 hours.</a:t>
            </a:r>
          </a:p>
          <a:p>
            <a:r>
              <a:rPr lang="en-US" dirty="0" smtClean="0"/>
              <a:t>3. Intravenous bicarbonate has </a:t>
            </a:r>
            <a:r>
              <a:rPr lang="en-US" b="1" dirty="0" smtClean="0"/>
              <a:t>no role in the routine treatment of </a:t>
            </a:r>
            <a:r>
              <a:rPr lang="en-US" b="1" dirty="0" err="1" smtClean="0"/>
              <a:t>hyperkalemia</a:t>
            </a:r>
            <a:r>
              <a:rPr lang="en-US" dirty="0" smtClean="0"/>
              <a:t>. It should be reserved for patients with </a:t>
            </a:r>
            <a:r>
              <a:rPr lang="en-US" dirty="0" err="1" smtClean="0"/>
              <a:t>hyperkalemia</a:t>
            </a:r>
            <a:r>
              <a:rPr lang="en-US" dirty="0" smtClean="0"/>
              <a:t> and metabolic acidosis. It should be infused in an isotonic or hypotonic fluid.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Removal of potassium: Accomplished by the use of </a:t>
            </a:r>
            <a:r>
              <a:rPr lang="en-US" dirty="0" err="1" smtClean="0"/>
              <a:t>cation</a:t>
            </a:r>
            <a:r>
              <a:rPr lang="en-US" dirty="0" smtClean="0"/>
              <a:t> exchange resins, diuretics or dialysis.</a:t>
            </a:r>
          </a:p>
          <a:p>
            <a:pPr>
              <a:buNone/>
            </a:pPr>
            <a:r>
              <a:rPr lang="en-US" dirty="0" smtClean="0"/>
              <a:t>Sodium polystyrene </a:t>
            </a:r>
            <a:r>
              <a:rPr lang="en-US" dirty="0" err="1" smtClean="0"/>
              <a:t>sulfonate</a:t>
            </a:r>
            <a:r>
              <a:rPr lang="en-US" dirty="0" smtClean="0"/>
              <a:t> exchanges Na</a:t>
            </a:r>
            <a:r>
              <a:rPr lang="en-US" baseline="30000" dirty="0" smtClean="0"/>
              <a:t>+</a:t>
            </a:r>
            <a:r>
              <a:rPr lang="en-US" dirty="0" smtClean="0"/>
              <a:t> for K</a:t>
            </a:r>
            <a:r>
              <a:rPr lang="en-US" baseline="30000" dirty="0" smtClean="0"/>
              <a:t>+</a:t>
            </a:r>
            <a:r>
              <a:rPr lang="en-US" dirty="0" smtClean="0"/>
              <a:t> in the gastrointestinal tract and increases the fecal excretion of K</a:t>
            </a:r>
            <a:r>
              <a:rPr lang="en-US" baseline="30000" dirty="0" smtClean="0"/>
              <a:t>+.</a:t>
            </a:r>
            <a:r>
              <a:rPr lang="en-US" dirty="0" smtClean="0"/>
              <a:t> The dose of SPS is 15-30 gram. The full effect may take up to 24 hours and usually requires repeated doses every 4-6 years. Intestinal necrosis is the most serious complication of SPS. 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 and </a:t>
            </a:r>
            <a:r>
              <a:rPr lang="en-US" dirty="0" err="1" smtClean="0"/>
              <a:t>Thiazide</a:t>
            </a:r>
            <a:r>
              <a:rPr lang="en-US" dirty="0" smtClean="0"/>
              <a:t> diuretics can be utilized to reduce plasma K</a:t>
            </a:r>
            <a:r>
              <a:rPr lang="en-US" baseline="30000" dirty="0" smtClean="0"/>
              <a:t>+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Hemodialysis</a:t>
            </a:r>
            <a:r>
              <a:rPr lang="en-US" dirty="0" smtClean="0"/>
              <a:t> is the most effective and reliable method to reduce K</a:t>
            </a:r>
            <a:r>
              <a:rPr lang="en-US" baseline="30000" dirty="0" smtClean="0"/>
              <a:t>+</a:t>
            </a:r>
            <a:r>
              <a:rPr lang="en-US" dirty="0" smtClean="0"/>
              <a:t> concentration.</a:t>
            </a:r>
          </a:p>
          <a:p>
            <a:r>
              <a:rPr lang="en-US" dirty="0" smtClean="0"/>
              <a:t>Peritoneal dialysis is considerably less effective.</a:t>
            </a:r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400" b="1" dirty="0" smtClean="0">
                <a:solidFill>
                  <a:srgbClr val="FF0000"/>
                </a:solidFill>
              </a:rPr>
              <a:t>THANKING YOU</a:t>
            </a:r>
            <a:endParaRPr lang="en-US" sz="6400" b="1" dirty="0">
              <a:solidFill>
                <a:srgbClr val="FF000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2.</a:t>
            </a:r>
            <a:r>
              <a:rPr lang="en-US" sz="3200" dirty="0" smtClean="0"/>
              <a:t>True </a:t>
            </a:r>
            <a:r>
              <a:rPr lang="en-US" sz="3200" dirty="0" smtClean="0"/>
              <a:t>about </a:t>
            </a:r>
            <a:r>
              <a:rPr lang="en-US" sz="3200" dirty="0" err="1" smtClean="0"/>
              <a:t>Hyperkalemia</a:t>
            </a:r>
            <a:r>
              <a:rPr lang="en-US" sz="3200" dirty="0" smtClean="0"/>
              <a:t>---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a) ECG changes correlates with </a:t>
            </a:r>
            <a:r>
              <a:rPr lang="en-US" sz="3200" dirty="0" err="1" smtClean="0"/>
              <a:t>S.potassium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</a:t>
            </a:r>
            <a:r>
              <a:rPr lang="en-US" sz="3200" dirty="0" err="1" smtClean="0"/>
              <a:t>b</a:t>
            </a:r>
            <a:r>
              <a:rPr lang="en-US" sz="3200" dirty="0" smtClean="0"/>
              <a:t>) ECG is diagnostic </a:t>
            </a:r>
          </a:p>
          <a:p>
            <a:pPr>
              <a:buNone/>
            </a:pPr>
            <a:r>
              <a:rPr lang="en-US" sz="3200" dirty="0" err="1" smtClean="0"/>
              <a:t>c</a:t>
            </a:r>
            <a:r>
              <a:rPr lang="en-US" sz="3200" dirty="0" smtClean="0"/>
              <a:t>) Stops heart in systole </a:t>
            </a:r>
          </a:p>
          <a:p>
            <a:pPr>
              <a:buNone/>
            </a:pPr>
            <a:r>
              <a:rPr lang="en-US" sz="3200" dirty="0" err="1" smtClean="0"/>
              <a:t>d</a:t>
            </a:r>
            <a:r>
              <a:rPr lang="en-US" sz="3200" dirty="0" smtClean="0"/>
              <a:t>) Insulin –Glucose is given 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1752600"/>
            <a:ext cx="8229600" cy="533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3.All of following are used for treatment of </a:t>
            </a:r>
            <a:r>
              <a:rPr lang="en-US" dirty="0" err="1" smtClean="0"/>
              <a:t>hyperkalemia</a:t>
            </a:r>
            <a:r>
              <a:rPr lang="en-US" dirty="0" smtClean="0"/>
              <a:t> except---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a)Calcium</a:t>
            </a:r>
            <a:r>
              <a:rPr lang="en-US" dirty="0" smtClean="0"/>
              <a:t> </a:t>
            </a:r>
            <a:r>
              <a:rPr lang="en-US" dirty="0" err="1" smtClean="0"/>
              <a:t>gluconate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b)Sodium</a:t>
            </a:r>
            <a:r>
              <a:rPr lang="en-US" dirty="0" smtClean="0"/>
              <a:t> bicarbonate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c</a:t>
            </a:r>
            <a:r>
              <a:rPr lang="en-US" dirty="0" smtClean="0"/>
              <a:t>) Beta blockers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d)i.v</a:t>
            </a:r>
            <a:r>
              <a:rPr lang="en-US" dirty="0" smtClean="0"/>
              <a:t>. infusion of glucose with insulin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4.Which secretion contributes to the maximum </a:t>
            </a:r>
            <a:r>
              <a:rPr lang="en-US" dirty="0" err="1" smtClean="0"/>
              <a:t>ammount</a:t>
            </a:r>
            <a:r>
              <a:rPr lang="en-US" dirty="0" smtClean="0"/>
              <a:t> of </a:t>
            </a:r>
            <a:r>
              <a:rPr lang="en-US" dirty="0" smtClean="0"/>
              <a:t>K</a:t>
            </a:r>
            <a:r>
              <a:rPr lang="en-US" baseline="30000" dirty="0" smtClean="0"/>
              <a:t>+</a:t>
            </a:r>
            <a:r>
              <a:rPr lang="en-US" dirty="0" smtClean="0"/>
              <a:t> ---</a:t>
            </a:r>
          </a:p>
          <a:p>
            <a:pPr marL="514350" indent="-514350">
              <a:buAutoNum type="alphaLcParenR"/>
            </a:pPr>
            <a:r>
              <a:rPr lang="en-US" dirty="0" smtClean="0"/>
              <a:t>Gastric</a:t>
            </a:r>
          </a:p>
          <a:p>
            <a:pPr marL="514350" indent="-514350">
              <a:buAutoNum type="alphaLcParenR"/>
            </a:pPr>
            <a:r>
              <a:rPr lang="en-US" dirty="0" smtClean="0"/>
              <a:t>Pancreatic</a:t>
            </a:r>
          </a:p>
          <a:p>
            <a:pPr marL="514350" indent="-514350">
              <a:buAutoNum type="alphaLcParenR"/>
            </a:pPr>
            <a:r>
              <a:rPr lang="en-US" dirty="0" smtClean="0"/>
              <a:t>Salivary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Biliary</a:t>
            </a:r>
            <a:endParaRPr lang="en-US" dirty="0" smtClean="0"/>
          </a:p>
          <a:p>
            <a:pPr marL="514350" indent="-514350">
              <a:buAutoNum type="alphaLcParenR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5. All are TRUE about </a:t>
            </a:r>
            <a:r>
              <a:rPr lang="en-US" dirty="0" err="1" smtClean="0"/>
              <a:t>hyperkalemia</a:t>
            </a:r>
            <a:r>
              <a:rPr lang="en-US" dirty="0" smtClean="0"/>
              <a:t> except—</a:t>
            </a:r>
          </a:p>
          <a:p>
            <a:pPr>
              <a:buNone/>
            </a:pPr>
            <a:r>
              <a:rPr lang="en-US" dirty="0" smtClean="0"/>
              <a:t>a) Prolonged PR interval</a:t>
            </a:r>
          </a:p>
          <a:p>
            <a:pPr>
              <a:buNone/>
            </a:pPr>
            <a:r>
              <a:rPr lang="en-US" dirty="0" err="1" smtClean="0"/>
              <a:t>b</a:t>
            </a:r>
            <a:r>
              <a:rPr lang="en-US" dirty="0" smtClean="0"/>
              <a:t>) Prolonged QRS interval </a:t>
            </a:r>
          </a:p>
          <a:p>
            <a:pPr>
              <a:buNone/>
            </a:pPr>
            <a:r>
              <a:rPr lang="en-US" dirty="0" err="1" smtClean="0"/>
              <a:t>c</a:t>
            </a:r>
            <a:r>
              <a:rPr lang="en-US" dirty="0" smtClean="0"/>
              <a:t>) Sine wave pattern</a:t>
            </a:r>
          </a:p>
          <a:p>
            <a:pPr>
              <a:buNone/>
            </a:pPr>
            <a:r>
              <a:rPr lang="en-US" dirty="0" err="1" smtClean="0"/>
              <a:t>d</a:t>
            </a:r>
            <a:r>
              <a:rPr lang="en-US" dirty="0" smtClean="0"/>
              <a:t>) Prolonged QT interval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DEFINITION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Hyperkalemia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defined as a plasma potassium level of 5.5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 occurs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up to 10% of hospitalized patients;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severe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hyperkalemia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(&gt;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6.0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occurs in approximately 1%, with a significantly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increased risk of mortality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factitious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hyperkalemia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pseudohyperkalemia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artifactual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increase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serum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K+ due to the release of K+ during or after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venipuncture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Pseudohyperkalemia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can occur in the setting of excessive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muscle activity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venipuncture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(fist clenching, etc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.),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200" dirty="0">
                <a:latin typeface="Times New Roman" pitchFamily="18" charset="0"/>
                <a:cs typeface="Times New Roman" pitchFamily="18" charset="0"/>
              </a:rPr>
              <a:t>Causes of </a:t>
            </a:r>
            <a:r>
              <a:rPr lang="en-US" sz="4200" dirty="0" err="1" smtClean="0">
                <a:latin typeface="Times New Roman" pitchFamily="18" charset="0"/>
                <a:cs typeface="Times New Roman" pitchFamily="18" charset="0"/>
              </a:rPr>
              <a:t>Hyperkalemia</a:t>
            </a:r>
            <a:endParaRPr lang="en-US" sz="42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U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Pseudo”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hyperkalemia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A. Cellular efflux: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thrombocytosis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erythrocytosis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leukocytosis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vitro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hemolysis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B. Hereditary defects in red cell membrane transport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120</TotalTime>
  <Words>1260</Words>
  <Application>Microsoft Office PowerPoint</Application>
  <PresentationFormat>On-screen Show (4:3)</PresentationFormat>
  <Paragraphs>96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Breeze</vt:lpstr>
      <vt:lpstr>HYPERKALEMIA</vt:lpstr>
      <vt:lpstr>Hyperkalemia MCQs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Treatment of Hyperkalemia</vt:lpstr>
      <vt:lpstr>Slide 18</vt:lpstr>
      <vt:lpstr>Slide 19</vt:lpstr>
      <vt:lpstr>Slide 20</vt:lpstr>
      <vt:lpstr>Slide 21</vt:lpstr>
      <vt:lpstr>Slide 22</vt:lpstr>
      <vt:lpstr>THANKING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HYPERKALEMIA</dc:title>
  <dc:creator>Surendra</dc:creator>
  <cp:lastModifiedBy>Pradeep Kumar</cp:lastModifiedBy>
  <cp:revision>20</cp:revision>
  <dcterms:created xsi:type="dcterms:W3CDTF">2015-06-16T17:11:25Z</dcterms:created>
  <dcterms:modified xsi:type="dcterms:W3CDTF">2015-06-16T17:36:00Z</dcterms:modified>
</cp:coreProperties>
</file>