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8"/>
  </p:notesMasterIdLst>
  <p:sldIdLst>
    <p:sldId id="256" r:id="rId2"/>
    <p:sldId id="259" r:id="rId3"/>
    <p:sldId id="293" r:id="rId4"/>
    <p:sldId id="262" r:id="rId5"/>
    <p:sldId id="263" r:id="rId6"/>
    <p:sldId id="264" r:id="rId7"/>
    <p:sldId id="265" r:id="rId8"/>
    <p:sldId id="257" r:id="rId9"/>
    <p:sldId id="266" r:id="rId10"/>
    <p:sldId id="267" r:id="rId11"/>
    <p:sldId id="283" r:id="rId12"/>
    <p:sldId id="268" r:id="rId13"/>
    <p:sldId id="285" r:id="rId14"/>
    <p:sldId id="286" r:id="rId15"/>
    <p:sldId id="291" r:id="rId16"/>
    <p:sldId id="287" r:id="rId17"/>
    <p:sldId id="288" r:id="rId18"/>
    <p:sldId id="289" r:id="rId19"/>
    <p:sldId id="290" r:id="rId20"/>
    <p:sldId id="270" r:id="rId21"/>
    <p:sldId id="292" r:id="rId22"/>
    <p:sldId id="271" r:id="rId23"/>
    <p:sldId id="280" r:id="rId24"/>
    <p:sldId id="273" r:id="rId25"/>
    <p:sldId id="275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3DC0-B16E-4A8E-9127-0FC5EC9D3070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7F78A-2070-4B95-899A-DD458A00C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Although three are generally referred to simply as assessment, there are distinct differences between the three.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7F78A-2070-4B95-899A-DD458A00C0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that can be used by instructors to improve their teaching and by students to improve their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7F78A-2070-4B95-899A-DD458A00C0C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It typically involves a focus on the detailed content of what is being learnt, rather than simply a test score or other measurement of how far a student is falling short of the expected standard.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7F78A-2070-4B95-899A-DD458A00C0C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7F78A-2070-4B95-899A-DD458A00C0C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Typically, no more formal learning is taking place at this stage, other than incidental learning which might take place through the completion of projects and assignments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7F78A-2070-4B95-899A-DD458A00C0C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9D5A66-795D-4295-BE1A-870E6D34F671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95DD35-35CC-4FDB-980C-7B3E553F1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371600"/>
          </a:xfrm>
        </p:spPr>
        <p:txBody>
          <a:bodyPr/>
          <a:lstStyle/>
          <a:p>
            <a:r>
              <a:rPr lang="en-US" dirty="0" smtClean="0"/>
              <a:t>Formative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Pratibha</a:t>
            </a:r>
            <a:r>
              <a:rPr lang="en-US" dirty="0" smtClean="0"/>
              <a:t> Gupta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err="1" smtClean="0"/>
              <a:t>Deptt</a:t>
            </a:r>
            <a:r>
              <a:rPr lang="en-US" dirty="0" smtClean="0"/>
              <a:t>. of Community Medicine</a:t>
            </a:r>
          </a:p>
          <a:p>
            <a:r>
              <a:rPr lang="en-US" dirty="0" smtClean="0"/>
              <a:t>ELMC &amp; H, </a:t>
            </a:r>
            <a:r>
              <a:rPr lang="en-US" dirty="0" err="1" smtClean="0"/>
              <a:t>Lucknow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rovides </a:t>
            </a:r>
            <a:r>
              <a:rPr lang="en-US" dirty="0">
                <a:latin typeface="Arial" pitchFamily="34" charset="0"/>
                <a:cs typeface="Arial" pitchFamily="34" charset="0"/>
              </a:rPr>
              <a:t>feedback and information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during </a:t>
            </a:r>
            <a:r>
              <a:rPr lang="en-US" dirty="0">
                <a:latin typeface="Arial" pitchFamily="34" charset="0"/>
                <a:cs typeface="Arial" pitchFamily="34" charset="0"/>
              </a:rPr>
              <a:t>the instructional process, while learning is taking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place.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easures </a:t>
            </a:r>
            <a:r>
              <a:rPr lang="en-US" dirty="0">
                <a:latin typeface="Arial" pitchFamily="34" charset="0"/>
                <a:cs typeface="Arial" pitchFamily="34" charset="0"/>
              </a:rPr>
              <a:t>student progress but it can also assess your own progress as an instructor.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goal of formative assessment is to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monitor student learning</a:t>
            </a:r>
            <a:r>
              <a:rPr lang="en-US" dirty="0">
                <a:latin typeface="Arial" pitchFamily="34" charset="0"/>
                <a:cs typeface="Arial" pitchFamily="34" charset="0"/>
              </a:rPr>
              <a:t> to provide ongoing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feedback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specifically, formative assessments: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help students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identify </a:t>
            </a:r>
            <a:r>
              <a:rPr lang="en-US" dirty="0">
                <a:latin typeface="Arial" pitchFamily="34" charset="0"/>
                <a:cs typeface="Arial" pitchFamily="34" charset="0"/>
              </a:rPr>
              <a:t>their strengths and weaknesses and target areas that need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work</a:t>
            </a:r>
          </a:p>
          <a:p>
            <a:pPr lvl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help faculty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recognize </a:t>
            </a:r>
            <a:r>
              <a:rPr lang="en-US" dirty="0">
                <a:latin typeface="Arial" pitchFamily="34" charset="0"/>
                <a:cs typeface="Arial" pitchFamily="34" charset="0"/>
              </a:rPr>
              <a:t>where students are struggling and address problems immediately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It is good practice to incorporate this type of assessment to “test” students’ knowledge before expecting all of them to do well on an examination.</a:t>
            </a: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provide feedback for teachers to modify subsequent learning activities and experiences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to identify and remediate group or individual deficiencies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frequent, ongoing assessment allows both for fine-tuning of instruction and student focus on progress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."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Purposes of Formative assessment: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Feedback is the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central function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formative assessment.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Seven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principles of good feedback practice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It clarifies what good performance is (goals, criteria, expected standards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It facilitates the development of self-assessment in learning;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It provides high quality information to students about their learning;</a:t>
            </a:r>
          </a:p>
          <a:p>
            <a:pPr lvl="0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It encourages teacher and peer dialogue around learning;</a:t>
            </a:r>
          </a:p>
          <a:p>
            <a:pPr lvl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It encourages positive motivational beliefs and self-esteem;</a:t>
            </a:r>
          </a:p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It provides opportunities to close the gap between current and desired performance;</a:t>
            </a:r>
          </a:p>
          <a:p>
            <a:pPr lvl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provides information to teachers that can be used to help shape teaching.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300" b="1" dirty="0" smtClean="0">
                <a:latin typeface="Arial" pitchFamily="34" charset="0"/>
                <a:cs typeface="Arial" pitchFamily="34" charset="0"/>
              </a:rPr>
              <a:t>Assessment 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for learning should:</a:t>
            </a:r>
          </a:p>
          <a:p>
            <a:pPr lvl="0"/>
            <a:r>
              <a:rPr lang="en-US" sz="3300" dirty="0">
                <a:latin typeface="Arial" pitchFamily="34" charset="0"/>
                <a:cs typeface="Arial" pitchFamily="34" charset="0"/>
              </a:rPr>
              <a:t>be part of effective planning of teaching and learning</a:t>
            </a:r>
          </a:p>
          <a:p>
            <a:pPr lvl="0"/>
            <a:r>
              <a:rPr lang="en-US" sz="3300" dirty="0">
                <a:latin typeface="Arial" pitchFamily="34" charset="0"/>
                <a:cs typeface="Arial" pitchFamily="34" charset="0"/>
              </a:rPr>
              <a:t>focus on how students learning attitude</a:t>
            </a:r>
          </a:p>
          <a:p>
            <a:pPr lvl="0"/>
            <a:r>
              <a:rPr lang="en-US" sz="3300" dirty="0">
                <a:latin typeface="Arial" pitchFamily="34" charset="0"/>
                <a:cs typeface="Arial" pitchFamily="34" charset="0"/>
              </a:rPr>
              <a:t>be </a:t>
            </a:r>
            <a:r>
              <a:rPr lang="en-US" sz="3300" dirty="0" err="1">
                <a:latin typeface="Arial" pitchFamily="34" charset="0"/>
                <a:cs typeface="Arial" pitchFamily="34" charset="0"/>
              </a:rPr>
              <a:t>recognised</a:t>
            </a:r>
            <a:r>
              <a:rPr lang="en-US" sz="3300" dirty="0">
                <a:latin typeface="Arial" pitchFamily="34" charset="0"/>
                <a:cs typeface="Arial" pitchFamily="34" charset="0"/>
              </a:rPr>
              <a:t> as central to classroom practice</a:t>
            </a:r>
          </a:p>
          <a:p>
            <a:pPr lvl="0"/>
            <a:r>
              <a:rPr lang="en-US" sz="3300" dirty="0">
                <a:latin typeface="Arial" pitchFamily="34" charset="0"/>
                <a:cs typeface="Arial" pitchFamily="34" charset="0"/>
              </a:rPr>
              <a:t>be regarded as a key professional skill for teachers</a:t>
            </a:r>
          </a:p>
          <a:p>
            <a:pPr lvl="0"/>
            <a:r>
              <a:rPr lang="en-US" sz="3300" dirty="0">
                <a:latin typeface="Arial" pitchFamily="34" charset="0"/>
                <a:cs typeface="Arial" pitchFamily="34" charset="0"/>
              </a:rPr>
              <a:t>be sensitive and constructive because any assessment has an emotional impact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just"/>
            <a:r>
              <a:rPr lang="en-US" sz="3100" b="1" dirty="0" smtClean="0">
                <a:latin typeface="Arial" pitchFamily="34" charset="0"/>
                <a:cs typeface="Arial" pitchFamily="34" charset="0"/>
              </a:rPr>
              <a:t>10 Principles for Formative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take account of the importance of learner motivation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promote commitment to learning goals and a shared understanding of the criteria by which they are assessed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enable learners to receive constructive guidance about how to improve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develop learners’ capacity for self-assessment</a:t>
            </a:r>
          </a:p>
          <a:p>
            <a:pPr lvl="0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recognise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the full range of achievements of all learners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sz="3000" dirty="0" smtClean="0">
                <a:latin typeface="Arial" pitchFamily="34" charset="0"/>
                <a:cs typeface="Arial" pitchFamily="34" charset="0"/>
              </a:rPr>
              <a:t>Teachers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are able to determine what standards students already know and to what degree.</a:t>
            </a:r>
          </a:p>
          <a:p>
            <a:pPr lvl="0"/>
            <a:r>
              <a:rPr lang="en-US" sz="3000" dirty="0">
                <a:latin typeface="Arial" pitchFamily="34" charset="0"/>
                <a:cs typeface="Arial" pitchFamily="34" charset="0"/>
              </a:rPr>
              <a:t>Teachers can decide what minor modifications or major changes in instruction they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need.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000" dirty="0">
                <a:latin typeface="Arial" pitchFamily="34" charset="0"/>
                <a:cs typeface="Arial" pitchFamily="34" charset="0"/>
              </a:rPr>
              <a:t>Teachers can create appropriate lessons and activities for groups of learners or individual students.</a:t>
            </a:r>
          </a:p>
          <a:p>
            <a:pPr lvl="0"/>
            <a:r>
              <a:rPr lang="en-US" sz="3000" dirty="0">
                <a:latin typeface="Arial" pitchFamily="34" charset="0"/>
                <a:cs typeface="Arial" pitchFamily="34" charset="0"/>
              </a:rPr>
              <a:t>Teachers can inform students about their current progress in order to help them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improvement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Benefits of Formative Assessments for Teachers (Boston, 2002)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Students are more motivated to learn.</a:t>
            </a:r>
          </a:p>
          <a:p>
            <a:pPr lvl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Students take responsibility for their own learning.</a:t>
            </a:r>
          </a:p>
          <a:p>
            <a:pPr lvl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Students can become users of assessment alongside the teacher.</a:t>
            </a:r>
          </a:p>
          <a:p>
            <a:pPr lvl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Students learn valuable lifelong skills such as self-evaluation, self-assessment, and goal setting.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Benefits for students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550" y="1447800"/>
            <a:ext cx="7086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                                       </a:t>
            </a:r>
            <a:endParaRPr lang="en-US" sz="2800" dirty="0"/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Observations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during in-class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activities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Homework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exercises as review for exams and class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discussions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Question and answer sessions, both formal—planned and informal—spontaneous 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066800" y="152400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Types of Formative Assessment </a:t>
            </a:r>
            <a:br>
              <a:rPr lang="en-US" sz="2800" b="1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9600" dirty="0" smtClean="0">
                <a:latin typeface="Arial" pitchFamily="34" charset="0"/>
                <a:cs typeface="Arial" pitchFamily="34" charset="0"/>
              </a:rPr>
              <a:t>In-class activities where students informally present their results </a:t>
            </a:r>
          </a:p>
          <a:p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9600" dirty="0" smtClean="0">
                <a:latin typeface="Arial" pitchFamily="34" charset="0"/>
                <a:cs typeface="Arial" pitchFamily="34" charset="0"/>
              </a:rPr>
              <a:t>Student feedback collected by periodically answering specific question about the instruction</a:t>
            </a:r>
          </a:p>
          <a:p>
            <a:pPr>
              <a:buNone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9800" dirty="0" smtClean="0">
                <a:latin typeface="Arial" pitchFamily="34" charset="0"/>
                <a:cs typeface="Arial" pitchFamily="34" charset="0"/>
              </a:rPr>
              <a:t>draw a concept map in class to represent their understanding of a topic</a:t>
            </a:r>
          </a:p>
          <a:p>
            <a:endParaRPr lang="en-US" sz="9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9800" dirty="0" smtClean="0">
                <a:latin typeface="Arial" pitchFamily="34" charset="0"/>
                <a:cs typeface="Arial" pitchFamily="34" charset="0"/>
              </a:rPr>
              <a:t>submit one or two sentences identifying the main point of a lecture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Takes place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after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learning has been completed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Provides information and feedback that sums up the teaching and learning process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Product-oriented and assesses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final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product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68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SUMMATIVE ASSESSMENT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5"/>
          <p:cNvSpPr>
            <a:spLocks noChangeShapeType="1"/>
          </p:cNvSpPr>
          <p:nvPr/>
        </p:nvSpPr>
        <p:spPr bwMode="auto">
          <a:xfrm flipH="1">
            <a:off x="-4695825" y="3413125"/>
            <a:ext cx="3429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5" name="Rectangle 31"/>
          <p:cNvSpPr>
            <a:spLocks noChangeArrowheads="1"/>
          </p:cNvSpPr>
          <p:nvPr/>
        </p:nvSpPr>
        <p:spPr bwMode="auto">
          <a:xfrm>
            <a:off x="-4352925" y="1346200"/>
            <a:ext cx="1841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/>
              <a:t/>
            </a:r>
            <a:br>
              <a:rPr lang="en-US" sz="1100"/>
            </a:br>
            <a:endParaRPr lang="en-US"/>
          </a:p>
          <a:p>
            <a:endParaRPr lang="en-US"/>
          </a:p>
        </p:txBody>
      </p:sp>
      <p:sp>
        <p:nvSpPr>
          <p:cNvPr id="33796" name="Rectangle 32"/>
          <p:cNvSpPr>
            <a:spLocks noChangeArrowheads="1"/>
          </p:cNvSpPr>
          <p:nvPr/>
        </p:nvSpPr>
        <p:spPr bwMode="auto">
          <a:xfrm>
            <a:off x="-4352925" y="2155825"/>
            <a:ext cx="2270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en-US" sz="1100"/>
          </a:p>
          <a:p>
            <a:endParaRPr lang="en-US"/>
          </a:p>
        </p:txBody>
      </p:sp>
      <p:sp>
        <p:nvSpPr>
          <p:cNvPr id="33797" name="Rectangle 33"/>
          <p:cNvSpPr>
            <a:spLocks noChangeArrowheads="1"/>
          </p:cNvSpPr>
          <p:nvPr/>
        </p:nvSpPr>
        <p:spPr bwMode="auto">
          <a:xfrm>
            <a:off x="-4352925" y="4062413"/>
            <a:ext cx="10985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100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	</a:t>
            </a:r>
            <a:endParaRPr lang="en-US"/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0" y="4948238"/>
            <a:ext cx="5389563" cy="1681162"/>
            <a:chOff x="3427" y="8865"/>
            <a:chExt cx="6300" cy="1851"/>
          </a:xfrm>
        </p:grpSpPr>
        <p:sp>
          <p:nvSpPr>
            <p:cNvPr id="33828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27" y="8865"/>
              <a:ext cx="6300" cy="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Text Box 4"/>
            <p:cNvSpPr txBox="1">
              <a:spLocks noChangeArrowheads="1"/>
            </p:cNvSpPr>
            <p:nvPr/>
          </p:nvSpPr>
          <p:spPr bwMode="auto">
            <a:xfrm>
              <a:off x="4477" y="9945"/>
              <a:ext cx="1350" cy="4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cs typeface="Times New Roman" pitchFamily="18" charset="0"/>
                </a:rPr>
                <a:t>Single</a:t>
              </a:r>
              <a:endParaRPr lang="en-US" sz="1100" b="1"/>
            </a:p>
            <a:p>
              <a:endParaRPr lang="en-US"/>
            </a:p>
          </p:txBody>
        </p:sp>
        <p:sp>
          <p:nvSpPr>
            <p:cNvPr id="33830" name="Text Box 5"/>
            <p:cNvSpPr txBox="1">
              <a:spLocks noChangeArrowheads="1"/>
            </p:cNvSpPr>
            <p:nvPr/>
          </p:nvSpPr>
          <p:spPr bwMode="auto">
            <a:xfrm>
              <a:off x="6127" y="9945"/>
              <a:ext cx="1200" cy="49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cs typeface="Times New Roman" pitchFamily="18" charset="0"/>
                </a:rPr>
                <a:t>Double</a:t>
              </a:r>
              <a:endParaRPr lang="en-US" b="1"/>
            </a:p>
          </p:txBody>
        </p:sp>
        <p:sp>
          <p:nvSpPr>
            <p:cNvPr id="33831" name="Text Box 6"/>
            <p:cNvSpPr txBox="1">
              <a:spLocks noChangeArrowheads="1"/>
            </p:cNvSpPr>
            <p:nvPr/>
          </p:nvSpPr>
          <p:spPr bwMode="auto">
            <a:xfrm>
              <a:off x="7627" y="9791"/>
              <a:ext cx="1200" cy="6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cs typeface="Times New Roman" pitchFamily="18" charset="0"/>
                </a:rPr>
                <a:t>Key/Check</a:t>
              </a:r>
              <a:r>
                <a:rPr lang="en-US" sz="1200">
                  <a:cs typeface="Times New Roman" pitchFamily="18" charset="0"/>
                </a:rPr>
                <a:t> List</a:t>
              </a:r>
              <a:endParaRPr lang="en-US"/>
            </a:p>
          </p:txBody>
        </p:sp>
      </p:grpSp>
      <p:sp>
        <p:nvSpPr>
          <p:cNvPr id="33799" name="Line 7"/>
          <p:cNvSpPr>
            <a:spLocks noChangeShapeType="1"/>
          </p:cNvSpPr>
          <p:nvPr/>
        </p:nvSpPr>
        <p:spPr bwMode="auto">
          <a:xfrm flipH="1">
            <a:off x="3429000" y="2514600"/>
            <a:ext cx="660400" cy="1220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1528763" y="2762250"/>
            <a:ext cx="2573337" cy="962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4343400" y="1295400"/>
            <a:ext cx="322263" cy="700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5468938" y="1274763"/>
            <a:ext cx="1770062" cy="787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609600" y="2743200"/>
            <a:ext cx="914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600200" y="533400"/>
            <a:ext cx="6248400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>
                <a:cs typeface="Times New Roman" pitchFamily="18" charset="0"/>
              </a:rPr>
              <a:t> Type  of Questions for Formative &amp; Summative assessment </a:t>
            </a:r>
            <a:endParaRPr lang="en-US" sz="1600" b="1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860800" y="2062163"/>
            <a:ext cx="2011363" cy="525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>
                <a:cs typeface="Times New Roman" pitchFamily="18" charset="0"/>
              </a:rPr>
              <a:t>Matching   Type</a:t>
            </a:r>
            <a:r>
              <a:rPr lang="en-US" sz="1600">
                <a:cs typeface="Times New Roman" pitchFamily="18" charset="0"/>
              </a:rPr>
              <a:t> </a:t>
            </a:r>
            <a:endParaRPr lang="en-US" sz="1600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6032500" y="2062163"/>
            <a:ext cx="2654300" cy="525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>
                <a:cs typeface="Times New Roman" pitchFamily="18" charset="0"/>
              </a:rPr>
              <a:t>Multiple Choice Type</a:t>
            </a:r>
            <a:endParaRPr lang="en-US" sz="1600" b="1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63563" y="2236788"/>
            <a:ext cx="3055937" cy="525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>
                <a:cs typeface="Times New Roman" pitchFamily="18" charset="0"/>
              </a:rPr>
              <a:t>Alternative Response Type</a:t>
            </a:r>
            <a:endParaRPr lang="en-US" sz="1600" b="1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80963" y="3811588"/>
            <a:ext cx="1125537" cy="611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>
              <a:cs typeface="Times New Roman" pitchFamily="18" charset="0"/>
            </a:endParaRPr>
          </a:p>
          <a:p>
            <a:r>
              <a:rPr lang="en-US" sz="1200" b="1">
                <a:cs typeface="Times New Roman" pitchFamily="18" charset="0"/>
              </a:rPr>
              <a:t>True/False</a:t>
            </a:r>
            <a:endParaRPr lang="en-US" b="1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366838" y="3811588"/>
            <a:ext cx="1046162" cy="698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>
              <a:cs typeface="Times New Roman" pitchFamily="18" charset="0"/>
            </a:endParaRPr>
          </a:p>
          <a:p>
            <a:r>
              <a:rPr lang="en-US" sz="1200" b="1">
                <a:cs typeface="Times New Roman" pitchFamily="18" charset="0"/>
              </a:rPr>
              <a:t>Yes</a:t>
            </a:r>
            <a:r>
              <a:rPr lang="en-US" sz="1200">
                <a:cs typeface="Times New Roman" pitchFamily="18" charset="0"/>
              </a:rPr>
              <a:t>/ No</a:t>
            </a:r>
            <a:endParaRPr 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2735263" y="3724275"/>
            <a:ext cx="1608137" cy="698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 b="1">
              <a:cs typeface="Times New Roman" pitchFamily="18" charset="0"/>
            </a:endParaRPr>
          </a:p>
          <a:p>
            <a:r>
              <a:rPr lang="en-US" sz="1200" b="1">
                <a:cs typeface="Times New Roman" pitchFamily="18" charset="0"/>
              </a:rPr>
              <a:t>Right/Wrong</a:t>
            </a:r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4986338" y="3724275"/>
            <a:ext cx="1287462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>
              <a:cs typeface="Times New Roman" pitchFamily="18" charset="0"/>
            </a:endParaRPr>
          </a:p>
          <a:p>
            <a:r>
              <a:rPr lang="en-US" sz="1200">
                <a:cs typeface="Times New Roman" pitchFamily="18" charset="0"/>
              </a:rPr>
              <a:t>Question </a:t>
            </a:r>
            <a:r>
              <a:rPr lang="en-US" sz="1200" b="1">
                <a:cs typeface="Times New Roman" pitchFamily="18" charset="0"/>
              </a:rPr>
              <a:t>Form</a:t>
            </a:r>
            <a:endParaRPr lang="en-US" b="1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6837363" y="3636963"/>
            <a:ext cx="1608137" cy="785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>
              <a:solidFill>
                <a:srgbClr val="080808"/>
              </a:solidFill>
              <a:cs typeface="Times New Roman" pitchFamily="18" charset="0"/>
            </a:endParaRPr>
          </a:p>
          <a:p>
            <a:r>
              <a:rPr lang="en-US" sz="1200" b="1">
                <a:cs typeface="Times New Roman" pitchFamily="18" charset="0"/>
              </a:rPr>
              <a:t>Incomplete</a:t>
            </a:r>
            <a:r>
              <a:rPr lang="en-US" sz="1200">
                <a:cs typeface="Times New Roman" pitchFamily="18" charset="0"/>
              </a:rPr>
              <a:t> Statement </a:t>
            </a:r>
          </a:p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2895600" y="4419600"/>
            <a:ext cx="45720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H="1">
            <a:off x="4495800" y="2451100"/>
            <a:ext cx="160338" cy="334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H="1">
            <a:off x="1600200" y="4419600"/>
            <a:ext cx="129540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>
            <a:off x="1676400" y="1295400"/>
            <a:ext cx="1689100" cy="919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Line 26"/>
          <p:cNvSpPr>
            <a:spLocks noChangeShapeType="1"/>
          </p:cNvSpPr>
          <p:nvPr/>
        </p:nvSpPr>
        <p:spPr bwMode="auto">
          <a:xfrm>
            <a:off x="1447800" y="2762250"/>
            <a:ext cx="804863" cy="1049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Text Box 27"/>
          <p:cNvSpPr txBox="1">
            <a:spLocks noChangeArrowheads="1"/>
          </p:cNvSpPr>
          <p:nvPr/>
        </p:nvSpPr>
        <p:spPr bwMode="auto">
          <a:xfrm>
            <a:off x="7399338" y="5559425"/>
            <a:ext cx="965200" cy="525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cs typeface="Times New Roman" pitchFamily="18" charset="0"/>
              </a:rPr>
              <a:t>Fill in the blank</a:t>
            </a:r>
            <a:endParaRPr lang="en-US"/>
          </a:p>
        </p:txBody>
      </p:sp>
      <p:sp>
        <p:nvSpPr>
          <p:cNvPr id="33819" name="Text Box 28"/>
          <p:cNvSpPr txBox="1">
            <a:spLocks noChangeArrowheads="1"/>
          </p:cNvSpPr>
          <p:nvPr/>
        </p:nvSpPr>
        <p:spPr bwMode="auto">
          <a:xfrm>
            <a:off x="5791200" y="5646738"/>
            <a:ext cx="844550" cy="525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>
              <a:cs typeface="Times New Roman" pitchFamily="18" charset="0"/>
            </a:endParaRPr>
          </a:p>
          <a:p>
            <a:r>
              <a:rPr lang="en-US" sz="1200" b="1">
                <a:cs typeface="Times New Roman" pitchFamily="18" charset="0"/>
              </a:rPr>
              <a:t>Matrix</a:t>
            </a:r>
            <a:endParaRPr lang="en-US" b="1"/>
          </a:p>
        </p:txBody>
      </p:sp>
      <p:sp>
        <p:nvSpPr>
          <p:cNvPr id="33820" name="Line 29"/>
          <p:cNvSpPr>
            <a:spLocks noChangeShapeType="1"/>
          </p:cNvSpPr>
          <p:nvPr/>
        </p:nvSpPr>
        <p:spPr bwMode="auto">
          <a:xfrm flipH="1">
            <a:off x="5791200" y="2514600"/>
            <a:ext cx="121920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1" name="Line 30"/>
          <p:cNvSpPr>
            <a:spLocks noChangeShapeType="1"/>
          </p:cNvSpPr>
          <p:nvPr/>
        </p:nvSpPr>
        <p:spPr bwMode="auto">
          <a:xfrm>
            <a:off x="7010400" y="2590800"/>
            <a:ext cx="6858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2" name="Line 34"/>
          <p:cNvSpPr>
            <a:spLocks noChangeShapeType="1"/>
          </p:cNvSpPr>
          <p:nvPr/>
        </p:nvSpPr>
        <p:spPr bwMode="auto">
          <a:xfrm>
            <a:off x="5029200" y="2590800"/>
            <a:ext cx="2252663" cy="1049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Line 35"/>
          <p:cNvSpPr>
            <a:spLocks noChangeShapeType="1"/>
          </p:cNvSpPr>
          <p:nvPr/>
        </p:nvSpPr>
        <p:spPr bwMode="auto">
          <a:xfrm>
            <a:off x="7467600" y="4419600"/>
            <a:ext cx="3810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4" name="Line 36"/>
          <p:cNvSpPr>
            <a:spLocks noChangeShapeType="1"/>
          </p:cNvSpPr>
          <p:nvPr/>
        </p:nvSpPr>
        <p:spPr bwMode="auto">
          <a:xfrm>
            <a:off x="5410200" y="4495800"/>
            <a:ext cx="939800" cy="1216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5" name="Line 37"/>
          <p:cNvSpPr>
            <a:spLocks noChangeShapeType="1"/>
          </p:cNvSpPr>
          <p:nvPr/>
        </p:nvSpPr>
        <p:spPr bwMode="auto">
          <a:xfrm>
            <a:off x="4826000" y="2587625"/>
            <a:ext cx="723900" cy="1136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6" name="Text Box 12"/>
          <p:cNvSpPr txBox="1">
            <a:spLocks noChangeArrowheads="1"/>
          </p:cNvSpPr>
          <p:nvPr/>
        </p:nvSpPr>
        <p:spPr bwMode="auto">
          <a:xfrm>
            <a:off x="1600200" y="533400"/>
            <a:ext cx="6248400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>
                <a:cs typeface="Times New Roman" pitchFamily="18" charset="0"/>
              </a:rPr>
              <a:t> Type  of Questions for Formative &amp; Summative assessment </a:t>
            </a:r>
            <a:endParaRPr lang="en-US" sz="1600" b="1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7B27B-3D8A-4E10-84DD-9463F04BD5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11200" dirty="0">
                <a:latin typeface="Arial" pitchFamily="34" charset="0"/>
                <a:cs typeface="Arial" pitchFamily="34" charset="0"/>
              </a:rPr>
              <a:t>Examinations (major, high-stakes exams) </a:t>
            </a:r>
          </a:p>
          <a:p>
            <a:pPr>
              <a:buNone/>
            </a:pPr>
            <a:endParaRPr lang="en-US" sz="11200" dirty="0">
              <a:latin typeface="Arial" pitchFamily="34" charset="0"/>
              <a:cs typeface="Arial" pitchFamily="34" charset="0"/>
            </a:endParaRPr>
          </a:p>
          <a:p>
            <a:r>
              <a:rPr lang="en-US" sz="11200" dirty="0">
                <a:latin typeface="Arial" pitchFamily="34" charset="0"/>
                <a:cs typeface="Arial" pitchFamily="34" charset="0"/>
              </a:rPr>
              <a:t>Final examination (a truly summative assessment) </a:t>
            </a:r>
          </a:p>
          <a:p>
            <a:endParaRPr lang="en-US" sz="11200" dirty="0">
              <a:latin typeface="Arial" pitchFamily="34" charset="0"/>
              <a:cs typeface="Arial" pitchFamily="34" charset="0"/>
            </a:endParaRPr>
          </a:p>
          <a:p>
            <a:r>
              <a:rPr lang="en-US" sz="11200" dirty="0" smtClean="0">
                <a:latin typeface="Arial" pitchFamily="34" charset="0"/>
                <a:cs typeface="Arial" pitchFamily="34" charset="0"/>
              </a:rPr>
              <a:t>Term 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papers (drafts submitted throughout the semester would be a formative assessment) </a:t>
            </a:r>
          </a:p>
          <a:p>
            <a:endParaRPr lang="en-US" sz="11200" dirty="0">
              <a:latin typeface="Arial" pitchFamily="34" charset="0"/>
              <a:cs typeface="Arial" pitchFamily="34" charset="0"/>
            </a:endParaRPr>
          </a:p>
          <a:p>
            <a:r>
              <a:rPr lang="en-US" sz="1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Projects (project phases submitted at various completion points could be formatively assessed) </a:t>
            </a:r>
          </a:p>
          <a:p>
            <a:endParaRPr lang="en-US" sz="11200" dirty="0">
              <a:latin typeface="Arial" pitchFamily="34" charset="0"/>
              <a:cs typeface="Arial" pitchFamily="34" charset="0"/>
            </a:endParaRPr>
          </a:p>
          <a:p>
            <a:endParaRPr lang="en-US" sz="1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Types of Summative Assessment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Assessment measures if and how students are learning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It may be more beneficial to begin planning assessment strategies at the beginning of the semester and implement them throughout the entire instructional experience</a:t>
            </a:r>
            <a:endParaRPr lang="en-US" sz="2800" dirty="0" smtClean="0"/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selection of appropriate assessments should also match course and program objectives necessary for accreditation requirements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62000" y="533400"/>
          <a:ext cx="3602038" cy="5715000"/>
        </p:xfrm>
        <a:graphic>
          <a:graphicData uri="http://schemas.openxmlformats.org/presentationml/2006/ole">
            <p:oleObj spid="_x0000_s1026" name="Clip" r:id="rId3" imgW="1087222" imgH="1723644" progId="">
              <p:embed/>
            </p:oleObj>
          </a:graphicData>
        </a:graphic>
      </p:graphicFrame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4953000" y="533400"/>
            <a:ext cx="3886200" cy="2895600"/>
          </a:xfrm>
          <a:prstGeom prst="wedgeRoundRectCallout">
            <a:avLst>
              <a:gd name="adj1" fmla="val -69361"/>
              <a:gd name="adj2" fmla="val 68421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0" y="990600"/>
            <a:ext cx="3200400" cy="173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rgbClr val="0099FF"/>
                </a:solidFill>
              </a:rPr>
              <a:t>Thank You!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C406F-C645-4DA0-95FB-E102690FE2C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What is Assessment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5140325"/>
          </a:xfrm>
        </p:spPr>
        <p:txBody>
          <a:bodyPr>
            <a:normAutofit/>
          </a:bodyPr>
          <a:lstStyle/>
          <a:p>
            <a:pPr indent="0"/>
            <a:r>
              <a:rPr lang="en-US" dirty="0" smtClean="0"/>
              <a:t>Assessment in education is the process of </a:t>
            </a:r>
            <a:r>
              <a:rPr lang="en-US" i="1" dirty="0" smtClean="0"/>
              <a:t>gathering</a:t>
            </a:r>
            <a:r>
              <a:rPr lang="en-US" dirty="0" smtClean="0"/>
              <a:t>, </a:t>
            </a:r>
            <a:r>
              <a:rPr lang="en-US" i="1" dirty="0" smtClean="0"/>
              <a:t>interpreting</a:t>
            </a:r>
            <a:r>
              <a:rPr lang="en-US" dirty="0" smtClean="0"/>
              <a:t>, </a:t>
            </a:r>
            <a:r>
              <a:rPr lang="en-US" i="1" dirty="0" smtClean="0"/>
              <a:t>recording</a:t>
            </a:r>
            <a:r>
              <a:rPr lang="en-US" dirty="0" smtClean="0"/>
              <a:t>, and </a:t>
            </a:r>
            <a:r>
              <a:rPr lang="en-US" i="1" dirty="0" smtClean="0"/>
              <a:t>using</a:t>
            </a:r>
            <a:r>
              <a:rPr lang="en-US" dirty="0" smtClean="0"/>
              <a:t> information about pupils’ responses to an educational task. (</a:t>
            </a:r>
            <a:r>
              <a:rPr lang="en-US" dirty="0" err="1" smtClean="0"/>
              <a:t>Harlen</a:t>
            </a:r>
            <a:r>
              <a:rPr lang="en-US" dirty="0" smtClean="0"/>
              <a:t>, </a:t>
            </a:r>
            <a:r>
              <a:rPr lang="en-US" dirty="0" err="1" smtClean="0"/>
              <a:t>Gipps</a:t>
            </a:r>
            <a:r>
              <a:rPr lang="en-US" dirty="0" smtClean="0"/>
              <a:t>, </a:t>
            </a:r>
            <a:r>
              <a:rPr lang="en-US" dirty="0" err="1" smtClean="0"/>
              <a:t>Broadfoot</a:t>
            </a:r>
            <a:r>
              <a:rPr lang="en-US" dirty="0" smtClean="0"/>
              <a:t>, Nuttal,1992).</a:t>
            </a:r>
          </a:p>
          <a:p>
            <a:pPr indent="0"/>
            <a:endParaRPr lang="en-US" dirty="0" smtClean="0"/>
          </a:p>
          <a:p>
            <a:pPr indent="0"/>
            <a:r>
              <a:rPr lang="en-US" i="1" dirty="0"/>
              <a:t>Assessment is the process of gathering data. More specifically, assessment is the ways instructors gather data about their teaching and their students’ learning (Hanna &amp; </a:t>
            </a:r>
            <a:r>
              <a:rPr lang="en-US" i="1" dirty="0" err="1"/>
              <a:t>Dettmer</a:t>
            </a:r>
            <a:r>
              <a:rPr lang="en-US" i="1" dirty="0"/>
              <a:t>, 2004).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1371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Purpose of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Certification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Ranking ( For Selection/ Grading)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Feedback to the teachers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Feedback to the students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2192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Types of Assessment: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Diagnostic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Formative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Summative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Three types of assessment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 To identify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students’ current knowledge of a subject, their skill sets and capabilities, and to clarify misconceptions 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before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teaching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takes place. </a:t>
            </a:r>
          </a:p>
          <a:p>
            <a:endParaRPr lang="en-US" sz="3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Types 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of Diagnostic 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Assessments: 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Pre-tests (on content and abilities) 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Self-assessments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(identifying skills and competencies) 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Discussion board responses (on content-specific prompts) 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Interviews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(brief, private, 10-minute interview of each student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Diagnostic Assessment 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1021</Words>
  <Application>Microsoft Office PowerPoint</Application>
  <PresentationFormat>On-screen Show (4:3)</PresentationFormat>
  <Paragraphs>173</Paragraphs>
  <Slides>26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Concourse</vt:lpstr>
      <vt:lpstr>Clip</vt:lpstr>
      <vt:lpstr>Formative Assessment</vt:lpstr>
      <vt:lpstr>Slide 2</vt:lpstr>
      <vt:lpstr>Slide 3</vt:lpstr>
      <vt:lpstr>Slide 4</vt:lpstr>
      <vt:lpstr>Slide 5</vt:lpstr>
      <vt:lpstr>Slide 6</vt:lpstr>
      <vt:lpstr>Slide 7</vt:lpstr>
      <vt:lpstr>Three types of assessment </vt:lpstr>
      <vt:lpstr>Diagnostic Assessment  </vt:lpstr>
      <vt:lpstr>Formative Assessment</vt:lpstr>
      <vt:lpstr>Contd..</vt:lpstr>
      <vt:lpstr>Contd..</vt:lpstr>
      <vt:lpstr>Purposes of Formative assessment: </vt:lpstr>
      <vt:lpstr>Feedback</vt:lpstr>
      <vt:lpstr>Contd..</vt:lpstr>
      <vt:lpstr>10 Principles for Formative Assessment</vt:lpstr>
      <vt:lpstr>Contd…</vt:lpstr>
      <vt:lpstr> </vt:lpstr>
      <vt:lpstr>Benefits for students </vt:lpstr>
      <vt:lpstr>  </vt:lpstr>
      <vt:lpstr>Contd…</vt:lpstr>
      <vt:lpstr>SUMMATIVE ASSESSMENT</vt:lpstr>
      <vt:lpstr>Slide 23</vt:lpstr>
      <vt:lpstr>Types of Summative Assessment</vt:lpstr>
      <vt:lpstr>Summary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Formative Assessment</dc:title>
  <dc:creator>MR. GUPTA</dc:creator>
  <cp:lastModifiedBy>a</cp:lastModifiedBy>
  <cp:revision>120</cp:revision>
  <dcterms:created xsi:type="dcterms:W3CDTF">2014-10-31T08:49:28Z</dcterms:created>
  <dcterms:modified xsi:type="dcterms:W3CDTF">2014-12-09T11:28:30Z</dcterms:modified>
</cp:coreProperties>
</file>