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308" r:id="rId2"/>
    <p:sldId id="369" r:id="rId3"/>
    <p:sldId id="257" r:id="rId4"/>
    <p:sldId id="365" r:id="rId5"/>
    <p:sldId id="258" r:id="rId6"/>
    <p:sldId id="309" r:id="rId7"/>
    <p:sldId id="310" r:id="rId8"/>
    <p:sldId id="312" r:id="rId9"/>
    <p:sldId id="286" r:id="rId10"/>
    <p:sldId id="313" r:id="rId11"/>
    <p:sldId id="343" r:id="rId12"/>
    <p:sldId id="344" r:id="rId13"/>
    <p:sldId id="259" r:id="rId14"/>
    <p:sldId id="260" r:id="rId15"/>
    <p:sldId id="261" r:id="rId16"/>
    <p:sldId id="263" r:id="rId17"/>
    <p:sldId id="264" r:id="rId18"/>
    <p:sldId id="315" r:id="rId19"/>
    <p:sldId id="316" r:id="rId20"/>
    <p:sldId id="349" r:id="rId21"/>
    <p:sldId id="317" r:id="rId22"/>
    <p:sldId id="348" r:id="rId23"/>
    <p:sldId id="422" r:id="rId24"/>
    <p:sldId id="423" r:id="rId25"/>
    <p:sldId id="265" r:id="rId26"/>
    <p:sldId id="289" r:id="rId27"/>
    <p:sldId id="318" r:id="rId28"/>
    <p:sldId id="287" r:id="rId29"/>
    <p:sldId id="324" r:id="rId30"/>
    <p:sldId id="319" r:id="rId31"/>
    <p:sldId id="320" r:id="rId32"/>
    <p:sldId id="321" r:id="rId33"/>
    <p:sldId id="322" r:id="rId34"/>
    <p:sldId id="366" r:id="rId35"/>
    <p:sldId id="367" r:id="rId36"/>
    <p:sldId id="368" r:id="rId37"/>
    <p:sldId id="357" r:id="rId38"/>
    <p:sldId id="371" r:id="rId39"/>
    <p:sldId id="338" r:id="rId40"/>
    <p:sldId id="372" r:id="rId41"/>
    <p:sldId id="373" r:id="rId42"/>
    <p:sldId id="334" r:id="rId43"/>
    <p:sldId id="335" r:id="rId44"/>
    <p:sldId id="336" r:id="rId45"/>
    <p:sldId id="307" r:id="rId46"/>
    <p:sldId id="331" r:id="rId47"/>
    <p:sldId id="285" r:id="rId48"/>
    <p:sldId id="290" r:id="rId49"/>
    <p:sldId id="291" r:id="rId50"/>
    <p:sldId id="292" r:id="rId51"/>
    <p:sldId id="293" r:id="rId52"/>
    <p:sldId id="294" r:id="rId53"/>
    <p:sldId id="295" r:id="rId54"/>
    <p:sldId id="296" r:id="rId55"/>
    <p:sldId id="375" r:id="rId56"/>
    <p:sldId id="383" r:id="rId57"/>
    <p:sldId id="376" r:id="rId58"/>
    <p:sldId id="378" r:id="rId59"/>
    <p:sldId id="379" r:id="rId60"/>
    <p:sldId id="380" r:id="rId61"/>
    <p:sldId id="381" r:id="rId62"/>
    <p:sldId id="382" r:id="rId63"/>
    <p:sldId id="377" r:id="rId64"/>
    <p:sldId id="384" r:id="rId65"/>
    <p:sldId id="407"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397" r:id="rId79"/>
    <p:sldId id="405" r:id="rId80"/>
    <p:sldId id="404" r:id="rId81"/>
    <p:sldId id="406" r:id="rId82"/>
    <p:sldId id="400" r:id="rId83"/>
    <p:sldId id="401" r:id="rId84"/>
    <p:sldId id="402" r:id="rId85"/>
    <p:sldId id="403" r:id="rId86"/>
    <p:sldId id="408" r:id="rId87"/>
    <p:sldId id="409" r:id="rId88"/>
    <p:sldId id="410" r:id="rId89"/>
    <p:sldId id="411" r:id="rId90"/>
    <p:sldId id="412" r:id="rId91"/>
    <p:sldId id="413" r:id="rId92"/>
    <p:sldId id="414" r:id="rId93"/>
    <p:sldId id="416" r:id="rId94"/>
    <p:sldId id="418" r:id="rId95"/>
    <p:sldId id="419" r:id="rId96"/>
    <p:sldId id="420" r:id="rId97"/>
    <p:sldId id="421" r:id="rId98"/>
    <p:sldId id="415" r:id="rId99"/>
    <p:sldId id="297" r:id="rId100"/>
    <p:sldId id="298" r:id="rId101"/>
    <p:sldId id="299" r:id="rId102"/>
    <p:sldId id="358" r:id="rId103"/>
    <p:sldId id="370" r:id="rId104"/>
    <p:sldId id="359" r:id="rId105"/>
    <p:sldId id="360" r:id="rId106"/>
    <p:sldId id="361" r:id="rId107"/>
    <p:sldId id="362" r:id="rId108"/>
    <p:sldId id="363" r:id="rId109"/>
    <p:sldId id="364" r:id="rId110"/>
    <p:sldId id="339" r:id="rId111"/>
    <p:sldId id="350" r:id="rId112"/>
    <p:sldId id="352" r:id="rId1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ya Baskar" initials="P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66"/>
    <a:srgbClr val="FFFF00"/>
    <a:srgbClr val="FF0000"/>
    <a:srgbClr val="800000"/>
    <a:srgbClr val="99FF66"/>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53" autoAdjust="0"/>
    <p:restoredTop sz="86333" autoAdjust="0"/>
  </p:normalViewPr>
  <p:slideViewPr>
    <p:cSldViewPr>
      <p:cViewPr varScale="1">
        <p:scale>
          <a:sx n="71" d="100"/>
          <a:sy n="71" d="100"/>
        </p:scale>
        <p:origin x="-498" y="-96"/>
      </p:cViewPr>
      <p:guideLst>
        <p:guide orient="horz" pos="2160"/>
        <p:guide pos="2880"/>
      </p:guideLst>
    </p:cSldViewPr>
  </p:slideViewPr>
  <p:outlineViewPr>
    <p:cViewPr>
      <p:scale>
        <a:sx n="33" d="100"/>
        <a:sy n="33" d="100"/>
      </p:scale>
      <p:origin x="108" y="122676"/>
    </p:cViewPr>
  </p:outlineViewPr>
  <p:notesTextViewPr>
    <p:cViewPr>
      <p:scale>
        <a:sx n="100" d="100"/>
        <a:sy n="100" d="100"/>
      </p:scale>
      <p:origin x="0" y="0"/>
    </p:cViewPr>
  </p:notesTextViewPr>
  <p:sorterViewPr>
    <p:cViewPr>
      <p:scale>
        <a:sx n="66" d="100"/>
        <a:sy n="66" d="100"/>
      </p:scale>
      <p:origin x="0" y="322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8163238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36104781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2320859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216255252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3509349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32922546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1579312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60289815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42418889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3E28D29-1ECB-41DF-951B-2A23F95AD026}"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pPr/>
              <a:t>‹#›</a:t>
            </a:fld>
            <a:endParaRPr lang="en-US" dirty="0"/>
          </a:p>
        </p:txBody>
      </p:sp>
    </p:spTree>
    <p:extLst>
      <p:ext uri="{BB962C8B-B14F-4D97-AF65-F5344CB8AC3E}">
        <p14:creationId xmlns:p14="http://schemas.microsoft.com/office/powerpoint/2010/main" xmlns="" val="282375994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90315501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35632684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74912779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25786579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05636912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80090884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17514261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DFF08F-DC6B-4601-B491-B0F83F6DD2DA}" type="datetimeFigureOut">
              <a:rPr lang="en-US" smtClean="0"/>
              <a:pPr/>
              <a:t>3/12/2015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29020538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7.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533400"/>
            <a:ext cx="7772400" cy="3048000"/>
          </a:xfrm>
        </p:spPr>
        <p:txBody>
          <a:bodyPr/>
          <a:lstStyle/>
          <a:p>
            <a:r>
              <a:rPr lang="en-US" sz="5400" dirty="0" smtClean="0">
                <a:solidFill>
                  <a:srgbClr val="FF0000"/>
                </a:solidFill>
              </a:rPr>
              <a:t>ROTARY INSTRUMENTS IN CONSERVATIVE DENTISTRY</a:t>
            </a:r>
            <a:endParaRPr lang="en-US" sz="5400" dirty="0">
              <a:solidFill>
                <a:srgbClr val="FF0000"/>
              </a:solidFill>
            </a:endParaRPr>
          </a:p>
        </p:txBody>
      </p:sp>
      <p:sp>
        <p:nvSpPr>
          <p:cNvPr id="3" name="Content Placeholder 2"/>
          <p:cNvSpPr>
            <a:spLocks noGrp="1"/>
          </p:cNvSpPr>
          <p:nvPr>
            <p:ph idx="1"/>
          </p:nvPr>
        </p:nvSpPr>
        <p:spPr>
          <a:xfrm>
            <a:off x="609600" y="3810000"/>
            <a:ext cx="7772400" cy="4114800"/>
          </a:xfrm>
        </p:spPr>
        <p:txBody>
          <a:bodyPr/>
          <a:lstStyle/>
          <a:p>
            <a:pPr algn="ctr">
              <a:buNone/>
            </a:pPr>
            <a:r>
              <a:rPr lang="en-US" sz="2400" dirty="0" smtClean="0">
                <a:solidFill>
                  <a:srgbClr val="FFFF00"/>
                </a:solidFill>
              </a:rPr>
              <a:t>      Dr . VIJAY KUMAR SHAKYA </a:t>
            </a:r>
          </a:p>
          <a:p>
            <a:pPr algn="ctr">
              <a:buNone/>
            </a:pPr>
            <a:r>
              <a:rPr lang="en-US" sz="2400" dirty="0" smtClean="0">
                <a:solidFill>
                  <a:srgbClr val="FFFF00"/>
                </a:solidFill>
              </a:rPr>
              <a:t>  </a:t>
            </a:r>
          </a:p>
          <a:p>
            <a:pPr algn="ctr">
              <a:buNone/>
            </a:pPr>
            <a:r>
              <a:rPr lang="en-US" sz="2400" dirty="0" smtClean="0">
                <a:solidFill>
                  <a:srgbClr val="FFFF00"/>
                </a:solidFill>
              </a:rPr>
              <a:t>Dept of Conservative Dentistry and </a:t>
            </a:r>
            <a:r>
              <a:rPr lang="en-US" sz="2400" dirty="0" err="1" smtClean="0">
                <a:solidFill>
                  <a:srgbClr val="FFFF00"/>
                </a:solidFill>
              </a:rPr>
              <a:t>Endodontics</a:t>
            </a:r>
            <a:endParaRPr lang="en-US" sz="2400" dirty="0" smtClean="0">
              <a:solidFill>
                <a:srgbClr val="FFFF00"/>
              </a:solidFill>
            </a:endParaRPr>
          </a:p>
          <a:p>
            <a:pPr algn="ctr">
              <a:buNone/>
            </a:pPr>
            <a:r>
              <a:rPr lang="en-US" sz="2400" dirty="0" smtClean="0">
                <a:solidFill>
                  <a:srgbClr val="FFFF00"/>
                </a:solidFill>
              </a:rPr>
              <a:t> </a:t>
            </a:r>
            <a:endParaRPr lang="en-US" sz="2400"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CCCCFF"/>
        </a:solidFill>
        <a:effectLst/>
      </p:bgPr>
    </p:bg>
    <p:spTree>
      <p:nvGrpSpPr>
        <p:cNvPr id="1" name=""/>
        <p:cNvGrpSpPr/>
        <p:nvPr/>
      </p:nvGrpSpPr>
      <p:grpSpPr>
        <a:xfrm>
          <a:off x="0" y="0"/>
          <a:ext cx="0" cy="0"/>
          <a:chOff x="0" y="0"/>
          <a:chExt cx="0" cy="0"/>
        </a:xfrm>
      </p:grpSpPr>
      <p:sp>
        <p:nvSpPr>
          <p:cNvPr id="60419" name="Rectangle 1027"/>
          <p:cNvSpPr>
            <a:spLocks noChangeArrowheads="1"/>
          </p:cNvSpPr>
          <p:nvPr/>
        </p:nvSpPr>
        <p:spPr bwMode="auto">
          <a:xfrm>
            <a:off x="2971800" y="2200275"/>
            <a:ext cx="9144000" cy="0"/>
          </a:xfrm>
          <a:prstGeom prst="rect">
            <a:avLst/>
          </a:prstGeom>
          <a:noFill/>
          <a:ln w="9525">
            <a:noFill/>
            <a:miter lim="800000"/>
            <a:headEnd/>
            <a:tailEnd/>
          </a:ln>
          <a:effectLst/>
        </p:spPr>
        <p:txBody>
          <a:bodyPr>
            <a:spAutoFit/>
          </a:bodyPr>
          <a:lstStyle/>
          <a:p>
            <a:endParaRPr lang="en-US"/>
          </a:p>
        </p:txBody>
      </p:sp>
      <p:graphicFrame>
        <p:nvGraphicFramePr>
          <p:cNvPr id="60418" name="Object 1026"/>
          <p:cNvGraphicFramePr>
            <a:graphicFrameLocks noChangeAspect="1"/>
          </p:cNvGraphicFramePr>
          <p:nvPr/>
        </p:nvGraphicFramePr>
        <p:xfrm>
          <a:off x="304800" y="381000"/>
          <a:ext cx="4343400" cy="3048000"/>
        </p:xfrm>
        <a:graphic>
          <a:graphicData uri="http://schemas.openxmlformats.org/presentationml/2006/ole">
            <p:oleObj spid="_x0000_s60429" r:id="rId3" imgW="3195834" imgH="2454857" progId="">
              <p:embed/>
            </p:oleObj>
          </a:graphicData>
        </a:graphic>
      </p:graphicFrame>
      <p:sp>
        <p:nvSpPr>
          <p:cNvPr id="60421" name="Rectangle 1029"/>
          <p:cNvSpPr>
            <a:spLocks noChangeArrowheads="1"/>
          </p:cNvSpPr>
          <p:nvPr/>
        </p:nvSpPr>
        <p:spPr bwMode="auto">
          <a:xfrm>
            <a:off x="3033713" y="2305050"/>
            <a:ext cx="9144000" cy="0"/>
          </a:xfrm>
          <a:prstGeom prst="rect">
            <a:avLst/>
          </a:prstGeom>
          <a:noFill/>
          <a:ln w="9525">
            <a:noFill/>
            <a:miter lim="800000"/>
            <a:headEnd/>
            <a:tailEnd/>
          </a:ln>
          <a:effectLst/>
        </p:spPr>
        <p:txBody>
          <a:bodyPr>
            <a:spAutoFit/>
          </a:bodyPr>
          <a:lstStyle/>
          <a:p>
            <a:endParaRPr lang="en-US"/>
          </a:p>
        </p:txBody>
      </p:sp>
      <p:graphicFrame>
        <p:nvGraphicFramePr>
          <p:cNvPr id="60420" name="Object 1028"/>
          <p:cNvGraphicFramePr>
            <a:graphicFrameLocks noChangeAspect="1"/>
          </p:cNvGraphicFramePr>
          <p:nvPr/>
        </p:nvGraphicFramePr>
        <p:xfrm>
          <a:off x="4876800" y="3124200"/>
          <a:ext cx="3886200" cy="3200400"/>
        </p:xfrm>
        <a:graphic>
          <a:graphicData uri="http://schemas.openxmlformats.org/presentationml/2006/ole">
            <p:oleObj spid="_x0000_s60430" r:id="rId4" imgW="3072390" imgH="2249143"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solidFill>
                  <a:srgbClr val="99FF66"/>
                </a:solidFill>
              </a:rPr>
              <a:t>STEAM STERILIZATION OF HAND PIECE</a:t>
            </a:r>
          </a:p>
        </p:txBody>
      </p:sp>
      <p:sp>
        <p:nvSpPr>
          <p:cNvPr id="45059" name="Rectangle 3"/>
          <p:cNvSpPr>
            <a:spLocks noGrp="1" noChangeArrowheads="1"/>
          </p:cNvSpPr>
          <p:nvPr>
            <p:ph idx="1"/>
          </p:nvPr>
        </p:nvSpPr>
        <p:spPr>
          <a:xfrm>
            <a:off x="685800" y="1981200"/>
            <a:ext cx="7772400" cy="4419600"/>
          </a:xfrm>
        </p:spPr>
        <p:txBody>
          <a:bodyPr/>
          <a:lstStyle/>
          <a:p>
            <a:pPr>
              <a:lnSpc>
                <a:spcPct val="90000"/>
              </a:lnSpc>
              <a:buClr>
                <a:srgbClr val="FFFF00"/>
              </a:buClr>
              <a:buFont typeface="Wingdings" pitchFamily="2" charset="2"/>
              <a:buChar char="§"/>
            </a:pPr>
            <a:r>
              <a:rPr lang="en-US"/>
              <a:t>Autoclave sterilization of hand pieces is one of the most rapid method. </a:t>
            </a:r>
          </a:p>
          <a:p>
            <a:pPr>
              <a:lnSpc>
                <a:spcPct val="90000"/>
              </a:lnSpc>
              <a:buClr>
                <a:srgbClr val="FFFF00"/>
              </a:buClr>
              <a:buFont typeface="Wingdings" pitchFamily="2" charset="2"/>
              <a:buChar char="§"/>
            </a:pPr>
            <a:r>
              <a:rPr lang="en-US" b="1">
                <a:solidFill>
                  <a:srgbClr val="FFFF00"/>
                </a:solidFill>
              </a:rPr>
              <a:t>AUTOCLAVING PROCEDURE:</a:t>
            </a:r>
          </a:p>
          <a:p>
            <a:pPr lvl="1">
              <a:lnSpc>
                <a:spcPct val="90000"/>
              </a:lnSpc>
              <a:buClr>
                <a:srgbClr val="FF0000"/>
              </a:buClr>
              <a:buFontTx/>
              <a:buChar char="•"/>
            </a:pPr>
            <a:r>
              <a:rPr lang="en-US"/>
              <a:t>If proper cleaning and lubricating is preformed as prescribed by the manufacturer, good utility is obtainable with regular autoclaving.</a:t>
            </a:r>
          </a:p>
          <a:p>
            <a:pPr lvl="1">
              <a:lnSpc>
                <a:spcPct val="90000"/>
              </a:lnSpc>
              <a:buClr>
                <a:srgbClr val="FF0000"/>
              </a:buClr>
              <a:buFontTx/>
              <a:buChar char="•"/>
            </a:pPr>
            <a:r>
              <a:rPr lang="en-US"/>
              <a:t>Insert into a sterilization bag and seal it</a:t>
            </a:r>
          </a:p>
          <a:p>
            <a:pPr lvl="1">
              <a:lnSpc>
                <a:spcPct val="90000"/>
              </a:lnSpc>
              <a:buClr>
                <a:srgbClr val="FF0000"/>
              </a:buClr>
              <a:buFontTx/>
              <a:buChar char="•"/>
            </a:pPr>
            <a:r>
              <a:rPr lang="en-US"/>
              <a:t>Autoclave at : 121</a:t>
            </a:r>
            <a:r>
              <a:rPr lang="en-US" baseline="30000"/>
              <a:t>o</a:t>
            </a:r>
            <a:r>
              <a:rPr lang="en-US"/>
              <a:t> for 20 min or				132</a:t>
            </a:r>
            <a:r>
              <a:rPr lang="en-US" baseline="30000"/>
              <a:t>o</a:t>
            </a:r>
            <a:r>
              <a:rPr lang="en-US"/>
              <a:t> for 15 min</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solidFill>
                  <a:srgbClr val="99FF66"/>
                </a:solidFill>
              </a:rPr>
              <a:t>OTHER METHODS</a:t>
            </a:r>
          </a:p>
        </p:txBody>
      </p:sp>
      <p:sp>
        <p:nvSpPr>
          <p:cNvPr id="46083" name="Rectangle 3"/>
          <p:cNvSpPr>
            <a:spLocks noGrp="1" noChangeArrowheads="1"/>
          </p:cNvSpPr>
          <p:nvPr>
            <p:ph idx="1"/>
          </p:nvPr>
        </p:nvSpPr>
        <p:spPr/>
        <p:txBody>
          <a:bodyPr/>
          <a:lstStyle/>
          <a:p>
            <a:pPr>
              <a:buClr>
                <a:srgbClr val="FFFF00"/>
              </a:buClr>
              <a:buFont typeface="Wingdings" pitchFamily="2" charset="2"/>
              <a:buChar char="§"/>
            </a:pPr>
            <a:r>
              <a:rPr lang="en-US" sz="3600" b="1" i="1"/>
              <a:t>Chemical vapour pressure sterilization</a:t>
            </a:r>
          </a:p>
          <a:p>
            <a:pPr>
              <a:buClr>
                <a:srgbClr val="FFFF00"/>
              </a:buClr>
              <a:buFont typeface="Wingdings" pitchFamily="2" charset="2"/>
              <a:buChar char="§"/>
            </a:pPr>
            <a:endParaRPr lang="en-US" sz="3600" b="1" i="1"/>
          </a:p>
          <a:p>
            <a:pPr>
              <a:buClr>
                <a:srgbClr val="FFFF00"/>
              </a:buClr>
              <a:buFont typeface="Wingdings" pitchFamily="2" charset="2"/>
              <a:buChar char="§"/>
            </a:pPr>
            <a:endParaRPr lang="en-US" sz="3600" b="1" i="1"/>
          </a:p>
          <a:p>
            <a:pPr>
              <a:buClr>
                <a:srgbClr val="FFFF00"/>
              </a:buClr>
              <a:buFont typeface="Wingdings" pitchFamily="2" charset="2"/>
              <a:buChar char="§"/>
            </a:pPr>
            <a:r>
              <a:rPr lang="en-US" sz="3600" b="1" i="1"/>
              <a:t>Ethylene oxide (Etox) gas.</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normAutofit fontScale="90000"/>
          </a:bodyPr>
          <a:lstStyle/>
          <a:p>
            <a:r>
              <a:rPr lang="en-US" dirty="0" smtClean="0">
                <a:solidFill>
                  <a:srgbClr val="FF0000"/>
                </a:solidFill>
              </a:rPr>
              <a:t>Rotary contra-angle  </a:t>
            </a:r>
            <a:r>
              <a:rPr lang="en-US" dirty="0" err="1" smtClean="0">
                <a:solidFill>
                  <a:srgbClr val="FF0000"/>
                </a:solidFill>
              </a:rPr>
              <a:t>handpiece</a:t>
            </a:r>
            <a:r>
              <a:rPr lang="en-US" dirty="0" smtClean="0">
                <a:solidFill>
                  <a:srgbClr val="FF0000"/>
                </a:solidFill>
              </a:rPr>
              <a:t> in </a:t>
            </a:r>
            <a:r>
              <a:rPr lang="en-US" dirty="0" err="1" smtClean="0">
                <a:solidFill>
                  <a:srgbClr val="FF0000"/>
                </a:solidFill>
              </a:rPr>
              <a:t>Endodontics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685800" y="1066800"/>
            <a:ext cx="7772400" cy="5029200"/>
          </a:xfrm>
        </p:spPr>
        <p:txBody>
          <a:bodyPr/>
          <a:lstStyle/>
          <a:p>
            <a:r>
              <a:rPr lang="en-US" dirty="0" err="1" smtClean="0"/>
              <a:t>Medidenta</a:t>
            </a:r>
            <a:r>
              <a:rPr lang="en-US" dirty="0" smtClean="0"/>
              <a:t>/ </a:t>
            </a:r>
            <a:r>
              <a:rPr lang="en-US" dirty="0" err="1" smtClean="0"/>
              <a:t>micromega</a:t>
            </a:r>
            <a:r>
              <a:rPr lang="en-US" dirty="0" smtClean="0"/>
              <a:t> MM324 reduction gear </a:t>
            </a:r>
            <a:r>
              <a:rPr lang="en-US" dirty="0" err="1" smtClean="0"/>
              <a:t>handpiece</a:t>
            </a:r>
            <a:r>
              <a:rPr lang="en-US" dirty="0" smtClean="0"/>
              <a:t> </a:t>
            </a:r>
          </a:p>
          <a:p>
            <a:r>
              <a:rPr lang="en-US" dirty="0" err="1" smtClean="0"/>
              <a:t>Aseptico</a:t>
            </a:r>
            <a:r>
              <a:rPr lang="en-US" dirty="0" smtClean="0"/>
              <a:t> electric motor </a:t>
            </a:r>
            <a:r>
              <a:rPr lang="en-US" dirty="0" err="1" smtClean="0"/>
              <a:t>handpiece</a:t>
            </a:r>
            <a:r>
              <a:rPr lang="en-US" dirty="0" smtClean="0"/>
              <a:t> </a:t>
            </a:r>
          </a:p>
          <a:p>
            <a:r>
              <a:rPr lang="en-US" dirty="0" smtClean="0"/>
              <a:t>The </a:t>
            </a:r>
            <a:r>
              <a:rPr lang="en-US" dirty="0" err="1" smtClean="0"/>
              <a:t>Quantec</a:t>
            </a:r>
            <a:r>
              <a:rPr lang="en-US" dirty="0" smtClean="0"/>
              <a:t> ETM electric torque control motor </a:t>
            </a:r>
          </a:p>
          <a:p>
            <a:r>
              <a:rPr lang="en-US" dirty="0" err="1" smtClean="0"/>
              <a:t>Myco</a:t>
            </a:r>
            <a:r>
              <a:rPr lang="en-US" dirty="0" smtClean="0"/>
              <a:t>/union broach sprint EDM electronic digital </a:t>
            </a:r>
            <a:r>
              <a:rPr lang="en-US" dirty="0" err="1" smtClean="0"/>
              <a:t>handpiece</a:t>
            </a:r>
            <a:r>
              <a:rPr lang="en-US" dirty="0" smtClean="0"/>
              <a:t> </a:t>
            </a:r>
          </a:p>
          <a:p>
            <a:r>
              <a:rPr lang="en-US" dirty="0" smtClean="0">
                <a:solidFill>
                  <a:srgbClr val="FFC000"/>
                </a:solidFill>
                <a:latin typeface="Algerian" pitchFamily="82" charset="0"/>
              </a:rPr>
              <a:t>Speed vary from 300 rpm to 2000o rpm  </a:t>
            </a:r>
          </a:p>
          <a:p>
            <a:pPr>
              <a:buNone/>
            </a:pPr>
            <a:endParaRPr lang="en-US" dirty="0" smtClean="0">
              <a:solidFill>
                <a:srgbClr val="FFC000"/>
              </a:solidFill>
              <a:latin typeface="Algerian" pitchFamily="82" charset="0"/>
            </a:endParaRPr>
          </a:p>
          <a:p>
            <a:pPr>
              <a:buNone/>
            </a:pPr>
            <a:endParaRPr lang="en-US" dirty="0">
              <a:solidFill>
                <a:srgbClr val="FFC000"/>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dirty="0" smtClean="0"/>
              <a:t>Rotary </a:t>
            </a:r>
            <a:r>
              <a:rPr lang="en-US" dirty="0" err="1"/>
              <a:t>N</a:t>
            </a:r>
            <a:r>
              <a:rPr lang="en-US" dirty="0" err="1" smtClean="0"/>
              <a:t>iti</a:t>
            </a:r>
            <a:r>
              <a:rPr lang="en-US" dirty="0" smtClean="0"/>
              <a:t> instruments speed </a:t>
            </a:r>
            <a:endParaRPr lang="en-US" dirty="0"/>
          </a:p>
        </p:txBody>
      </p:sp>
      <p:graphicFrame>
        <p:nvGraphicFramePr>
          <p:cNvPr id="6" name="Content Placeholder 5"/>
          <p:cNvGraphicFramePr>
            <a:graphicFrameLocks noGrp="1"/>
          </p:cNvGraphicFramePr>
          <p:nvPr>
            <p:ph idx="1"/>
          </p:nvPr>
        </p:nvGraphicFramePr>
        <p:xfrm>
          <a:off x="685800" y="862902"/>
          <a:ext cx="7772400" cy="5466554"/>
        </p:xfrm>
        <a:graphic>
          <a:graphicData uri="http://schemas.openxmlformats.org/drawingml/2006/table">
            <a:tbl>
              <a:tblPr firstRow="1" lastCol="1" bandRow="1">
                <a:tableStyleId>{16D9F66E-5EB9-4882-86FB-DCBF35E3C3E4}</a:tableStyleId>
              </a:tblPr>
              <a:tblGrid>
                <a:gridCol w="2590800"/>
                <a:gridCol w="2590800"/>
                <a:gridCol w="2590800"/>
              </a:tblGrid>
              <a:tr h="620234">
                <a:tc>
                  <a:txBody>
                    <a:bodyPr/>
                    <a:lstStyle/>
                    <a:p>
                      <a:r>
                        <a:rPr lang="en-US" dirty="0" smtClean="0">
                          <a:solidFill>
                            <a:srgbClr val="FF0000"/>
                          </a:solidFill>
                        </a:rPr>
                        <a:t>Instruments </a:t>
                      </a:r>
                      <a:endParaRPr lang="en-US" dirty="0">
                        <a:solidFill>
                          <a:srgbClr val="FF0000"/>
                        </a:solidFill>
                      </a:endParaRPr>
                    </a:p>
                  </a:txBody>
                  <a:tcPr/>
                </a:tc>
                <a:tc>
                  <a:txBody>
                    <a:bodyPr/>
                    <a:lstStyle/>
                    <a:p>
                      <a:r>
                        <a:rPr lang="en-US" dirty="0" smtClean="0">
                          <a:solidFill>
                            <a:srgbClr val="002060"/>
                          </a:solidFill>
                        </a:rPr>
                        <a:t>Speed of the instruments</a:t>
                      </a:r>
                      <a:endParaRPr lang="en-US" dirty="0">
                        <a:solidFill>
                          <a:srgbClr val="002060"/>
                        </a:solidFill>
                      </a:endParaRPr>
                    </a:p>
                  </a:txBody>
                  <a:tcPr/>
                </a:tc>
                <a:tc>
                  <a:txBody>
                    <a:bodyPr/>
                    <a:lstStyle/>
                    <a:p>
                      <a:r>
                        <a:rPr lang="en-US" dirty="0" smtClean="0">
                          <a:solidFill>
                            <a:srgbClr val="00B050"/>
                          </a:solidFill>
                        </a:rPr>
                        <a:t>Advantages </a:t>
                      </a:r>
                      <a:endParaRPr lang="en-US" dirty="0">
                        <a:solidFill>
                          <a:srgbClr val="00B050"/>
                        </a:solidFill>
                      </a:endParaRPr>
                    </a:p>
                  </a:txBody>
                  <a:tcPr/>
                </a:tc>
              </a:tr>
              <a:tr h="820941">
                <a:tc>
                  <a:txBody>
                    <a:bodyPr/>
                    <a:lstStyle/>
                    <a:p>
                      <a:r>
                        <a:rPr lang="en-US" dirty="0" smtClean="0">
                          <a:solidFill>
                            <a:srgbClr val="FF0000"/>
                          </a:solidFill>
                        </a:rPr>
                        <a:t>Light</a:t>
                      </a:r>
                      <a:r>
                        <a:rPr lang="en-US" baseline="0" dirty="0" smtClean="0">
                          <a:solidFill>
                            <a:srgbClr val="FF0000"/>
                          </a:solidFill>
                        </a:rPr>
                        <a:t> speed </a:t>
                      </a:r>
                      <a:endParaRPr lang="en-US" dirty="0">
                        <a:solidFill>
                          <a:srgbClr val="FF0000"/>
                        </a:solidFill>
                      </a:endParaRPr>
                    </a:p>
                  </a:txBody>
                  <a:tcPr/>
                </a:tc>
                <a:tc>
                  <a:txBody>
                    <a:bodyPr/>
                    <a:lstStyle/>
                    <a:p>
                      <a:r>
                        <a:rPr lang="en-US" dirty="0" smtClean="0">
                          <a:solidFill>
                            <a:srgbClr val="002060"/>
                          </a:solidFill>
                        </a:rPr>
                        <a:t>750 -2000</a:t>
                      </a:r>
                      <a:r>
                        <a:rPr lang="en-US" baseline="0" dirty="0" smtClean="0">
                          <a:solidFill>
                            <a:srgbClr val="002060"/>
                          </a:solidFill>
                        </a:rPr>
                        <a:t> RPM</a:t>
                      </a:r>
                      <a:endParaRPr lang="en-US" dirty="0">
                        <a:solidFill>
                          <a:srgbClr val="002060"/>
                        </a:solidFill>
                      </a:endParaRPr>
                    </a:p>
                  </a:txBody>
                  <a:tcPr/>
                </a:tc>
                <a:tc>
                  <a:txBody>
                    <a:bodyPr/>
                    <a:lstStyle/>
                    <a:p>
                      <a:r>
                        <a:rPr lang="en-US" dirty="0" smtClean="0">
                          <a:solidFill>
                            <a:srgbClr val="00B050"/>
                          </a:solidFill>
                        </a:rPr>
                        <a:t>Remain central in canal</a:t>
                      </a:r>
                      <a:r>
                        <a:rPr lang="en-US" baseline="0" dirty="0" smtClean="0">
                          <a:solidFill>
                            <a:srgbClr val="00B050"/>
                          </a:solidFill>
                        </a:rPr>
                        <a:t> minimum </a:t>
                      </a:r>
                      <a:r>
                        <a:rPr lang="en-US" baseline="0" dirty="0" err="1" smtClean="0">
                          <a:solidFill>
                            <a:srgbClr val="00B050"/>
                          </a:solidFill>
                        </a:rPr>
                        <a:t>transportaion</a:t>
                      </a:r>
                      <a:r>
                        <a:rPr lang="en-US" baseline="0" dirty="0" smtClean="0">
                          <a:solidFill>
                            <a:srgbClr val="00B050"/>
                          </a:solidFill>
                        </a:rPr>
                        <a:t> ,elbow  formation</a:t>
                      </a:r>
                      <a:endParaRPr lang="en-US" dirty="0">
                        <a:solidFill>
                          <a:srgbClr val="00B050"/>
                        </a:solidFill>
                      </a:endParaRPr>
                    </a:p>
                  </a:txBody>
                  <a:tcPr/>
                </a:tc>
              </a:tr>
              <a:tr h="1067223">
                <a:tc>
                  <a:txBody>
                    <a:bodyPr/>
                    <a:lstStyle/>
                    <a:p>
                      <a:r>
                        <a:rPr lang="en-US" dirty="0" smtClean="0">
                          <a:solidFill>
                            <a:srgbClr val="FF0000"/>
                          </a:solidFill>
                        </a:rPr>
                        <a:t>Profile ISO sized instruments </a:t>
                      </a:r>
                      <a:endParaRPr lang="en-US" dirty="0">
                        <a:solidFill>
                          <a:srgbClr val="FF0000"/>
                        </a:solidFill>
                      </a:endParaRPr>
                    </a:p>
                  </a:txBody>
                  <a:tcPr/>
                </a:tc>
                <a:tc>
                  <a:txBody>
                    <a:bodyPr/>
                    <a:lstStyle/>
                    <a:p>
                      <a:r>
                        <a:rPr lang="en-US" dirty="0" smtClean="0">
                          <a:solidFill>
                            <a:srgbClr val="002060"/>
                          </a:solidFill>
                        </a:rPr>
                        <a:t>150-300 RPM </a:t>
                      </a:r>
                      <a:endParaRPr lang="en-US" dirty="0">
                        <a:solidFill>
                          <a:srgbClr val="002060"/>
                        </a:solidFill>
                      </a:endParaRPr>
                    </a:p>
                  </a:txBody>
                  <a:tcPr/>
                </a:tc>
                <a:tc>
                  <a:txBody>
                    <a:bodyPr/>
                    <a:lstStyle/>
                    <a:p>
                      <a:r>
                        <a:rPr lang="en-US" dirty="0" smtClean="0">
                          <a:solidFill>
                            <a:srgbClr val="00B050"/>
                          </a:solidFill>
                        </a:rPr>
                        <a:t>Preservation natural canal path</a:t>
                      </a:r>
                      <a:r>
                        <a:rPr lang="en-US" baseline="0" dirty="0" smtClean="0">
                          <a:solidFill>
                            <a:srgbClr val="00B050"/>
                          </a:solidFill>
                        </a:rPr>
                        <a:t> cutting effectiveness, tapered preparation</a:t>
                      </a:r>
                    </a:p>
                  </a:txBody>
                  <a:tcPr/>
                </a:tc>
              </a:tr>
              <a:tr h="620234">
                <a:tc>
                  <a:txBody>
                    <a:bodyPr/>
                    <a:lstStyle/>
                    <a:p>
                      <a:r>
                        <a:rPr lang="en-US" dirty="0" err="1" smtClean="0">
                          <a:solidFill>
                            <a:srgbClr val="FF0000"/>
                          </a:solidFill>
                        </a:rPr>
                        <a:t>Protaper</a:t>
                      </a:r>
                      <a:endParaRPr lang="en-US" dirty="0">
                        <a:solidFill>
                          <a:srgbClr val="FF0000"/>
                        </a:solidFill>
                      </a:endParaRPr>
                    </a:p>
                  </a:txBody>
                  <a:tcPr/>
                </a:tc>
                <a:tc>
                  <a:txBody>
                    <a:bodyPr/>
                    <a:lstStyle/>
                    <a:p>
                      <a:r>
                        <a:rPr lang="en-US" dirty="0" smtClean="0">
                          <a:solidFill>
                            <a:srgbClr val="002060"/>
                          </a:solidFill>
                        </a:rPr>
                        <a:t>300RPM </a:t>
                      </a:r>
                      <a:endParaRPr lang="en-US" dirty="0">
                        <a:solidFill>
                          <a:srgbClr val="002060"/>
                        </a:solidFill>
                      </a:endParaRPr>
                    </a:p>
                  </a:txBody>
                  <a:tcPr/>
                </a:tc>
                <a:tc>
                  <a:txBody>
                    <a:bodyPr/>
                    <a:lstStyle/>
                    <a:p>
                      <a:r>
                        <a:rPr lang="en-US" dirty="0" smtClean="0">
                          <a:solidFill>
                            <a:srgbClr val="00B050"/>
                          </a:solidFill>
                        </a:rPr>
                        <a:t>Superior</a:t>
                      </a:r>
                      <a:r>
                        <a:rPr lang="en-US" baseline="0" dirty="0" smtClean="0">
                          <a:solidFill>
                            <a:srgbClr val="00B050"/>
                          </a:solidFill>
                        </a:rPr>
                        <a:t> </a:t>
                      </a:r>
                      <a:r>
                        <a:rPr lang="en-US" baseline="0" dirty="0" err="1" smtClean="0">
                          <a:solidFill>
                            <a:srgbClr val="00B050"/>
                          </a:solidFill>
                        </a:rPr>
                        <a:t>flexiblity</a:t>
                      </a:r>
                      <a:r>
                        <a:rPr lang="en-US" baseline="0" dirty="0" smtClean="0">
                          <a:solidFill>
                            <a:srgbClr val="00B050"/>
                          </a:solidFill>
                        </a:rPr>
                        <a:t> </a:t>
                      </a:r>
                      <a:endParaRPr lang="en-US" dirty="0">
                        <a:solidFill>
                          <a:srgbClr val="00B050"/>
                        </a:solidFill>
                      </a:endParaRPr>
                    </a:p>
                  </a:txBody>
                  <a:tcPr/>
                </a:tc>
              </a:tr>
              <a:tr h="620234">
                <a:tc>
                  <a:txBody>
                    <a:bodyPr/>
                    <a:lstStyle/>
                    <a:p>
                      <a:r>
                        <a:rPr lang="en-US" dirty="0" smtClean="0">
                          <a:solidFill>
                            <a:srgbClr val="FF0000"/>
                          </a:solidFill>
                        </a:rPr>
                        <a:t>Hero 642</a:t>
                      </a:r>
                      <a:endParaRPr lang="en-US" dirty="0">
                        <a:solidFill>
                          <a:srgbClr val="FF0000"/>
                        </a:solidFill>
                      </a:endParaRPr>
                    </a:p>
                  </a:txBody>
                  <a:tcPr/>
                </a:tc>
                <a:tc>
                  <a:txBody>
                    <a:bodyPr/>
                    <a:lstStyle/>
                    <a:p>
                      <a:r>
                        <a:rPr lang="en-US" dirty="0" smtClean="0">
                          <a:solidFill>
                            <a:srgbClr val="002060"/>
                          </a:solidFill>
                        </a:rPr>
                        <a:t>500- 600 RPM</a:t>
                      </a:r>
                      <a:endParaRPr lang="en-US" dirty="0">
                        <a:solidFill>
                          <a:srgbClr val="002060"/>
                        </a:solidFill>
                      </a:endParaRPr>
                    </a:p>
                  </a:txBody>
                  <a:tcPr/>
                </a:tc>
                <a:tc>
                  <a:txBody>
                    <a:bodyPr/>
                    <a:lstStyle/>
                    <a:p>
                      <a:r>
                        <a:rPr lang="en-US" dirty="0" smtClean="0">
                          <a:solidFill>
                            <a:srgbClr val="00B050"/>
                          </a:solidFill>
                        </a:rPr>
                        <a:t>Doesn’t create blockage </a:t>
                      </a:r>
                      <a:endParaRPr lang="en-US" dirty="0">
                        <a:solidFill>
                          <a:srgbClr val="00B050"/>
                        </a:solidFill>
                      </a:endParaRPr>
                    </a:p>
                  </a:txBody>
                  <a:tcPr/>
                </a:tc>
              </a:tr>
              <a:tr h="1067223">
                <a:tc>
                  <a:txBody>
                    <a:bodyPr/>
                    <a:lstStyle/>
                    <a:p>
                      <a:r>
                        <a:rPr lang="en-US" dirty="0" err="1" smtClean="0">
                          <a:solidFill>
                            <a:srgbClr val="FF0000"/>
                          </a:solidFill>
                        </a:rPr>
                        <a:t>RaCe</a:t>
                      </a:r>
                      <a:r>
                        <a:rPr lang="en-US" baseline="0" dirty="0" smtClean="0">
                          <a:solidFill>
                            <a:srgbClr val="FF0000"/>
                          </a:solidFill>
                        </a:rPr>
                        <a:t> </a:t>
                      </a:r>
                      <a:endParaRPr lang="en-US" dirty="0">
                        <a:solidFill>
                          <a:srgbClr val="FF0000"/>
                        </a:solidFill>
                      </a:endParaRPr>
                    </a:p>
                  </a:txBody>
                  <a:tcPr/>
                </a:tc>
                <a:tc>
                  <a:txBody>
                    <a:bodyPr/>
                    <a:lstStyle/>
                    <a:p>
                      <a:r>
                        <a:rPr lang="en-US" dirty="0" smtClean="0">
                          <a:solidFill>
                            <a:srgbClr val="002060"/>
                          </a:solidFill>
                        </a:rPr>
                        <a:t>300-600</a:t>
                      </a:r>
                      <a:r>
                        <a:rPr lang="en-US" baseline="0" dirty="0" smtClean="0">
                          <a:solidFill>
                            <a:srgbClr val="002060"/>
                          </a:solidFill>
                        </a:rPr>
                        <a:t> RPM </a:t>
                      </a:r>
                      <a:endParaRPr lang="en-US" dirty="0">
                        <a:solidFill>
                          <a:srgbClr val="002060"/>
                        </a:solidFill>
                      </a:endParaRPr>
                    </a:p>
                  </a:txBody>
                  <a:tcPr/>
                </a:tc>
                <a:tc>
                  <a:txBody>
                    <a:bodyPr/>
                    <a:lstStyle/>
                    <a:p>
                      <a:r>
                        <a:rPr lang="en-US" dirty="0" smtClean="0">
                          <a:solidFill>
                            <a:srgbClr val="00B050"/>
                          </a:solidFill>
                        </a:rPr>
                        <a:t>Used</a:t>
                      </a:r>
                      <a:r>
                        <a:rPr lang="en-US" baseline="0" dirty="0" smtClean="0">
                          <a:solidFill>
                            <a:srgbClr val="00B050"/>
                          </a:solidFill>
                        </a:rPr>
                        <a:t> for both step back and step down </a:t>
                      </a:r>
                    </a:p>
                    <a:p>
                      <a:r>
                        <a:rPr lang="en-US" baseline="0" dirty="0" smtClean="0">
                          <a:solidFill>
                            <a:srgbClr val="00B050"/>
                          </a:solidFill>
                        </a:rPr>
                        <a:t>Useful in calcified and narrow canal </a:t>
                      </a:r>
                      <a:endParaRPr lang="en-US" dirty="0">
                        <a:solidFill>
                          <a:srgbClr val="00B050"/>
                        </a:solidFill>
                      </a:endParaRPr>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lstStyle/>
          <a:p>
            <a:r>
              <a:rPr lang="en-US" dirty="0" smtClean="0">
                <a:solidFill>
                  <a:srgbClr val="FFFF00"/>
                </a:solidFill>
              </a:rPr>
              <a:t>Morita trio Auto –ZX </a:t>
            </a:r>
            <a:endParaRPr lang="en-US" dirty="0"/>
          </a:p>
        </p:txBody>
      </p:sp>
      <p:sp>
        <p:nvSpPr>
          <p:cNvPr id="3" name="Content Placeholder 2"/>
          <p:cNvSpPr>
            <a:spLocks noGrp="1"/>
          </p:cNvSpPr>
          <p:nvPr>
            <p:ph sz="half" idx="2"/>
          </p:nvPr>
        </p:nvSpPr>
        <p:spPr>
          <a:xfrm>
            <a:off x="457200" y="914400"/>
            <a:ext cx="4040188" cy="3951288"/>
          </a:xfrm>
        </p:spPr>
        <p:txBody>
          <a:bodyPr>
            <a:normAutofit fontScale="70000" lnSpcReduction="20000"/>
          </a:bodyPr>
          <a:lstStyle/>
          <a:p>
            <a:r>
              <a:rPr lang="en-US" sz="2000" dirty="0" smtClean="0"/>
              <a:t> cordless , battery powered endodontic , slow  speed </a:t>
            </a:r>
            <a:r>
              <a:rPr lang="en-US" sz="2000" dirty="0" err="1" smtClean="0"/>
              <a:t>handpiece</a:t>
            </a:r>
            <a:r>
              <a:rPr lang="en-US" sz="2000" dirty="0" smtClean="0"/>
              <a:t> with a built in apex locator .</a:t>
            </a:r>
          </a:p>
          <a:p>
            <a:pPr>
              <a:buNone/>
            </a:pPr>
            <a:r>
              <a:rPr lang="en-US" sz="2000" dirty="0" smtClean="0"/>
              <a:t> </a:t>
            </a:r>
          </a:p>
          <a:p>
            <a:r>
              <a:rPr lang="en-US" sz="2000" dirty="0" smtClean="0">
                <a:solidFill>
                  <a:srgbClr val="00B050"/>
                </a:solidFill>
              </a:rPr>
              <a:t>Three automatic function </a:t>
            </a:r>
          </a:p>
          <a:p>
            <a:r>
              <a:rPr lang="en-US" sz="2000" dirty="0" smtClean="0"/>
              <a:t> starts automatically when the file enters the canal and stops  when the file removed . </a:t>
            </a:r>
          </a:p>
          <a:p>
            <a:pPr>
              <a:buNone/>
            </a:pPr>
            <a:endParaRPr lang="en-US" sz="2000" dirty="0" smtClean="0"/>
          </a:p>
          <a:p>
            <a:r>
              <a:rPr lang="en-US" sz="2000" dirty="0" smtClean="0"/>
              <a:t>If too much pressure is applied the </a:t>
            </a:r>
            <a:r>
              <a:rPr lang="en-US" sz="2000" dirty="0" err="1" smtClean="0"/>
              <a:t>handpiece</a:t>
            </a:r>
            <a:r>
              <a:rPr lang="en-US" sz="2000" dirty="0" smtClean="0"/>
              <a:t>  stops automatically  and reverses the rotation </a:t>
            </a:r>
          </a:p>
          <a:p>
            <a:pPr>
              <a:buNone/>
            </a:pPr>
            <a:endParaRPr lang="en-US" sz="2000" dirty="0" smtClean="0"/>
          </a:p>
          <a:p>
            <a:r>
              <a:rPr lang="en-US" sz="2000" dirty="0" smtClean="0"/>
              <a:t>It also stops and reverses rotation when the file reaches the apical stop ,which  determined by the built in apex locator. </a:t>
            </a:r>
          </a:p>
          <a:p>
            <a:endParaRPr lang="en-US" sz="2000" dirty="0" smtClean="0"/>
          </a:p>
        </p:txBody>
      </p:sp>
      <p:pic>
        <p:nvPicPr>
          <p:cNvPr id="9" name="Content Placeholder 8" descr="TRIAUTO3_jpg-0307_1228.jpg"/>
          <p:cNvPicPr>
            <a:picLocks noGrp="1" noChangeAspect="1"/>
          </p:cNvPicPr>
          <p:nvPr>
            <p:ph sz="quarter" idx="4"/>
          </p:nvPr>
        </p:nvPicPr>
        <p:blipFill>
          <a:blip r:embed="rId2" cstate="print"/>
          <a:stretch>
            <a:fillRect/>
          </a:stretch>
        </p:blipFill>
        <p:spPr>
          <a:xfrm>
            <a:off x="5312731" y="2133600"/>
            <a:ext cx="2706362" cy="3951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870">
                                          <p:stCondLst>
                                            <p:cond delay="0"/>
                                          </p:stCondLst>
                                        </p:cTn>
                                        <p:tgtEl>
                                          <p:spTgt spid="9"/>
                                        </p:tgtEl>
                                      </p:cBhvr>
                                    </p:animEffect>
                                    <p:anim calcmode="lin" valueType="num">
                                      <p:cBhvr>
                                        <p:cTn id="8"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13" dur="39">
                                          <p:stCondLst>
                                            <p:cond delay="975"/>
                                          </p:stCondLst>
                                        </p:cTn>
                                        <p:tgtEl>
                                          <p:spTgt spid="9"/>
                                        </p:tgtEl>
                                      </p:cBhvr>
                                      <p:to x="100000" y="60000"/>
                                    </p:animScale>
                                    <p:animScale>
                                      <p:cBhvr>
                                        <p:cTn id="14" dur="249" decel="50000">
                                          <p:stCondLst>
                                            <p:cond delay="1014"/>
                                          </p:stCondLst>
                                        </p:cTn>
                                        <p:tgtEl>
                                          <p:spTgt spid="9"/>
                                        </p:tgtEl>
                                      </p:cBhvr>
                                      <p:to x="100000" y="100000"/>
                                    </p:animScale>
                                    <p:animScale>
                                      <p:cBhvr>
                                        <p:cTn id="15" dur="39">
                                          <p:stCondLst>
                                            <p:cond delay="1968"/>
                                          </p:stCondLst>
                                        </p:cTn>
                                        <p:tgtEl>
                                          <p:spTgt spid="9"/>
                                        </p:tgtEl>
                                      </p:cBhvr>
                                      <p:to x="100000" y="80000"/>
                                    </p:animScale>
                                    <p:animScale>
                                      <p:cBhvr>
                                        <p:cTn id="16" dur="249" decel="50000">
                                          <p:stCondLst>
                                            <p:cond delay="2007"/>
                                          </p:stCondLst>
                                        </p:cTn>
                                        <p:tgtEl>
                                          <p:spTgt spid="9"/>
                                        </p:tgtEl>
                                      </p:cBhvr>
                                      <p:to x="100000" y="100000"/>
                                    </p:animScale>
                                    <p:animScale>
                                      <p:cBhvr>
                                        <p:cTn id="17" dur="39">
                                          <p:stCondLst>
                                            <p:cond delay="2463"/>
                                          </p:stCondLst>
                                        </p:cTn>
                                        <p:tgtEl>
                                          <p:spTgt spid="9"/>
                                        </p:tgtEl>
                                      </p:cBhvr>
                                      <p:to x="100000" y="90000"/>
                                    </p:animScale>
                                    <p:animScale>
                                      <p:cBhvr>
                                        <p:cTn id="18" dur="249" decel="50000">
                                          <p:stCondLst>
                                            <p:cond delay="2502"/>
                                          </p:stCondLst>
                                        </p:cTn>
                                        <p:tgtEl>
                                          <p:spTgt spid="9"/>
                                        </p:tgtEl>
                                      </p:cBhvr>
                                      <p:to x="100000" y="100000"/>
                                    </p:animScale>
                                    <p:animScale>
                                      <p:cBhvr>
                                        <p:cTn id="19" dur="39">
                                          <p:stCondLst>
                                            <p:cond delay="2712"/>
                                          </p:stCondLst>
                                        </p:cTn>
                                        <p:tgtEl>
                                          <p:spTgt spid="9"/>
                                        </p:tgtEl>
                                      </p:cBhvr>
                                      <p:to x="100000" y="95000"/>
                                    </p:animScale>
                                    <p:animScale>
                                      <p:cBhvr>
                                        <p:cTn id="20" dur="249" decel="50000">
                                          <p:stCondLst>
                                            <p:cond delay="2751"/>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smtClean="0">
                <a:solidFill>
                  <a:srgbClr val="FF0000"/>
                </a:solidFill>
              </a:rPr>
              <a:t>Reciprocating </a:t>
            </a:r>
            <a:r>
              <a:rPr lang="en-US" dirty="0" err="1" smtClean="0">
                <a:solidFill>
                  <a:srgbClr val="FF0000"/>
                </a:solidFill>
              </a:rPr>
              <a:t>handpiece</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685800" y="914400"/>
            <a:ext cx="7772400" cy="5181600"/>
          </a:xfrm>
        </p:spPr>
        <p:txBody>
          <a:bodyPr/>
          <a:lstStyle/>
          <a:p>
            <a:r>
              <a:rPr lang="en-US" dirty="0" smtClean="0"/>
              <a:t>Accepts only latch type of instruments </a:t>
            </a:r>
          </a:p>
          <a:p>
            <a:pPr>
              <a:buNone/>
            </a:pPr>
            <a:endParaRPr lang="en-US" dirty="0" smtClean="0"/>
          </a:p>
          <a:p>
            <a:r>
              <a:rPr lang="en-US" dirty="0" smtClean="0"/>
              <a:t>The quarter turn motion </a:t>
            </a:r>
            <a:r>
              <a:rPr lang="en-US" dirty="0" err="1" smtClean="0"/>
              <a:t>deliveres</a:t>
            </a:r>
            <a:r>
              <a:rPr lang="en-US" dirty="0" smtClean="0"/>
              <a:t> 3,000 times per minute </a:t>
            </a:r>
          </a:p>
          <a:p>
            <a:pPr>
              <a:buNone/>
            </a:pPr>
            <a:endParaRPr lang="en-US" dirty="0" smtClean="0"/>
          </a:p>
          <a:p>
            <a:r>
              <a:rPr lang="en-US" dirty="0" smtClean="0"/>
              <a:t>Kerr , M4 </a:t>
            </a:r>
            <a:r>
              <a:rPr lang="en-US" dirty="0" err="1" smtClean="0"/>
              <a:t>handpiece</a:t>
            </a:r>
            <a:r>
              <a:rPr lang="en-US" dirty="0" smtClean="0"/>
              <a:t> which has 30 degree reciprocating motion </a:t>
            </a:r>
          </a:p>
          <a:p>
            <a:pPr>
              <a:buNone/>
            </a:pPr>
            <a:endParaRPr lang="en-US" dirty="0" smtClean="0"/>
          </a:p>
          <a:p>
            <a:r>
              <a:rPr lang="en-US" dirty="0" smtClean="0"/>
              <a:t>Endo gripper </a:t>
            </a:r>
            <a:r>
              <a:rPr lang="en-US" dirty="0" err="1" smtClean="0"/>
              <a:t>handpiece</a:t>
            </a:r>
            <a:r>
              <a:rPr lang="en-US" dirty="0" smtClean="0"/>
              <a:t> has  10:1 gear ratio and a 45 degree turning motion.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sonic </a:t>
            </a:r>
            <a:r>
              <a:rPr lang="en-US" dirty="0" err="1" smtClean="0"/>
              <a:t>handpiece</a:t>
            </a:r>
            <a:r>
              <a:rPr lang="en-US" dirty="0" smtClean="0"/>
              <a:t>  </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 system has an energy source 20 to 25 KH .it  activates  endodontic file, resulting in three dimensional activation of the file in the surrounding medium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914400"/>
            <a:ext cx="4040188" cy="5211763"/>
          </a:xfrm>
        </p:spPr>
        <p:txBody>
          <a:bodyPr>
            <a:normAutofit fontScale="92500"/>
          </a:bodyPr>
          <a:lstStyle/>
          <a:p>
            <a:r>
              <a:rPr lang="en-US" dirty="0" smtClean="0">
                <a:solidFill>
                  <a:srgbClr val="FF0000"/>
                </a:solidFill>
              </a:rPr>
              <a:t>Design of ultrasonic </a:t>
            </a:r>
            <a:r>
              <a:rPr lang="en-US" dirty="0" err="1" smtClean="0">
                <a:solidFill>
                  <a:srgbClr val="FF0000"/>
                </a:solidFill>
              </a:rPr>
              <a:t>handpiece</a:t>
            </a:r>
            <a:endParaRPr lang="en-US" dirty="0" smtClean="0">
              <a:solidFill>
                <a:srgbClr val="FF0000"/>
              </a:solidFill>
            </a:endParaRPr>
          </a:p>
          <a:p>
            <a:pPr lvl="1"/>
            <a:r>
              <a:rPr lang="en-US" sz="2400" dirty="0" smtClean="0"/>
              <a:t>Attached to the dental unit.</a:t>
            </a:r>
          </a:p>
          <a:p>
            <a:pPr lvl="1"/>
            <a:r>
              <a:rPr lang="en-US" sz="2400" dirty="0" smtClean="0"/>
              <a:t>Powered by electricity.</a:t>
            </a:r>
          </a:p>
          <a:p>
            <a:pPr lvl="1"/>
            <a:r>
              <a:rPr lang="en-US" sz="2400" dirty="0" smtClean="0"/>
              <a:t>Primarily used for prophylaxis appointments.</a:t>
            </a:r>
          </a:p>
          <a:p>
            <a:pPr lvl="1"/>
            <a:r>
              <a:rPr lang="en-US" sz="2400" dirty="0" smtClean="0"/>
              <a:t>Attachments are similar in appearance to scaling instruments.</a:t>
            </a:r>
          </a:p>
          <a:p>
            <a:pPr lvl="1"/>
            <a:r>
              <a:rPr lang="en-US" sz="2400" dirty="0" smtClean="0"/>
              <a:t>Delivers a pulsating spray of water.</a:t>
            </a:r>
          </a:p>
          <a:p>
            <a:endParaRPr lang="en-US" dirty="0"/>
          </a:p>
        </p:txBody>
      </p:sp>
      <p:pic>
        <p:nvPicPr>
          <p:cNvPr id="8" name="Picture 6" descr="W3907-35-08"/>
          <p:cNvPicPr>
            <a:picLocks noGrp="1" noChangeAspect="1" noChangeArrowheads="1"/>
          </p:cNvPicPr>
          <p:nvPr>
            <p:ph sz="quarter" idx="4"/>
          </p:nvPr>
        </p:nvPicPr>
        <p:blipFill>
          <a:blip r:embed="rId2" cstate="print"/>
          <a:srcRect/>
          <a:stretch>
            <a:fillRect/>
          </a:stretch>
        </p:blipFill>
        <p:spPr bwMode="auto">
          <a:xfrm>
            <a:off x="5181600" y="2057400"/>
            <a:ext cx="2971800" cy="3962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the Ultrasonic </a:t>
            </a:r>
            <a:r>
              <a:rPr lang="en-US" dirty="0" err="1" smtClean="0"/>
              <a:t>Handpiece</a:t>
            </a:r>
            <a:endParaRPr lang="en-US" dirty="0"/>
          </a:p>
        </p:txBody>
      </p:sp>
      <p:sp>
        <p:nvSpPr>
          <p:cNvPr id="3" name="Content Placeholder 2"/>
          <p:cNvSpPr>
            <a:spLocks noGrp="1"/>
          </p:cNvSpPr>
          <p:nvPr>
            <p:ph idx="1"/>
          </p:nvPr>
        </p:nvSpPr>
        <p:spPr/>
        <p:txBody>
          <a:bodyPr/>
          <a:lstStyle/>
          <a:p>
            <a:r>
              <a:rPr lang="en-US" dirty="0" smtClean="0"/>
              <a:t>Remove calculus</a:t>
            </a:r>
          </a:p>
          <a:p>
            <a:r>
              <a:rPr lang="en-US" dirty="0" smtClean="0"/>
              <a:t>Remove stain</a:t>
            </a:r>
          </a:p>
          <a:p>
            <a:r>
              <a:rPr lang="en-US" dirty="0" smtClean="0"/>
              <a:t>Remove bonding materials from tooth surface after orthodontic appliances are removed</a:t>
            </a:r>
          </a:p>
          <a:p>
            <a:r>
              <a:rPr lang="en-US" dirty="0" smtClean="0"/>
              <a:t>Remove cement after orthodontic bands are removed </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Sonic </a:t>
            </a:r>
            <a:r>
              <a:rPr lang="en-US" dirty="0" err="1" smtClean="0"/>
              <a:t>handpiece</a:t>
            </a:r>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The sonic </a:t>
            </a:r>
            <a:r>
              <a:rPr lang="en-US" dirty="0" err="1" smtClean="0"/>
              <a:t>handpiece</a:t>
            </a:r>
            <a:r>
              <a:rPr lang="en-US" dirty="0" smtClean="0"/>
              <a:t> available today is micro mega 1500 or 1400 sonic air </a:t>
            </a:r>
            <a:r>
              <a:rPr lang="en-US" dirty="0" err="1" smtClean="0"/>
              <a:t>endo</a:t>
            </a:r>
            <a:r>
              <a:rPr lang="en-US" dirty="0" smtClean="0"/>
              <a:t> system </a:t>
            </a:r>
          </a:p>
          <a:p>
            <a:pPr>
              <a:buNone/>
            </a:pPr>
            <a:r>
              <a:rPr lang="en-US" dirty="0" smtClean="0"/>
              <a:t>The air pressure may be varied with an adjustable ring on the </a:t>
            </a:r>
            <a:r>
              <a:rPr lang="en-US" dirty="0" err="1" smtClean="0"/>
              <a:t>handpiece</a:t>
            </a:r>
            <a:r>
              <a:rPr lang="en-US" dirty="0" smtClean="0"/>
              <a:t> to give an oscillatory range of 1500 to 3000 cycles per second .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ChangeArrowheads="1"/>
          </p:cNvSpPr>
          <p:nvPr/>
        </p:nvSpPr>
        <p:spPr bwMode="auto">
          <a:xfrm>
            <a:off x="3024188" y="2014538"/>
            <a:ext cx="9144000" cy="0"/>
          </a:xfrm>
          <a:prstGeom prst="rect">
            <a:avLst/>
          </a:prstGeom>
          <a:noFill/>
          <a:ln w="9525">
            <a:noFill/>
            <a:miter lim="800000"/>
            <a:headEnd/>
            <a:tailEnd/>
          </a:ln>
          <a:effectLst/>
        </p:spPr>
        <p:txBody>
          <a:bodyPr>
            <a:spAutoFit/>
          </a:bodyPr>
          <a:lstStyle/>
          <a:p>
            <a:endParaRPr lang="en-US"/>
          </a:p>
        </p:txBody>
      </p:sp>
      <p:graphicFrame>
        <p:nvGraphicFramePr>
          <p:cNvPr id="97284" name="Object 4"/>
          <p:cNvGraphicFramePr>
            <a:graphicFrameLocks noChangeAspect="1"/>
          </p:cNvGraphicFramePr>
          <p:nvPr/>
        </p:nvGraphicFramePr>
        <p:xfrm>
          <a:off x="76200" y="76200"/>
          <a:ext cx="9144000" cy="6858000"/>
        </p:xfrm>
        <a:graphic>
          <a:graphicData uri="http://schemas.openxmlformats.org/presentationml/2006/ole">
            <p:oleObj spid="_x0000_s97289" r:id="rId3" imgW="3099429" imgH="2825143"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i="1">
                <a:solidFill>
                  <a:srgbClr val="FFFF00"/>
                </a:solidFill>
              </a:rPr>
              <a:t>CONCLUSION</a:t>
            </a:r>
          </a:p>
        </p:txBody>
      </p:sp>
      <p:sp>
        <p:nvSpPr>
          <p:cNvPr id="92163" name="Rectangle 3"/>
          <p:cNvSpPr>
            <a:spLocks noGrp="1" noChangeArrowheads="1"/>
          </p:cNvSpPr>
          <p:nvPr>
            <p:ph idx="1"/>
          </p:nvPr>
        </p:nvSpPr>
        <p:spPr/>
        <p:txBody>
          <a:bodyPr/>
          <a:lstStyle/>
          <a:p>
            <a:pPr>
              <a:buFontTx/>
              <a:buNone/>
            </a:pPr>
            <a:r>
              <a:rPr lang="en-US" dirty="0"/>
              <a:t>   The extensive knowledge of the different  types of  hand piece </a:t>
            </a:r>
            <a:r>
              <a:rPr lang="en-US" dirty="0" smtClean="0"/>
              <a:t>available, </a:t>
            </a:r>
            <a:r>
              <a:rPr lang="en-US" dirty="0" err="1" smtClean="0"/>
              <a:t>acurate</a:t>
            </a:r>
            <a:r>
              <a:rPr lang="en-US" dirty="0" smtClean="0"/>
              <a:t> speed,  </a:t>
            </a:r>
            <a:r>
              <a:rPr lang="en-US" dirty="0"/>
              <a:t>safety precautions, proper sterilization technique are essential for a dentist to do his work successfully.</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i="1">
                <a:solidFill>
                  <a:srgbClr val="FFFF00"/>
                </a:solidFill>
              </a:rPr>
              <a:t>References</a:t>
            </a:r>
          </a:p>
        </p:txBody>
      </p:sp>
      <p:sp>
        <p:nvSpPr>
          <p:cNvPr id="111619" name="Rectangle 3"/>
          <p:cNvSpPr>
            <a:spLocks noGrp="1" noChangeArrowheads="1"/>
          </p:cNvSpPr>
          <p:nvPr>
            <p:ph idx="1"/>
          </p:nvPr>
        </p:nvSpPr>
        <p:spPr/>
        <p:txBody>
          <a:bodyPr>
            <a:normAutofit fontScale="92500" lnSpcReduction="20000"/>
          </a:bodyPr>
          <a:lstStyle/>
          <a:p>
            <a:pPr>
              <a:buClr>
                <a:srgbClr val="FFFF00"/>
              </a:buClr>
              <a:buFont typeface="Wingdings" pitchFamily="2" charset="2"/>
              <a:buChar char="ü"/>
            </a:pPr>
            <a:r>
              <a:rPr lang="en-US" sz="2800" dirty="0"/>
              <a:t>Operative dentistry-</a:t>
            </a:r>
            <a:r>
              <a:rPr lang="en-US" sz="2800" dirty="0" err="1"/>
              <a:t>Sturdevant</a:t>
            </a:r>
            <a:r>
              <a:rPr lang="en-US" sz="2800" dirty="0"/>
              <a:t> 4</a:t>
            </a:r>
            <a:r>
              <a:rPr lang="en-US" sz="2800" baseline="30000" dirty="0"/>
              <a:t>th</a:t>
            </a:r>
            <a:r>
              <a:rPr lang="en-US" sz="2800" dirty="0"/>
              <a:t> edition</a:t>
            </a:r>
          </a:p>
          <a:p>
            <a:pPr>
              <a:buClr>
                <a:srgbClr val="FFFF00"/>
              </a:buClr>
              <a:buFont typeface="Wingdings" pitchFamily="2" charset="2"/>
              <a:buChar char="ü"/>
            </a:pPr>
            <a:r>
              <a:rPr lang="en-US" sz="2800" dirty="0"/>
              <a:t>Operative dentistry-</a:t>
            </a:r>
            <a:r>
              <a:rPr lang="en-US" sz="2800" dirty="0" err="1"/>
              <a:t>Charbenau</a:t>
            </a:r>
            <a:r>
              <a:rPr lang="en-US" sz="2800" dirty="0"/>
              <a:t> 3</a:t>
            </a:r>
            <a:r>
              <a:rPr lang="en-US" sz="2800" baseline="30000" dirty="0"/>
              <a:t>rd</a:t>
            </a:r>
            <a:r>
              <a:rPr lang="en-US" sz="2800" dirty="0"/>
              <a:t> edition</a:t>
            </a:r>
          </a:p>
          <a:p>
            <a:pPr>
              <a:buClr>
                <a:srgbClr val="FFFF00"/>
              </a:buClr>
              <a:buFont typeface="Wingdings" pitchFamily="2" charset="2"/>
              <a:buChar char="ü"/>
            </a:pPr>
            <a:r>
              <a:rPr lang="en-US" sz="2800" dirty="0"/>
              <a:t>Operative dentistry-</a:t>
            </a:r>
            <a:r>
              <a:rPr lang="en-US" sz="2800" dirty="0" err="1"/>
              <a:t>Marzouk</a:t>
            </a:r>
            <a:endParaRPr lang="en-US" sz="2800" dirty="0"/>
          </a:p>
          <a:p>
            <a:pPr>
              <a:buClr>
                <a:srgbClr val="FFFF00"/>
              </a:buClr>
              <a:buFont typeface="Wingdings" pitchFamily="2" charset="2"/>
              <a:buChar char="ü"/>
            </a:pPr>
            <a:r>
              <a:rPr lang="en-US" sz="2800" dirty="0"/>
              <a:t> Operative dentistry-</a:t>
            </a:r>
            <a:r>
              <a:rPr lang="en-US" sz="2800" dirty="0" err="1"/>
              <a:t>Vimal</a:t>
            </a:r>
            <a:r>
              <a:rPr lang="en-US" sz="2800" dirty="0"/>
              <a:t> </a:t>
            </a:r>
            <a:r>
              <a:rPr lang="en-US" sz="2800" dirty="0" err="1"/>
              <a:t>k.Sikri</a:t>
            </a:r>
            <a:endParaRPr lang="en-US" sz="2800" dirty="0"/>
          </a:p>
          <a:p>
            <a:pPr>
              <a:buClr>
                <a:srgbClr val="FFFF00"/>
              </a:buClr>
              <a:buFont typeface="Wingdings" pitchFamily="2" charset="2"/>
              <a:buChar char="ü"/>
            </a:pPr>
            <a:r>
              <a:rPr lang="en-US" sz="2800" dirty="0"/>
              <a:t>Practical Guide to technology in dentistry-Nicolas</a:t>
            </a:r>
          </a:p>
          <a:p>
            <a:pPr>
              <a:buClr>
                <a:srgbClr val="FFFF00"/>
              </a:buClr>
              <a:buFont typeface="Wingdings" pitchFamily="2" charset="2"/>
              <a:buChar char="ü"/>
            </a:pPr>
            <a:r>
              <a:rPr lang="en-US" sz="2800" dirty="0" err="1"/>
              <a:t>Pickards</a:t>
            </a:r>
            <a:r>
              <a:rPr lang="en-US" sz="2800" dirty="0"/>
              <a:t> manual of operative dentistry-E.A.M Kidd &amp; </a:t>
            </a:r>
            <a:r>
              <a:rPr lang="en-US" sz="2800" dirty="0" smtClean="0"/>
              <a:t>Smith</a:t>
            </a:r>
            <a:endParaRPr lang="en-US" sz="2800" dirty="0"/>
          </a:p>
          <a:p>
            <a:endParaRPr lang="en-US" sz="2800" dirty="0"/>
          </a:p>
          <a:p>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Picture Placeholder 7"/>
          <p:cNvSpPr>
            <a:spLocks noGrp="1"/>
          </p:cNvSpPr>
          <p:nvPr>
            <p:ph type="pic" idx="1"/>
          </p:nvPr>
        </p:nvSpPr>
        <p:spPr/>
      </p:sp>
      <p:sp>
        <p:nvSpPr>
          <p:cNvPr id="9" name="Text Placeholder 8"/>
          <p:cNvSpPr>
            <a:spLocks noGrp="1"/>
          </p:cNvSpPr>
          <p:nvPr>
            <p:ph type="body" sz="half" idx="2"/>
          </p:nvPr>
        </p:nvSpPr>
        <p:spPr>
          <a:xfrm>
            <a:off x="1752600" y="5791200"/>
            <a:ext cx="5486400" cy="804862"/>
          </a:xfrm>
        </p:spPr>
        <p:txBody>
          <a:bodyPr>
            <a:normAutofit fontScale="85000" lnSpcReduction="20000"/>
          </a:bodyPr>
          <a:lstStyle/>
          <a:p>
            <a:r>
              <a:rPr lang="en-US" sz="6600" dirty="0" smtClean="0">
                <a:solidFill>
                  <a:srgbClr val="FFFF66"/>
                </a:solidFill>
              </a:rPr>
              <a:t>THANK YOU </a:t>
            </a:r>
            <a:endParaRPr lang="en-US" sz="6600" dirty="0">
              <a:solidFill>
                <a:srgbClr val="FFFF66"/>
              </a:solidFill>
            </a:endParaRPr>
          </a:p>
        </p:txBody>
      </p:sp>
      <p:pic>
        <p:nvPicPr>
          <p:cNvPr id="115717" name="Picture 5" descr="C:\Users\Priya Baskar\Pictures\157_Illusion.jpg"/>
          <p:cNvPicPr>
            <a:picLocks noChangeAspect="1" noChangeArrowheads="1"/>
          </p:cNvPicPr>
          <p:nvPr/>
        </p:nvPicPr>
        <p:blipFill>
          <a:blip r:embed="rId2" cstate="print"/>
          <a:srcRect/>
          <a:stretch>
            <a:fillRect/>
          </a:stretch>
        </p:blipFill>
        <p:spPr bwMode="auto">
          <a:xfrm>
            <a:off x="0" y="0"/>
            <a:ext cx="9144000" cy="5867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fade">
                                      <p:cBhvr>
                                        <p:cTn id="7" dur="30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CCCFF"/>
        </a:solidFill>
        <a:effectLst/>
      </p:bgPr>
    </p:bg>
    <p:spTree>
      <p:nvGrpSpPr>
        <p:cNvPr id="1" name=""/>
        <p:cNvGrpSpPr/>
        <p:nvPr/>
      </p:nvGrpSpPr>
      <p:grpSpPr>
        <a:xfrm>
          <a:off x="0" y="0"/>
          <a:ext cx="0" cy="0"/>
          <a:chOff x="0" y="0"/>
          <a:chExt cx="0" cy="0"/>
        </a:xfrm>
      </p:grpSpPr>
      <p:sp>
        <p:nvSpPr>
          <p:cNvPr id="99333" name="Rectangle 5"/>
          <p:cNvSpPr>
            <a:spLocks noChangeArrowheads="1"/>
          </p:cNvSpPr>
          <p:nvPr/>
        </p:nvSpPr>
        <p:spPr bwMode="auto">
          <a:xfrm>
            <a:off x="3038475" y="2019300"/>
            <a:ext cx="9144000" cy="0"/>
          </a:xfrm>
          <a:prstGeom prst="rect">
            <a:avLst/>
          </a:prstGeom>
          <a:noFill/>
          <a:ln w="9525">
            <a:noFill/>
            <a:miter lim="800000"/>
            <a:headEnd/>
            <a:tailEnd/>
          </a:ln>
          <a:effectLst/>
        </p:spPr>
        <p:txBody>
          <a:bodyPr>
            <a:spAutoFit/>
          </a:bodyPr>
          <a:lstStyle/>
          <a:p>
            <a:endParaRPr lang="en-US"/>
          </a:p>
        </p:txBody>
      </p:sp>
      <p:graphicFrame>
        <p:nvGraphicFramePr>
          <p:cNvPr id="99332" name="Object 4"/>
          <p:cNvGraphicFramePr>
            <a:graphicFrameLocks noChangeAspect="1"/>
          </p:cNvGraphicFramePr>
          <p:nvPr/>
        </p:nvGraphicFramePr>
        <p:xfrm>
          <a:off x="685800" y="800100"/>
          <a:ext cx="3362325" cy="3543300"/>
        </p:xfrm>
        <a:graphic>
          <a:graphicData uri="http://schemas.openxmlformats.org/presentationml/2006/ole">
            <p:oleObj spid="_x0000_s99343" r:id="rId3" imgW="3067429" imgH="2816358" progId="">
              <p:embed/>
            </p:oleObj>
          </a:graphicData>
        </a:graphic>
      </p:graphicFrame>
      <p:sp>
        <p:nvSpPr>
          <p:cNvPr id="99335" name="Rectangle 7"/>
          <p:cNvSpPr>
            <a:spLocks noChangeArrowheads="1"/>
          </p:cNvSpPr>
          <p:nvPr/>
        </p:nvSpPr>
        <p:spPr bwMode="auto">
          <a:xfrm>
            <a:off x="1428750" y="2705100"/>
            <a:ext cx="9144000" cy="0"/>
          </a:xfrm>
          <a:prstGeom prst="rect">
            <a:avLst/>
          </a:prstGeom>
          <a:noFill/>
          <a:ln w="9525">
            <a:noFill/>
            <a:miter lim="800000"/>
            <a:headEnd/>
            <a:tailEnd/>
          </a:ln>
          <a:effectLst/>
        </p:spPr>
        <p:txBody>
          <a:bodyPr>
            <a:spAutoFit/>
          </a:bodyPr>
          <a:lstStyle/>
          <a:p>
            <a:endParaRPr lang="en-US"/>
          </a:p>
        </p:txBody>
      </p:sp>
      <p:graphicFrame>
        <p:nvGraphicFramePr>
          <p:cNvPr id="99334" name="Object 6"/>
          <p:cNvGraphicFramePr>
            <a:graphicFrameLocks noChangeAspect="1"/>
          </p:cNvGraphicFramePr>
          <p:nvPr/>
        </p:nvGraphicFramePr>
        <p:xfrm>
          <a:off x="1562100" y="4648200"/>
          <a:ext cx="6286500" cy="1447800"/>
        </p:xfrm>
        <a:graphic>
          <a:graphicData uri="http://schemas.openxmlformats.org/presentationml/2006/ole">
            <p:oleObj spid="_x0000_s99344" r:id="rId4" imgW="8730159" imgH="2012344"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600" dirty="0" smtClean="0">
                <a:solidFill>
                  <a:srgbClr val="FF0000"/>
                </a:solidFill>
                <a:latin typeface="Algerian" pitchFamily="82" charset="0"/>
                <a:cs typeface="Arial" charset="0"/>
              </a:rPr>
              <a:t>How do we classify </a:t>
            </a:r>
            <a:r>
              <a:rPr lang="en-US" sz="3600" dirty="0" err="1" smtClean="0">
                <a:solidFill>
                  <a:srgbClr val="FF0000"/>
                </a:solidFill>
                <a:latin typeface="Algerian" pitchFamily="82" charset="0"/>
                <a:cs typeface="Arial" charset="0"/>
              </a:rPr>
              <a:t>handpiece</a:t>
            </a:r>
            <a:r>
              <a:rPr lang="en-US" sz="3600" dirty="0" smtClean="0">
                <a:solidFill>
                  <a:srgbClr val="FF0000"/>
                </a:solidFill>
                <a:latin typeface="Algerian" pitchFamily="82" charset="0"/>
                <a:cs typeface="Arial" charset="0"/>
              </a:rPr>
              <a:t>?</a:t>
            </a:r>
            <a:endParaRPr lang="en-US" sz="3600" dirty="0">
              <a:solidFill>
                <a:srgbClr val="FF0000"/>
              </a:solidFill>
              <a:latin typeface="Algerian" pitchFamily="82" charset="0"/>
              <a:cs typeface="Arial" charset="0"/>
            </a:endParaRPr>
          </a:p>
        </p:txBody>
      </p:sp>
      <p:sp>
        <p:nvSpPr>
          <p:cNvPr id="5123" name="Rectangle 3"/>
          <p:cNvSpPr>
            <a:spLocks noGrp="1" noChangeArrowheads="1"/>
          </p:cNvSpPr>
          <p:nvPr>
            <p:ph idx="1"/>
          </p:nvPr>
        </p:nvSpPr>
        <p:spPr/>
        <p:txBody>
          <a:bodyPr/>
          <a:lstStyle/>
          <a:p>
            <a:pPr>
              <a:buClr>
                <a:srgbClr val="FFFF00"/>
              </a:buClr>
              <a:buFont typeface="Wingdings" pitchFamily="2" charset="2"/>
              <a:buChar char="§"/>
            </a:pPr>
            <a:r>
              <a:rPr lang="en-US" dirty="0">
                <a:cs typeface="Arial" charset="0"/>
              </a:rPr>
              <a:t>Dental hand pieces classified according to </a:t>
            </a:r>
            <a:r>
              <a:rPr lang="en-US" dirty="0">
                <a:solidFill>
                  <a:srgbClr val="FF0000"/>
                </a:solidFill>
                <a:cs typeface="Arial" charset="0"/>
              </a:rPr>
              <a:t>driving mechanism</a:t>
            </a:r>
          </a:p>
          <a:p>
            <a:pPr lvl="1">
              <a:buClr>
                <a:srgbClr val="FF0000"/>
              </a:buClr>
              <a:buFontTx/>
              <a:buChar char="•"/>
            </a:pPr>
            <a:r>
              <a:rPr lang="en-US" dirty="0">
                <a:cs typeface="Arial" charset="0"/>
              </a:rPr>
              <a:t>Gear driven hand piece</a:t>
            </a:r>
          </a:p>
          <a:p>
            <a:pPr lvl="1">
              <a:buClr>
                <a:srgbClr val="FF0000"/>
              </a:buClr>
              <a:buFontTx/>
              <a:buChar char="•"/>
            </a:pPr>
            <a:r>
              <a:rPr lang="en-US" dirty="0">
                <a:cs typeface="Arial" charset="0"/>
              </a:rPr>
              <a:t>Water driven hand piece</a:t>
            </a:r>
          </a:p>
          <a:p>
            <a:pPr lvl="1">
              <a:buClr>
                <a:srgbClr val="FF0000"/>
              </a:buClr>
              <a:buFontTx/>
              <a:buChar char="•"/>
            </a:pPr>
            <a:r>
              <a:rPr lang="en-US" dirty="0">
                <a:cs typeface="Arial" charset="0"/>
              </a:rPr>
              <a:t>Belt driven hand piece</a:t>
            </a:r>
          </a:p>
          <a:p>
            <a:pPr lvl="1">
              <a:buClr>
                <a:srgbClr val="FF0000"/>
              </a:buClr>
              <a:buFontTx/>
              <a:buChar char="•"/>
            </a:pPr>
            <a:r>
              <a:rPr lang="en-US" dirty="0">
                <a:cs typeface="Times New Roman" pitchFamily="18" charset="0"/>
              </a:rPr>
              <a:t>Air driven hand piece</a:t>
            </a:r>
            <a:r>
              <a:rPr lang="en-US" dirty="0"/>
              <a:t>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a:buClr>
                <a:srgbClr val="FFFF00"/>
              </a:buClr>
            </a:pPr>
            <a:r>
              <a:rPr lang="en-US" dirty="0">
                <a:solidFill>
                  <a:srgbClr val="FF0000"/>
                </a:solidFill>
                <a:cs typeface="Arial" charset="0"/>
              </a:rPr>
              <a:t>Depending upon angulations</a:t>
            </a:r>
          </a:p>
          <a:p>
            <a:pPr>
              <a:buClr>
                <a:srgbClr val="FFFF00"/>
              </a:buClr>
            </a:pPr>
            <a:endParaRPr lang="en-US" dirty="0">
              <a:cs typeface="Arial" charset="0"/>
            </a:endParaRPr>
          </a:p>
          <a:p>
            <a:pPr>
              <a:buClr>
                <a:srgbClr val="FFFF00"/>
              </a:buClr>
              <a:buFontTx/>
              <a:buNone/>
            </a:pPr>
            <a:endParaRPr lang="en-US" dirty="0">
              <a:latin typeface="Bookman Old Style" pitchFamily="18" charset="0"/>
              <a:cs typeface="Times New Roman" pitchFamily="18" charset="0"/>
            </a:endParaRPr>
          </a:p>
          <a:p>
            <a:pPr lvl="1">
              <a:buClr>
                <a:srgbClr val="FF0000"/>
              </a:buClr>
              <a:buFontTx/>
              <a:buChar char="•"/>
            </a:pPr>
            <a:r>
              <a:rPr lang="en-US" dirty="0">
                <a:cs typeface="Arial" charset="0"/>
              </a:rPr>
              <a:t>Straight</a:t>
            </a:r>
          </a:p>
          <a:p>
            <a:pPr lvl="1">
              <a:buClr>
                <a:srgbClr val="FF0000"/>
              </a:buClr>
              <a:buFontTx/>
              <a:buChar char="•"/>
            </a:pPr>
            <a:r>
              <a:rPr lang="en-US" dirty="0">
                <a:cs typeface="Arial" charset="0"/>
              </a:rPr>
              <a:t>Contra angled</a:t>
            </a:r>
          </a:p>
          <a:p>
            <a:pPr lvl="1">
              <a:buClr>
                <a:srgbClr val="FF0000"/>
              </a:buClr>
              <a:buFontTx/>
              <a:buChar char="•"/>
            </a:pPr>
            <a:r>
              <a:rPr lang="en-US" dirty="0">
                <a:cs typeface="Times New Roman" pitchFamily="18" charset="0"/>
              </a:rPr>
              <a:t>Right angled</a:t>
            </a:r>
            <a:r>
              <a:rPr lang="en-US" dirty="0"/>
              <a:t> </a:t>
            </a:r>
          </a:p>
        </p:txBody>
      </p:sp>
      <p:sp>
        <p:nvSpPr>
          <p:cNvPr id="6148" name="Text Box 4"/>
          <p:cNvSpPr txBox="1">
            <a:spLocks noChangeArrowheads="1"/>
          </p:cNvSpPr>
          <p:nvPr/>
        </p:nvSpPr>
        <p:spPr bwMode="auto">
          <a:xfrm>
            <a:off x="5181600" y="3886200"/>
            <a:ext cx="3521075" cy="1554163"/>
          </a:xfrm>
          <a:prstGeom prst="rect">
            <a:avLst/>
          </a:prstGeom>
          <a:noFill/>
          <a:ln w="9525">
            <a:noFill/>
            <a:miter lim="800000"/>
            <a:headEnd/>
            <a:tailEnd/>
          </a:ln>
          <a:effectLst/>
        </p:spPr>
        <p:txBody>
          <a:bodyPr>
            <a:spAutoFit/>
          </a:bodyPr>
          <a:lstStyle/>
          <a:p>
            <a:pPr eaLnBrk="1" hangingPunct="1"/>
            <a:r>
              <a:rPr lang="en-US" sz="3200">
                <a:latin typeface="Arial" charset="0"/>
                <a:cs typeface="Times New Roman" pitchFamily="18" charset="0"/>
              </a:rPr>
              <a:t>Each is designed for a specific range of functions</a:t>
            </a:r>
          </a:p>
        </p:txBody>
      </p:sp>
      <p:sp>
        <p:nvSpPr>
          <p:cNvPr id="6149" name="AutoShape 5"/>
          <p:cNvSpPr>
            <a:spLocks/>
          </p:cNvSpPr>
          <p:nvPr/>
        </p:nvSpPr>
        <p:spPr bwMode="auto">
          <a:xfrm>
            <a:off x="4267200" y="3886200"/>
            <a:ext cx="304800" cy="1524000"/>
          </a:xfrm>
          <a:prstGeom prst="rightBrace">
            <a:avLst>
              <a:gd name="adj1" fmla="val 41667"/>
              <a:gd name="adj2" fmla="val 50000"/>
            </a:avLst>
          </a:prstGeom>
          <a:noFill/>
          <a:ln w="9525">
            <a:solidFill>
              <a:schemeClr val="tx1"/>
            </a:solidFill>
            <a:round/>
            <a:headEnd/>
            <a:tailEnd/>
          </a:ln>
          <a:effec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838200"/>
            <a:ext cx="7772400" cy="4114800"/>
          </a:xfrm>
        </p:spPr>
        <p:txBody>
          <a:bodyPr/>
          <a:lstStyle/>
          <a:p>
            <a:pPr>
              <a:buClr>
                <a:srgbClr val="FFFF00"/>
              </a:buClr>
              <a:buFont typeface="Wingdings" pitchFamily="2" charset="2"/>
              <a:buChar char="§"/>
            </a:pPr>
            <a:r>
              <a:rPr lang="en-US" dirty="0">
                <a:cs typeface="Times New Roman" pitchFamily="18" charset="0"/>
              </a:rPr>
              <a:t>Straight hand piece </a:t>
            </a:r>
            <a:r>
              <a:rPr lang="en-US" dirty="0">
                <a:cs typeface="Times New Roman" pitchFamily="18" charset="0"/>
                <a:sym typeface="Symbol" pitchFamily="18" charset="2"/>
              </a:rPr>
              <a:t></a:t>
            </a:r>
            <a:r>
              <a:rPr lang="en-US" dirty="0">
                <a:cs typeface="Times New Roman" pitchFamily="18" charset="0"/>
              </a:rPr>
              <a:t> the straight hand piece may also be used with a straight shank. Rotary instrument on anterior teeth or where a direct approach to teeth is possible.</a:t>
            </a:r>
            <a:r>
              <a:rPr lang="en-US" dirty="0"/>
              <a:t> </a:t>
            </a:r>
          </a:p>
        </p:txBody>
      </p:sp>
      <p:graphicFrame>
        <p:nvGraphicFramePr>
          <p:cNvPr id="149505" name="Object 1"/>
          <p:cNvGraphicFramePr>
            <a:graphicFrameLocks noChangeAspect="1"/>
          </p:cNvGraphicFramePr>
          <p:nvPr/>
        </p:nvGraphicFramePr>
        <p:xfrm>
          <a:off x="2057400" y="3581400"/>
          <a:ext cx="5500687" cy="1657350"/>
        </p:xfrm>
        <a:graphic>
          <a:graphicData uri="http://schemas.openxmlformats.org/presentationml/2006/ole">
            <p:oleObj spid="_x0000_s149510" r:id="rId3" imgW="3835916" imgH="1033143"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85800" y="0"/>
            <a:ext cx="7772400" cy="6096000"/>
          </a:xfrm>
        </p:spPr>
        <p:txBody>
          <a:bodyPr>
            <a:normAutofit fontScale="92500" lnSpcReduction="10000"/>
          </a:bodyPr>
          <a:lstStyle/>
          <a:p>
            <a:pPr>
              <a:buClr>
                <a:srgbClr val="FFFF00"/>
              </a:buClr>
              <a:buFont typeface="Wingdings" pitchFamily="2" charset="2"/>
              <a:buChar char="§"/>
            </a:pPr>
            <a:endParaRPr lang="en-US" sz="2800" b="1" dirty="0" smtClean="0">
              <a:cs typeface="Arial" charset="0"/>
            </a:endParaRPr>
          </a:p>
          <a:p>
            <a:pPr>
              <a:buClr>
                <a:srgbClr val="FFFF00"/>
              </a:buClr>
              <a:buFont typeface="Wingdings" pitchFamily="2" charset="2"/>
              <a:buChar char="§"/>
            </a:pPr>
            <a:endParaRPr lang="en-US" sz="2800" b="1" dirty="0" smtClean="0">
              <a:cs typeface="Arial" charset="0"/>
            </a:endParaRPr>
          </a:p>
          <a:p>
            <a:pPr>
              <a:buClr>
                <a:srgbClr val="FFFF00"/>
              </a:buClr>
              <a:buFont typeface="Wingdings" pitchFamily="2" charset="2"/>
              <a:buChar char="§"/>
            </a:pPr>
            <a:r>
              <a:rPr lang="en-US" sz="2800" b="1" dirty="0" smtClean="0">
                <a:solidFill>
                  <a:srgbClr val="FFFF00"/>
                </a:solidFill>
                <a:cs typeface="Arial" charset="0"/>
              </a:rPr>
              <a:t>Contra </a:t>
            </a:r>
            <a:r>
              <a:rPr lang="en-US" sz="2800" b="1" dirty="0">
                <a:solidFill>
                  <a:srgbClr val="FFFF00"/>
                </a:solidFill>
                <a:cs typeface="Arial" charset="0"/>
              </a:rPr>
              <a:t>angled hand piece </a:t>
            </a:r>
            <a:r>
              <a:rPr lang="en-US" sz="2800" b="1" dirty="0">
                <a:cs typeface="Arial" charset="0"/>
                <a:sym typeface="Symbol" pitchFamily="18" charset="2"/>
              </a:rPr>
              <a:t></a:t>
            </a:r>
            <a:r>
              <a:rPr lang="en-US" sz="2800" b="1" dirty="0">
                <a:cs typeface="Arial" charset="0"/>
              </a:rPr>
              <a:t> is designed to provide the operator with greater accessibility to the oral cavity during operative dentistry</a:t>
            </a:r>
            <a:r>
              <a:rPr lang="en-US" sz="2800" b="1" dirty="0" smtClean="0">
                <a:cs typeface="Arial" charset="0"/>
              </a:rPr>
              <a:t>.</a:t>
            </a:r>
          </a:p>
          <a:p>
            <a:pPr>
              <a:buClr>
                <a:srgbClr val="FFFF00"/>
              </a:buClr>
              <a:buFont typeface="Wingdings" pitchFamily="2" charset="2"/>
              <a:buChar char="§"/>
            </a:pPr>
            <a:endParaRPr lang="en-US" sz="2800" b="1" dirty="0" smtClean="0">
              <a:cs typeface="Arial" charset="0"/>
            </a:endParaRPr>
          </a:p>
          <a:p>
            <a:pPr>
              <a:buClr>
                <a:srgbClr val="FFFF00"/>
              </a:buClr>
              <a:buFont typeface="Wingdings" pitchFamily="2" charset="2"/>
              <a:buChar char="§"/>
            </a:pPr>
            <a:endParaRPr lang="en-US" sz="2800" b="1" dirty="0" smtClean="0">
              <a:cs typeface="Arial" charset="0"/>
            </a:endParaRPr>
          </a:p>
          <a:p>
            <a:pPr>
              <a:buClr>
                <a:srgbClr val="FFFF00"/>
              </a:buClr>
              <a:buNone/>
            </a:pPr>
            <a:endParaRPr lang="en-US" sz="2800" b="1" dirty="0">
              <a:cs typeface="Arial" charset="0"/>
            </a:endParaRPr>
          </a:p>
          <a:p>
            <a:pPr>
              <a:buClr>
                <a:srgbClr val="FFFF00"/>
              </a:buClr>
              <a:buFont typeface="Wingdings" pitchFamily="2" charset="2"/>
              <a:buNone/>
            </a:pPr>
            <a:endParaRPr lang="en-US" sz="2800" b="1" dirty="0">
              <a:cs typeface="Times New Roman" pitchFamily="18" charset="0"/>
            </a:endParaRPr>
          </a:p>
          <a:p>
            <a:pPr>
              <a:buClr>
                <a:srgbClr val="FFFF00"/>
              </a:buClr>
              <a:buFont typeface="Wingdings" pitchFamily="2" charset="2"/>
              <a:buChar char="§"/>
            </a:pPr>
            <a:r>
              <a:rPr lang="en-US" sz="2800" b="1" dirty="0">
                <a:solidFill>
                  <a:srgbClr val="FFFF00"/>
                </a:solidFill>
                <a:cs typeface="Arial" charset="0"/>
              </a:rPr>
              <a:t>Right angle hand piece </a:t>
            </a:r>
            <a:r>
              <a:rPr lang="en-US" sz="2800" b="1" dirty="0">
                <a:cs typeface="Times New Roman" pitchFamily="18" charset="0"/>
                <a:sym typeface="Symbol" pitchFamily="18" charset="2"/>
              </a:rPr>
              <a:t></a:t>
            </a:r>
            <a:r>
              <a:rPr lang="en-US" sz="2800" b="1" dirty="0">
                <a:cs typeface="Times New Roman" pitchFamily="18" charset="0"/>
              </a:rPr>
              <a:t> in which the head of the hand piece forms a 90</a:t>
            </a:r>
            <a:r>
              <a:rPr lang="en-US" sz="2800" b="1" baseline="30000" dirty="0">
                <a:cs typeface="Times New Roman" pitchFamily="18" charset="0"/>
              </a:rPr>
              <a:t>o</a:t>
            </a:r>
            <a:r>
              <a:rPr lang="en-US" sz="2800" b="1" dirty="0">
                <a:cs typeface="Times New Roman" pitchFamily="18" charset="0"/>
              </a:rPr>
              <a:t> angle to the shank. The most popular right angle hand piece is the </a:t>
            </a:r>
            <a:r>
              <a:rPr lang="en-US" sz="2800" b="1" dirty="0" err="1">
                <a:cs typeface="Times New Roman" pitchFamily="18" charset="0"/>
              </a:rPr>
              <a:t>prophy</a:t>
            </a:r>
            <a:r>
              <a:rPr lang="en-US" sz="2800" b="1" dirty="0">
                <a:cs typeface="Times New Roman" pitchFamily="18" charset="0"/>
              </a:rPr>
              <a:t> angle.</a:t>
            </a:r>
            <a:r>
              <a:rPr lang="en-US" sz="2800" b="1" dirty="0"/>
              <a:t> </a:t>
            </a:r>
          </a:p>
        </p:txBody>
      </p:sp>
      <p:graphicFrame>
        <p:nvGraphicFramePr>
          <p:cNvPr id="100353" name="Object 1"/>
          <p:cNvGraphicFramePr>
            <a:graphicFrameLocks noChangeAspect="1"/>
          </p:cNvGraphicFramePr>
          <p:nvPr/>
        </p:nvGraphicFramePr>
        <p:xfrm>
          <a:off x="1524000" y="2590800"/>
          <a:ext cx="2133600" cy="1524000"/>
        </p:xfrm>
        <a:graphic>
          <a:graphicData uri="http://schemas.openxmlformats.org/presentationml/2006/ole">
            <p:oleObj spid="_x0000_s100363" r:id="rId3" imgW="2327153" imgH="2203429" progId="">
              <p:embed/>
            </p:oleObj>
          </a:graphicData>
        </a:graphic>
      </p:graphicFrame>
      <p:graphicFrame>
        <p:nvGraphicFramePr>
          <p:cNvPr id="100354" name="Object 2"/>
          <p:cNvGraphicFramePr>
            <a:graphicFrameLocks noChangeAspect="1"/>
          </p:cNvGraphicFramePr>
          <p:nvPr/>
        </p:nvGraphicFramePr>
        <p:xfrm>
          <a:off x="4191000" y="2667000"/>
          <a:ext cx="3429000" cy="1371600"/>
        </p:xfrm>
        <a:graphic>
          <a:graphicData uri="http://schemas.openxmlformats.org/presentationml/2006/ole">
            <p:oleObj spid="_x0000_s100364" r:id="rId4" imgW="2098552" imgH="1051562"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33400"/>
            <a:ext cx="7772400" cy="381000"/>
          </a:xfrm>
        </p:spPr>
        <p:txBody>
          <a:bodyPr>
            <a:normAutofit fontScale="90000"/>
          </a:bodyPr>
          <a:lstStyle/>
          <a:p>
            <a:r>
              <a:rPr lang="en-US" dirty="0">
                <a:solidFill>
                  <a:srgbClr val="FF0000"/>
                </a:solidFill>
                <a:latin typeface="Algerian" pitchFamily="82" charset="0"/>
                <a:cs typeface="Times New Roman" pitchFamily="18" charset="0"/>
              </a:rPr>
              <a:t>DEPENDING ON SPEED</a:t>
            </a:r>
            <a:r>
              <a:rPr lang="en-US" dirty="0"/>
              <a:t> </a:t>
            </a:r>
          </a:p>
        </p:txBody>
      </p:sp>
      <p:sp>
        <p:nvSpPr>
          <p:cNvPr id="10243" name="Rectangle 3"/>
          <p:cNvSpPr>
            <a:spLocks noGrp="1" noChangeArrowheads="1"/>
          </p:cNvSpPr>
          <p:nvPr>
            <p:ph idx="1"/>
          </p:nvPr>
        </p:nvSpPr>
        <p:spPr>
          <a:xfrm>
            <a:off x="685800" y="1447800"/>
            <a:ext cx="7924800" cy="4876800"/>
          </a:xfrm>
        </p:spPr>
        <p:txBody>
          <a:bodyPr/>
          <a:lstStyle/>
          <a:p>
            <a:pPr>
              <a:buClr>
                <a:srgbClr val="FFFF00"/>
              </a:buClr>
              <a:buFont typeface="Wingdings" pitchFamily="2" charset="2"/>
              <a:buChar char="§"/>
            </a:pPr>
            <a:r>
              <a:rPr lang="en-US" sz="2800" dirty="0">
                <a:cs typeface="Arial" charset="0"/>
              </a:rPr>
              <a:t>Speed is defined as the number of revolution per minute (RPM) or the number of times a rotating instrument, such as a bur, will make a full turn during a minute. The higher the rpm, the faster the speed of hand piece.</a:t>
            </a:r>
            <a:endParaRPr lang="en-US" sz="2800" dirty="0">
              <a:cs typeface="Times New Roman" pitchFamily="18" charset="0"/>
            </a:endParaRPr>
          </a:p>
          <a:p>
            <a:pPr>
              <a:buClr>
                <a:srgbClr val="FFFF00"/>
              </a:buClr>
              <a:buFont typeface="Wingdings" pitchFamily="2" charset="2"/>
              <a:buChar char="§"/>
            </a:pPr>
            <a:r>
              <a:rPr lang="en-US" sz="2800" b="1" dirty="0">
                <a:solidFill>
                  <a:srgbClr val="FF0000"/>
                </a:solidFill>
                <a:cs typeface="Arial" charset="0"/>
              </a:rPr>
              <a:t>Low or slow speed	-	below 12,000 rpm</a:t>
            </a:r>
            <a:endParaRPr lang="en-US" sz="2800" b="1" dirty="0">
              <a:solidFill>
                <a:srgbClr val="FF0000"/>
              </a:solidFill>
              <a:cs typeface="Times New Roman" pitchFamily="18" charset="0"/>
            </a:endParaRPr>
          </a:p>
          <a:p>
            <a:pPr>
              <a:buClr>
                <a:srgbClr val="FFFF00"/>
              </a:buClr>
              <a:buFont typeface="Wingdings" pitchFamily="2" charset="2"/>
              <a:buChar char="§"/>
            </a:pPr>
            <a:r>
              <a:rPr lang="en-US" sz="2800" b="1" dirty="0">
                <a:solidFill>
                  <a:srgbClr val="FF0000"/>
                </a:solidFill>
                <a:cs typeface="Arial" charset="0"/>
              </a:rPr>
              <a:t>Medium or intermediate speed 	- 12,000 to 200,000 rpm</a:t>
            </a:r>
            <a:endParaRPr lang="en-US" sz="2800" b="1" dirty="0">
              <a:solidFill>
                <a:srgbClr val="FF0000"/>
              </a:solidFill>
              <a:cs typeface="Times New Roman" pitchFamily="18" charset="0"/>
            </a:endParaRPr>
          </a:p>
          <a:p>
            <a:pPr>
              <a:buClr>
                <a:srgbClr val="FFFF00"/>
              </a:buClr>
              <a:buFont typeface="Wingdings" pitchFamily="2" charset="2"/>
              <a:buChar char="§"/>
            </a:pPr>
            <a:r>
              <a:rPr lang="en-US" sz="2800" b="1" dirty="0">
                <a:solidFill>
                  <a:srgbClr val="FF0000"/>
                </a:solidFill>
                <a:cs typeface="Times New Roman" pitchFamily="18" charset="0"/>
              </a:rPr>
              <a:t>High or ultra speeds	- above 200,00 rpm</a:t>
            </a:r>
            <a:r>
              <a:rPr lang="en-US" sz="2800" b="1" dirty="0">
                <a:solidFill>
                  <a:srgbClr val="FF0000"/>
                </a:solidFill>
              </a:rPr>
              <a:t>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685800" y="609600"/>
            <a:ext cx="7772400" cy="5638800"/>
          </a:xfrm>
        </p:spPr>
        <p:txBody>
          <a:bodyPr>
            <a:normAutofit lnSpcReduction="10000"/>
          </a:bodyPr>
          <a:lstStyle/>
          <a:p>
            <a:pPr>
              <a:lnSpc>
                <a:spcPct val="90000"/>
              </a:lnSpc>
              <a:buClr>
                <a:srgbClr val="FFFF00"/>
              </a:buClr>
              <a:buFont typeface="Wingdings" pitchFamily="2" charset="2"/>
              <a:buChar char="§"/>
            </a:pPr>
            <a:r>
              <a:rPr lang="en-US" sz="2800" dirty="0">
                <a:solidFill>
                  <a:srgbClr val="FFFF00"/>
                </a:solidFill>
                <a:latin typeface="Baskerville Old Face" pitchFamily="18" charset="0"/>
                <a:cs typeface="Arial" charset="0"/>
              </a:rPr>
              <a:t>AIROTOR (or air turbine) speed </a:t>
            </a:r>
            <a:r>
              <a:rPr lang="en-US" sz="2800" dirty="0">
                <a:solidFill>
                  <a:srgbClr val="FFFF00"/>
                </a:solidFill>
                <a:latin typeface="Baskerville Old Face" pitchFamily="18" charset="0"/>
                <a:cs typeface="Arial" charset="0"/>
                <a:sym typeface="Symbol" pitchFamily="18" charset="2"/>
              </a:rPr>
              <a:t></a:t>
            </a:r>
            <a:r>
              <a:rPr lang="en-US" sz="2800" dirty="0">
                <a:solidFill>
                  <a:srgbClr val="FFFF00"/>
                </a:solidFill>
                <a:latin typeface="Baskerville Old Face" pitchFamily="18" charset="0"/>
                <a:cs typeface="Arial" charset="0"/>
              </a:rPr>
              <a:t> 250,000 – 500,000 rpm gives the </a:t>
            </a:r>
            <a:r>
              <a:rPr lang="en-US" sz="2800" dirty="0">
                <a:solidFill>
                  <a:srgbClr val="000000"/>
                </a:solidFill>
                <a:latin typeface="Baskerville Old Face" pitchFamily="18" charset="0"/>
                <a:cs typeface="Arial" charset="0"/>
              </a:rPr>
              <a:t>highest speeds but with rather less torque than low speed hand piece</a:t>
            </a:r>
            <a:r>
              <a:rPr lang="en-US" sz="2800" dirty="0" smtClean="0">
                <a:solidFill>
                  <a:srgbClr val="000000"/>
                </a:solidFill>
                <a:latin typeface="Baskerville Old Face" pitchFamily="18" charset="0"/>
                <a:cs typeface="Arial" charset="0"/>
              </a:rPr>
              <a:t>.</a:t>
            </a:r>
          </a:p>
          <a:p>
            <a:pPr>
              <a:lnSpc>
                <a:spcPct val="90000"/>
              </a:lnSpc>
              <a:buClr>
                <a:srgbClr val="FFFF00"/>
              </a:buClr>
              <a:buFont typeface="Wingdings" pitchFamily="2" charset="2"/>
              <a:buChar char="§"/>
            </a:pPr>
            <a:endParaRPr lang="en-US" sz="2800" dirty="0" smtClean="0">
              <a:solidFill>
                <a:srgbClr val="000000"/>
              </a:solidFill>
              <a:latin typeface="Baskerville Old Face" pitchFamily="18" charset="0"/>
              <a:cs typeface="Arial" charset="0"/>
            </a:endParaRPr>
          </a:p>
          <a:p>
            <a:pPr>
              <a:lnSpc>
                <a:spcPct val="90000"/>
              </a:lnSpc>
              <a:buClr>
                <a:srgbClr val="FFFF00"/>
              </a:buClr>
              <a:buFont typeface="Wingdings" pitchFamily="2" charset="2"/>
              <a:buChar char="§"/>
            </a:pPr>
            <a:endParaRPr lang="en-US" sz="2800" dirty="0" smtClean="0">
              <a:solidFill>
                <a:schemeClr val="accent5">
                  <a:lumMod val="75000"/>
                </a:schemeClr>
              </a:solidFill>
              <a:latin typeface="Baskerville Old Face" pitchFamily="18" charset="0"/>
              <a:cs typeface="Arial" charset="0"/>
            </a:endParaRPr>
          </a:p>
          <a:p>
            <a:pPr>
              <a:lnSpc>
                <a:spcPct val="90000"/>
              </a:lnSpc>
              <a:buClr>
                <a:srgbClr val="FFFF00"/>
              </a:buClr>
              <a:buFont typeface="Wingdings" pitchFamily="2" charset="2"/>
              <a:buChar char="§"/>
            </a:pPr>
            <a:endParaRPr lang="en-US" sz="2800" dirty="0" smtClean="0">
              <a:solidFill>
                <a:schemeClr val="accent5">
                  <a:lumMod val="75000"/>
                </a:schemeClr>
              </a:solidFill>
              <a:latin typeface="Baskerville Old Face" pitchFamily="18" charset="0"/>
              <a:cs typeface="Arial" charset="0"/>
            </a:endParaRPr>
          </a:p>
          <a:p>
            <a:pPr>
              <a:lnSpc>
                <a:spcPct val="90000"/>
              </a:lnSpc>
              <a:buClr>
                <a:srgbClr val="FFFF00"/>
              </a:buClr>
              <a:buFont typeface="Wingdings" pitchFamily="2" charset="2"/>
              <a:buChar char="§"/>
            </a:pPr>
            <a:endParaRPr lang="en-US" sz="2800" dirty="0" smtClean="0">
              <a:solidFill>
                <a:srgbClr val="FFFF00"/>
              </a:solidFill>
              <a:latin typeface="Baskerville Old Face" pitchFamily="18" charset="0"/>
              <a:cs typeface="Arial" charset="0"/>
            </a:endParaRPr>
          </a:p>
          <a:p>
            <a:pPr>
              <a:lnSpc>
                <a:spcPct val="90000"/>
              </a:lnSpc>
              <a:buClr>
                <a:srgbClr val="FFFF00"/>
              </a:buClr>
              <a:buFont typeface="Wingdings" pitchFamily="2" charset="2"/>
              <a:buChar char="§"/>
            </a:pPr>
            <a:endParaRPr lang="en-US" sz="2800" dirty="0">
              <a:solidFill>
                <a:srgbClr val="FFFF00"/>
              </a:solidFill>
              <a:latin typeface="Baskerville Old Face" pitchFamily="18" charset="0"/>
              <a:cs typeface="Times New Roman" pitchFamily="18" charset="0"/>
            </a:endParaRPr>
          </a:p>
          <a:p>
            <a:pPr>
              <a:lnSpc>
                <a:spcPct val="90000"/>
              </a:lnSpc>
              <a:buClr>
                <a:srgbClr val="FFFF00"/>
              </a:buClr>
              <a:buFont typeface="Wingdings" pitchFamily="2" charset="2"/>
              <a:buChar char="§"/>
            </a:pPr>
            <a:r>
              <a:rPr lang="en-US" sz="2800" dirty="0">
                <a:solidFill>
                  <a:srgbClr val="FFFF00"/>
                </a:solidFill>
                <a:latin typeface="Baskerville Old Face" pitchFamily="18" charset="0"/>
                <a:cs typeface="Times New Roman" pitchFamily="18" charset="0"/>
              </a:rPr>
              <a:t>The high speeds are achieved by a small air driven rotor or turbine mounted in bearings in the head of a </a:t>
            </a:r>
            <a:r>
              <a:rPr lang="en-US" sz="2800" dirty="0" err="1">
                <a:solidFill>
                  <a:srgbClr val="FFFF00"/>
                </a:solidFill>
                <a:latin typeface="Baskerville Old Face" pitchFamily="18" charset="0"/>
                <a:cs typeface="Times New Roman" pitchFamily="18" charset="0"/>
              </a:rPr>
              <a:t>airotor</a:t>
            </a:r>
            <a:r>
              <a:rPr lang="en-US" sz="2800" dirty="0">
                <a:solidFill>
                  <a:srgbClr val="FFFF00"/>
                </a:solidFill>
                <a:latin typeface="Baskerville Old Face" pitchFamily="18" charset="0"/>
                <a:cs typeface="Times New Roman" pitchFamily="18" charset="0"/>
              </a:rPr>
              <a:t> hand piece. The hand piece always contains a system which directs water spray at the cutting head of the bur and often also contains a fiber – optic light.</a:t>
            </a:r>
            <a:r>
              <a:rPr lang="en-US" sz="2800" dirty="0">
                <a:solidFill>
                  <a:srgbClr val="FFFF00"/>
                </a:solidFill>
                <a:latin typeface="Baskerville Old Face" pitchFamily="18" charset="0"/>
              </a:rPr>
              <a:t> </a:t>
            </a:r>
          </a:p>
        </p:txBody>
      </p:sp>
      <p:pic>
        <p:nvPicPr>
          <p:cNvPr id="154625" name="Picture 1" descr="C:\Users\Priya Baskar\Pictures\elec_handimg.jpg"/>
          <p:cNvPicPr>
            <a:picLocks noChangeAspect="1" noChangeArrowheads="1"/>
          </p:cNvPicPr>
          <p:nvPr/>
        </p:nvPicPr>
        <p:blipFill>
          <a:blip r:embed="rId2" cstate="print"/>
          <a:srcRect/>
          <a:stretch>
            <a:fillRect/>
          </a:stretch>
        </p:blipFill>
        <p:spPr bwMode="auto">
          <a:xfrm>
            <a:off x="2667000" y="1905000"/>
            <a:ext cx="3276600" cy="22098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solidFill>
                  <a:srgbClr val="FF0000"/>
                </a:solidFill>
                <a:latin typeface="Algerian" pitchFamily="82" charset="0"/>
                <a:cs typeface="Times New Roman" pitchFamily="18" charset="0"/>
              </a:rPr>
              <a:t>LOW SPEED HAND PIECE</a:t>
            </a:r>
            <a:r>
              <a:rPr lang="en-US" dirty="0">
                <a:solidFill>
                  <a:srgbClr val="FF0000"/>
                </a:solidFill>
                <a:latin typeface="Algerian" pitchFamily="82" charset="0"/>
              </a:rPr>
              <a:t> </a:t>
            </a:r>
          </a:p>
        </p:txBody>
      </p:sp>
      <p:sp>
        <p:nvSpPr>
          <p:cNvPr id="64515" name="Rectangle 3"/>
          <p:cNvSpPr>
            <a:spLocks noGrp="1" noChangeArrowheads="1"/>
          </p:cNvSpPr>
          <p:nvPr>
            <p:ph idx="1"/>
          </p:nvPr>
        </p:nvSpPr>
        <p:spPr>
          <a:xfrm>
            <a:off x="685800" y="1524000"/>
            <a:ext cx="7772400" cy="4114800"/>
          </a:xfrm>
        </p:spPr>
        <p:txBody>
          <a:bodyPr/>
          <a:lstStyle/>
          <a:p>
            <a:pPr>
              <a:lnSpc>
                <a:spcPct val="90000"/>
              </a:lnSpc>
              <a:buClr>
                <a:srgbClr val="FFFF00"/>
              </a:buClr>
              <a:buFont typeface="Wingdings" pitchFamily="2" charset="2"/>
              <a:buChar char="§"/>
            </a:pPr>
            <a:r>
              <a:rPr lang="en-US" dirty="0" smtClean="0"/>
              <a:t>Speed ranges from 10,000 to 30,000 rotations per minute (rpm)</a:t>
            </a:r>
          </a:p>
          <a:p>
            <a:pPr>
              <a:lnSpc>
                <a:spcPct val="90000"/>
              </a:lnSpc>
              <a:buClr>
                <a:srgbClr val="FFFF00"/>
              </a:buClr>
              <a:buFont typeface="Wingdings" pitchFamily="2" charset="2"/>
              <a:buChar char="§"/>
            </a:pPr>
            <a:r>
              <a:rPr lang="en-US" dirty="0" smtClean="0">
                <a:cs typeface="Arial" charset="0"/>
              </a:rPr>
              <a:t>Low </a:t>
            </a:r>
            <a:r>
              <a:rPr lang="en-US" dirty="0">
                <a:cs typeface="Arial" charset="0"/>
              </a:rPr>
              <a:t>speed hand piece</a:t>
            </a:r>
          </a:p>
          <a:p>
            <a:pPr lvl="1">
              <a:lnSpc>
                <a:spcPct val="90000"/>
              </a:lnSpc>
              <a:buClr>
                <a:srgbClr val="FF0000"/>
              </a:buClr>
              <a:buFontTx/>
              <a:buChar char="•"/>
            </a:pPr>
            <a:r>
              <a:rPr lang="en-US" dirty="0">
                <a:cs typeface="Arial" charset="0"/>
              </a:rPr>
              <a:t>Straight</a:t>
            </a:r>
          </a:p>
          <a:p>
            <a:pPr lvl="1">
              <a:lnSpc>
                <a:spcPct val="90000"/>
              </a:lnSpc>
              <a:buClr>
                <a:srgbClr val="FF0000"/>
              </a:buClr>
              <a:buFontTx/>
              <a:buChar char="•"/>
            </a:pPr>
            <a:r>
              <a:rPr lang="en-US" dirty="0">
                <a:cs typeface="Arial" charset="0"/>
              </a:rPr>
              <a:t>Contra angle</a:t>
            </a:r>
          </a:p>
          <a:p>
            <a:pPr>
              <a:lnSpc>
                <a:spcPct val="90000"/>
              </a:lnSpc>
              <a:buClr>
                <a:srgbClr val="FFFF00"/>
              </a:buClr>
              <a:buFont typeface="Wingdings" pitchFamily="2" charset="2"/>
              <a:buChar char="§"/>
            </a:pPr>
            <a:r>
              <a:rPr lang="en-US" dirty="0">
                <a:cs typeface="Arial" charset="0"/>
              </a:rPr>
              <a:t>The speed of these hand piece is less but the torque is greater.</a:t>
            </a:r>
          </a:p>
          <a:p>
            <a:pPr>
              <a:lnSpc>
                <a:spcPct val="90000"/>
              </a:lnSpc>
              <a:buClr>
                <a:srgbClr val="FFFF00"/>
              </a:buClr>
              <a:buFont typeface="Wingdings" pitchFamily="2" charset="2"/>
              <a:buChar char="§"/>
            </a:pPr>
            <a:r>
              <a:rPr lang="en-US" dirty="0">
                <a:cs typeface="Arial" charset="0"/>
              </a:rPr>
              <a:t>Low speed hand pieces can be rotated clockwise or anticlockwise, where as </a:t>
            </a:r>
            <a:r>
              <a:rPr lang="en-US" dirty="0" err="1">
                <a:cs typeface="Arial" charset="0"/>
              </a:rPr>
              <a:t>airotor</a:t>
            </a:r>
            <a:r>
              <a:rPr lang="en-US" dirty="0">
                <a:cs typeface="Arial" charset="0"/>
              </a:rPr>
              <a:t> only rotates clockwise.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cs typeface="Times New Roman" pitchFamily="18" charset="0"/>
              </a:rPr>
              <a:t>INTRODUCTION</a:t>
            </a:r>
            <a:endParaRPr lang="en-US" dirty="0"/>
          </a:p>
        </p:txBody>
      </p:sp>
      <p:sp>
        <p:nvSpPr>
          <p:cNvPr id="3" name="Content Placeholder 2"/>
          <p:cNvSpPr>
            <a:spLocks noGrp="1"/>
          </p:cNvSpPr>
          <p:nvPr>
            <p:ph idx="1"/>
          </p:nvPr>
        </p:nvSpPr>
        <p:spPr/>
        <p:txBody>
          <a:bodyPr/>
          <a:lstStyle/>
          <a:p>
            <a:r>
              <a:rPr lang="en-US" dirty="0" smtClean="0"/>
              <a:t>The  term SPEED in dentistry has greater importance in all the treatment procedures . SPEED  refers to revolution per minute. certain  speedy devices like </a:t>
            </a:r>
            <a:r>
              <a:rPr lang="en-US" dirty="0" err="1" smtClean="0"/>
              <a:t>handpiece</a:t>
            </a:r>
            <a:r>
              <a:rPr lang="en-US" dirty="0" smtClean="0"/>
              <a:t> ultrasonic , sonic  instruments plays greater role in dentistry .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0"/>
            <a:ext cx="7772400" cy="1143000"/>
          </a:xfrm>
        </p:spPr>
        <p:txBody>
          <a:bodyPr>
            <a:normAutofit fontScale="90000"/>
          </a:bodyPr>
          <a:lstStyle/>
          <a:p>
            <a:r>
              <a:rPr lang="en-US" dirty="0">
                <a:solidFill>
                  <a:srgbClr val="FF0000"/>
                </a:solidFill>
                <a:latin typeface="Algerian" pitchFamily="82" charset="0"/>
                <a:cs typeface="Times New Roman" pitchFamily="18" charset="0"/>
              </a:rPr>
              <a:t>SELECTION OF LOW SPEED HAND PIECE</a:t>
            </a:r>
          </a:p>
        </p:txBody>
      </p:sp>
      <p:graphicFrame>
        <p:nvGraphicFramePr>
          <p:cNvPr id="110596" name="Object 4"/>
          <p:cNvGraphicFramePr>
            <a:graphicFrameLocks noGrp="1" noChangeAspect="1"/>
          </p:cNvGraphicFramePr>
          <p:nvPr>
            <p:ph idx="1"/>
          </p:nvPr>
        </p:nvGraphicFramePr>
        <p:xfrm>
          <a:off x="3055938" y="3254375"/>
          <a:ext cx="2254250" cy="1792288"/>
        </p:xfrm>
        <a:graphic>
          <a:graphicData uri="http://schemas.openxmlformats.org/presentationml/2006/ole">
            <p:oleObj spid="_x0000_s110601" name="Image" r:id="rId3" imgW="2254001" imgH="1792000"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533400" y="762000"/>
            <a:ext cx="8229600" cy="5715000"/>
          </a:xfrm>
        </p:spPr>
        <p:txBody>
          <a:bodyPr/>
          <a:lstStyle/>
          <a:p>
            <a:pPr>
              <a:buClr>
                <a:srgbClr val="FFFF00"/>
              </a:buClr>
              <a:buFont typeface="Wingdings" pitchFamily="2" charset="2"/>
              <a:buChar char="§"/>
            </a:pPr>
            <a:r>
              <a:rPr lang="en-US" dirty="0"/>
              <a:t>1:1 Ratio contra angle </a:t>
            </a:r>
            <a:r>
              <a:rPr lang="en-US" dirty="0" err="1"/>
              <a:t>handpiece</a:t>
            </a:r>
            <a:r>
              <a:rPr lang="en-US" dirty="0"/>
              <a:t> used for most procedures.</a:t>
            </a:r>
          </a:p>
          <a:p>
            <a:pPr lvl="1">
              <a:buClr>
                <a:srgbClr val="FF0000"/>
              </a:buClr>
              <a:buFontTx/>
              <a:buChar char="•"/>
            </a:pPr>
            <a:r>
              <a:rPr lang="en-US" dirty="0"/>
              <a:t>Latch grip burs are used.</a:t>
            </a:r>
          </a:p>
          <a:p>
            <a:pPr lvl="1">
              <a:buClr>
                <a:srgbClr val="FF0000"/>
              </a:buClr>
              <a:buFontTx/>
              <a:buChar char="•"/>
            </a:pPr>
            <a:r>
              <a:rPr lang="en-US" dirty="0"/>
              <a:t> Commonly identified with the </a:t>
            </a:r>
            <a:r>
              <a:rPr lang="en-US" b="1" i="1" dirty="0">
                <a:solidFill>
                  <a:srgbClr val="99FF66"/>
                </a:solidFill>
              </a:rPr>
              <a:t>blue color</a:t>
            </a:r>
            <a:r>
              <a:rPr lang="en-US" dirty="0"/>
              <a:t> on the shank of the </a:t>
            </a:r>
            <a:r>
              <a:rPr lang="en-US" dirty="0" err="1"/>
              <a:t>handpiece</a:t>
            </a:r>
            <a:r>
              <a:rPr lang="en-US" dirty="0"/>
              <a:t> and a </a:t>
            </a:r>
            <a:r>
              <a:rPr lang="en-US" b="1" i="1" dirty="0">
                <a:solidFill>
                  <a:srgbClr val="99FF66"/>
                </a:solidFill>
              </a:rPr>
              <a:t>blue dot</a:t>
            </a:r>
            <a:r>
              <a:rPr lang="en-US" dirty="0"/>
              <a:t> on the head.</a:t>
            </a:r>
          </a:p>
          <a:p>
            <a:pPr lvl="1">
              <a:buClr>
                <a:srgbClr val="FF0000"/>
              </a:buClr>
              <a:buFontTx/>
              <a:buChar char="•"/>
            </a:pPr>
            <a:r>
              <a:rPr lang="en-US" dirty="0"/>
              <a:t>Speed range 4000-40000 rpm</a:t>
            </a:r>
          </a:p>
          <a:p>
            <a:pPr>
              <a:buClr>
                <a:srgbClr val="FFFF00"/>
              </a:buClr>
              <a:buFont typeface="Wingdings" pitchFamily="2" charset="2"/>
              <a:buChar char="§"/>
            </a:pPr>
            <a:r>
              <a:rPr lang="en-US" dirty="0"/>
              <a:t>1:4 Speed increasing </a:t>
            </a:r>
            <a:r>
              <a:rPr lang="en-US" dirty="0" err="1"/>
              <a:t>handpiece</a:t>
            </a:r>
            <a:r>
              <a:rPr lang="en-US" dirty="0"/>
              <a:t>.</a:t>
            </a:r>
          </a:p>
          <a:p>
            <a:pPr lvl="1">
              <a:buClr>
                <a:srgbClr val="FF0000"/>
              </a:buClr>
              <a:buFontTx/>
              <a:buChar char="•"/>
            </a:pPr>
            <a:r>
              <a:rPr lang="en-US" dirty="0"/>
              <a:t>Commonly identified with the </a:t>
            </a:r>
            <a:r>
              <a:rPr lang="en-US" b="1" i="1" dirty="0">
                <a:solidFill>
                  <a:srgbClr val="99FF66"/>
                </a:solidFill>
              </a:rPr>
              <a:t>red band</a:t>
            </a:r>
            <a:r>
              <a:rPr lang="en-US" dirty="0"/>
              <a:t>.</a:t>
            </a:r>
          </a:p>
          <a:p>
            <a:pPr lvl="1">
              <a:buClr>
                <a:srgbClr val="FF0000"/>
              </a:buClr>
              <a:buFontTx/>
              <a:buChar char="•"/>
            </a:pPr>
            <a:r>
              <a:rPr lang="en-US" dirty="0"/>
              <a:t>Speed 16000-160000 rpm</a:t>
            </a:r>
          </a:p>
          <a:p>
            <a:pPr>
              <a:buClr>
                <a:srgbClr val="FF0000"/>
              </a:buClr>
              <a:buFontTx/>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p:txBody>
          <a:bodyPr/>
          <a:lstStyle/>
          <a:p>
            <a:pPr>
              <a:buClr>
                <a:srgbClr val="FFFF00"/>
              </a:buClr>
              <a:buFont typeface="Wingdings" pitchFamily="2" charset="2"/>
              <a:buChar char="§"/>
            </a:pPr>
            <a:r>
              <a:rPr lang="en-US"/>
              <a:t>7:1 Ratio speed reducing handpiece used for drilling pin holes and other procedures where slow speed is indicated.Commonly identified with the </a:t>
            </a:r>
            <a:r>
              <a:rPr lang="en-US" b="1" i="1">
                <a:solidFill>
                  <a:srgbClr val="99FF66"/>
                </a:solidFill>
              </a:rPr>
              <a:t>green band.</a:t>
            </a:r>
            <a:r>
              <a:rPr lang="en-US"/>
              <a:t>Speed range 550-5500 rpm</a:t>
            </a:r>
          </a:p>
          <a:p>
            <a:pPr>
              <a:buFontTx/>
              <a:buNone/>
            </a:pPr>
            <a:endParaRPr lang="en-US" b="1" i="1">
              <a:solidFill>
                <a:srgbClr val="99FF66"/>
              </a:solidFill>
            </a:endParaRPr>
          </a:p>
          <a:p>
            <a:endParaRPr lang="en-US" b="1" i="1">
              <a:solidFill>
                <a:srgbClr val="99FF6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0400" y="3886200"/>
            <a:ext cx="2609850" cy="1752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46" y="25758"/>
            <a:ext cx="7694054" cy="4007008"/>
          </a:xfr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88424" y="4037609"/>
            <a:ext cx="3026575" cy="1970540"/>
          </a:xfrm>
          <a:prstGeom prst="rect">
            <a:avLst/>
          </a:prstGeom>
        </p:spPr>
      </p:pic>
    </p:spTree>
    <p:extLst>
      <p:ext uri="{BB962C8B-B14F-4D97-AF65-F5344CB8AC3E}">
        <p14:creationId xmlns:p14="http://schemas.microsoft.com/office/powerpoint/2010/main" xmlns="" val="11880554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4800" y="1295400"/>
            <a:ext cx="8697912" cy="4146705"/>
          </a:xfrm>
        </p:spPr>
      </p:pic>
    </p:spTree>
    <p:extLst>
      <p:ext uri="{BB962C8B-B14F-4D97-AF65-F5344CB8AC3E}">
        <p14:creationId xmlns:p14="http://schemas.microsoft.com/office/powerpoint/2010/main" xmlns="" val="130336475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85800" y="762000"/>
            <a:ext cx="7772400" cy="5715000"/>
          </a:xfrm>
        </p:spPr>
        <p:txBody>
          <a:bodyPr/>
          <a:lstStyle/>
          <a:p>
            <a:pPr>
              <a:buFontTx/>
              <a:buNone/>
            </a:pPr>
            <a:r>
              <a:rPr lang="en-US" b="1" i="1" dirty="0">
                <a:solidFill>
                  <a:srgbClr val="FFFF00"/>
                </a:solidFill>
                <a:cs typeface="Arial" charset="0"/>
              </a:rPr>
              <a:t>USES</a:t>
            </a:r>
          </a:p>
          <a:p>
            <a:pPr lvl="1">
              <a:buClr>
                <a:srgbClr val="FFFF00"/>
              </a:buClr>
              <a:buFont typeface="Wingdings" pitchFamily="2" charset="2"/>
              <a:buChar char="§"/>
            </a:pPr>
            <a:r>
              <a:rPr lang="en-US" dirty="0">
                <a:cs typeface="Arial" charset="0"/>
              </a:rPr>
              <a:t>Low or slow speed </a:t>
            </a:r>
            <a:r>
              <a:rPr lang="en-US" dirty="0">
                <a:cs typeface="Arial" charset="0"/>
                <a:sym typeface="Symbol" pitchFamily="18" charset="2"/>
              </a:rPr>
              <a:t></a:t>
            </a:r>
            <a:r>
              <a:rPr lang="en-US" dirty="0">
                <a:cs typeface="Arial" charset="0"/>
              </a:rPr>
              <a:t> cleaning </a:t>
            </a:r>
            <a:r>
              <a:rPr lang="en-US" dirty="0" smtClean="0">
                <a:cs typeface="Arial" charset="0"/>
              </a:rPr>
              <a:t>teeth, occasionally </a:t>
            </a:r>
            <a:r>
              <a:rPr lang="en-US" dirty="0">
                <a:cs typeface="Arial" charset="0"/>
              </a:rPr>
              <a:t>caries excavation finishing and polishing procedures.</a:t>
            </a:r>
          </a:p>
          <a:p>
            <a:pPr lvl="1"/>
            <a:endParaRPr lang="en-US" dirty="0">
              <a:cs typeface="Arial" charset="0"/>
            </a:endParaRPr>
          </a:p>
          <a:p>
            <a:pPr lvl="1"/>
            <a:endParaRPr lang="en-US" dirty="0">
              <a:cs typeface="Times New Roman" pitchFamily="18" charset="0"/>
            </a:endParaRPr>
          </a:p>
          <a:p>
            <a:pPr>
              <a:buFontTx/>
              <a:buNone/>
            </a:pPr>
            <a:r>
              <a:rPr lang="en-US" b="1" i="1" dirty="0">
                <a:solidFill>
                  <a:srgbClr val="FFFF00"/>
                </a:solidFill>
                <a:cs typeface="Arial" charset="0"/>
              </a:rPr>
              <a:t>ADVANTAGES –</a:t>
            </a:r>
            <a:endParaRPr lang="en-US" b="1" i="1" dirty="0">
              <a:solidFill>
                <a:srgbClr val="FFFF00"/>
              </a:solidFill>
              <a:cs typeface="Times New Roman" pitchFamily="18" charset="0"/>
            </a:endParaRPr>
          </a:p>
          <a:p>
            <a:pPr lvl="1">
              <a:buClr>
                <a:srgbClr val="FFFF00"/>
              </a:buClr>
              <a:buFont typeface="Wingdings" pitchFamily="2" charset="2"/>
              <a:buChar char="§"/>
            </a:pPr>
            <a:r>
              <a:rPr lang="en-US" dirty="0">
                <a:cs typeface="Times New Roman" pitchFamily="18" charset="0"/>
              </a:rPr>
              <a:t>At low speeds, </a:t>
            </a:r>
            <a:r>
              <a:rPr lang="en-US" dirty="0" smtClean="0">
                <a:cs typeface="Times New Roman" pitchFamily="18" charset="0"/>
              </a:rPr>
              <a:t>tactile </a:t>
            </a:r>
            <a:r>
              <a:rPr lang="en-US" dirty="0">
                <a:cs typeface="Times New Roman" pitchFamily="18" charset="0"/>
              </a:rPr>
              <a:t>sensation is better and there is generally less chances for over heating cut surfaces.</a:t>
            </a:r>
            <a:r>
              <a:rPr lang="en-US" dirty="0"/>
              <a:t>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85800" y="1066800"/>
            <a:ext cx="7772400" cy="5029200"/>
          </a:xfrm>
        </p:spPr>
        <p:txBody>
          <a:bodyPr/>
          <a:lstStyle/>
          <a:p>
            <a:pPr>
              <a:buFontTx/>
              <a:buNone/>
            </a:pPr>
            <a:r>
              <a:rPr lang="en-US" sz="4000" b="1" i="1" dirty="0">
                <a:solidFill>
                  <a:srgbClr val="FFFF00"/>
                </a:solidFill>
              </a:rPr>
              <a:t>DISADVANTAGES</a:t>
            </a:r>
          </a:p>
          <a:p>
            <a:pPr lvl="1">
              <a:buClr>
                <a:srgbClr val="FFFF00"/>
              </a:buClr>
              <a:buFont typeface="Wingdings" pitchFamily="2" charset="2"/>
              <a:buChar char="§"/>
            </a:pPr>
            <a:endParaRPr lang="en-US" sz="4000" dirty="0"/>
          </a:p>
          <a:p>
            <a:pPr lvl="1">
              <a:buClr>
                <a:srgbClr val="FFFF00"/>
              </a:buClr>
              <a:buFont typeface="Wingdings" pitchFamily="2" charset="2"/>
              <a:buChar char="§"/>
            </a:pPr>
            <a:r>
              <a:rPr lang="en-US" dirty="0"/>
              <a:t>Cutting is ineffective</a:t>
            </a:r>
            <a:r>
              <a:rPr lang="en-US" dirty="0" smtClean="0"/>
              <a:t>, more  </a:t>
            </a:r>
            <a:r>
              <a:rPr lang="en-US" dirty="0"/>
              <a:t>time consuming and produces vibrations of low frequency and high amplitude.</a:t>
            </a:r>
          </a:p>
          <a:p>
            <a:pPr lvl="1">
              <a:buClr>
                <a:srgbClr val="FFFF00"/>
              </a:buClr>
              <a:buFont typeface="Wingdings" pitchFamily="2" charset="2"/>
              <a:buNone/>
            </a:pPr>
            <a:endParaRPr lang="en-US" dirty="0"/>
          </a:p>
          <a:p>
            <a:pPr lvl="1">
              <a:buClr>
                <a:srgbClr val="FFFF00"/>
              </a:buClr>
              <a:buFont typeface="Wingdings" pitchFamily="2" charset="2"/>
              <a:buChar char="§"/>
            </a:pPr>
            <a:r>
              <a:rPr lang="en-US" dirty="0"/>
              <a:t>Heat and vibrations are the main sources of patient discomfort.</a:t>
            </a:r>
          </a:p>
          <a:p>
            <a:pPr>
              <a:buClr>
                <a:srgbClr val="FFFF00"/>
              </a:buClr>
              <a:buFont typeface="Wingdings" pitchFamily="2" charset="2"/>
              <a:buChar cha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43000"/>
          </a:xfrm>
        </p:spPr>
        <p:txBody>
          <a:bodyPr/>
          <a:lstStyle/>
          <a:p>
            <a:pPr lvl="1"/>
            <a:r>
              <a:rPr lang="en-US" i="1" dirty="0" smtClean="0">
                <a:solidFill>
                  <a:srgbClr val="FF0000"/>
                </a:solidFill>
                <a:latin typeface="Algerian" pitchFamily="82" charset="0"/>
              </a:rPr>
              <a:t>HIGH SPEED HANDPIECE</a:t>
            </a:r>
            <a:endParaRPr lang="en-US" dirty="0">
              <a:solidFill>
                <a:srgbClr val="FF0000"/>
              </a:solidFill>
              <a:latin typeface="Algerian" pitchFamily="82" charset="0"/>
            </a:endParaRPr>
          </a:p>
        </p:txBody>
      </p:sp>
      <p:sp>
        <p:nvSpPr>
          <p:cNvPr id="67587" name="Rectangle 3"/>
          <p:cNvSpPr>
            <a:spLocks noGrp="1" noChangeArrowheads="1"/>
          </p:cNvSpPr>
          <p:nvPr>
            <p:ph idx="1"/>
          </p:nvPr>
        </p:nvSpPr>
        <p:spPr>
          <a:xfrm>
            <a:off x="685800" y="838200"/>
            <a:ext cx="7772400" cy="4648200"/>
          </a:xfrm>
        </p:spPr>
        <p:txBody>
          <a:bodyPr>
            <a:normAutofit fontScale="85000" lnSpcReduction="10000"/>
          </a:bodyPr>
          <a:lstStyle/>
          <a:p>
            <a:pPr marL="342900" lvl="1" indent="-342900">
              <a:lnSpc>
                <a:spcPct val="90000"/>
              </a:lnSpc>
              <a:buNone/>
            </a:pPr>
            <a:r>
              <a:rPr lang="en-US" dirty="0" smtClean="0"/>
              <a:t>Operates at speeds up to 450,000 </a:t>
            </a:r>
            <a:r>
              <a:rPr lang="en-US" dirty="0" err="1" smtClean="0"/>
              <a:t>rpM</a:t>
            </a:r>
            <a:endParaRPr lang="en-US" sz="2800" b="1" i="1" dirty="0">
              <a:solidFill>
                <a:srgbClr val="99FF66"/>
              </a:solidFill>
            </a:endParaRPr>
          </a:p>
          <a:p>
            <a:pPr lvl="1">
              <a:lnSpc>
                <a:spcPct val="90000"/>
              </a:lnSpc>
              <a:buClr>
                <a:srgbClr val="FFFF00"/>
              </a:buClr>
              <a:buFont typeface="Wingdings" pitchFamily="2" charset="2"/>
              <a:buChar char="§"/>
            </a:pPr>
            <a:r>
              <a:rPr lang="en-US" sz="2400" dirty="0"/>
              <a:t>Tooth preparation </a:t>
            </a:r>
          </a:p>
          <a:p>
            <a:pPr lvl="1">
              <a:lnSpc>
                <a:spcPct val="90000"/>
              </a:lnSpc>
              <a:buClr>
                <a:srgbClr val="FFFF00"/>
              </a:buClr>
              <a:buFont typeface="Wingdings" pitchFamily="2" charset="2"/>
              <a:buChar char="§"/>
            </a:pPr>
            <a:r>
              <a:rPr lang="en-US" sz="2400" dirty="0"/>
              <a:t>Removing old </a:t>
            </a:r>
            <a:r>
              <a:rPr lang="en-US" sz="2400" dirty="0" smtClean="0"/>
              <a:t>restoration.</a:t>
            </a:r>
          </a:p>
          <a:p>
            <a:pPr lvl="1">
              <a:lnSpc>
                <a:spcPct val="90000"/>
              </a:lnSpc>
              <a:buClr>
                <a:srgbClr val="FFFF00"/>
              </a:buClr>
              <a:buFont typeface="Wingdings" pitchFamily="2" charset="2"/>
              <a:buChar char="§"/>
            </a:pPr>
            <a:r>
              <a:rPr lang="en-US" sz="2400" dirty="0" smtClean="0"/>
              <a:t> </a:t>
            </a:r>
            <a:r>
              <a:rPr lang="en-US" sz="2400" dirty="0"/>
              <a:t>with high speed cutting instruments removal of tooth structure is faster with less pressure, vibration and heat production.</a:t>
            </a:r>
          </a:p>
          <a:p>
            <a:pPr lvl="1">
              <a:lnSpc>
                <a:spcPct val="90000"/>
              </a:lnSpc>
              <a:buClr>
                <a:srgbClr val="FFFF00"/>
              </a:buClr>
              <a:buFont typeface="Wingdings" pitchFamily="2" charset="2"/>
              <a:buChar char="§"/>
            </a:pPr>
            <a:r>
              <a:rPr lang="en-US" sz="2400" dirty="0"/>
              <a:t>Patients are generally less apprehensive because annoying vibrations and operating time are </a:t>
            </a:r>
            <a:r>
              <a:rPr lang="en-US" sz="2400" dirty="0" smtClean="0"/>
              <a:t>decreased</a:t>
            </a:r>
          </a:p>
          <a:p>
            <a:pPr lvl="1">
              <a:lnSpc>
                <a:spcPct val="90000"/>
              </a:lnSpc>
              <a:buClr>
                <a:srgbClr val="FFFF00"/>
              </a:buClr>
              <a:buNone/>
            </a:pPr>
            <a:endParaRPr lang="en-US" sz="2400" dirty="0"/>
          </a:p>
          <a:p>
            <a:pPr>
              <a:lnSpc>
                <a:spcPct val="90000"/>
              </a:lnSpc>
              <a:buFontTx/>
              <a:buNone/>
            </a:pPr>
            <a:r>
              <a:rPr lang="en-US" sz="2800" i="1" dirty="0">
                <a:solidFill>
                  <a:srgbClr val="FFFF00"/>
                </a:solidFill>
                <a:effectLst>
                  <a:outerShdw blurRad="38100" dist="38100" dir="2700000" algn="tl">
                    <a:srgbClr val="000000"/>
                  </a:outerShdw>
                </a:effectLst>
              </a:rPr>
              <a:t>    </a:t>
            </a:r>
            <a:r>
              <a:rPr lang="en-US" sz="2800" b="1" i="1" dirty="0">
                <a:solidFill>
                  <a:srgbClr val="99FF66"/>
                </a:solidFill>
                <a:effectLst>
                  <a:outerShdw blurRad="38100" dist="38100" dir="2700000" algn="tl">
                    <a:srgbClr val="000000"/>
                  </a:outerShdw>
                </a:effectLst>
              </a:rPr>
              <a:t>Variable control to regulate the speed makes the hand piece more versatile. This allows the operator to easily obtain the optimal speed for the size and type of rotating instrument at any stage of a specific operation</a:t>
            </a:r>
            <a:r>
              <a:rPr lang="en-US" sz="2800" b="1" dirty="0">
                <a:solidFill>
                  <a:srgbClr val="99FF66"/>
                </a:solidFill>
              </a:rPr>
              <a:t>.</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i="1">
                <a:solidFill>
                  <a:srgbClr val="99FF66"/>
                </a:solidFill>
              </a:rPr>
              <a:t>PARTS OF THE DENTAL HAND PIECE</a:t>
            </a:r>
          </a:p>
        </p:txBody>
      </p:sp>
      <p:sp>
        <p:nvSpPr>
          <p:cNvPr id="33795" name="Rectangle 3"/>
          <p:cNvSpPr>
            <a:spLocks noGrp="1" noChangeArrowheads="1"/>
          </p:cNvSpPr>
          <p:nvPr>
            <p:ph idx="1"/>
          </p:nvPr>
        </p:nvSpPr>
        <p:spPr>
          <a:xfrm>
            <a:off x="685800" y="1981200"/>
            <a:ext cx="3505200" cy="4114800"/>
          </a:xfrm>
        </p:spPr>
        <p:txBody>
          <a:bodyPr>
            <a:normAutofit fontScale="85000" lnSpcReduction="20000"/>
          </a:bodyPr>
          <a:lstStyle/>
          <a:p>
            <a:pPr>
              <a:lnSpc>
                <a:spcPct val="90000"/>
              </a:lnSpc>
              <a:buFontTx/>
              <a:buNone/>
            </a:pPr>
            <a:r>
              <a:rPr lang="en-US" sz="2800" dirty="0"/>
              <a:t>	</a:t>
            </a:r>
            <a:r>
              <a:rPr lang="en-US" sz="1800" dirty="0"/>
              <a:t>The basic parts of a dental hand piece include the </a:t>
            </a:r>
            <a:r>
              <a:rPr lang="en-US" sz="1800" dirty="0" smtClean="0"/>
              <a:t>following</a:t>
            </a:r>
          </a:p>
          <a:p>
            <a:pPr>
              <a:lnSpc>
                <a:spcPct val="90000"/>
              </a:lnSpc>
              <a:buFontTx/>
              <a:buNone/>
            </a:pPr>
            <a:endParaRPr lang="en-US" sz="1800" dirty="0"/>
          </a:p>
          <a:p>
            <a:pPr>
              <a:lnSpc>
                <a:spcPct val="90000"/>
              </a:lnSpc>
            </a:pPr>
            <a:r>
              <a:rPr lang="en-US" sz="1800" b="1" i="1" dirty="0">
                <a:solidFill>
                  <a:srgbClr val="FFFF00"/>
                </a:solidFill>
              </a:rPr>
              <a:t>Head</a:t>
            </a:r>
            <a:r>
              <a:rPr lang="en-US" sz="1800" dirty="0"/>
              <a:t> – the head is the end of the hand piece that holds the rotary </a:t>
            </a:r>
            <a:r>
              <a:rPr lang="en-US" sz="1800" dirty="0" err="1"/>
              <a:t>instruments,such</a:t>
            </a:r>
            <a:r>
              <a:rPr lang="en-US" sz="1800" dirty="0"/>
              <a:t> as burs mandrels, polishing stones and alike</a:t>
            </a:r>
            <a:r>
              <a:rPr lang="en-US" sz="1800" dirty="0" smtClean="0"/>
              <a:t>.</a:t>
            </a:r>
          </a:p>
          <a:p>
            <a:pPr>
              <a:lnSpc>
                <a:spcPct val="90000"/>
              </a:lnSpc>
            </a:pPr>
            <a:endParaRPr lang="en-US" sz="1800" dirty="0"/>
          </a:p>
          <a:p>
            <a:pPr>
              <a:lnSpc>
                <a:spcPct val="90000"/>
              </a:lnSpc>
            </a:pPr>
            <a:r>
              <a:rPr lang="en-US" sz="1800" b="1" i="1" dirty="0">
                <a:solidFill>
                  <a:srgbClr val="FFFF00"/>
                </a:solidFill>
              </a:rPr>
              <a:t>Shank</a:t>
            </a:r>
            <a:r>
              <a:rPr lang="en-US" sz="1800" dirty="0"/>
              <a:t> – the shank is the handle portion of the hand </a:t>
            </a:r>
            <a:r>
              <a:rPr lang="en-US" sz="1800" dirty="0" smtClean="0"/>
              <a:t>piece</a:t>
            </a:r>
          </a:p>
          <a:p>
            <a:pPr>
              <a:lnSpc>
                <a:spcPct val="90000"/>
              </a:lnSpc>
            </a:pPr>
            <a:endParaRPr lang="en-US" sz="1800" dirty="0"/>
          </a:p>
          <a:p>
            <a:pPr>
              <a:lnSpc>
                <a:spcPct val="90000"/>
              </a:lnSpc>
            </a:pPr>
            <a:r>
              <a:rPr lang="en-US" sz="1800" b="1" i="1" dirty="0">
                <a:solidFill>
                  <a:srgbClr val="FFFF00"/>
                </a:solidFill>
              </a:rPr>
              <a:t>Connecting end</a:t>
            </a:r>
            <a:r>
              <a:rPr lang="en-US" sz="1800" dirty="0"/>
              <a:t> – The connecting end is where the hand piece attaches to the power source of the motor or unit.</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91000" y="2065718"/>
            <a:ext cx="4495393" cy="414750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circle(in)">
                                      <p:cBhvr>
                                        <p:cTn id="12" dur="20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circle(in)">
                                      <p:cBhvr>
                                        <p:cTn id="17" dur="2000"/>
                                        <p:tgtEl>
                                          <p:spTgt spid="337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circle(in)">
                                      <p:cBhvr>
                                        <p:cTn id="22" dur="2000"/>
                                        <p:tgtEl>
                                          <p:spTgt spid="337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style.rotation</p:attrName>
                                        </p:attrNameLst>
                                      </p:cBhvr>
                                      <p:tavLst>
                                        <p:tav tm="0">
                                          <p:val>
                                            <p:fltVal val="720"/>
                                          </p:val>
                                        </p:tav>
                                        <p:tav tm="100000">
                                          <p:val>
                                            <p:fltVal val="0"/>
                                          </p:val>
                                        </p:tav>
                                      </p:tavLst>
                                    </p:anim>
                                    <p:anim calcmode="lin" valueType="num">
                                      <p:cBhvr>
                                        <p:cTn id="29" dur="2000" fill="hold"/>
                                        <p:tgtEl>
                                          <p:spTgt spid="2"/>
                                        </p:tgtEl>
                                        <p:attrNameLst>
                                          <p:attrName>ppt_h</p:attrName>
                                        </p:attrNameLst>
                                      </p:cBhvr>
                                      <p:tavLst>
                                        <p:tav tm="0">
                                          <p:val>
                                            <p:fltVal val="0"/>
                                          </p:val>
                                        </p:tav>
                                        <p:tav tm="100000">
                                          <p:val>
                                            <p:strVal val="#ppt_h"/>
                                          </p:val>
                                        </p:tav>
                                      </p:tavLst>
                                    </p:anim>
                                    <p:anim calcmode="lin" valueType="num">
                                      <p:cBhvr>
                                        <p:cTn id="3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i="1">
                <a:solidFill>
                  <a:srgbClr val="99FF66"/>
                </a:solidFill>
              </a:rPr>
              <a:t>MECHANISMS</a:t>
            </a:r>
          </a:p>
        </p:txBody>
      </p:sp>
      <p:sp>
        <p:nvSpPr>
          <p:cNvPr id="74755" name="Rectangle 3"/>
          <p:cNvSpPr>
            <a:spLocks noGrp="1" noChangeArrowheads="1"/>
          </p:cNvSpPr>
          <p:nvPr>
            <p:ph idx="1"/>
          </p:nvPr>
        </p:nvSpPr>
        <p:spPr>
          <a:xfrm>
            <a:off x="685800" y="1981200"/>
            <a:ext cx="7772400" cy="609600"/>
          </a:xfrm>
        </p:spPr>
        <p:txBody>
          <a:bodyPr/>
          <a:lstStyle/>
          <a:p>
            <a:r>
              <a:rPr lang="en-US"/>
              <a:t>Air turbine</a:t>
            </a:r>
          </a:p>
        </p:txBody>
      </p:sp>
      <p:pic>
        <p:nvPicPr>
          <p:cNvPr id="74756" name="Picture 4" descr="13"/>
          <p:cNvPicPr>
            <a:picLocks noChangeAspect="1" noChangeArrowheads="1"/>
          </p:cNvPicPr>
          <p:nvPr/>
        </p:nvPicPr>
        <p:blipFill>
          <a:blip r:embed="rId2" cstate="print">
            <a:lum bright="54000" contrast="-6000"/>
          </a:blip>
          <a:srcRect/>
          <a:stretch>
            <a:fillRect/>
          </a:stretch>
        </p:blipFill>
        <p:spPr bwMode="auto">
          <a:xfrm>
            <a:off x="3581400" y="1828800"/>
            <a:ext cx="4876800" cy="4191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solidFill>
                  <a:srgbClr val="FF0000"/>
                </a:solidFill>
                <a:latin typeface="Algerian" pitchFamily="82" charset="0"/>
              </a:rPr>
              <a:t>What is  an  </a:t>
            </a:r>
            <a:r>
              <a:rPr lang="en-US" dirty="0" err="1" smtClean="0">
                <a:solidFill>
                  <a:srgbClr val="FF0000"/>
                </a:solidFill>
                <a:latin typeface="Algerian" pitchFamily="82" charset="0"/>
              </a:rPr>
              <a:t>handpiece</a:t>
            </a:r>
            <a:r>
              <a:rPr lang="en-US" dirty="0" smtClean="0">
                <a:solidFill>
                  <a:srgbClr val="FF0000"/>
                </a:solidFill>
                <a:latin typeface="Algerian" pitchFamily="82" charset="0"/>
              </a:rPr>
              <a:t> ?</a:t>
            </a:r>
            <a:endParaRPr lang="en-US" dirty="0">
              <a:solidFill>
                <a:srgbClr val="FF0000"/>
              </a:solidFill>
              <a:latin typeface="Algerian" pitchFamily="82" charset="0"/>
            </a:endParaRPr>
          </a:p>
        </p:txBody>
      </p:sp>
      <p:sp>
        <p:nvSpPr>
          <p:cNvPr id="3075" name="Rectangle 3"/>
          <p:cNvSpPr>
            <a:spLocks noGrp="1" noChangeArrowheads="1"/>
          </p:cNvSpPr>
          <p:nvPr>
            <p:ph idx="1"/>
          </p:nvPr>
        </p:nvSpPr>
        <p:spPr/>
        <p:txBody>
          <a:bodyPr/>
          <a:lstStyle/>
          <a:p>
            <a:pPr>
              <a:lnSpc>
                <a:spcPct val="90000"/>
              </a:lnSpc>
            </a:pPr>
            <a:r>
              <a:rPr lang="en-US" sz="2800" dirty="0">
                <a:solidFill>
                  <a:schemeClr val="accent1"/>
                </a:solidFill>
                <a:cs typeface="Times New Roman" pitchFamily="18" charset="0"/>
              </a:rPr>
              <a:t>A hand piece</a:t>
            </a:r>
            <a:r>
              <a:rPr lang="en-US" sz="2800" dirty="0">
                <a:solidFill>
                  <a:schemeClr val="accent5">
                    <a:lumMod val="75000"/>
                  </a:schemeClr>
                </a:solidFill>
                <a:cs typeface="Times New Roman" pitchFamily="18" charset="0"/>
              </a:rPr>
              <a:t> </a:t>
            </a:r>
            <a:r>
              <a:rPr lang="en-US" sz="2800" dirty="0">
                <a:cs typeface="Times New Roman" pitchFamily="18" charset="0"/>
              </a:rPr>
              <a:t>is </a:t>
            </a:r>
            <a:r>
              <a:rPr lang="en-US" sz="2800" dirty="0" smtClean="0">
                <a:cs typeface="Times New Roman" pitchFamily="18" charset="0"/>
              </a:rPr>
              <a:t>a - </a:t>
            </a:r>
            <a:r>
              <a:rPr lang="en-US" sz="2800" dirty="0">
                <a:cs typeface="Times New Roman" pitchFamily="18" charset="0"/>
              </a:rPr>
              <a:t>device for holding rotating instruments, transmitting power to them and for positioning them intra orally</a:t>
            </a:r>
            <a:r>
              <a:rPr lang="en-US" sz="2800" dirty="0" smtClean="0">
                <a:cs typeface="Times New Roman" pitchFamily="18" charset="0"/>
              </a:rPr>
              <a:t>.</a:t>
            </a:r>
          </a:p>
          <a:p>
            <a:pPr>
              <a:lnSpc>
                <a:spcPct val="90000"/>
              </a:lnSpc>
              <a:buNone/>
            </a:pPr>
            <a:endParaRPr lang="en-US" sz="2800" dirty="0">
              <a:cs typeface="Times New Roman" pitchFamily="18" charset="0"/>
            </a:endParaRPr>
          </a:p>
          <a:p>
            <a:pPr lvl="1">
              <a:lnSpc>
                <a:spcPct val="90000"/>
              </a:lnSpc>
              <a:buNone/>
            </a:pPr>
            <a:endParaRPr lang="en-US" sz="2400" dirty="0"/>
          </a:p>
        </p:txBody>
      </p:sp>
      <p:pic>
        <p:nvPicPr>
          <p:cNvPr id="66561" name="Picture 1" descr="C:\Users\Priya Baskar\Pictures\Used-handpieces.gif"/>
          <p:cNvPicPr>
            <a:picLocks noChangeAspect="1" noChangeArrowheads="1"/>
          </p:cNvPicPr>
          <p:nvPr/>
        </p:nvPicPr>
        <p:blipFill>
          <a:blip r:embed="rId2" cstate="print"/>
          <a:srcRect/>
          <a:stretch>
            <a:fillRect/>
          </a:stretch>
        </p:blipFill>
        <p:spPr bwMode="auto">
          <a:xfrm>
            <a:off x="2667000" y="3276600"/>
            <a:ext cx="3400425" cy="255270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61"/>
                                        </p:tgtEl>
                                        <p:attrNameLst>
                                          <p:attrName>style.visibility</p:attrName>
                                        </p:attrNameLst>
                                      </p:cBhvr>
                                      <p:to>
                                        <p:strVal val="visible"/>
                                      </p:to>
                                    </p:set>
                                    <p:animEffect transition="in" filter="fade">
                                      <p:cBhvr>
                                        <p:cTn id="7" dur="2000"/>
                                        <p:tgtEl>
                                          <p:spTgt spid="66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3200">
                <a:solidFill>
                  <a:srgbClr val="FFFF00"/>
                </a:solidFill>
              </a:rPr>
              <a:t>BASIC CRITERIA SHOULD BE USED IN EVUALTING HAND PIECES</a:t>
            </a:r>
          </a:p>
        </p:txBody>
      </p:sp>
      <p:sp>
        <p:nvSpPr>
          <p:cNvPr id="69635" name="Rectangle 3"/>
          <p:cNvSpPr>
            <a:spLocks noGrp="1" noChangeArrowheads="1"/>
          </p:cNvSpPr>
          <p:nvPr>
            <p:ph idx="1"/>
          </p:nvPr>
        </p:nvSpPr>
        <p:spPr>
          <a:xfrm>
            <a:off x="685800" y="2209800"/>
            <a:ext cx="7772400" cy="3886200"/>
          </a:xfrm>
        </p:spPr>
        <p:txBody>
          <a:bodyPr/>
          <a:lstStyle/>
          <a:p>
            <a:r>
              <a:rPr lang="en-US" b="1" i="1">
                <a:solidFill>
                  <a:srgbClr val="99FF66"/>
                </a:solidFill>
              </a:rPr>
              <a:t>Friction</a:t>
            </a:r>
          </a:p>
          <a:p>
            <a:pPr>
              <a:buFontTx/>
              <a:buNone/>
            </a:pPr>
            <a:endParaRPr lang="en-US" b="1" i="1">
              <a:solidFill>
                <a:srgbClr val="99FF66"/>
              </a:solidFill>
            </a:endParaRPr>
          </a:p>
          <a:p>
            <a:r>
              <a:rPr lang="en-US" b="1" i="1">
                <a:solidFill>
                  <a:srgbClr val="99FF66"/>
                </a:solidFill>
              </a:rPr>
              <a:t>Torque</a:t>
            </a:r>
          </a:p>
          <a:p>
            <a:pPr>
              <a:buFontTx/>
              <a:buNone/>
            </a:pPr>
            <a:endParaRPr lang="en-US" b="1" i="1">
              <a:solidFill>
                <a:srgbClr val="99FF66"/>
              </a:solidFill>
            </a:endParaRPr>
          </a:p>
          <a:p>
            <a:r>
              <a:rPr lang="en-US" b="1" i="1">
                <a:solidFill>
                  <a:srgbClr val="99FF66"/>
                </a:solidFill>
              </a:rPr>
              <a:t>Vibration</a:t>
            </a:r>
          </a:p>
          <a:p>
            <a:endParaRPr lang="en-US">
              <a:solidFill>
                <a:srgbClr val="99FF66"/>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i="1">
                <a:solidFill>
                  <a:srgbClr val="99FF66"/>
                </a:solidFill>
              </a:rPr>
              <a:t>FRICTION</a:t>
            </a:r>
          </a:p>
        </p:txBody>
      </p:sp>
      <p:sp>
        <p:nvSpPr>
          <p:cNvPr id="70659" name="Rectangle 3"/>
          <p:cNvSpPr>
            <a:spLocks noGrp="1" noChangeArrowheads="1"/>
          </p:cNvSpPr>
          <p:nvPr>
            <p:ph idx="1"/>
          </p:nvPr>
        </p:nvSpPr>
        <p:spPr/>
        <p:txBody>
          <a:bodyPr/>
          <a:lstStyle/>
          <a:p>
            <a:pPr>
              <a:lnSpc>
                <a:spcPct val="90000"/>
              </a:lnSpc>
              <a:buClr>
                <a:srgbClr val="FFFF00"/>
              </a:buClr>
              <a:buFont typeface="Wingdings" pitchFamily="2" charset="2"/>
              <a:buChar char="§"/>
            </a:pPr>
            <a:r>
              <a:rPr lang="en-US" dirty="0"/>
              <a:t> Will occur in the moving parts of a hand piece especially the turbine.</a:t>
            </a:r>
          </a:p>
          <a:p>
            <a:pPr>
              <a:lnSpc>
                <a:spcPct val="90000"/>
              </a:lnSpc>
              <a:buClr>
                <a:srgbClr val="FFFF00"/>
              </a:buClr>
              <a:buFont typeface="Wingdings" pitchFamily="2" charset="2"/>
              <a:buChar char="§"/>
            </a:pPr>
            <a:r>
              <a:rPr lang="en-US" dirty="0"/>
              <a:t>If the heat from friction is not prevented or counteracted, the hand piece will be unsuitable for dental use.</a:t>
            </a:r>
          </a:p>
          <a:p>
            <a:pPr>
              <a:lnSpc>
                <a:spcPct val="90000"/>
              </a:lnSpc>
              <a:buClr>
                <a:srgbClr val="FFFF00"/>
              </a:buClr>
              <a:buFont typeface="Wingdings" pitchFamily="2" charset="2"/>
              <a:buChar char="§"/>
            </a:pPr>
            <a:r>
              <a:rPr lang="en-US" dirty="0"/>
              <a:t> For this reason bearings are used</a:t>
            </a:r>
            <a:r>
              <a:rPr lang="en-US" dirty="0">
                <a:solidFill>
                  <a:schemeClr val="accent5">
                    <a:lumMod val="75000"/>
                  </a:schemeClr>
                </a:solidFill>
              </a:rPr>
              <a:t>: </a:t>
            </a:r>
            <a:r>
              <a:rPr lang="en-US" dirty="0">
                <a:solidFill>
                  <a:schemeClr val="accent1">
                    <a:lumMod val="40000"/>
                    <a:lumOff val="60000"/>
                  </a:schemeClr>
                </a:solidFill>
              </a:rPr>
              <a:t>ball bearings, needle bearings, glass and resin bearings etc.</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i="1">
                <a:solidFill>
                  <a:srgbClr val="99FF66"/>
                </a:solidFill>
              </a:rPr>
              <a:t>TORQUE</a:t>
            </a:r>
          </a:p>
        </p:txBody>
      </p:sp>
      <p:sp>
        <p:nvSpPr>
          <p:cNvPr id="71683" name="Rectangle 3"/>
          <p:cNvSpPr>
            <a:spLocks noGrp="1" noChangeArrowheads="1"/>
          </p:cNvSpPr>
          <p:nvPr>
            <p:ph idx="1"/>
          </p:nvPr>
        </p:nvSpPr>
        <p:spPr/>
        <p:txBody>
          <a:bodyPr/>
          <a:lstStyle/>
          <a:p>
            <a:pPr>
              <a:buClr>
                <a:srgbClr val="FFFF00"/>
              </a:buClr>
              <a:buFont typeface="Wingdings" pitchFamily="2" charset="2"/>
              <a:buChar char="§"/>
            </a:pPr>
            <a:r>
              <a:rPr lang="en-US" dirty="0"/>
              <a:t>Is the ability of hand piece to withstand lateral pressure on the revolving tool without decreasing the speed or its cutting efficiency</a:t>
            </a:r>
          </a:p>
          <a:p>
            <a:pPr>
              <a:buClr>
                <a:srgbClr val="FFFF00"/>
              </a:buClr>
              <a:buFont typeface="Wingdings" pitchFamily="2" charset="2"/>
              <a:buChar char="§"/>
            </a:pPr>
            <a:r>
              <a:rPr lang="en-US" dirty="0" smtClean="0"/>
              <a:t>Torque Depends </a:t>
            </a:r>
            <a:r>
              <a:rPr lang="en-US" dirty="0"/>
              <a:t>on</a:t>
            </a:r>
          </a:p>
          <a:p>
            <a:pPr lvl="1">
              <a:buClr>
                <a:srgbClr val="FF0000"/>
              </a:buClr>
              <a:buFontTx/>
              <a:buChar char="•"/>
            </a:pPr>
            <a:r>
              <a:rPr lang="en-US" dirty="0"/>
              <a:t>Type of bearing used</a:t>
            </a:r>
          </a:p>
          <a:p>
            <a:pPr lvl="1">
              <a:buClr>
                <a:srgbClr val="FF0000"/>
              </a:buClr>
              <a:buFontTx/>
              <a:buChar char="•"/>
            </a:pPr>
            <a:r>
              <a:rPr lang="en-US" dirty="0"/>
              <a:t>Amount of energy applied to the hand piece.</a:t>
            </a:r>
          </a:p>
          <a:p>
            <a:pPr>
              <a:buClr>
                <a:srgbClr val="FFFF00"/>
              </a:buClr>
              <a:buFont typeface="Wingdings" pitchFamily="2" charset="2"/>
              <a:buChar cha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i="1">
                <a:solidFill>
                  <a:srgbClr val="99FF66"/>
                </a:solidFill>
              </a:rPr>
              <a:t>VIBRATION	</a:t>
            </a:r>
          </a:p>
        </p:txBody>
      </p:sp>
      <p:sp>
        <p:nvSpPr>
          <p:cNvPr id="72707" name="Rectangle 3"/>
          <p:cNvSpPr>
            <a:spLocks noGrp="1" noChangeArrowheads="1"/>
          </p:cNvSpPr>
          <p:nvPr>
            <p:ph idx="1"/>
          </p:nvPr>
        </p:nvSpPr>
        <p:spPr/>
        <p:txBody>
          <a:bodyPr/>
          <a:lstStyle/>
          <a:p>
            <a:pPr>
              <a:buClr>
                <a:srgbClr val="FFFF00"/>
              </a:buClr>
              <a:buFont typeface="Wingdings" pitchFamily="2" charset="2"/>
              <a:buChar char="§"/>
            </a:pPr>
            <a:r>
              <a:rPr lang="en-US"/>
              <a:t>As vibration is a very deleterious aspect of rotary instruments so the care to be taken not to introduce it unnecessarily. </a:t>
            </a:r>
          </a:p>
          <a:p>
            <a:pPr>
              <a:buClr>
                <a:srgbClr val="FFFF00"/>
              </a:buClr>
              <a:buFont typeface="Wingdings" pitchFamily="2" charset="2"/>
              <a:buNone/>
            </a:pPr>
            <a:endParaRPr lang="en-US"/>
          </a:p>
          <a:p>
            <a:pPr>
              <a:buClr>
                <a:srgbClr val="FFFF00"/>
              </a:buClr>
              <a:buFont typeface="Wingdings" pitchFamily="2" charset="2"/>
              <a:buChar char="§"/>
            </a:pPr>
            <a:r>
              <a:rPr lang="en-US"/>
              <a:t>Excessive wear of the turbine bearings will cause eccentric running which creates substantial vibration.</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normAutofit fontScale="90000"/>
          </a:bodyPr>
          <a:lstStyle/>
          <a:p>
            <a:r>
              <a:rPr lang="en-US" dirty="0" smtClean="0">
                <a:solidFill>
                  <a:srgbClr val="FF0000"/>
                </a:solidFill>
                <a:latin typeface="Algerian" pitchFamily="82" charset="0"/>
              </a:rPr>
              <a:t>For Better cutting efficiency the ideal requirements   are </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r>
              <a:rPr lang="en-US" dirty="0" smtClean="0"/>
              <a:t>Greater rpm </a:t>
            </a:r>
          </a:p>
          <a:p>
            <a:r>
              <a:rPr lang="en-US" dirty="0" smtClean="0"/>
              <a:t>Smaller cutting tool </a:t>
            </a:r>
          </a:p>
          <a:p>
            <a:r>
              <a:rPr lang="en-US" dirty="0" smtClean="0"/>
              <a:t>Less force </a:t>
            </a:r>
          </a:p>
          <a:p>
            <a:r>
              <a:rPr lang="en-US" dirty="0" smtClean="0"/>
              <a:t> effective lubrication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Pressure </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r>
              <a:rPr lang="en-US" dirty="0" smtClean="0"/>
              <a:t>Pressure is related to force and surface area</a:t>
            </a:r>
          </a:p>
          <a:p>
            <a:r>
              <a:rPr lang="en-US" dirty="0" smtClean="0"/>
              <a:t>For low speed instrument it requires 2- 5 pounds </a:t>
            </a:r>
          </a:p>
          <a:p>
            <a:r>
              <a:rPr lang="en-US" dirty="0" smtClean="0"/>
              <a:t>For high speed instrument less force 1 pound </a:t>
            </a:r>
          </a:p>
          <a:p>
            <a:r>
              <a:rPr lang="en-US" dirty="0" smtClean="0"/>
              <a:t>For ultra speed still less force 1-4 ounces is needed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Heat production </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pPr>
              <a:buNone/>
            </a:pPr>
            <a:r>
              <a:rPr lang="en-US" dirty="0" smtClean="0"/>
              <a:t>Is directly proportional to </a:t>
            </a:r>
          </a:p>
          <a:p>
            <a:r>
              <a:rPr lang="en-US" dirty="0" smtClean="0"/>
              <a:t>Pressure </a:t>
            </a:r>
          </a:p>
          <a:p>
            <a:r>
              <a:rPr lang="en-US" dirty="0" smtClean="0"/>
              <a:t>RPM</a:t>
            </a:r>
          </a:p>
          <a:p>
            <a:r>
              <a:rPr lang="en-US" dirty="0" smtClean="0"/>
              <a:t>Area of the tooth </a:t>
            </a:r>
          </a:p>
          <a:p>
            <a:pPr>
              <a:buNone/>
            </a:pPr>
            <a:r>
              <a:rPr lang="en-US" dirty="0" smtClean="0"/>
              <a:t>      permanent damage of pulp may result when the temperature of 130 degree F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dirty="0" smtClean="0">
                <a:solidFill>
                  <a:srgbClr val="FFFF00"/>
                </a:solidFill>
              </a:rPr>
              <a:t>Structural changes to high speed instrumentation for cavity </a:t>
            </a:r>
            <a:endParaRPr lang="en-US" sz="3600" dirty="0">
              <a:solidFill>
                <a:srgbClr val="FFFF00"/>
              </a:solidFill>
            </a:endParaRPr>
          </a:p>
        </p:txBody>
      </p:sp>
      <p:sp>
        <p:nvSpPr>
          <p:cNvPr id="3" name="Content Placeholder 2"/>
          <p:cNvSpPr>
            <a:spLocks noGrp="1"/>
          </p:cNvSpPr>
          <p:nvPr>
            <p:ph sz="half" idx="2"/>
          </p:nvPr>
        </p:nvSpPr>
        <p:spPr>
          <a:xfrm>
            <a:off x="381000" y="1219200"/>
            <a:ext cx="4040188" cy="4408488"/>
          </a:xfrm>
        </p:spPr>
        <p:txBody>
          <a:bodyPr>
            <a:normAutofit/>
          </a:bodyPr>
          <a:lstStyle/>
          <a:p>
            <a:r>
              <a:rPr lang="en-US" dirty="0" smtClean="0"/>
              <a:t>Mechanical distortion of dentin</a:t>
            </a:r>
          </a:p>
          <a:p>
            <a:r>
              <a:rPr lang="en-US" dirty="0" smtClean="0"/>
              <a:t>Exudation  of fluid from the prepared surface due to the heat generated during preparation </a:t>
            </a:r>
          </a:p>
          <a:p>
            <a:r>
              <a:rPr lang="en-US" dirty="0" smtClean="0"/>
              <a:t>Marked differences in osmotic gradients </a:t>
            </a:r>
          </a:p>
          <a:p>
            <a:r>
              <a:rPr lang="en-US" dirty="0" smtClean="0"/>
              <a:t> </a:t>
            </a:r>
            <a:r>
              <a:rPr lang="en-US" dirty="0" err="1" smtClean="0"/>
              <a:t>chemotaxixs</a:t>
            </a:r>
            <a:r>
              <a:rPr lang="en-US" dirty="0" smtClean="0"/>
              <a:t> form toxic agents of dentinal surface</a:t>
            </a:r>
          </a:p>
          <a:p>
            <a:r>
              <a:rPr lang="en-US" dirty="0" smtClean="0"/>
              <a:t> build up </a:t>
            </a:r>
            <a:r>
              <a:rPr lang="en-US" dirty="0" err="1" smtClean="0"/>
              <a:t>intrapulpal</a:t>
            </a:r>
            <a:r>
              <a:rPr lang="en-US" dirty="0" smtClean="0"/>
              <a:t>  pressure due to inflammation </a:t>
            </a:r>
            <a:endParaRPr lang="en-US" dirty="0"/>
          </a:p>
        </p:txBody>
      </p:sp>
      <p:pic>
        <p:nvPicPr>
          <p:cNvPr id="202753" name="Picture 1" descr="C:\Users\Priya Baskar\Pictures\dental-725340.jpg"/>
          <p:cNvPicPr>
            <a:picLocks noGrp="1" noChangeAspect="1" noChangeArrowheads="1"/>
          </p:cNvPicPr>
          <p:nvPr>
            <p:ph sz="quarter" idx="4"/>
          </p:nvPr>
        </p:nvPicPr>
        <p:blipFill>
          <a:blip r:embed="rId2" cstate="print"/>
          <a:srcRect/>
          <a:stretch>
            <a:fillRect/>
          </a:stretch>
        </p:blipFill>
        <p:spPr bwMode="auto">
          <a:xfrm>
            <a:off x="4953000" y="2438400"/>
            <a:ext cx="3581400" cy="3200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r>
              <a:rPr lang="en-US" sz="3200" dirty="0" smtClean="0">
                <a:solidFill>
                  <a:srgbClr val="FF0000"/>
                </a:solidFill>
              </a:rPr>
              <a:t>Physiologic reactions to high speed instrumentation in  cavity and crown preparation </a:t>
            </a:r>
            <a:endParaRPr lang="en-US" sz="3200" dirty="0">
              <a:solidFill>
                <a:srgbClr val="FF0000"/>
              </a:solidFill>
            </a:endParaRPr>
          </a:p>
        </p:txBody>
      </p:sp>
      <p:sp>
        <p:nvSpPr>
          <p:cNvPr id="3" name="Content Placeholder 2"/>
          <p:cNvSpPr>
            <a:spLocks noGrp="1"/>
          </p:cNvSpPr>
          <p:nvPr>
            <p:ph idx="1"/>
          </p:nvPr>
        </p:nvSpPr>
        <p:spPr/>
        <p:txBody>
          <a:bodyPr/>
          <a:lstStyle/>
          <a:p>
            <a:r>
              <a:rPr lang="en-US" dirty="0" smtClean="0"/>
              <a:t>Increase in blood flow in cavity preparation</a:t>
            </a:r>
          </a:p>
          <a:p>
            <a:r>
              <a:rPr lang="en-US" dirty="0" smtClean="0"/>
              <a:t>Blood flow is decreased with high speed bur without water spray. </a:t>
            </a:r>
          </a:p>
          <a:p>
            <a:r>
              <a:rPr lang="en-US" dirty="0" smtClean="0"/>
              <a:t>Blood flow depends on the thickness of the dentin .</a:t>
            </a:r>
          </a:p>
          <a:p>
            <a:r>
              <a:rPr lang="en-US" dirty="0" smtClean="0"/>
              <a:t>If 1mm of dentin remained there would be 90 % reduction in the blood flow after one hour.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685800" y="1143000"/>
            <a:ext cx="7772400" cy="4953000"/>
          </a:xfrm>
        </p:spPr>
        <p:txBody>
          <a:bodyPr/>
          <a:lstStyle/>
          <a:p>
            <a:pPr>
              <a:lnSpc>
                <a:spcPct val="90000"/>
              </a:lnSpc>
              <a:buFontTx/>
              <a:buNone/>
            </a:pPr>
            <a:r>
              <a:rPr lang="en-US" sz="4000" b="1" i="1">
                <a:solidFill>
                  <a:srgbClr val="99FF66"/>
                </a:solidFill>
              </a:rPr>
              <a:t>Micro motors </a:t>
            </a:r>
          </a:p>
          <a:p>
            <a:pPr>
              <a:lnSpc>
                <a:spcPct val="90000"/>
              </a:lnSpc>
              <a:buFontTx/>
              <a:buNone/>
            </a:pPr>
            <a:endParaRPr lang="en-US" b="1" i="1">
              <a:solidFill>
                <a:srgbClr val="99FF66"/>
              </a:solidFill>
            </a:endParaRPr>
          </a:p>
          <a:p>
            <a:pPr>
              <a:lnSpc>
                <a:spcPct val="90000"/>
              </a:lnSpc>
              <a:buClr>
                <a:srgbClr val="FFFF00"/>
              </a:buClr>
            </a:pPr>
            <a:r>
              <a:rPr lang="en-US"/>
              <a:t> In case of micro motors, in addition to the turbine, it is necessary to have a slower speed motor to accomplish tasks such as </a:t>
            </a:r>
          </a:p>
          <a:p>
            <a:pPr lvl="1">
              <a:lnSpc>
                <a:spcPct val="90000"/>
              </a:lnSpc>
              <a:buClr>
                <a:srgbClr val="FF0000"/>
              </a:buClr>
              <a:buFontTx/>
              <a:buChar char="•"/>
            </a:pPr>
            <a:r>
              <a:rPr lang="en-US"/>
              <a:t>Soft caries removal</a:t>
            </a:r>
          </a:p>
          <a:p>
            <a:pPr lvl="1">
              <a:lnSpc>
                <a:spcPct val="90000"/>
              </a:lnSpc>
              <a:buClr>
                <a:srgbClr val="FF0000"/>
              </a:buClr>
              <a:buFontTx/>
              <a:buChar char="•"/>
            </a:pPr>
            <a:r>
              <a:rPr lang="en-US"/>
              <a:t>Finishing and polishing etc</a:t>
            </a:r>
          </a:p>
          <a:p>
            <a:pPr lvl="1">
              <a:lnSpc>
                <a:spcPct val="90000"/>
              </a:lnSpc>
              <a:buClr>
                <a:srgbClr val="FF0000"/>
              </a:buClr>
              <a:buFontTx/>
              <a:buNone/>
            </a:pPr>
            <a:endParaRPr lang="en-US"/>
          </a:p>
          <a:p>
            <a:pPr>
              <a:lnSpc>
                <a:spcPct val="90000"/>
              </a:lnSpc>
              <a:buClr>
                <a:srgbClr val="FFFF00"/>
              </a:buClr>
            </a:pPr>
            <a:r>
              <a:rPr lang="en-US"/>
              <a:t>Speed range – 500 – 100,000 rpm</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90000"/>
              </a:lnSpc>
            </a:pPr>
            <a:r>
              <a:rPr lang="en-US" sz="2800" dirty="0" smtClean="0">
                <a:solidFill>
                  <a:schemeClr val="accent1"/>
                </a:solidFill>
                <a:cs typeface="Arial" charset="0"/>
              </a:rPr>
              <a:t>Uses </a:t>
            </a:r>
          </a:p>
          <a:p>
            <a:pPr lvl="1">
              <a:lnSpc>
                <a:spcPct val="90000"/>
              </a:lnSpc>
            </a:pPr>
            <a:r>
              <a:rPr lang="en-US" sz="2400" dirty="0" smtClean="0">
                <a:cs typeface="Arial" charset="0"/>
              </a:rPr>
              <a:t>to cut tooth structure for various types of preparations.</a:t>
            </a:r>
          </a:p>
          <a:p>
            <a:pPr lvl="1">
              <a:lnSpc>
                <a:spcPct val="90000"/>
              </a:lnSpc>
            </a:pPr>
            <a:r>
              <a:rPr lang="en-US" sz="2400" dirty="0" smtClean="0">
                <a:cs typeface="Arial" charset="0"/>
              </a:rPr>
              <a:t>to remove old metal restorations</a:t>
            </a:r>
            <a:endParaRPr lang="en-US" sz="2400" dirty="0" smtClean="0">
              <a:cs typeface="Times New Roman" pitchFamily="18" charset="0"/>
            </a:endParaRPr>
          </a:p>
          <a:p>
            <a:pPr lvl="1">
              <a:lnSpc>
                <a:spcPct val="90000"/>
              </a:lnSpc>
            </a:pPr>
            <a:r>
              <a:rPr lang="en-US" sz="2400" dirty="0" smtClean="0">
                <a:cs typeface="Times New Roman" pitchFamily="18" charset="0"/>
              </a:rPr>
              <a:t>to polish teeth and finish various types of restorative materials.</a:t>
            </a:r>
            <a:r>
              <a:rPr lang="en-US" sz="2400" dirty="0" smtClean="0"/>
              <a:t> </a:t>
            </a:r>
          </a:p>
          <a:p>
            <a:pPr lvl="1">
              <a:lnSpc>
                <a:spcPct val="90000"/>
              </a:lnSpc>
            </a:pPr>
            <a:endParaRPr lang="en-US" sz="2400" dirty="0" smtClean="0"/>
          </a:p>
          <a:p>
            <a:pPr>
              <a:lnSpc>
                <a:spcPct val="90000"/>
              </a:lnSpc>
            </a:pPr>
            <a:r>
              <a:rPr lang="en-US" sz="2800" dirty="0" smtClean="0">
                <a:cs typeface="Times New Roman" pitchFamily="18" charset="0"/>
              </a:rPr>
              <a:t>The hand piece may also be used in oral surgery and for implant procedure.</a:t>
            </a:r>
            <a:r>
              <a:rPr lang="en-US" sz="2800" dirty="0" smtClean="0"/>
              <a:t> </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rPr>
              <a:t>Air-Abrasion </a:t>
            </a:r>
            <a:r>
              <a:rPr lang="en-US" i="1" dirty="0" err="1" smtClean="0">
                <a:solidFill>
                  <a:srgbClr val="FFFF00"/>
                </a:solidFill>
              </a:rPr>
              <a:t>Handpiece</a:t>
            </a:r>
            <a:r>
              <a:rPr lang="en-US" i="1" dirty="0" smtClean="0">
                <a:solidFill>
                  <a:srgbClr val="FFFF00"/>
                </a:solidFill>
              </a:rPr>
              <a:t/>
            </a:r>
            <a:br>
              <a:rPr lang="en-US" i="1" dirty="0" smtClean="0">
                <a:solidFill>
                  <a:srgbClr val="FFFF00"/>
                </a:solidFill>
              </a:rPr>
            </a:br>
            <a:endParaRPr lang="en-US" dirty="0"/>
          </a:p>
        </p:txBody>
      </p:sp>
      <p:sp>
        <p:nvSpPr>
          <p:cNvPr id="3" name="Content Placeholder 2"/>
          <p:cNvSpPr>
            <a:spLocks noGrp="1"/>
          </p:cNvSpPr>
          <p:nvPr>
            <p:ph idx="1"/>
          </p:nvPr>
        </p:nvSpPr>
        <p:spPr/>
        <p:txBody>
          <a:bodyPr/>
          <a:lstStyle/>
          <a:p>
            <a:r>
              <a:rPr lang="en-US" b="1" dirty="0" smtClean="0">
                <a:solidFill>
                  <a:schemeClr val="tx2"/>
                </a:solidFill>
              </a:rPr>
              <a:t>Design</a:t>
            </a:r>
          </a:p>
          <a:p>
            <a:pPr lvl="1"/>
            <a:r>
              <a:rPr lang="en-US" dirty="0" smtClean="0">
                <a:solidFill>
                  <a:schemeClr val="tx2"/>
                </a:solidFill>
              </a:rPr>
              <a:t>Small version of a sandblaster.</a:t>
            </a:r>
          </a:p>
          <a:p>
            <a:pPr lvl="1"/>
            <a:r>
              <a:rPr lang="en-US" dirty="0" smtClean="0">
                <a:solidFill>
                  <a:schemeClr val="tx2"/>
                </a:solidFill>
                <a:cs typeface="Times New Roman" charset="0"/>
              </a:rPr>
              <a:t>Produces a high‑pressure delivery of aluminum oxide particles by </a:t>
            </a:r>
            <a:r>
              <a:rPr lang="en-US" dirty="0" smtClean="0">
                <a:solidFill>
                  <a:schemeClr val="bg1"/>
                </a:solidFill>
                <a:cs typeface="Times New Roman" charset="0"/>
              </a:rPr>
              <a:t>a small probe.</a:t>
            </a:r>
          </a:p>
          <a:p>
            <a:pPr>
              <a:buFont typeface="Wingdings" pitchFamily="2" charset="2"/>
              <a:buNone/>
            </a:pPr>
            <a:r>
              <a:rPr lang="en-US" dirty="0" smtClean="0">
                <a:solidFill>
                  <a:schemeClr val="bg1"/>
                </a:solidFill>
              </a:rPr>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24200" y="3728502"/>
            <a:ext cx="3962400" cy="271958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rPr>
              <a:t>Air-Abrasion </a:t>
            </a:r>
            <a:r>
              <a:rPr lang="en-US" i="1" dirty="0" err="1" smtClean="0">
                <a:solidFill>
                  <a:srgbClr val="FFFF00"/>
                </a:solidFill>
              </a:rPr>
              <a:t>Handpiece</a:t>
            </a:r>
            <a:endParaRPr lang="en-US" dirty="0"/>
          </a:p>
        </p:txBody>
      </p:sp>
      <p:sp>
        <p:nvSpPr>
          <p:cNvPr id="3" name="Content Placeholder 2"/>
          <p:cNvSpPr>
            <a:spLocks noGrp="1"/>
          </p:cNvSpPr>
          <p:nvPr>
            <p:ph idx="1"/>
          </p:nvPr>
        </p:nvSpPr>
        <p:spPr/>
        <p:txBody>
          <a:bodyPr/>
          <a:lstStyle/>
          <a:p>
            <a:r>
              <a:rPr lang="en-US" b="1" dirty="0" smtClean="0"/>
              <a:t>Uses</a:t>
            </a:r>
          </a:p>
          <a:p>
            <a:pPr lvl="1"/>
            <a:r>
              <a:rPr lang="en-US" dirty="0" smtClean="0"/>
              <a:t>Prepares teeth for sealants.</a:t>
            </a:r>
          </a:p>
          <a:p>
            <a:pPr lvl="1"/>
            <a:r>
              <a:rPr lang="en-US" dirty="0" smtClean="0"/>
              <a:t>Removes external stains.</a:t>
            </a:r>
          </a:p>
          <a:p>
            <a:pPr lvl="1"/>
            <a:r>
              <a:rPr lang="en-US" dirty="0" smtClean="0">
                <a:cs typeface="Times New Roman" charset="0"/>
              </a:rPr>
              <a:t>Class I through class VI preparations.</a:t>
            </a:r>
          </a:p>
          <a:p>
            <a:pPr lvl="1"/>
            <a:r>
              <a:rPr lang="en-US" dirty="0" smtClean="0">
                <a:cs typeface="Times New Roman" charset="0"/>
              </a:rPr>
              <a:t>Endodontic access. </a:t>
            </a:r>
          </a:p>
          <a:p>
            <a:pPr lvl="1"/>
            <a:r>
              <a:rPr lang="en-US" dirty="0" smtClean="0">
                <a:cs typeface="Times New Roman" charset="0"/>
              </a:rPr>
              <a:t>Crown margins. </a:t>
            </a:r>
          </a:p>
          <a:p>
            <a:pPr lvl="1"/>
            <a:r>
              <a:rPr lang="en-US" dirty="0" smtClean="0">
                <a:cs typeface="Times New Roman" charset="0"/>
              </a:rPr>
              <a:t>Prepares a tooth surface for the cementation of a cast restoration, such as a crown or veneer. </a:t>
            </a:r>
            <a:r>
              <a:rPr lang="en-US" dirty="0" smtClean="0"/>
              <a:t> </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0"/>
            <a:ext cx="7772400" cy="1143000"/>
          </a:xfrm>
        </p:spPr>
        <p:txBody>
          <a:bodyPr>
            <a:normAutofit fontScale="90000"/>
          </a:bodyPr>
          <a:lstStyle/>
          <a:p>
            <a:r>
              <a:rPr lang="en-US" i="1" dirty="0">
                <a:solidFill>
                  <a:srgbClr val="99FF66"/>
                </a:solidFill>
              </a:rPr>
              <a:t>Methods for holding Rotary Instrument in hand piece</a:t>
            </a:r>
          </a:p>
        </p:txBody>
      </p:sp>
      <p:sp>
        <p:nvSpPr>
          <p:cNvPr id="86019" name="Rectangle 3"/>
          <p:cNvSpPr>
            <a:spLocks noGrp="1" noChangeArrowheads="1"/>
          </p:cNvSpPr>
          <p:nvPr>
            <p:ph idx="1"/>
          </p:nvPr>
        </p:nvSpPr>
        <p:spPr>
          <a:xfrm>
            <a:off x="685800" y="2286000"/>
            <a:ext cx="7772400" cy="3810000"/>
          </a:xfrm>
        </p:spPr>
        <p:txBody>
          <a:bodyPr/>
          <a:lstStyle/>
          <a:p>
            <a:pPr>
              <a:buClr>
                <a:srgbClr val="FFFF00"/>
              </a:buClr>
              <a:buFont typeface="Wingdings" pitchFamily="2" charset="2"/>
              <a:buChar char="§"/>
            </a:pPr>
            <a:r>
              <a:rPr lang="en-US" sz="2800"/>
              <a:t>The Rotary Instruments (Bur) may be held in place by tightening a bur-rod knob at the end of the hand piece or by using a special bur tool provided by the manufacturer. Newer hand pieces may have either a button or release lever that is used to secure and release the Rotary Instrument</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685800" y="1143000"/>
            <a:ext cx="7772400" cy="4953000"/>
          </a:xfrm>
        </p:spPr>
        <p:txBody>
          <a:bodyPr>
            <a:normAutofit fontScale="92500"/>
          </a:bodyPr>
          <a:lstStyle/>
          <a:p>
            <a:pPr marL="533400" indent="-533400">
              <a:buClr>
                <a:srgbClr val="FFFF00"/>
              </a:buClr>
              <a:buFont typeface="Wingdings" pitchFamily="2" charset="2"/>
              <a:buChar char="§"/>
            </a:pPr>
            <a:r>
              <a:rPr lang="en-US" sz="2800"/>
              <a:t>Inside the head of the hand piece is a small metal cylinder called a chuck. The chuck is designed to hold the shank portion of the Rotary Instrument in the hand piece.</a:t>
            </a:r>
          </a:p>
          <a:p>
            <a:pPr marL="533400" indent="-533400">
              <a:buClr>
                <a:srgbClr val="FFFF00"/>
              </a:buClr>
              <a:buFont typeface="Wingdings" pitchFamily="2" charset="2"/>
              <a:buNone/>
            </a:pPr>
            <a:endParaRPr lang="en-US" sz="2800"/>
          </a:p>
          <a:p>
            <a:pPr marL="533400" indent="-533400">
              <a:buClr>
                <a:srgbClr val="FFFF00"/>
              </a:buClr>
              <a:buFont typeface="Wingdings" pitchFamily="2" charset="2"/>
              <a:buChar char="§"/>
            </a:pPr>
            <a:r>
              <a:rPr lang="en-US" sz="2800"/>
              <a:t>Rotary Instruments such as burs, stone and mandrels are inserted into the chuck and are held in position by either a </a:t>
            </a:r>
          </a:p>
          <a:p>
            <a:pPr marL="914400" lvl="1" indent="-457200">
              <a:buClr>
                <a:srgbClr val="FF0000"/>
              </a:buClr>
              <a:buFontTx/>
              <a:buChar char="•"/>
            </a:pPr>
            <a:r>
              <a:rPr lang="en-US" sz="2400"/>
              <a:t>Latch type system </a:t>
            </a:r>
          </a:p>
          <a:p>
            <a:pPr marL="914400" lvl="1" indent="-457200">
              <a:buClr>
                <a:srgbClr val="FF0000"/>
              </a:buClr>
              <a:buFontTx/>
              <a:buChar char="•"/>
            </a:pPr>
            <a:r>
              <a:rPr lang="en-US" sz="2400"/>
              <a:t>Friction-grip type</a:t>
            </a:r>
          </a:p>
          <a:p>
            <a:pPr marL="1714500" lvl="3" indent="-342900"/>
            <a:endParaRPr lang="en-US" sz="180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685800" y="1066800"/>
            <a:ext cx="7772400" cy="5029200"/>
          </a:xfrm>
        </p:spPr>
        <p:txBody>
          <a:bodyPr/>
          <a:lstStyle/>
          <a:p>
            <a:pPr>
              <a:buClr>
                <a:srgbClr val="FFFF00"/>
              </a:buClr>
            </a:pPr>
            <a:r>
              <a:rPr lang="en-US" dirty="0"/>
              <a:t>Latch type hand piece uses a special notched shank rotary instrument. The rotary instrument is inserted into the chuck and is held in the hand piece by a movable latch</a:t>
            </a:r>
          </a:p>
          <a:p>
            <a:pPr>
              <a:buClr>
                <a:srgbClr val="FFFF00"/>
              </a:buClr>
              <a:buFontTx/>
              <a:buNone/>
            </a:pPr>
            <a:endParaRPr lang="en-US" dirty="0"/>
          </a:p>
          <a:p>
            <a:pPr>
              <a:buClr>
                <a:srgbClr val="FFFF00"/>
              </a:buClr>
            </a:pPr>
            <a:r>
              <a:rPr lang="en-US" dirty="0"/>
              <a:t>Friction grip: The friction grip rotary instruments system are used with air turbine hand piece. </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52800" y="3733800"/>
            <a:ext cx="3200400" cy="257852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533400"/>
            <a:ext cx="7772400" cy="685800"/>
          </a:xfrm>
        </p:spPr>
        <p:txBody>
          <a:bodyPr>
            <a:normAutofit fontScale="90000"/>
          </a:bodyPr>
          <a:lstStyle/>
          <a:p>
            <a:r>
              <a:rPr lang="en-US" i="1">
                <a:solidFill>
                  <a:srgbClr val="99FF66"/>
                </a:solidFill>
              </a:rPr>
              <a:t>COOLANT SPRAY SYSTEMS</a:t>
            </a:r>
          </a:p>
        </p:txBody>
      </p:sp>
      <p:sp>
        <p:nvSpPr>
          <p:cNvPr id="54275" name="Rectangle 3"/>
          <p:cNvSpPr>
            <a:spLocks noGrp="1" noChangeArrowheads="1"/>
          </p:cNvSpPr>
          <p:nvPr>
            <p:ph idx="1"/>
          </p:nvPr>
        </p:nvSpPr>
        <p:spPr>
          <a:xfrm>
            <a:off x="685800" y="1752600"/>
            <a:ext cx="7772400" cy="4343400"/>
          </a:xfrm>
        </p:spPr>
        <p:txBody>
          <a:bodyPr/>
          <a:lstStyle/>
          <a:p>
            <a:pPr>
              <a:lnSpc>
                <a:spcPct val="90000"/>
              </a:lnSpc>
              <a:buClr>
                <a:srgbClr val="FFFF00"/>
              </a:buClr>
              <a:buFont typeface="Wingdings" pitchFamily="2" charset="2"/>
              <a:buChar char="§"/>
            </a:pPr>
            <a:r>
              <a:rPr lang="en-US"/>
              <a:t>A considerable heat is generated when an air turbine is cutting teeth. This heat has to be removed rapidly from the cutting site. </a:t>
            </a:r>
          </a:p>
          <a:p>
            <a:pPr>
              <a:lnSpc>
                <a:spcPct val="90000"/>
              </a:lnSpc>
              <a:buClr>
                <a:srgbClr val="FFFF00"/>
              </a:buClr>
              <a:buFont typeface="Wingdings" pitchFamily="2" charset="2"/>
              <a:buChar char="§"/>
            </a:pPr>
            <a:endParaRPr lang="en-US"/>
          </a:p>
          <a:p>
            <a:pPr>
              <a:lnSpc>
                <a:spcPct val="90000"/>
              </a:lnSpc>
              <a:buClr>
                <a:srgbClr val="FFFF00"/>
              </a:buClr>
              <a:buFont typeface="Wingdings" pitchFamily="2" charset="2"/>
              <a:buChar char="§"/>
            </a:pPr>
            <a:r>
              <a:rPr lang="en-US"/>
              <a:t>All current hand piece have provision for an air-water spray from closely positioned air and water jets to be directed onto the rotary cutting for cooling and clearance of debris.</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685800" y="1143000"/>
            <a:ext cx="7772400" cy="5334000"/>
          </a:xfrm>
        </p:spPr>
        <p:txBody>
          <a:bodyPr/>
          <a:lstStyle/>
          <a:p>
            <a:pPr>
              <a:buClr>
                <a:srgbClr val="FFFF00"/>
              </a:buClr>
              <a:buFont typeface="Wingdings" pitchFamily="2" charset="2"/>
              <a:buChar char="§"/>
            </a:pPr>
            <a:r>
              <a:rPr lang="en-US" dirty="0"/>
              <a:t>Some hand piece have tubes carrying water and air separately or even a single water / air nozzle combination. </a:t>
            </a:r>
          </a:p>
          <a:p>
            <a:pPr>
              <a:buClr>
                <a:srgbClr val="FFFF00"/>
              </a:buClr>
              <a:buFont typeface="Wingdings" pitchFamily="2" charset="2"/>
              <a:buNone/>
            </a:pPr>
            <a:endParaRPr lang="en-US" dirty="0"/>
          </a:p>
          <a:p>
            <a:pPr>
              <a:buClr>
                <a:srgbClr val="FFFF00"/>
              </a:buClr>
              <a:buFont typeface="Wingdings" pitchFamily="2" charset="2"/>
              <a:buChar char="§"/>
            </a:pPr>
            <a:r>
              <a:rPr lang="en-US" dirty="0"/>
              <a:t>Some hand piece have a single nozzle and some hand piece have multiple water – air nozzles which equally spaced around the head.</a:t>
            </a:r>
          </a:p>
          <a:p>
            <a:pPr>
              <a:buClr>
                <a:srgbClr val="FFFF00"/>
              </a:buClr>
              <a:buFont typeface="Wingdings" pitchFamily="2" charset="2"/>
              <a:buChar cha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6600" y="3581400"/>
            <a:ext cx="3581400" cy="2755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52400"/>
            <a:ext cx="8229600" cy="1143000"/>
          </a:xfrm>
        </p:spPr>
        <p:txBody>
          <a:bodyPr/>
          <a:lstStyle/>
          <a:p>
            <a:r>
              <a:rPr lang="en-US" i="1" dirty="0">
                <a:solidFill>
                  <a:srgbClr val="99FF66"/>
                </a:solidFill>
              </a:rPr>
              <a:t>IMPROVEMENTS IN DESIGN</a:t>
            </a:r>
          </a:p>
        </p:txBody>
      </p:sp>
      <p:sp>
        <p:nvSpPr>
          <p:cNvPr id="4" name="Content Placeholder 3"/>
          <p:cNvSpPr>
            <a:spLocks noGrp="1"/>
          </p:cNvSpPr>
          <p:nvPr>
            <p:ph sz="half" idx="2"/>
          </p:nvPr>
        </p:nvSpPr>
        <p:spPr>
          <a:xfrm>
            <a:off x="457200" y="914400"/>
            <a:ext cx="4040188" cy="5486400"/>
          </a:xfrm>
        </p:spPr>
        <p:txBody>
          <a:bodyPr/>
          <a:lstStyle/>
          <a:p>
            <a:pPr>
              <a:lnSpc>
                <a:spcPct val="90000"/>
              </a:lnSpc>
              <a:buFontTx/>
              <a:buNone/>
            </a:pPr>
            <a:r>
              <a:rPr lang="en-US" b="1" i="1" dirty="0" smtClean="0">
                <a:solidFill>
                  <a:srgbClr val="FFFF00"/>
                </a:solidFill>
              </a:rPr>
              <a:t>FIBEROPTIC SYSTEM OF HAND PIECE</a:t>
            </a:r>
          </a:p>
          <a:p>
            <a:pPr>
              <a:lnSpc>
                <a:spcPct val="90000"/>
              </a:lnSpc>
              <a:buClr>
                <a:srgbClr val="FFFF00"/>
              </a:buClr>
              <a:buFont typeface="Wingdings" pitchFamily="2" charset="2"/>
              <a:buChar char="§"/>
            </a:pPr>
            <a:r>
              <a:rPr lang="en-US" dirty="0" smtClean="0"/>
              <a:t>Fiber optic refers to a light system that uses special glass fibers called optical bundles to carry a source of light to the dental piece. The light source is – tungsten halogen bulb</a:t>
            </a:r>
          </a:p>
          <a:p>
            <a:pPr>
              <a:lnSpc>
                <a:spcPct val="90000"/>
              </a:lnSpc>
              <a:buClr>
                <a:srgbClr val="FFFF00"/>
              </a:buClr>
              <a:buFont typeface="Wingdings" pitchFamily="2" charset="2"/>
              <a:buChar char="§"/>
            </a:pPr>
            <a:r>
              <a:rPr lang="en-US" dirty="0" smtClean="0"/>
              <a:t>Fiber optic systems can be used with</a:t>
            </a:r>
          </a:p>
          <a:p>
            <a:pPr lvl="1">
              <a:lnSpc>
                <a:spcPct val="90000"/>
              </a:lnSpc>
              <a:buClr>
                <a:srgbClr val="FF0000"/>
              </a:buClr>
              <a:buFontTx/>
              <a:buChar char="•"/>
            </a:pPr>
            <a:r>
              <a:rPr lang="en-US" dirty="0" smtClean="0"/>
              <a:t>Slow – speed hand piece</a:t>
            </a:r>
          </a:p>
          <a:p>
            <a:pPr lvl="1">
              <a:lnSpc>
                <a:spcPct val="90000"/>
              </a:lnSpc>
              <a:buClr>
                <a:srgbClr val="FF0000"/>
              </a:buClr>
              <a:buFontTx/>
              <a:buChar char="•"/>
            </a:pPr>
            <a:r>
              <a:rPr lang="en-US" dirty="0" smtClean="0"/>
              <a:t>High – speed hand piece</a:t>
            </a:r>
          </a:p>
          <a:p>
            <a:endParaRPr lang="en-US" dirty="0"/>
          </a:p>
        </p:txBody>
      </p:sp>
      <p:graphicFrame>
        <p:nvGraphicFramePr>
          <p:cNvPr id="179201" name="Object 1"/>
          <p:cNvGraphicFramePr>
            <a:graphicFrameLocks noGrp="1" noChangeAspect="1"/>
          </p:cNvGraphicFramePr>
          <p:nvPr>
            <p:ph sz="quarter" idx="4"/>
          </p:nvPr>
        </p:nvGraphicFramePr>
        <p:xfrm>
          <a:off x="4475163" y="3417888"/>
          <a:ext cx="2830512" cy="1933575"/>
        </p:xfrm>
        <a:graphic>
          <a:graphicData uri="http://schemas.openxmlformats.org/presentationml/2006/ole">
            <p:oleObj spid="_x0000_s179206" r:id="rId3" imgW="2830074" imgH="1933960"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85800" y="1143000"/>
            <a:ext cx="7772400" cy="4800600"/>
          </a:xfrm>
        </p:spPr>
        <p:txBody>
          <a:bodyPr/>
          <a:lstStyle/>
          <a:p>
            <a:pPr>
              <a:lnSpc>
                <a:spcPct val="90000"/>
              </a:lnSpc>
              <a:buClr>
                <a:srgbClr val="FFFF00"/>
              </a:buClr>
              <a:buFont typeface="Wingdings" pitchFamily="2" charset="2"/>
              <a:buChar char="§"/>
            </a:pPr>
            <a:r>
              <a:rPr lang="en-US" sz="2800" b="1"/>
              <a:t>This provides an additional source of light in addition to the dental light from the unit.</a:t>
            </a:r>
          </a:p>
          <a:p>
            <a:pPr>
              <a:lnSpc>
                <a:spcPct val="90000"/>
              </a:lnSpc>
              <a:buClr>
                <a:srgbClr val="FFFF00"/>
              </a:buClr>
              <a:buFont typeface="Wingdings" pitchFamily="2" charset="2"/>
              <a:buChar char="§"/>
            </a:pPr>
            <a:r>
              <a:rPr lang="en-US" sz="2800" b="1"/>
              <a:t>Two fiber optic system are available </a:t>
            </a:r>
          </a:p>
          <a:p>
            <a:pPr lvl="1">
              <a:lnSpc>
                <a:spcPct val="90000"/>
              </a:lnSpc>
              <a:buClr>
                <a:srgbClr val="FF0000"/>
              </a:buClr>
              <a:buFontTx/>
              <a:buChar char="•"/>
            </a:pPr>
            <a:r>
              <a:rPr lang="en-US" b="1"/>
              <a:t>One system carries the light (via) optical bundle to the hand piece from a remote source, such as a control box.</a:t>
            </a:r>
          </a:p>
          <a:p>
            <a:pPr lvl="1">
              <a:lnSpc>
                <a:spcPct val="90000"/>
              </a:lnSpc>
              <a:buClr>
                <a:srgbClr val="FF0000"/>
              </a:buClr>
              <a:buFontTx/>
              <a:buChar char="•"/>
            </a:pPr>
            <a:r>
              <a:rPr lang="en-US" b="1"/>
              <a:t>Second system, a bulb is attached to rear of the hand piece, and the light is carried through the optical bundles within the tubing of the hand piece and from the dental unit.</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85800" y="762000"/>
            <a:ext cx="7772400" cy="5562600"/>
          </a:xfrm>
        </p:spPr>
        <p:txBody>
          <a:bodyPr/>
          <a:lstStyle/>
          <a:p>
            <a:pPr>
              <a:lnSpc>
                <a:spcPct val="90000"/>
              </a:lnSpc>
              <a:buClr>
                <a:srgbClr val="FFFF00"/>
              </a:buClr>
              <a:buFont typeface="Wingdings" pitchFamily="2" charset="2"/>
              <a:buChar char="§"/>
            </a:pPr>
            <a:r>
              <a:rPr lang="en-US" b="1">
                <a:solidFill>
                  <a:srgbClr val="FFFF00"/>
                </a:solidFill>
              </a:rPr>
              <a:t>ADVANTAGE </a:t>
            </a:r>
          </a:p>
          <a:p>
            <a:pPr lvl="1">
              <a:lnSpc>
                <a:spcPct val="90000"/>
              </a:lnSpc>
              <a:buClr>
                <a:srgbClr val="FF0000"/>
              </a:buClr>
              <a:buFontTx/>
              <a:buChar char="•"/>
            </a:pPr>
            <a:r>
              <a:rPr lang="en-US"/>
              <a:t>Improved visibility for operator during tooth preparation</a:t>
            </a:r>
          </a:p>
          <a:p>
            <a:pPr lvl="1">
              <a:lnSpc>
                <a:spcPct val="90000"/>
              </a:lnSpc>
              <a:buClr>
                <a:srgbClr val="FF0000"/>
              </a:buClr>
              <a:buFontTx/>
              <a:buNone/>
            </a:pPr>
            <a:endParaRPr lang="en-US"/>
          </a:p>
          <a:p>
            <a:pPr>
              <a:lnSpc>
                <a:spcPct val="90000"/>
              </a:lnSpc>
              <a:buClr>
                <a:srgbClr val="FFFF00"/>
              </a:buClr>
            </a:pPr>
            <a:r>
              <a:rPr lang="en-US" b="1">
                <a:solidFill>
                  <a:srgbClr val="FFFF00"/>
                </a:solidFill>
              </a:rPr>
              <a:t>DISADVANTAGES</a:t>
            </a:r>
          </a:p>
          <a:p>
            <a:pPr lvl="1">
              <a:lnSpc>
                <a:spcPct val="90000"/>
              </a:lnSpc>
              <a:buClr>
                <a:srgbClr val="FF0000"/>
              </a:buClr>
              <a:buFontTx/>
              <a:buChar char="•"/>
            </a:pPr>
            <a:r>
              <a:rPr lang="en-US"/>
              <a:t>Increased hand piece mass</a:t>
            </a:r>
          </a:p>
          <a:p>
            <a:pPr lvl="1">
              <a:lnSpc>
                <a:spcPct val="90000"/>
              </a:lnSpc>
              <a:buClr>
                <a:srgbClr val="FF0000"/>
              </a:buClr>
              <a:buFontTx/>
              <a:buChar char="•"/>
            </a:pPr>
            <a:r>
              <a:rPr lang="en-US"/>
              <a:t> in case of hand piece loaded with the bulb </a:t>
            </a:r>
            <a:r>
              <a:rPr lang="en-US">
                <a:sym typeface="Symbol" pitchFamily="18" charset="2"/>
              </a:rPr>
              <a:t></a:t>
            </a:r>
            <a:r>
              <a:rPr lang="en-US"/>
              <a:t> with hand piece running light source is cooled by the air flow, but if lamp is operated for long period after the air flow is stopped, then it may over heat.</a:t>
            </a:r>
          </a:p>
          <a:p>
            <a:pPr lvl="1">
              <a:lnSpc>
                <a:spcPct val="90000"/>
              </a:lnSpc>
              <a:buClr>
                <a:srgbClr val="FF0000"/>
              </a:buClr>
              <a:buFontTx/>
              <a:buChar char="•"/>
            </a:pPr>
            <a:r>
              <a:rPr lang="en-US"/>
              <a:t>Reduced flexibility of the hose</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685800"/>
            <a:ext cx="7772400" cy="5943600"/>
          </a:xfrm>
        </p:spPr>
        <p:txBody>
          <a:bodyPr/>
          <a:lstStyle/>
          <a:p>
            <a:pPr>
              <a:buClr>
                <a:srgbClr val="FFFF00"/>
              </a:buClr>
              <a:buFont typeface="Wingdings" pitchFamily="2" charset="2"/>
              <a:buChar char="§"/>
            </a:pPr>
            <a:r>
              <a:rPr lang="en-US" sz="2800" dirty="0">
                <a:cs typeface="Times New Roman" pitchFamily="18" charset="0"/>
              </a:rPr>
              <a:t>Most </a:t>
            </a:r>
            <a:r>
              <a:rPr lang="en-US" sz="2800" dirty="0" smtClean="0">
                <a:cs typeface="Times New Roman" pitchFamily="18" charset="0"/>
              </a:rPr>
              <a:t> </a:t>
            </a:r>
            <a:r>
              <a:rPr lang="en-US" sz="2800" dirty="0">
                <a:cs typeface="Times New Roman" pitchFamily="18" charset="0"/>
              </a:rPr>
              <a:t>development of methods for preparing teeth has occurred within the last 100 years </a:t>
            </a:r>
            <a:r>
              <a:rPr lang="en-US" sz="2800" dirty="0" smtClean="0">
                <a:cs typeface="Times New Roman" pitchFamily="18" charset="0"/>
              </a:rPr>
              <a:t>.effective </a:t>
            </a:r>
            <a:r>
              <a:rPr lang="en-US" sz="2800" dirty="0">
                <a:cs typeface="Times New Roman" pitchFamily="18" charset="0"/>
              </a:rPr>
              <a:t>equipment for removal and preparation of enamel has been available since </a:t>
            </a:r>
            <a:r>
              <a:rPr lang="en-US" sz="2800" dirty="0" smtClean="0">
                <a:cs typeface="Times New Roman" pitchFamily="18" charset="0"/>
              </a:rPr>
              <a:t>1947. </a:t>
            </a:r>
            <a:r>
              <a:rPr lang="en-US" sz="2800" dirty="0" smtClean="0">
                <a:solidFill>
                  <a:schemeClr val="accent1"/>
                </a:solidFill>
                <a:cs typeface="Times New Roman" pitchFamily="18" charset="0"/>
              </a:rPr>
              <a:t>speeds </a:t>
            </a:r>
            <a:r>
              <a:rPr lang="en-US" sz="2800" dirty="0">
                <a:solidFill>
                  <a:schemeClr val="accent1"/>
                </a:solidFill>
                <a:cs typeface="Times New Roman" pitchFamily="18" charset="0"/>
              </a:rPr>
              <a:t>of 10,000 rpm were first used </a:t>
            </a:r>
            <a:r>
              <a:rPr lang="en-US" sz="2800" dirty="0" smtClean="0">
                <a:solidFill>
                  <a:schemeClr val="accent1"/>
                </a:solidFill>
                <a:cs typeface="Times New Roman" pitchFamily="18" charset="0"/>
              </a:rPr>
              <a:t>along </a:t>
            </a:r>
            <a:r>
              <a:rPr lang="en-US" sz="2800" dirty="0">
                <a:solidFill>
                  <a:schemeClr val="accent1"/>
                </a:solidFill>
                <a:cs typeface="Times New Roman" pitchFamily="18" charset="0"/>
              </a:rPr>
              <a:t>with newly marketed carbide burs and diamond instruments. </a:t>
            </a:r>
          </a:p>
          <a:p>
            <a:pPr>
              <a:buClr>
                <a:srgbClr val="FFFF00"/>
              </a:buClr>
              <a:buFont typeface="Wingdings" pitchFamily="2" charset="2"/>
              <a:buNone/>
            </a:pPr>
            <a:endParaRPr lang="en-US" sz="2800" dirty="0">
              <a:cs typeface="Times New Roman" pitchFamily="18" charset="0"/>
            </a:endParaRPr>
          </a:p>
          <a:p>
            <a:pPr>
              <a:buClr>
                <a:srgbClr val="FFFF00"/>
              </a:buClr>
              <a:buFont typeface="Wingdings" pitchFamily="2" charset="2"/>
              <a:buChar char="§"/>
            </a:pPr>
            <a:r>
              <a:rPr lang="en-US" sz="2800" dirty="0">
                <a:cs typeface="Times New Roman" pitchFamily="18" charset="0"/>
              </a:rPr>
              <a:t>Since 1953 continued improvements have results in equipment that is efficient as well as </a:t>
            </a:r>
            <a:r>
              <a:rPr lang="en-US" sz="2800" dirty="0" err="1" smtClean="0">
                <a:cs typeface="Times New Roman" pitchFamily="18" charset="0"/>
              </a:rPr>
              <a:t>sterlizable</a:t>
            </a:r>
            <a:r>
              <a:rPr lang="en-US" sz="2800" dirty="0">
                <a:cs typeface="Times New Roman" pitchFamily="18" charset="0"/>
              </a:rPr>
              <a:t>. </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762000"/>
          </a:xfrm>
        </p:spPr>
        <p:txBody>
          <a:bodyPr/>
          <a:lstStyle/>
          <a:p>
            <a:r>
              <a:rPr lang="en-US">
                <a:solidFill>
                  <a:srgbClr val="FFFF00"/>
                </a:solidFill>
              </a:rPr>
              <a:t>SAFETY PRECAUTIONS</a:t>
            </a:r>
          </a:p>
        </p:txBody>
      </p:sp>
      <p:sp>
        <p:nvSpPr>
          <p:cNvPr id="38915" name="Rectangle 3"/>
          <p:cNvSpPr>
            <a:spLocks noGrp="1" noChangeArrowheads="1"/>
          </p:cNvSpPr>
          <p:nvPr>
            <p:ph idx="1"/>
          </p:nvPr>
        </p:nvSpPr>
        <p:spPr>
          <a:xfrm>
            <a:off x="685800" y="1676400"/>
            <a:ext cx="7772400" cy="4419600"/>
          </a:xfrm>
        </p:spPr>
        <p:txBody>
          <a:bodyPr>
            <a:normAutofit fontScale="92500" lnSpcReduction="10000"/>
          </a:bodyPr>
          <a:lstStyle/>
          <a:p>
            <a:pPr>
              <a:lnSpc>
                <a:spcPct val="90000"/>
              </a:lnSpc>
              <a:buClr>
                <a:srgbClr val="FFFF00"/>
              </a:buClr>
              <a:buNone/>
            </a:pPr>
            <a:r>
              <a:rPr lang="en-US" sz="2800" dirty="0"/>
              <a:t>Maximum effectiveness with minimum damage to the hand piece can be accomplished by using the following precautions</a:t>
            </a:r>
          </a:p>
          <a:p>
            <a:pPr>
              <a:lnSpc>
                <a:spcPct val="90000"/>
              </a:lnSpc>
              <a:buClr>
                <a:srgbClr val="FFFF00"/>
              </a:buClr>
              <a:buFont typeface="Wingdings" pitchFamily="2" charset="2"/>
              <a:buNone/>
            </a:pPr>
            <a:endParaRPr lang="en-US" sz="2800" dirty="0"/>
          </a:p>
          <a:p>
            <a:pPr>
              <a:lnSpc>
                <a:spcPct val="90000"/>
              </a:lnSpc>
              <a:buClr>
                <a:srgbClr val="FFFF00"/>
              </a:buClr>
              <a:buFont typeface="Wingdings" pitchFamily="2" charset="2"/>
              <a:buChar char="§"/>
            </a:pPr>
            <a:r>
              <a:rPr lang="en-US" sz="2800" dirty="0">
                <a:solidFill>
                  <a:schemeClr val="accent1">
                    <a:lumMod val="40000"/>
                    <a:lumOff val="60000"/>
                  </a:schemeClr>
                </a:solidFill>
              </a:rPr>
              <a:t>Improper handling of hand piece, use of incorrect bur, improper maintaining of a bur and extended use of noisy cartridge must be avoided.</a:t>
            </a:r>
          </a:p>
          <a:p>
            <a:pPr>
              <a:lnSpc>
                <a:spcPct val="90000"/>
              </a:lnSpc>
              <a:buClr>
                <a:srgbClr val="FFFF00"/>
              </a:buClr>
              <a:buFont typeface="Wingdings" pitchFamily="2" charset="2"/>
              <a:buNone/>
            </a:pPr>
            <a:endParaRPr lang="en-US" sz="2800" dirty="0">
              <a:solidFill>
                <a:schemeClr val="accent1">
                  <a:lumMod val="40000"/>
                  <a:lumOff val="60000"/>
                </a:schemeClr>
              </a:solidFill>
            </a:endParaRPr>
          </a:p>
          <a:p>
            <a:pPr>
              <a:lnSpc>
                <a:spcPct val="90000"/>
              </a:lnSpc>
              <a:buClr>
                <a:srgbClr val="FFFF00"/>
              </a:buClr>
              <a:buFont typeface="Wingdings" pitchFamily="2" charset="2"/>
              <a:buChar char="§"/>
            </a:pPr>
            <a:r>
              <a:rPr lang="en-US" sz="2800" dirty="0">
                <a:solidFill>
                  <a:schemeClr val="accent1">
                    <a:lumMod val="40000"/>
                    <a:lumOff val="60000"/>
                  </a:schemeClr>
                </a:solidFill>
              </a:rPr>
              <a:t>Do not use a bent, damaged or non concentric burs.</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762000" y="838200"/>
            <a:ext cx="7772400" cy="5715000"/>
          </a:xfrm>
        </p:spPr>
        <p:txBody>
          <a:bodyPr/>
          <a:lstStyle/>
          <a:p>
            <a:pPr>
              <a:buClr>
                <a:srgbClr val="FFFF00"/>
              </a:buClr>
              <a:buFont typeface="Wingdings" pitchFamily="2" charset="2"/>
              <a:buChar char="§"/>
            </a:pPr>
            <a:r>
              <a:rPr lang="en-US" dirty="0"/>
              <a:t>Mount the bur into chuck correctly as instructed by the manufacture</a:t>
            </a:r>
          </a:p>
          <a:p>
            <a:pPr>
              <a:buClr>
                <a:srgbClr val="FFFF00"/>
              </a:buClr>
              <a:buFont typeface="Wingdings" pitchFamily="2" charset="2"/>
              <a:buChar char="§"/>
            </a:pPr>
            <a:r>
              <a:rPr lang="en-US" dirty="0"/>
              <a:t>Do not run the hand piece without a bur or bur loosely mounted</a:t>
            </a:r>
          </a:p>
          <a:p>
            <a:pPr>
              <a:buClr>
                <a:srgbClr val="FFFF00"/>
              </a:buClr>
              <a:buFont typeface="Wingdings" pitchFamily="2" charset="2"/>
              <a:buChar char="§"/>
            </a:pPr>
            <a:r>
              <a:rPr lang="en-US" dirty="0"/>
              <a:t>Always securely mount a bur in the chuck, even while it is not in use.</a:t>
            </a:r>
          </a:p>
          <a:p>
            <a:pPr>
              <a:buClr>
                <a:srgbClr val="FFFF00"/>
              </a:buClr>
              <a:buFont typeface="Wingdings" pitchFamily="2" charset="2"/>
              <a:buChar char="§"/>
            </a:pPr>
            <a:r>
              <a:rPr lang="en-US" dirty="0"/>
              <a:t>In screw cartridge</a:t>
            </a:r>
          </a:p>
          <a:p>
            <a:pPr lvl="1">
              <a:buClr>
                <a:srgbClr val="FF0000"/>
              </a:buClr>
              <a:buFontTx/>
              <a:buChar char="•"/>
            </a:pPr>
            <a:r>
              <a:rPr lang="en-US" dirty="0"/>
              <a:t>Do not tighten the chuck without a bur in it.</a:t>
            </a:r>
          </a:p>
          <a:p>
            <a:pPr lvl="1">
              <a:buClr>
                <a:srgbClr val="FF0000"/>
              </a:buClr>
              <a:buFontTx/>
              <a:buChar char="•"/>
            </a:pPr>
            <a:r>
              <a:rPr lang="en-US" dirty="0"/>
              <a:t>¼ to ½ counter wise turn to a chuck is sufficient to remove a bur. Excessive turning may cause the chuck to bind into head cap.</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685800" y="685800"/>
            <a:ext cx="7772400" cy="5410200"/>
          </a:xfrm>
        </p:spPr>
        <p:txBody>
          <a:bodyPr/>
          <a:lstStyle/>
          <a:p>
            <a:pPr>
              <a:buClr>
                <a:srgbClr val="FFFF00"/>
              </a:buClr>
              <a:buFont typeface="Wingdings" pitchFamily="2" charset="2"/>
              <a:buChar char="§"/>
            </a:pPr>
            <a:r>
              <a:rPr lang="en-US" b="1" dirty="0"/>
              <a:t>Ultra push type cartridge (Prevention of button heating).</a:t>
            </a:r>
          </a:p>
          <a:p>
            <a:pPr lvl="1">
              <a:buClr>
                <a:srgbClr val="FF0000"/>
              </a:buClr>
              <a:buFontTx/>
              <a:buChar char="•"/>
            </a:pPr>
            <a:r>
              <a:rPr lang="en-US" b="1" dirty="0"/>
              <a:t>Do not press the push button during rotation.</a:t>
            </a:r>
          </a:p>
          <a:p>
            <a:pPr lvl="1">
              <a:buClr>
                <a:srgbClr val="FF0000"/>
              </a:buClr>
              <a:buFontTx/>
              <a:buChar char="•"/>
            </a:pPr>
            <a:r>
              <a:rPr lang="en-US" b="1" dirty="0"/>
              <a:t> Contact with cheek tissue may cause the push button to depress and burn to patients may occur. </a:t>
            </a:r>
          </a:p>
          <a:p>
            <a:pPr>
              <a:buClr>
                <a:srgbClr val="FFFF00"/>
              </a:buClr>
              <a:buFont typeface="Wingdings" pitchFamily="2" charset="2"/>
              <a:buChar char="§"/>
            </a:pPr>
            <a:r>
              <a:rPr lang="en-US" b="1" dirty="0"/>
              <a:t>Sterilize the hand piece either a stem autoclave or chemical </a:t>
            </a:r>
            <a:r>
              <a:rPr lang="en-US" b="1" dirty="0" err="1"/>
              <a:t>vapour</a:t>
            </a:r>
            <a:r>
              <a:rPr lang="en-US" b="1" dirty="0"/>
              <a:t> sterilizer. </a:t>
            </a:r>
          </a:p>
          <a:p>
            <a:pPr>
              <a:buClr>
                <a:srgbClr val="FFFF00"/>
              </a:buClr>
              <a:buFont typeface="Wingdings" pitchFamily="2" charset="2"/>
              <a:buChar char="§"/>
            </a:pPr>
            <a:r>
              <a:rPr lang="en-US" b="1" dirty="0"/>
              <a:t>Do not dry heat.</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solidFill>
                  <a:srgbClr val="FFFF00"/>
                </a:solidFill>
              </a:rPr>
              <a:t>CLEANING OF HAND PIECE</a:t>
            </a:r>
          </a:p>
        </p:txBody>
      </p:sp>
      <p:sp>
        <p:nvSpPr>
          <p:cNvPr id="41987" name="Rectangle 3"/>
          <p:cNvSpPr>
            <a:spLocks noGrp="1" noChangeArrowheads="1"/>
          </p:cNvSpPr>
          <p:nvPr>
            <p:ph idx="1"/>
          </p:nvPr>
        </p:nvSpPr>
        <p:spPr/>
        <p:txBody>
          <a:bodyPr/>
          <a:lstStyle/>
          <a:p>
            <a:pPr>
              <a:lnSpc>
                <a:spcPct val="90000"/>
              </a:lnSpc>
              <a:buClr>
                <a:srgbClr val="FFFF00"/>
              </a:buClr>
              <a:buFont typeface="Wingdings" pitchFamily="2" charset="2"/>
              <a:buChar char="§"/>
            </a:pPr>
            <a:r>
              <a:rPr lang="en-US" dirty="0"/>
              <a:t>Do not use wire brush to clean the hand piece sheath. </a:t>
            </a:r>
            <a:r>
              <a:rPr lang="en-US" dirty="0" smtClean="0"/>
              <a:t>Wipe it </a:t>
            </a:r>
            <a:r>
              <a:rPr lang="en-US" dirty="0"/>
              <a:t>clean with alcohol immersed cloth or cotton swab</a:t>
            </a:r>
          </a:p>
          <a:p>
            <a:pPr>
              <a:lnSpc>
                <a:spcPct val="90000"/>
              </a:lnSpc>
              <a:buClr>
                <a:srgbClr val="FFFF00"/>
              </a:buClr>
              <a:buFont typeface="Wingdings" pitchFamily="2" charset="2"/>
              <a:buChar char="§"/>
            </a:pPr>
            <a:r>
              <a:rPr lang="en-US" dirty="0"/>
              <a:t>Do not clean in an ultrasonic bath, boiling water nor chemicals.</a:t>
            </a:r>
          </a:p>
          <a:p>
            <a:pPr>
              <a:lnSpc>
                <a:spcPct val="90000"/>
              </a:lnSpc>
              <a:buClr>
                <a:srgbClr val="FFFF00"/>
              </a:buClr>
              <a:buFont typeface="Wingdings" pitchFamily="2" charset="2"/>
              <a:buChar char="§"/>
            </a:pPr>
            <a:r>
              <a:rPr lang="en-US" dirty="0"/>
              <a:t>To clean the turbine </a:t>
            </a:r>
            <a:r>
              <a:rPr lang="en-US" dirty="0" smtClean="0"/>
              <a:t>cartridge - </a:t>
            </a:r>
            <a:r>
              <a:rPr lang="en-US" dirty="0"/>
              <a:t>spray a lubricant into the drive air tube of the hand piece</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533400"/>
            <a:ext cx="7772400" cy="685800"/>
          </a:xfrm>
        </p:spPr>
        <p:txBody>
          <a:bodyPr>
            <a:normAutofit fontScale="90000"/>
          </a:bodyPr>
          <a:lstStyle/>
          <a:p>
            <a:r>
              <a:rPr lang="en-US">
                <a:solidFill>
                  <a:srgbClr val="FFFF00"/>
                </a:solidFill>
              </a:rPr>
              <a:t>LUBRICATION</a:t>
            </a:r>
          </a:p>
        </p:txBody>
      </p:sp>
      <p:sp>
        <p:nvSpPr>
          <p:cNvPr id="43011" name="Rectangle 3"/>
          <p:cNvSpPr>
            <a:spLocks noGrp="1" noChangeArrowheads="1"/>
          </p:cNvSpPr>
          <p:nvPr>
            <p:ph idx="1"/>
          </p:nvPr>
        </p:nvSpPr>
        <p:spPr>
          <a:xfrm>
            <a:off x="685800" y="1600200"/>
            <a:ext cx="7924800" cy="4800600"/>
          </a:xfrm>
        </p:spPr>
        <p:txBody>
          <a:bodyPr>
            <a:normAutofit fontScale="92500" lnSpcReduction="10000"/>
          </a:bodyPr>
          <a:lstStyle/>
          <a:p>
            <a:pPr>
              <a:buClr>
                <a:srgbClr val="FFFF00"/>
              </a:buClr>
              <a:buFont typeface="Wingdings" pitchFamily="2" charset="2"/>
              <a:buChar char="§"/>
            </a:pPr>
            <a:r>
              <a:rPr lang="en-US" sz="2800"/>
              <a:t>Adequate lubrication to the bearings is a must for extended bearing life.</a:t>
            </a:r>
          </a:p>
          <a:p>
            <a:pPr>
              <a:buClr>
                <a:srgbClr val="FFFF00"/>
              </a:buClr>
              <a:buFont typeface="Wingdings" pitchFamily="2" charset="2"/>
              <a:buNone/>
            </a:pPr>
            <a:endParaRPr lang="en-US" sz="2800"/>
          </a:p>
          <a:p>
            <a:pPr>
              <a:buClr>
                <a:srgbClr val="FFFF00"/>
              </a:buClr>
              <a:buFont typeface="Wingdings" pitchFamily="2" charset="2"/>
              <a:buChar char="§"/>
            </a:pPr>
            <a:r>
              <a:rPr lang="en-US" sz="2800"/>
              <a:t>Spray a lubricant into the drive air tube of the hand piece until a good amount of it comes out of the head.</a:t>
            </a:r>
          </a:p>
          <a:p>
            <a:pPr>
              <a:buClr>
                <a:srgbClr val="FFFF00"/>
              </a:buClr>
              <a:buFont typeface="Wingdings" pitchFamily="2" charset="2"/>
              <a:buChar char="§"/>
            </a:pPr>
            <a:r>
              <a:rPr lang="en-US" sz="2800"/>
              <a:t> Run for a while to drive out excess oil.</a:t>
            </a:r>
          </a:p>
          <a:p>
            <a:pPr>
              <a:buClr>
                <a:srgbClr val="FFFF00"/>
              </a:buClr>
              <a:buFont typeface="Wingdings" pitchFamily="2" charset="2"/>
              <a:buChar char="§"/>
            </a:pPr>
            <a:r>
              <a:rPr lang="en-US" sz="2800"/>
              <a:t> Repeat until dirty oil does not come out of the head or Supply 2 – 3 drops of oil into the drive air tube of hand piece and run for a while.</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fontScale="90000"/>
          </a:bodyPr>
          <a:lstStyle/>
          <a:p>
            <a:r>
              <a:rPr lang="en-IN" dirty="0" smtClean="0">
                <a:solidFill>
                  <a:srgbClr val="FF0000"/>
                </a:solidFill>
              </a:rPr>
              <a:t>ROTARY CUTTING INSTRUMENTS</a:t>
            </a:r>
            <a:endParaRPr lang="en-IN" dirty="0">
              <a:solidFill>
                <a:srgbClr val="FF0000"/>
              </a:solidFill>
            </a:endParaRPr>
          </a:p>
        </p:txBody>
      </p:sp>
      <p:sp>
        <p:nvSpPr>
          <p:cNvPr id="3" name="Content Placeholder 2"/>
          <p:cNvSpPr>
            <a:spLocks noGrp="1"/>
          </p:cNvSpPr>
          <p:nvPr>
            <p:ph idx="1"/>
          </p:nvPr>
        </p:nvSpPr>
        <p:spPr>
          <a:xfrm>
            <a:off x="685800" y="1524000"/>
            <a:ext cx="7772400" cy="4572000"/>
          </a:xfrm>
        </p:spPr>
        <p:txBody>
          <a:bodyPr>
            <a:normAutofit lnSpcReduction="10000"/>
          </a:bodyPr>
          <a:lstStyle/>
          <a:p>
            <a:pPr algn="just">
              <a:buNone/>
            </a:pPr>
            <a:r>
              <a:rPr lang="en-IN" dirty="0" smtClean="0"/>
              <a:t>                 </a:t>
            </a:r>
            <a:r>
              <a:rPr lang="en-IN" sz="2400" b="1" dirty="0" smtClean="0">
                <a:solidFill>
                  <a:srgbClr val="FF0000"/>
                </a:solidFill>
              </a:rPr>
              <a:t>DENTAL BURS </a:t>
            </a:r>
            <a:r>
              <a:rPr lang="en-IN" dirty="0" smtClean="0"/>
              <a:t>         </a:t>
            </a:r>
          </a:p>
          <a:p>
            <a:r>
              <a:rPr lang="en-IN" sz="2800" dirty="0" smtClean="0"/>
              <a:t>The term </a:t>
            </a:r>
            <a:r>
              <a:rPr lang="en-IN" sz="2800" i="1" dirty="0" smtClean="0"/>
              <a:t>bur is applied to all</a:t>
            </a:r>
          </a:p>
          <a:p>
            <a:pPr>
              <a:buNone/>
            </a:pPr>
            <a:r>
              <a:rPr lang="en-IN" sz="2800" i="1" dirty="0" smtClean="0"/>
              <a:t>rotary cutting instruments that </a:t>
            </a:r>
          </a:p>
          <a:p>
            <a:pPr>
              <a:buNone/>
            </a:pPr>
            <a:r>
              <a:rPr lang="en-IN" sz="2800" i="1" dirty="0" smtClean="0"/>
              <a:t>have bladed cutting heads. This</a:t>
            </a:r>
          </a:p>
          <a:p>
            <a:pPr>
              <a:buNone/>
            </a:pPr>
            <a:r>
              <a:rPr lang="en-IN" sz="2800" i="1" dirty="0" smtClean="0"/>
              <a:t>includes instruments </a:t>
            </a:r>
            <a:r>
              <a:rPr lang="en-IN" sz="2800" dirty="0" smtClean="0"/>
              <a:t>intended</a:t>
            </a:r>
          </a:p>
          <a:p>
            <a:pPr>
              <a:buNone/>
            </a:pPr>
            <a:r>
              <a:rPr lang="en-IN" sz="2800" dirty="0" smtClean="0"/>
              <a:t>for such purposes as finishing </a:t>
            </a:r>
          </a:p>
          <a:p>
            <a:pPr>
              <a:buNone/>
            </a:pPr>
            <a:r>
              <a:rPr lang="en-IN" sz="2800" dirty="0" smtClean="0"/>
              <a:t>Metal restorations and surgical removal of</a:t>
            </a:r>
          </a:p>
          <a:p>
            <a:pPr>
              <a:buNone/>
            </a:pPr>
            <a:r>
              <a:rPr lang="en-IN" sz="2800" dirty="0" smtClean="0"/>
              <a:t>bone, as well as those primarily intended for tooth preparation</a:t>
            </a:r>
            <a:endParaRPr lang="en-IN" sz="2800" dirty="0"/>
          </a:p>
        </p:txBody>
      </p:sp>
      <p:pic>
        <p:nvPicPr>
          <p:cNvPr id="4" name="Content Placeholder 3" descr="carbide_bur_FG.jpg"/>
          <p:cNvPicPr>
            <a:picLocks noChangeAspect="1"/>
          </p:cNvPicPr>
          <p:nvPr/>
        </p:nvPicPr>
        <p:blipFill>
          <a:blip r:embed="rId2" cstate="print"/>
          <a:stretch>
            <a:fillRect/>
          </a:stretch>
        </p:blipFill>
        <p:spPr bwMode="auto">
          <a:xfrm>
            <a:off x="6477000" y="1524000"/>
            <a:ext cx="2438400" cy="2667000"/>
          </a:xfrm>
          <a:prstGeom prst="rect">
            <a:avLst/>
          </a:prstGeom>
          <a:noFill/>
          <a:ln w="12700">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534400" cy="2554545"/>
          </a:xfrm>
          <a:prstGeom prst="rect">
            <a:avLst/>
          </a:prstGeom>
        </p:spPr>
        <p:txBody>
          <a:bodyPr wrap="square">
            <a:spAutoFit/>
          </a:bodyPr>
          <a:lstStyle/>
          <a:p>
            <a:r>
              <a:rPr lang="en-IN" dirty="0" smtClean="0"/>
              <a:t>. </a:t>
            </a:r>
            <a:r>
              <a:rPr lang="en-IN" sz="4000" dirty="0" smtClean="0"/>
              <a:t>In spite of the great variation among rotary cutting instruments, they have certain design features in common.</a:t>
            </a:r>
          </a:p>
          <a:p>
            <a:pPr>
              <a:buNone/>
            </a:pPr>
            <a:r>
              <a:rPr lang="en-IN" sz="4000" dirty="0" smtClean="0"/>
              <a:t>       (1) shank,(2) neck, and (3) head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cstate="print"/>
          <a:srcRect/>
          <a:stretch>
            <a:fillRect/>
          </a:stretch>
        </p:blipFill>
        <p:spPr bwMode="auto">
          <a:xfrm>
            <a:off x="0" y="685800"/>
            <a:ext cx="9144000" cy="5867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Shank</a:t>
            </a:r>
            <a:endParaRPr lang="en-IN" dirty="0">
              <a:solidFill>
                <a:srgbClr val="FFFF00"/>
              </a:solidFill>
            </a:endParaRPr>
          </a:p>
        </p:txBody>
      </p:sp>
      <p:sp>
        <p:nvSpPr>
          <p:cNvPr id="3" name="Content Placeholder 2"/>
          <p:cNvSpPr>
            <a:spLocks noGrp="1"/>
          </p:cNvSpPr>
          <p:nvPr>
            <p:ph idx="1"/>
          </p:nvPr>
        </p:nvSpPr>
        <p:spPr/>
        <p:txBody>
          <a:bodyPr/>
          <a:lstStyle/>
          <a:p>
            <a:r>
              <a:rPr lang="en-IN" dirty="0" smtClean="0"/>
              <a:t>The </a:t>
            </a:r>
            <a:r>
              <a:rPr lang="en-IN" i="1" dirty="0" smtClean="0"/>
              <a:t>shank is the part that fits into the </a:t>
            </a:r>
            <a:r>
              <a:rPr lang="en-IN" dirty="0" err="1" smtClean="0"/>
              <a:t>handpiece</a:t>
            </a:r>
            <a:r>
              <a:rPr lang="en-IN" dirty="0" smtClean="0"/>
              <a:t>, accepts the rotary motion from the </a:t>
            </a:r>
            <a:r>
              <a:rPr lang="en-IN" dirty="0" err="1" smtClean="0"/>
              <a:t>handpiece</a:t>
            </a:r>
            <a:r>
              <a:rPr lang="en-IN" dirty="0" smtClean="0"/>
              <a:t>, provides a bearing surface to control the alignment and concentricity of the instrument.</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4524315"/>
          </a:xfrm>
          <a:prstGeom prst="rect">
            <a:avLst/>
          </a:prstGeom>
        </p:spPr>
        <p:txBody>
          <a:bodyPr wrap="square">
            <a:spAutoFit/>
          </a:bodyPr>
          <a:lstStyle/>
          <a:p>
            <a:r>
              <a:rPr lang="en-IN" sz="3600" dirty="0" smtClean="0"/>
              <a:t>The American Dental Association</a:t>
            </a:r>
          </a:p>
          <a:p>
            <a:r>
              <a:rPr lang="en-IN" sz="3600" dirty="0" smtClean="0"/>
              <a:t>Specification No. 23 for dental excavating burs' includes five classes of instrument shanks. </a:t>
            </a:r>
          </a:p>
          <a:p>
            <a:r>
              <a:rPr lang="en-IN" sz="3600" dirty="0" smtClean="0"/>
              <a:t>Three of these, the </a:t>
            </a:r>
            <a:r>
              <a:rPr lang="en-IN" sz="3600" i="1" dirty="0" smtClean="0"/>
              <a:t>straight </a:t>
            </a:r>
            <a:r>
              <a:rPr lang="en-IN" sz="3600" i="1" dirty="0" err="1" smtClean="0"/>
              <a:t>handpiece</a:t>
            </a:r>
            <a:r>
              <a:rPr lang="en-IN" sz="3600" i="1" dirty="0" smtClean="0"/>
              <a:t> shank, the latch-type angle </a:t>
            </a:r>
            <a:r>
              <a:rPr lang="en-IN" sz="3600" i="1" dirty="0" err="1" smtClean="0"/>
              <a:t>handpiece</a:t>
            </a:r>
            <a:r>
              <a:rPr lang="en-IN" sz="3600" i="1" dirty="0" smtClean="0"/>
              <a:t> shank, and the friction-grip angle </a:t>
            </a:r>
            <a:r>
              <a:rPr lang="en-IN" sz="3600" i="1" dirty="0" err="1" smtClean="0"/>
              <a:t>handpiece</a:t>
            </a:r>
            <a:r>
              <a:rPr lang="en-IN" sz="3600" i="1" dirty="0" smtClean="0"/>
              <a:t> shank, are commonly encountered</a:t>
            </a:r>
            <a:r>
              <a:rPr lang="en-IN" i="1" dirty="0" smtClean="0"/>
              <a:t>.</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solidFill>
                  <a:srgbClr val="FF0000"/>
                </a:solidFill>
                <a:latin typeface="Algerian" pitchFamily="82" charset="0"/>
                <a:cs typeface="Times New Roman" pitchFamily="18" charset="0"/>
              </a:rPr>
              <a:t>HISTORY / EVOULTION</a:t>
            </a:r>
          </a:p>
        </p:txBody>
      </p:sp>
      <p:sp>
        <p:nvSpPr>
          <p:cNvPr id="56323" name="Rectangle 3"/>
          <p:cNvSpPr>
            <a:spLocks noGrp="1" noChangeArrowheads="1"/>
          </p:cNvSpPr>
          <p:nvPr>
            <p:ph idx="1"/>
          </p:nvPr>
        </p:nvSpPr>
        <p:spPr>
          <a:xfrm>
            <a:off x="685800" y="1981200"/>
            <a:ext cx="4495800" cy="4114800"/>
          </a:xfrm>
        </p:spPr>
        <p:txBody>
          <a:bodyPr>
            <a:normAutofit fontScale="92500" lnSpcReduction="20000"/>
          </a:bodyPr>
          <a:lstStyle/>
          <a:p>
            <a:r>
              <a:rPr lang="en-US" sz="2400" dirty="0">
                <a:cs typeface="Times New Roman" pitchFamily="18" charset="0"/>
              </a:rPr>
              <a:t>1868 </a:t>
            </a:r>
            <a:r>
              <a:rPr lang="en-US" sz="2400" dirty="0">
                <a:latin typeface="Arial"/>
                <a:cs typeface="Times New Roman" pitchFamily="18" charset="0"/>
              </a:rPr>
              <a:t>–</a:t>
            </a:r>
            <a:r>
              <a:rPr lang="en-US" sz="2400" dirty="0">
                <a:cs typeface="Times New Roman" pitchFamily="18" charset="0"/>
              </a:rPr>
              <a:t> </a:t>
            </a:r>
            <a:r>
              <a:rPr lang="en-US" sz="2400" dirty="0" err="1">
                <a:cs typeface="Times New Roman" pitchFamily="18" charset="0"/>
              </a:rPr>
              <a:t>Dr.Jonathan</a:t>
            </a:r>
            <a:r>
              <a:rPr lang="en-US" sz="2400" dirty="0">
                <a:cs typeface="Times New Roman" pitchFamily="18" charset="0"/>
              </a:rPr>
              <a:t> Taft in his text book of operative dentistry. Cutting procedures on tooth enamel and dentin were carried out using thick, bulky chisels and excavators.</a:t>
            </a:r>
          </a:p>
          <a:p>
            <a:r>
              <a:rPr lang="en-US" sz="2400" dirty="0">
                <a:cs typeface="Times New Roman" pitchFamily="18" charset="0"/>
              </a:rPr>
              <a:t>The first rotary instruments used for cutting tooth tissue were actually drill or bur head that could be twisted in the fingers, for a cutting </a:t>
            </a:r>
            <a:r>
              <a:rPr lang="en-US" sz="2400" dirty="0" smtClean="0">
                <a:cs typeface="Times New Roman" pitchFamily="18" charset="0"/>
              </a:rPr>
              <a:t>action. He described </a:t>
            </a:r>
            <a:r>
              <a:rPr lang="en-US" sz="2400" dirty="0">
                <a:cs typeface="Times New Roman" pitchFamily="18" charset="0"/>
              </a:rPr>
              <a:t>them as </a:t>
            </a:r>
            <a:r>
              <a:rPr lang="en-US" sz="2400" dirty="0">
                <a:latin typeface="Arial"/>
                <a:cs typeface="Times New Roman" pitchFamily="18" charset="0"/>
              </a:rPr>
              <a:t>“</a:t>
            </a:r>
            <a:r>
              <a:rPr lang="en-US" sz="2400" dirty="0">
                <a:cs typeface="Times New Roman" pitchFamily="18" charset="0"/>
              </a:rPr>
              <a:t>bur drills</a:t>
            </a:r>
            <a:r>
              <a:rPr lang="en-US" sz="2400" dirty="0">
                <a:latin typeface="Arial"/>
                <a:cs typeface="Times New Roman" pitchFamily="18" charset="0"/>
              </a:rPr>
              <a:t>”</a:t>
            </a:r>
            <a:r>
              <a:rPr lang="en-US" sz="2400" dirty="0">
                <a:cs typeface="Times New Roman" pitchFamily="18" charset="0"/>
              </a:rPr>
              <a:t>.</a:t>
            </a:r>
            <a:endParaRPr lang="en-US" sz="2400" dirty="0"/>
          </a:p>
        </p:txBody>
      </p:sp>
      <p:pic>
        <p:nvPicPr>
          <p:cNvPr id="7" name="Picture 6" descr="060405_prehistoric_dentistry_vlg9ahmedium.jpg"/>
          <p:cNvPicPr>
            <a:picLocks noChangeAspect="1"/>
          </p:cNvPicPr>
          <p:nvPr/>
        </p:nvPicPr>
        <p:blipFill>
          <a:blip r:embed="rId2" cstate="print"/>
          <a:stretch>
            <a:fillRect/>
          </a:stretch>
        </p:blipFill>
        <p:spPr>
          <a:xfrm>
            <a:off x="5333999" y="2514600"/>
            <a:ext cx="3352801" cy="24479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66"/>
                </a:solidFill>
              </a:rPr>
              <a:t>Neck Design</a:t>
            </a:r>
            <a:endParaRPr lang="en-IN" dirty="0">
              <a:solidFill>
                <a:srgbClr val="FFFF66"/>
              </a:solidFill>
            </a:endParaRPr>
          </a:p>
        </p:txBody>
      </p:sp>
      <p:sp>
        <p:nvSpPr>
          <p:cNvPr id="3" name="Content Placeholder 2"/>
          <p:cNvSpPr>
            <a:spLocks noGrp="1"/>
          </p:cNvSpPr>
          <p:nvPr>
            <p:ph idx="1"/>
          </p:nvPr>
        </p:nvSpPr>
        <p:spPr/>
        <p:txBody>
          <a:bodyPr/>
          <a:lstStyle/>
          <a:p>
            <a:r>
              <a:rPr lang="en-IN" dirty="0" smtClean="0"/>
              <a:t>the </a:t>
            </a:r>
            <a:r>
              <a:rPr lang="en-IN" i="1" dirty="0" smtClean="0"/>
              <a:t>neck is the </a:t>
            </a:r>
            <a:r>
              <a:rPr lang="en-IN" dirty="0" smtClean="0"/>
              <a:t>intermediate portion of an instrument that connects the head to the shank. It corresponds to the part of a hand instrument called the shank.</a:t>
            </a:r>
          </a:p>
          <a:p>
            <a:r>
              <a:rPr lang="en-IN" dirty="0" smtClean="0"/>
              <a:t>The main function of the neck is to transmit rotational and translational forces to the head.</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Head</a:t>
            </a:r>
            <a:endParaRPr lang="en-IN" dirty="0">
              <a:solidFill>
                <a:srgbClr val="FFFF00"/>
              </a:solidFill>
            </a:endParaRPr>
          </a:p>
        </p:txBody>
      </p:sp>
      <p:sp>
        <p:nvSpPr>
          <p:cNvPr id="3" name="Content Placeholder 2"/>
          <p:cNvSpPr>
            <a:spLocks noGrp="1"/>
          </p:cNvSpPr>
          <p:nvPr>
            <p:ph idx="1"/>
          </p:nvPr>
        </p:nvSpPr>
        <p:spPr/>
        <p:txBody>
          <a:bodyPr/>
          <a:lstStyle/>
          <a:p>
            <a:r>
              <a:rPr lang="en-IN" dirty="0" smtClean="0"/>
              <a:t>The </a:t>
            </a:r>
            <a:r>
              <a:rPr lang="en-IN" i="1" dirty="0" smtClean="0"/>
              <a:t>head is the working part of the instrument, </a:t>
            </a:r>
            <a:r>
              <a:rPr lang="en-IN" dirty="0" smtClean="0"/>
              <a:t>the cutting edges or points that perform the desired shaping of tooth structure.</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839200" cy="4031873"/>
          </a:xfrm>
          <a:prstGeom prst="rect">
            <a:avLst/>
          </a:prstGeom>
        </p:spPr>
        <p:txBody>
          <a:bodyPr wrap="square">
            <a:spAutoFit/>
          </a:bodyPr>
          <a:lstStyle/>
          <a:p>
            <a:r>
              <a:rPr lang="en-IN" sz="3200" dirty="0" smtClean="0"/>
              <a:t>Many characteristics of the heads of rotary instruments could be used for classification. Most important among these is the division into bladed instruments and abrasive instruments.</a:t>
            </a:r>
          </a:p>
          <a:p>
            <a:endParaRPr lang="en-IN" sz="3200" dirty="0" smtClean="0"/>
          </a:p>
          <a:p>
            <a:r>
              <a:rPr lang="en-IN" sz="3200" dirty="0" smtClean="0"/>
              <a:t> Material of construction, head size, and head shape are additional characteristics that are useful for further subdivision</a:t>
            </a:r>
            <a:endParaRPr lang="en-IN" sz="3200"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Early burs were made of steel. </a:t>
            </a:r>
            <a:r>
              <a:rPr lang="en-IN" i="1" dirty="0" smtClean="0"/>
              <a:t>Steel burs perform well, cutting </a:t>
            </a:r>
            <a:r>
              <a:rPr lang="en-IN" dirty="0" smtClean="0"/>
              <a:t>human dentin at low speeds, but dull rapidly at higher speeds or when cutting enamel. Once dulled, the reduced cutting effectiveness creates increased heat and vibration.</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smtClean="0">
                <a:solidFill>
                  <a:srgbClr val="FFFF00"/>
                </a:solidFill>
              </a:rPr>
              <a:t>Carbide burs</a:t>
            </a:r>
            <a:endParaRPr lang="en-IN" dirty="0">
              <a:solidFill>
                <a:srgbClr val="FFFF00"/>
              </a:solidFill>
            </a:endParaRPr>
          </a:p>
        </p:txBody>
      </p:sp>
      <p:sp>
        <p:nvSpPr>
          <p:cNvPr id="3" name="Content Placeholder 2"/>
          <p:cNvSpPr>
            <a:spLocks noGrp="1"/>
          </p:cNvSpPr>
          <p:nvPr>
            <p:ph idx="1"/>
          </p:nvPr>
        </p:nvSpPr>
        <p:spPr>
          <a:xfrm>
            <a:off x="685800" y="1905000"/>
            <a:ext cx="7772400" cy="4191000"/>
          </a:xfrm>
        </p:spPr>
        <p:txBody>
          <a:bodyPr/>
          <a:lstStyle/>
          <a:p>
            <a:r>
              <a:rPr lang="en-IN" i="1" dirty="0" smtClean="0"/>
              <a:t>Carbide burs, which were introduced in 1947, have </a:t>
            </a:r>
            <a:r>
              <a:rPr lang="en-IN" dirty="0" smtClean="0"/>
              <a:t>largely replaced steel burs for tooth preparation. Steel burs now are used mainly for finishing procedures. Carbide</a:t>
            </a:r>
          </a:p>
          <a:p>
            <a:pPr>
              <a:buNone/>
            </a:pPr>
            <a:r>
              <a:rPr lang="en-IN" dirty="0" smtClean="0"/>
              <a:t>  burs perform better than steel burs at all speeds, and their superiority is greatest at high speeds.</a:t>
            </a:r>
          </a:p>
          <a:p>
            <a:pPr>
              <a:buNone/>
            </a:pPr>
            <a:r>
              <a:rPr lang="en-IN" dirty="0" smtClean="0"/>
              <a:t>Carbide is stiffer and stronger than steel, but it is also more brittle</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219200" y="762000"/>
            <a:ext cx="6667500" cy="4762500"/>
          </a:xfrm>
          <a:prstGeom prst="rect">
            <a:avLst/>
          </a:prstGeom>
          <a:noFill/>
          <a:ln w="9525">
            <a:noFill/>
            <a:miter lim="800000"/>
            <a:headEnd/>
            <a:tailEnd/>
          </a:ln>
        </p:spPr>
      </p:pic>
      <p:sp>
        <p:nvSpPr>
          <p:cNvPr id="5" name="Rectangle 4"/>
          <p:cNvSpPr/>
          <p:nvPr/>
        </p:nvSpPr>
        <p:spPr>
          <a:xfrm>
            <a:off x="2133600" y="5638800"/>
            <a:ext cx="4191000" cy="646331"/>
          </a:xfrm>
          <a:prstGeom prst="rect">
            <a:avLst/>
          </a:prstGeom>
        </p:spPr>
        <p:txBody>
          <a:bodyPr wrap="square">
            <a:spAutoFit/>
          </a:bodyPr>
          <a:lstStyle/>
          <a:p>
            <a:pPr lvl="0" algn="just"/>
            <a:r>
              <a:rPr lang="en-IN" sz="3600" i="1" dirty="0" smtClean="0">
                <a:solidFill>
                  <a:srgbClr val="FFFF00"/>
                </a:solidFill>
              </a:rPr>
              <a:t>      Carbide burs</a:t>
            </a:r>
            <a:endParaRPr lang="en-IN" sz="3600" dirty="0">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86800" cy="3539430"/>
          </a:xfrm>
          <a:prstGeom prst="rect">
            <a:avLst/>
          </a:prstGeom>
        </p:spPr>
        <p:txBody>
          <a:bodyPr wrap="square">
            <a:spAutoFit/>
          </a:bodyPr>
          <a:lstStyle/>
          <a:p>
            <a:pPr>
              <a:buNone/>
            </a:pPr>
            <a:r>
              <a:rPr lang="en-IN" sz="3200" dirty="0" smtClean="0"/>
              <a:t>In most burs, the carbide head is attached to a steel shank and neck by welding or brazing.</a:t>
            </a:r>
          </a:p>
          <a:p>
            <a:pPr>
              <a:buNone/>
            </a:pPr>
            <a:endParaRPr lang="en-IN" sz="3200" dirty="0" smtClean="0"/>
          </a:p>
          <a:p>
            <a:r>
              <a:rPr lang="en-IN" sz="3200" dirty="0" smtClean="0"/>
              <a:t>Although most carbide burs have the joint located in the posterior part of the head, others are sold that have the joint located within the shank and therefore have carbide necks as well as heads</a:t>
            </a:r>
            <a:r>
              <a:rPr lang="en-IN" dirty="0" smtClean="0"/>
              <a:t>.</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4893647"/>
          </a:xfrm>
          <a:prstGeom prst="rect">
            <a:avLst/>
          </a:prstGeom>
        </p:spPr>
        <p:txBody>
          <a:bodyPr wrap="square">
            <a:spAutoFit/>
          </a:bodyPr>
          <a:lstStyle/>
          <a:p>
            <a:r>
              <a:rPr lang="en-IN" b="1" dirty="0" smtClean="0">
                <a:solidFill>
                  <a:srgbClr val="FFFF00"/>
                </a:solidFill>
              </a:rPr>
              <a:t>                         Bur Classification Systems</a:t>
            </a:r>
          </a:p>
          <a:p>
            <a:r>
              <a:rPr lang="en-IN" b="1" dirty="0" smtClean="0"/>
              <a:t> </a:t>
            </a:r>
            <a:r>
              <a:rPr lang="en-IN" dirty="0" smtClean="0"/>
              <a:t> In the United States, dental burs traditionally have been described in terms of an arbitrary </a:t>
            </a:r>
            <a:r>
              <a:rPr lang="en-IN" i="1" dirty="0" smtClean="0"/>
              <a:t>numerical code for head size and shape (e.g., </a:t>
            </a:r>
            <a:r>
              <a:rPr lang="en-IN" dirty="0" smtClean="0"/>
              <a:t>2 = 1-mm diameter round bur; 57 = 1-mm diameter straight fissure bur; 34 = 0.8-mm diameter inverted cone bur) .2 Despite the complexity of the system, it is still in common use.</a:t>
            </a:r>
          </a:p>
          <a:p>
            <a:r>
              <a:rPr lang="en-IN" dirty="0" smtClean="0"/>
              <a:t> Newer classification systems such as those developed by the International Dental Federation (Federation </a:t>
            </a:r>
            <a:r>
              <a:rPr lang="en-IN" dirty="0" err="1" smtClean="0"/>
              <a:t>Dentaire</a:t>
            </a:r>
            <a:r>
              <a:rPr lang="en-IN" dirty="0" smtClean="0"/>
              <a:t> </a:t>
            </a:r>
            <a:r>
              <a:rPr lang="en-IN" dirty="0" err="1" smtClean="0"/>
              <a:t>Internationale</a:t>
            </a:r>
            <a:r>
              <a:rPr lang="en-IN" dirty="0" smtClean="0"/>
              <a:t> [FDI]) and International Standards Organization (ISO)</a:t>
            </a:r>
          </a:p>
          <a:p>
            <a:r>
              <a:rPr lang="en-IN" dirty="0" smtClean="0"/>
              <a:t>tend to use separate designations for shape (usually a shape name) and size (usually a number giving the head diameter in tenths of a </a:t>
            </a:r>
            <a:r>
              <a:rPr lang="en-IN" dirty="0" err="1" smtClean="0"/>
              <a:t>millimeter</a:t>
            </a:r>
            <a:r>
              <a:rPr lang="en-IN" dirty="0" smtClean="0"/>
              <a:t> [e.g., round 010; straight fissure plain 010; inverted cone 008]).</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Shapes. The term </a:t>
            </a:r>
            <a:r>
              <a:rPr lang="en-IN" i="1" dirty="0" smtClean="0"/>
              <a:t>bur shape refers to the contour or </a:t>
            </a:r>
            <a:r>
              <a:rPr lang="en-IN" dirty="0" smtClean="0"/>
              <a:t>silhouette of the head. The basic head shapes are round, inverted cone, pear, straight fissure, and tapered fissure</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66"/>
                </a:solidFill>
              </a:rPr>
              <a:t>Round Bur</a:t>
            </a:r>
            <a:endParaRPr lang="en-IN" dirty="0">
              <a:solidFill>
                <a:srgbClr val="FFFF66"/>
              </a:solidFill>
            </a:endParaRPr>
          </a:p>
        </p:txBody>
      </p:sp>
      <p:sp>
        <p:nvSpPr>
          <p:cNvPr id="3" name="Content Placeholder 2"/>
          <p:cNvSpPr>
            <a:spLocks noGrp="1"/>
          </p:cNvSpPr>
          <p:nvPr>
            <p:ph idx="1"/>
          </p:nvPr>
        </p:nvSpPr>
        <p:spPr/>
        <p:txBody>
          <a:bodyPr/>
          <a:lstStyle/>
          <a:p>
            <a:pPr>
              <a:buFont typeface="Courier New" pitchFamily="49" charset="0"/>
              <a:buChar char="o"/>
            </a:pPr>
            <a:r>
              <a:rPr lang="en-US" dirty="0" smtClean="0"/>
              <a:t>These burs are numbered from ¼,1/2,1,2, to 10.</a:t>
            </a:r>
          </a:p>
          <a:p>
            <a:pPr>
              <a:buFont typeface="Courier New" pitchFamily="49" charset="0"/>
              <a:buChar char="o"/>
            </a:pPr>
            <a:r>
              <a:rPr lang="en-US" dirty="0" smtClean="0"/>
              <a:t>Used for initial tooth preparation and for placement of retention grooves.</a:t>
            </a:r>
            <a:endParaRPr lang="en-IN" dirty="0"/>
          </a:p>
        </p:txBody>
      </p:sp>
      <p:pic>
        <p:nvPicPr>
          <p:cNvPr id="191490" name="Picture 2"/>
          <p:cNvPicPr>
            <a:picLocks noChangeAspect="1" noChangeArrowheads="1"/>
          </p:cNvPicPr>
          <p:nvPr/>
        </p:nvPicPr>
        <p:blipFill>
          <a:blip r:embed="rId2" cstate="print"/>
          <a:srcRect/>
          <a:stretch>
            <a:fillRect/>
          </a:stretch>
        </p:blipFill>
        <p:spPr bwMode="auto">
          <a:xfrm rot="5400000">
            <a:off x="3848101" y="2400299"/>
            <a:ext cx="1600197" cy="56388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609600" y="762000"/>
            <a:ext cx="4114800" cy="4114800"/>
          </a:xfrm>
        </p:spPr>
        <p:txBody>
          <a:bodyPr/>
          <a:lstStyle/>
          <a:p>
            <a:pPr>
              <a:buClr>
                <a:srgbClr val="FFFF00"/>
              </a:buClr>
              <a:buFont typeface="Wingdings" pitchFamily="2" charset="2"/>
              <a:buChar char="§"/>
            </a:pPr>
            <a:r>
              <a:rPr lang="en-US" dirty="0"/>
              <a:t>One of the refinements of these bur drills was </a:t>
            </a:r>
            <a:r>
              <a:rPr lang="en-US" dirty="0" err="1"/>
              <a:t>scrantons</a:t>
            </a:r>
            <a:r>
              <a:rPr lang="en-US" dirty="0"/>
              <a:t> drill. This could be rotated in either direction to achieve its cutting action.</a:t>
            </a:r>
          </a:p>
          <a:p>
            <a:pPr>
              <a:buClr>
                <a:srgbClr val="FFFF00"/>
              </a:buClr>
              <a:buFont typeface="Wingdings" pitchFamily="2" charset="2"/>
              <a:buChar char="§"/>
            </a:pPr>
            <a:r>
              <a:rPr lang="en-US" dirty="0"/>
              <a:t>The next modification was drill ring.</a:t>
            </a:r>
          </a:p>
        </p:txBody>
      </p:sp>
      <p:pic>
        <p:nvPicPr>
          <p:cNvPr id="4" name="Picture 3" descr="dsc_0031_hd.jpg"/>
          <p:cNvPicPr>
            <a:picLocks noChangeAspect="1"/>
          </p:cNvPicPr>
          <p:nvPr/>
        </p:nvPicPr>
        <p:blipFill>
          <a:blip r:embed="rId2" cstate="print"/>
          <a:stretch>
            <a:fillRect/>
          </a:stretch>
        </p:blipFill>
        <p:spPr>
          <a:xfrm>
            <a:off x="4953000" y="609600"/>
            <a:ext cx="3581400" cy="411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 Bur </a:t>
            </a:r>
            <a:endParaRPr lang="en-IN" dirty="0"/>
          </a:p>
        </p:txBody>
      </p:sp>
      <p:sp>
        <p:nvSpPr>
          <p:cNvPr id="3" name="Content Placeholder 2"/>
          <p:cNvSpPr>
            <a:spLocks noGrp="1"/>
          </p:cNvSpPr>
          <p:nvPr>
            <p:ph idx="1"/>
          </p:nvPr>
        </p:nvSpPr>
        <p:spPr/>
        <p:txBody>
          <a:bodyPr/>
          <a:lstStyle/>
          <a:p>
            <a:r>
              <a:rPr lang="en-US" dirty="0" smtClean="0"/>
              <a:t>They are numbered as 14,15. </a:t>
            </a:r>
          </a:p>
          <a:p>
            <a:r>
              <a:rPr lang="en-US" dirty="0" smtClean="0"/>
              <a:t>Used to placed grooves and for gross removal of tooth structure.</a:t>
            </a:r>
            <a:endParaRPr lang="en-IN" dirty="0"/>
          </a:p>
        </p:txBody>
      </p:sp>
      <p:pic>
        <p:nvPicPr>
          <p:cNvPr id="201730" name="Picture 2"/>
          <p:cNvPicPr>
            <a:picLocks noChangeAspect="1" noChangeArrowheads="1"/>
          </p:cNvPicPr>
          <p:nvPr/>
        </p:nvPicPr>
        <p:blipFill>
          <a:blip r:embed="rId2" cstate="print"/>
          <a:srcRect/>
          <a:stretch>
            <a:fillRect/>
          </a:stretch>
        </p:blipFill>
        <p:spPr bwMode="auto">
          <a:xfrm>
            <a:off x="3124200" y="4191000"/>
            <a:ext cx="1714500" cy="17145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cone Bur</a:t>
            </a:r>
            <a:endParaRPr lang="en-IN" dirty="0"/>
          </a:p>
        </p:txBody>
      </p:sp>
      <p:sp>
        <p:nvSpPr>
          <p:cNvPr id="3" name="Content Placeholder 2"/>
          <p:cNvSpPr>
            <a:spLocks noGrp="1"/>
          </p:cNvSpPr>
          <p:nvPr>
            <p:ph idx="1"/>
          </p:nvPr>
        </p:nvSpPr>
        <p:spPr/>
        <p:txBody>
          <a:bodyPr/>
          <a:lstStyle/>
          <a:p>
            <a:r>
              <a:rPr lang="en-US" dirty="0" smtClean="0"/>
              <a:t>33 ¼ ,33 ½ , 34, 35 to 39.</a:t>
            </a:r>
          </a:p>
          <a:p>
            <a:r>
              <a:rPr lang="en-US" dirty="0" smtClean="0"/>
              <a:t>Used for cavity extension and occasionally for establishing wall angulations and retention forms.    </a:t>
            </a:r>
            <a:endParaRPr lang="en-IN" dirty="0"/>
          </a:p>
        </p:txBody>
      </p:sp>
      <p:pic>
        <p:nvPicPr>
          <p:cNvPr id="192514" name="Picture 2"/>
          <p:cNvPicPr>
            <a:picLocks noChangeAspect="1" noChangeArrowheads="1"/>
          </p:cNvPicPr>
          <p:nvPr/>
        </p:nvPicPr>
        <p:blipFill>
          <a:blip r:embed="rId2" cstate="print"/>
          <a:srcRect/>
          <a:stretch>
            <a:fillRect/>
          </a:stretch>
        </p:blipFill>
        <p:spPr bwMode="auto">
          <a:xfrm rot="5400000">
            <a:off x="3810001" y="2057399"/>
            <a:ext cx="1981200" cy="670560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Cylindrical fissure bur</a:t>
            </a:r>
            <a:endParaRPr lang="en-IN" dirty="0"/>
          </a:p>
        </p:txBody>
      </p:sp>
      <p:sp>
        <p:nvSpPr>
          <p:cNvPr id="3" name="Content Placeholder 2"/>
          <p:cNvSpPr>
            <a:spLocks noGrp="1"/>
          </p:cNvSpPr>
          <p:nvPr>
            <p:ph idx="1"/>
          </p:nvPr>
        </p:nvSpPr>
        <p:spPr/>
        <p:txBody>
          <a:bodyPr/>
          <a:lstStyle/>
          <a:p>
            <a:r>
              <a:rPr lang="en-US" dirty="0" smtClean="0"/>
              <a:t>55 to 59.</a:t>
            </a:r>
          </a:p>
          <a:p>
            <a:pPr>
              <a:buNone/>
            </a:pPr>
            <a:r>
              <a:rPr lang="en-US" dirty="0" smtClean="0"/>
              <a:t>The bur teeth can be cut parallel</a:t>
            </a:r>
          </a:p>
          <a:p>
            <a:pPr>
              <a:buNone/>
            </a:pPr>
            <a:r>
              <a:rPr lang="en-US" dirty="0" smtClean="0"/>
              <a:t> to the long axis of the bur, </a:t>
            </a:r>
          </a:p>
          <a:p>
            <a:pPr>
              <a:buNone/>
            </a:pPr>
            <a:r>
              <a:rPr lang="en-US" dirty="0" smtClean="0"/>
              <a:t>which are designated straight </a:t>
            </a:r>
          </a:p>
          <a:p>
            <a:pPr>
              <a:buNone/>
            </a:pPr>
            <a:r>
              <a:rPr lang="en-US" dirty="0" smtClean="0"/>
              <a:t>or cut obliquely to the long axis</a:t>
            </a:r>
          </a:p>
          <a:p>
            <a:pPr>
              <a:buNone/>
            </a:pPr>
            <a:r>
              <a:rPr lang="en-US" dirty="0" smtClean="0"/>
              <a:t> of the bur are called cylindrical</a:t>
            </a:r>
          </a:p>
          <a:p>
            <a:pPr>
              <a:buNone/>
            </a:pPr>
            <a:r>
              <a:rPr lang="en-US" dirty="0" smtClean="0"/>
              <a:t> fissure bur.</a:t>
            </a:r>
            <a:endParaRPr lang="en-IN" dirty="0"/>
          </a:p>
        </p:txBody>
      </p:sp>
      <p:pic>
        <p:nvPicPr>
          <p:cNvPr id="202755" name="Picture 3"/>
          <p:cNvPicPr>
            <a:picLocks noChangeAspect="1" noChangeArrowheads="1"/>
          </p:cNvPicPr>
          <p:nvPr/>
        </p:nvPicPr>
        <p:blipFill>
          <a:blip r:embed="rId2" cstate="print"/>
          <a:srcRect/>
          <a:stretch>
            <a:fillRect/>
          </a:stretch>
        </p:blipFill>
        <p:spPr bwMode="auto">
          <a:xfrm>
            <a:off x="6400800" y="2362200"/>
            <a:ext cx="2514600" cy="30670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cut cylindrical fissure bur </a:t>
            </a:r>
            <a:endParaRPr lang="en-IN" dirty="0"/>
          </a:p>
        </p:txBody>
      </p:sp>
      <p:sp>
        <p:nvSpPr>
          <p:cNvPr id="3" name="Content Placeholder 2"/>
          <p:cNvSpPr>
            <a:spLocks noGrp="1"/>
          </p:cNvSpPr>
          <p:nvPr>
            <p:ph idx="1"/>
          </p:nvPr>
        </p:nvSpPr>
        <p:spPr/>
        <p:txBody>
          <a:bodyPr/>
          <a:lstStyle/>
          <a:p>
            <a:r>
              <a:rPr lang="en-US" dirty="0" smtClean="0"/>
              <a:t>555, 556 to 560.</a:t>
            </a:r>
          </a:p>
          <a:p>
            <a:r>
              <a:rPr lang="en-US" dirty="0" smtClean="0"/>
              <a:t>Used for gross cutting, cavity </a:t>
            </a:r>
            <a:r>
              <a:rPr lang="en-US" dirty="0" err="1" smtClean="0"/>
              <a:t>extentions</a:t>
            </a:r>
            <a:r>
              <a:rPr lang="en-US" dirty="0" smtClean="0"/>
              <a:t>, and creation of walls.</a:t>
            </a:r>
            <a:endParaRPr lang="en-IN" dirty="0"/>
          </a:p>
        </p:txBody>
      </p:sp>
      <p:pic>
        <p:nvPicPr>
          <p:cNvPr id="203778" name="Picture 2"/>
          <p:cNvPicPr>
            <a:picLocks noChangeAspect="1" noChangeArrowheads="1"/>
          </p:cNvPicPr>
          <p:nvPr/>
        </p:nvPicPr>
        <p:blipFill>
          <a:blip r:embed="rId2" cstate="print"/>
          <a:srcRect/>
          <a:stretch>
            <a:fillRect/>
          </a:stretch>
        </p:blipFill>
        <p:spPr bwMode="auto">
          <a:xfrm>
            <a:off x="3829050" y="4724400"/>
            <a:ext cx="1485900" cy="914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tapered fissure bur</a:t>
            </a:r>
            <a:endParaRPr lang="en-IN" dirty="0"/>
          </a:p>
        </p:txBody>
      </p:sp>
      <p:sp>
        <p:nvSpPr>
          <p:cNvPr id="3" name="Content Placeholder 2"/>
          <p:cNvSpPr>
            <a:spLocks noGrp="1"/>
          </p:cNvSpPr>
          <p:nvPr>
            <p:ph idx="1"/>
          </p:nvPr>
        </p:nvSpPr>
        <p:spPr/>
        <p:txBody>
          <a:bodyPr/>
          <a:lstStyle/>
          <a:p>
            <a:r>
              <a:rPr lang="en-US" dirty="0" smtClean="0"/>
              <a:t>168, to 172.</a:t>
            </a:r>
          </a:p>
          <a:p>
            <a:pPr>
              <a:buNone/>
            </a:pPr>
            <a:r>
              <a:rPr lang="en-US" sz="4400" b="1" dirty="0" smtClean="0"/>
              <a:t>    </a:t>
            </a:r>
            <a:r>
              <a:rPr lang="en-US" sz="4000" b="1" dirty="0" smtClean="0"/>
              <a:t>Cross cut  tapered fissure bur</a:t>
            </a:r>
            <a:endParaRPr lang="en-IN" sz="4000" b="1" dirty="0" smtClean="0"/>
          </a:p>
          <a:p>
            <a:r>
              <a:rPr lang="en-US" b="1" dirty="0" smtClean="0"/>
              <a:t>699 to 703</a:t>
            </a:r>
            <a:endParaRPr lang="en-IN" b="1" dirty="0"/>
          </a:p>
        </p:txBody>
      </p:sp>
      <p:pic>
        <p:nvPicPr>
          <p:cNvPr id="204802" name="Picture 2"/>
          <p:cNvPicPr>
            <a:picLocks noChangeAspect="1" noChangeArrowheads="1"/>
          </p:cNvPicPr>
          <p:nvPr/>
        </p:nvPicPr>
        <p:blipFill>
          <a:blip r:embed="rId2" cstate="print"/>
          <a:srcRect/>
          <a:stretch>
            <a:fillRect/>
          </a:stretch>
        </p:blipFill>
        <p:spPr bwMode="auto">
          <a:xfrm>
            <a:off x="2057400" y="3886200"/>
            <a:ext cx="2143125" cy="2143125"/>
          </a:xfrm>
          <a:prstGeom prst="rect">
            <a:avLst/>
          </a:prstGeom>
          <a:noFill/>
          <a:ln w="9525">
            <a:noFill/>
            <a:miter lim="800000"/>
            <a:headEnd/>
            <a:tailEnd/>
          </a:ln>
        </p:spPr>
      </p:pic>
      <p:pic>
        <p:nvPicPr>
          <p:cNvPr id="204803" name="Picture 3"/>
          <p:cNvPicPr>
            <a:picLocks noChangeAspect="1" noChangeArrowheads="1"/>
          </p:cNvPicPr>
          <p:nvPr/>
        </p:nvPicPr>
        <p:blipFill>
          <a:blip r:embed="rId3" cstate="print"/>
          <a:srcRect/>
          <a:stretch>
            <a:fillRect/>
          </a:stretch>
        </p:blipFill>
        <p:spPr bwMode="auto">
          <a:xfrm>
            <a:off x="5486400" y="3886200"/>
            <a:ext cx="2143125" cy="2143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 shaped bur </a:t>
            </a:r>
            <a:endParaRPr lang="en-IN" dirty="0"/>
          </a:p>
        </p:txBody>
      </p:sp>
      <p:sp>
        <p:nvSpPr>
          <p:cNvPr id="3" name="Content Placeholder 2"/>
          <p:cNvSpPr>
            <a:spLocks noGrp="1"/>
          </p:cNvSpPr>
          <p:nvPr>
            <p:ph idx="1"/>
          </p:nvPr>
        </p:nvSpPr>
        <p:spPr/>
        <p:txBody>
          <a:bodyPr/>
          <a:lstStyle/>
          <a:p>
            <a:r>
              <a:rPr lang="en-US" dirty="0" smtClean="0"/>
              <a:t>229 to 333. </a:t>
            </a:r>
          </a:p>
          <a:p>
            <a:r>
              <a:rPr lang="en-US" dirty="0" smtClean="0"/>
              <a:t>They are used mainly in </a:t>
            </a:r>
            <a:r>
              <a:rPr lang="en-US" dirty="0" err="1" smtClean="0"/>
              <a:t>pedodontics</a:t>
            </a:r>
            <a:r>
              <a:rPr lang="en-US" dirty="0" smtClean="0"/>
              <a:t>.</a:t>
            </a:r>
            <a:endParaRPr lang="en-IN" dirty="0"/>
          </a:p>
        </p:txBody>
      </p:sp>
      <p:pic>
        <p:nvPicPr>
          <p:cNvPr id="193538" name="Picture 2"/>
          <p:cNvPicPr>
            <a:picLocks noChangeAspect="1" noChangeArrowheads="1"/>
          </p:cNvPicPr>
          <p:nvPr/>
        </p:nvPicPr>
        <p:blipFill>
          <a:blip r:embed="rId2" cstate="print"/>
          <a:srcRect/>
          <a:stretch>
            <a:fillRect/>
          </a:stretch>
        </p:blipFill>
        <p:spPr bwMode="auto">
          <a:xfrm>
            <a:off x="3810000" y="3276600"/>
            <a:ext cx="1143000" cy="304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cutting bur </a:t>
            </a:r>
            <a:endParaRPr lang="en-IN" dirty="0"/>
          </a:p>
        </p:txBody>
      </p:sp>
      <p:sp>
        <p:nvSpPr>
          <p:cNvPr id="3" name="Content Placeholder 2"/>
          <p:cNvSpPr>
            <a:spLocks noGrp="1"/>
          </p:cNvSpPr>
          <p:nvPr>
            <p:ph idx="1"/>
          </p:nvPr>
        </p:nvSpPr>
        <p:spPr/>
        <p:txBody>
          <a:bodyPr/>
          <a:lstStyle/>
          <a:p>
            <a:r>
              <a:rPr lang="en-US" dirty="0" smtClean="0"/>
              <a:t>They are cylindrical in shape, with just the end carrying blades . They numbered from 900 to 904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the cutting  efficiency of bur</a:t>
            </a:r>
            <a:endParaRPr lang="en-IN" dirty="0"/>
          </a:p>
        </p:txBody>
      </p:sp>
      <p:sp>
        <p:nvSpPr>
          <p:cNvPr id="3" name="Content Placeholder 2"/>
          <p:cNvSpPr>
            <a:spLocks noGrp="1"/>
          </p:cNvSpPr>
          <p:nvPr>
            <p:ph idx="1"/>
          </p:nvPr>
        </p:nvSpPr>
        <p:spPr/>
        <p:txBody>
          <a:bodyPr>
            <a:normAutofit fontScale="85000" lnSpcReduction="20000"/>
          </a:bodyPr>
          <a:lstStyle/>
          <a:p>
            <a:r>
              <a:rPr lang="en-US" sz="2000" dirty="0" smtClean="0"/>
              <a:t>Rake angle</a:t>
            </a:r>
          </a:p>
          <a:p>
            <a:r>
              <a:rPr lang="en-US" sz="2000" dirty="0" smtClean="0"/>
              <a:t>Clearance angle</a:t>
            </a:r>
          </a:p>
          <a:p>
            <a:r>
              <a:rPr lang="en-US" sz="2000" dirty="0" smtClean="0"/>
              <a:t>Number of teeth or blades and their distribution</a:t>
            </a:r>
          </a:p>
          <a:p>
            <a:r>
              <a:rPr lang="en-US" sz="2000" dirty="0" smtClean="0"/>
              <a:t>Run –out and concentricity</a:t>
            </a:r>
          </a:p>
          <a:p>
            <a:r>
              <a:rPr lang="en-US" sz="2000" dirty="0" smtClean="0"/>
              <a:t>Finish of flutes</a:t>
            </a:r>
          </a:p>
          <a:p>
            <a:r>
              <a:rPr lang="en-US" sz="2000" dirty="0" smtClean="0"/>
              <a:t>Heat treatment</a:t>
            </a:r>
          </a:p>
          <a:p>
            <a:r>
              <a:rPr lang="en-US" sz="2000" dirty="0" smtClean="0"/>
              <a:t>Bur diameter </a:t>
            </a:r>
          </a:p>
          <a:p>
            <a:r>
              <a:rPr lang="en-US" sz="2000" dirty="0" smtClean="0"/>
              <a:t>Depth of engagement</a:t>
            </a:r>
          </a:p>
          <a:p>
            <a:r>
              <a:rPr lang="en-US" sz="2000" dirty="0" smtClean="0"/>
              <a:t>Influence of load</a:t>
            </a:r>
          </a:p>
          <a:p>
            <a:r>
              <a:rPr lang="en-US" sz="2000" dirty="0" smtClean="0"/>
              <a:t>Speed</a:t>
            </a:r>
          </a:p>
          <a:p>
            <a:pPr>
              <a:buNone/>
            </a:pPr>
            <a:endParaRPr lang="en-US" dirty="0" smtClean="0"/>
          </a:p>
          <a:p>
            <a:pPr>
              <a:buNone/>
            </a:pPr>
            <a:r>
              <a:rPr lang="en-US" dirty="0" smtClean="0"/>
              <a:t>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Rake angle</a:t>
            </a:r>
            <a:endParaRPr lang="en-IN" dirty="0"/>
          </a:p>
        </p:txBody>
      </p:sp>
      <p:sp>
        <p:nvSpPr>
          <p:cNvPr id="3" name="Content Placeholder 2"/>
          <p:cNvSpPr>
            <a:spLocks noGrp="1"/>
          </p:cNvSpPr>
          <p:nvPr>
            <p:ph idx="1"/>
          </p:nvPr>
        </p:nvSpPr>
        <p:spPr/>
        <p:txBody>
          <a:bodyPr/>
          <a:lstStyle/>
          <a:p>
            <a:r>
              <a:rPr lang="en-US" dirty="0" smtClean="0"/>
              <a:t>Angle between face of bur to the radial line.</a:t>
            </a:r>
          </a:p>
          <a:p>
            <a:endParaRPr lang="en-US" dirty="0" smtClean="0"/>
          </a:p>
          <a:p>
            <a:endParaRPr lang="en-US" dirty="0" smtClean="0"/>
          </a:p>
          <a:p>
            <a:endParaRPr lang="en-US" dirty="0" smtClean="0"/>
          </a:p>
          <a:p>
            <a:endParaRPr lang="en-IN" dirty="0"/>
          </a:p>
        </p:txBody>
      </p:sp>
      <p:pic>
        <p:nvPicPr>
          <p:cNvPr id="194562" name="Picture 2" descr="H:\vijay\9.jpg"/>
          <p:cNvPicPr>
            <a:picLocks noChangeAspect="1" noChangeArrowheads="1"/>
          </p:cNvPicPr>
          <p:nvPr/>
        </p:nvPicPr>
        <p:blipFill>
          <a:blip r:embed="rId2" cstate="print"/>
          <a:srcRect/>
          <a:stretch>
            <a:fillRect/>
          </a:stretch>
        </p:blipFill>
        <p:spPr bwMode="auto">
          <a:xfrm>
            <a:off x="2209800" y="2895600"/>
            <a:ext cx="4654296" cy="3124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cstate="print"/>
          <a:srcRect/>
          <a:stretch>
            <a:fillRect/>
          </a:stretch>
        </p:blipFill>
        <p:spPr bwMode="auto">
          <a:xfrm>
            <a:off x="5257800" y="1676400"/>
            <a:ext cx="3371850" cy="3273425"/>
          </a:xfrm>
          <a:prstGeom prst="rect">
            <a:avLst/>
          </a:prstGeom>
          <a:noFill/>
          <a:ln w="9525">
            <a:noFill/>
            <a:miter lim="800000"/>
            <a:headEnd/>
            <a:tailEnd/>
          </a:ln>
          <a:effectLst/>
        </p:spPr>
      </p:pic>
      <p:sp>
        <p:nvSpPr>
          <p:cNvPr id="3" name="Rectangle 2"/>
          <p:cNvSpPr/>
          <p:nvPr/>
        </p:nvSpPr>
        <p:spPr>
          <a:xfrm>
            <a:off x="304800" y="1143000"/>
            <a:ext cx="6553200" cy="5078313"/>
          </a:xfrm>
          <a:prstGeom prst="rect">
            <a:avLst/>
          </a:prstGeom>
        </p:spPr>
        <p:txBody>
          <a:bodyPr wrap="square">
            <a:spAutoFit/>
          </a:bodyPr>
          <a:lstStyle/>
          <a:p>
            <a:r>
              <a:rPr lang="en-US" sz="3600" dirty="0" smtClean="0"/>
              <a:t>Face of bur corresponds to redial line it is zero or radial </a:t>
            </a:r>
          </a:p>
          <a:p>
            <a:r>
              <a:rPr lang="en-US" sz="3600" dirty="0" smtClean="0"/>
              <a:t>rake angle.</a:t>
            </a:r>
          </a:p>
          <a:p>
            <a:r>
              <a:rPr lang="en-US" sz="3600" dirty="0" smtClean="0"/>
              <a:t>Face of bur leads to redial</a:t>
            </a:r>
          </a:p>
          <a:p>
            <a:r>
              <a:rPr lang="en-US" sz="3600" dirty="0" smtClean="0"/>
              <a:t> line it is negative  rake</a:t>
            </a:r>
          </a:p>
          <a:p>
            <a:r>
              <a:rPr lang="en-US" sz="3600" dirty="0" smtClean="0"/>
              <a:t> angle.</a:t>
            </a:r>
          </a:p>
          <a:p>
            <a:r>
              <a:rPr lang="en-US" sz="3600" dirty="0" smtClean="0"/>
              <a:t>Face of bur behind  to</a:t>
            </a:r>
          </a:p>
          <a:p>
            <a:r>
              <a:rPr lang="en-US" sz="3600" dirty="0" smtClean="0"/>
              <a:t> redial line it is positive  rake angle.</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685800" y="533400"/>
            <a:ext cx="7772400" cy="5791200"/>
          </a:xfrm>
        </p:spPr>
        <p:txBody>
          <a:bodyPr/>
          <a:lstStyle/>
          <a:p>
            <a:pPr>
              <a:lnSpc>
                <a:spcPct val="90000"/>
              </a:lnSpc>
              <a:buClr>
                <a:srgbClr val="FFFF00"/>
              </a:buClr>
              <a:buFont typeface="Wingdings" pitchFamily="2" charset="2"/>
              <a:buChar char="§"/>
            </a:pPr>
            <a:r>
              <a:rPr lang="en-US" dirty="0"/>
              <a:t>1871 – Morrison modified and adapted the dental foot engine from the singer sewing machine. For the first time</a:t>
            </a:r>
            <a:r>
              <a:rPr lang="en-US" dirty="0">
                <a:solidFill>
                  <a:schemeClr val="accent5">
                    <a:lumMod val="75000"/>
                  </a:schemeClr>
                </a:solidFill>
              </a:rPr>
              <a:t>, </a:t>
            </a:r>
            <a:r>
              <a:rPr lang="en-US" dirty="0">
                <a:solidFill>
                  <a:srgbClr val="FFFF66"/>
                </a:solidFill>
              </a:rPr>
              <a:t>cutting procedures were carried out with a power source.</a:t>
            </a:r>
          </a:p>
          <a:p>
            <a:pPr>
              <a:lnSpc>
                <a:spcPct val="90000"/>
              </a:lnSpc>
              <a:buClr>
                <a:srgbClr val="FFFF00"/>
              </a:buClr>
              <a:buFont typeface="Wingdings" pitchFamily="2" charset="2"/>
              <a:buChar char="§"/>
            </a:pPr>
            <a:r>
              <a:rPr lang="en-US" dirty="0"/>
              <a:t>1883 – electric dental engine linked to the hand piece by a flexible cable arm was introduced.</a:t>
            </a:r>
          </a:p>
          <a:p>
            <a:pPr>
              <a:lnSpc>
                <a:spcPct val="90000"/>
              </a:lnSpc>
              <a:buClr>
                <a:srgbClr val="FFFF00"/>
              </a:buClr>
              <a:buFont typeface="Wingdings" pitchFamily="2" charset="2"/>
              <a:buChar char="§"/>
            </a:pPr>
            <a:r>
              <a:rPr lang="en-US" dirty="0"/>
              <a:t>1910 – belt driven hand piece was introduced</a:t>
            </a:r>
          </a:p>
          <a:p>
            <a:pPr>
              <a:lnSpc>
                <a:spcPct val="90000"/>
              </a:lnSpc>
              <a:buClr>
                <a:srgbClr val="FFFF00"/>
              </a:buClr>
              <a:buFont typeface="Wingdings" pitchFamily="2" charset="2"/>
              <a:buChar char="§"/>
            </a:pPr>
            <a:r>
              <a:rPr lang="en-US" dirty="0"/>
              <a:t>1950 – ball bearing hand piece was introduced</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4724400" cy="2308324"/>
          </a:xfrm>
          <a:prstGeom prst="rect">
            <a:avLst/>
          </a:prstGeom>
        </p:spPr>
        <p:txBody>
          <a:bodyPr wrap="square">
            <a:spAutoFit/>
          </a:bodyPr>
          <a:lstStyle/>
          <a:p>
            <a:r>
              <a:rPr lang="en-US" dirty="0" smtClean="0"/>
              <a:t>The more positive that the rake angle greater the cutting efficiency.</a:t>
            </a:r>
          </a:p>
          <a:p>
            <a:r>
              <a:rPr lang="en-US" dirty="0" smtClean="0"/>
              <a:t>.</a:t>
            </a:r>
          </a:p>
          <a:p>
            <a:r>
              <a:rPr lang="en-US" dirty="0" smtClean="0"/>
              <a:t>Burs with a positive angle where the chips are larger and tends to clog the chip space. </a:t>
            </a:r>
            <a:endParaRPr lang="en-IN" dirty="0"/>
          </a:p>
        </p:txBody>
      </p:sp>
      <p:pic>
        <p:nvPicPr>
          <p:cNvPr id="198658" name="Picture 2" descr="H:\vijay\11.jpg"/>
          <p:cNvPicPr>
            <a:picLocks noChangeAspect="1" noChangeArrowheads="1"/>
          </p:cNvPicPr>
          <p:nvPr/>
        </p:nvPicPr>
        <p:blipFill>
          <a:blip r:embed="rId2" cstate="print"/>
          <a:srcRect/>
          <a:stretch>
            <a:fillRect/>
          </a:stretch>
        </p:blipFill>
        <p:spPr bwMode="auto">
          <a:xfrm>
            <a:off x="6553200" y="685800"/>
            <a:ext cx="2304288" cy="511454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5486400" y="1905000"/>
            <a:ext cx="2193925" cy="3243263"/>
          </a:xfrm>
          <a:prstGeom prst="rect">
            <a:avLst/>
          </a:prstGeom>
          <a:noFill/>
          <a:ln w="9525">
            <a:noFill/>
            <a:miter lim="800000"/>
            <a:headEnd/>
            <a:tailEnd/>
          </a:ln>
          <a:effectLst/>
        </p:spPr>
      </p:pic>
      <p:sp>
        <p:nvSpPr>
          <p:cNvPr id="3" name="Rectangle 2"/>
          <p:cNvSpPr/>
          <p:nvPr/>
        </p:nvSpPr>
        <p:spPr>
          <a:xfrm>
            <a:off x="304800" y="1219200"/>
            <a:ext cx="6553200" cy="3416320"/>
          </a:xfrm>
          <a:prstGeom prst="rect">
            <a:avLst/>
          </a:prstGeom>
        </p:spPr>
        <p:txBody>
          <a:bodyPr wrap="square">
            <a:spAutoFit/>
          </a:bodyPr>
          <a:lstStyle/>
          <a:p>
            <a:r>
              <a:rPr lang="en-US" sz="3600" dirty="0" smtClean="0"/>
              <a:t>However with a negative rake angle  the cut chip moves </a:t>
            </a:r>
          </a:p>
          <a:p>
            <a:r>
              <a:rPr lang="en-US" sz="3600" dirty="0" smtClean="0"/>
              <a:t>directly away from the</a:t>
            </a:r>
          </a:p>
          <a:p>
            <a:r>
              <a:rPr lang="en-US" sz="3600" dirty="0" smtClean="0"/>
              <a:t> blade edge and often</a:t>
            </a:r>
          </a:p>
          <a:p>
            <a:r>
              <a:rPr lang="en-US" sz="3600" dirty="0" smtClean="0"/>
              <a:t> fractures into small bits </a:t>
            </a:r>
          </a:p>
          <a:p>
            <a:r>
              <a:rPr lang="en-US" sz="3600" dirty="0" smtClean="0"/>
              <a:t>or dust</a:t>
            </a:r>
            <a:endParaRPr lang="en-IN" sz="3600"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In Dentistry if positive rake angle is employed then the tooth of bur will be small and can wear off easily.</a:t>
            </a:r>
          </a:p>
          <a:p>
            <a:r>
              <a:rPr lang="en-US" dirty="0" smtClean="0"/>
              <a:t>Therefore, negative rake angle with radical clearance and shorter  tooth height provides maximum and longer bur life.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Clearance angle</a:t>
            </a:r>
            <a:br>
              <a:rPr lang="en-US" dirty="0" smtClean="0"/>
            </a:br>
            <a:endParaRPr lang="en-IN" dirty="0"/>
          </a:p>
        </p:txBody>
      </p:sp>
      <p:sp>
        <p:nvSpPr>
          <p:cNvPr id="3" name="Content Placeholder 2"/>
          <p:cNvSpPr>
            <a:spLocks noGrp="1"/>
          </p:cNvSpPr>
          <p:nvPr>
            <p:ph idx="1"/>
          </p:nvPr>
        </p:nvSpPr>
        <p:spPr>
          <a:xfrm>
            <a:off x="685800" y="1219200"/>
            <a:ext cx="4572000" cy="4114800"/>
          </a:xfrm>
        </p:spPr>
        <p:txBody>
          <a:bodyPr>
            <a:normAutofit fontScale="85000" lnSpcReduction="20000"/>
          </a:bodyPr>
          <a:lstStyle/>
          <a:p>
            <a:r>
              <a:rPr lang="en-US" sz="2800" dirty="0" smtClean="0"/>
              <a:t>To provide clearance between work and cutting edge to prevent took back from rubbing the work.</a:t>
            </a:r>
          </a:p>
          <a:p>
            <a:r>
              <a:rPr lang="en-US" sz="2800" dirty="0" smtClean="0"/>
              <a:t>Clearance angle  should be small to provide additional bulk to cutting edge.</a:t>
            </a:r>
          </a:p>
          <a:p>
            <a:r>
              <a:rPr lang="en-US" sz="2800" dirty="0" smtClean="0"/>
              <a:t>Any dulling or flattening of the tooth edge may provide a plane surface to rub against work.</a:t>
            </a:r>
          </a:p>
          <a:p>
            <a:endParaRPr lang="en-IN" dirty="0"/>
          </a:p>
        </p:txBody>
      </p:sp>
      <p:pic>
        <p:nvPicPr>
          <p:cNvPr id="199683" name="Picture 3"/>
          <p:cNvPicPr>
            <a:picLocks noChangeAspect="1" noChangeArrowheads="1"/>
          </p:cNvPicPr>
          <p:nvPr/>
        </p:nvPicPr>
        <p:blipFill>
          <a:blip r:embed="rId2" cstate="print"/>
          <a:srcRect/>
          <a:stretch>
            <a:fillRect/>
          </a:stretch>
        </p:blipFill>
        <p:spPr bwMode="auto">
          <a:xfrm>
            <a:off x="5410200" y="1905000"/>
            <a:ext cx="3511550" cy="25114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teeth or blades and their distribution</a:t>
            </a:r>
            <a:endParaRPr lang="en-IN" dirty="0"/>
          </a:p>
        </p:txBody>
      </p:sp>
      <p:sp>
        <p:nvSpPr>
          <p:cNvPr id="3" name="Content Placeholder 2"/>
          <p:cNvSpPr>
            <a:spLocks noGrp="1"/>
          </p:cNvSpPr>
          <p:nvPr>
            <p:ph idx="1"/>
          </p:nvPr>
        </p:nvSpPr>
        <p:spPr/>
        <p:txBody>
          <a:bodyPr/>
          <a:lstStyle/>
          <a:p>
            <a:r>
              <a:rPr lang="en-US" dirty="0" smtClean="0"/>
              <a:t>If too many bur teeth are present then their will be less flute space. </a:t>
            </a:r>
          </a:p>
          <a:p>
            <a:r>
              <a:rPr lang="en-US" dirty="0" smtClean="0"/>
              <a:t>Fewer the teeth present greater will be the vibrations of instrument.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–out and concentricity </a:t>
            </a:r>
            <a:br>
              <a:rPr lang="en-US" dirty="0" smtClean="0"/>
            </a:br>
            <a:endParaRPr lang="en-IN" dirty="0"/>
          </a:p>
        </p:txBody>
      </p:sp>
      <p:sp>
        <p:nvSpPr>
          <p:cNvPr id="3" name="Content Placeholder 2"/>
          <p:cNvSpPr>
            <a:spLocks noGrp="1"/>
          </p:cNvSpPr>
          <p:nvPr>
            <p:ph idx="1"/>
          </p:nvPr>
        </p:nvSpPr>
        <p:spPr/>
        <p:txBody>
          <a:bodyPr/>
          <a:lstStyle/>
          <a:p>
            <a:r>
              <a:rPr lang="en-US" sz="2800" dirty="0" smtClean="0"/>
              <a:t>Run-out refers to the eccentricity or maximum displacement of the bur head from its axis of rotation while the bur turns.</a:t>
            </a:r>
          </a:p>
        </p:txBody>
      </p:sp>
      <p:pic>
        <p:nvPicPr>
          <p:cNvPr id="205826" name="Picture 2"/>
          <p:cNvPicPr>
            <a:picLocks noChangeAspect="1" noChangeArrowheads="1"/>
          </p:cNvPicPr>
          <p:nvPr/>
        </p:nvPicPr>
        <p:blipFill>
          <a:blip r:embed="rId2" cstate="print"/>
          <a:srcRect/>
          <a:stretch>
            <a:fillRect/>
          </a:stretch>
        </p:blipFill>
        <p:spPr bwMode="auto">
          <a:xfrm>
            <a:off x="4012400" y="3810000"/>
            <a:ext cx="2163763" cy="278606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81200"/>
            <a:ext cx="8077200" cy="3046988"/>
          </a:xfrm>
          <a:prstGeom prst="rect">
            <a:avLst/>
          </a:prstGeom>
        </p:spPr>
        <p:txBody>
          <a:bodyPr wrap="square">
            <a:spAutoFit/>
          </a:bodyPr>
          <a:lstStyle/>
          <a:p>
            <a:r>
              <a:rPr lang="en-US" sz="3200" dirty="0" smtClean="0"/>
              <a:t>The average value of clinically acceptable run-out is 0.023 mm.</a:t>
            </a:r>
          </a:p>
          <a:p>
            <a:r>
              <a:rPr lang="en-US" sz="3200" dirty="0" smtClean="0"/>
              <a:t>Increase the run-out will results in lack of cutting efficiency.</a:t>
            </a:r>
          </a:p>
          <a:p>
            <a:r>
              <a:rPr lang="en-US" sz="3200" dirty="0" smtClean="0"/>
              <a:t>Run-out can cause vibrations and lack of proper preparation.</a:t>
            </a:r>
            <a:endParaRPr lang="en-IN" sz="3200"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Concentricity </a:t>
            </a:r>
            <a:endParaRPr lang="en-IN" dirty="0"/>
          </a:p>
        </p:txBody>
      </p:sp>
      <p:sp>
        <p:nvSpPr>
          <p:cNvPr id="3" name="Content Placeholder 2"/>
          <p:cNvSpPr>
            <a:spLocks noGrp="1"/>
          </p:cNvSpPr>
          <p:nvPr>
            <p:ph idx="1"/>
          </p:nvPr>
        </p:nvSpPr>
        <p:spPr/>
        <p:txBody>
          <a:bodyPr/>
          <a:lstStyle/>
          <a:p>
            <a:r>
              <a:rPr lang="en-US" dirty="0" smtClean="0"/>
              <a:t>Concentricity is static measurement how precisely a single circle can be scribed through the cutting edge of all the blades of bur.</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treatment</a:t>
            </a:r>
            <a:br>
              <a:rPr lang="en-US" dirty="0" smtClean="0"/>
            </a:br>
            <a:endParaRPr lang="en-IN" dirty="0"/>
          </a:p>
        </p:txBody>
      </p:sp>
      <p:sp>
        <p:nvSpPr>
          <p:cNvPr id="3" name="Content Placeholder 2"/>
          <p:cNvSpPr>
            <a:spLocks noGrp="1"/>
          </p:cNvSpPr>
          <p:nvPr>
            <p:ph idx="1"/>
          </p:nvPr>
        </p:nvSpPr>
        <p:spPr/>
        <p:txBody>
          <a:bodyPr/>
          <a:lstStyle/>
          <a:p>
            <a:r>
              <a:rPr lang="en-US" dirty="0" smtClean="0"/>
              <a:t>Heat treatment is used to harden the bur that is made of soft steel.</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 diameter </a:t>
            </a:r>
            <a:br>
              <a:rPr lang="en-US" dirty="0" smtClean="0"/>
            </a:br>
            <a:endParaRPr lang="en-IN" dirty="0"/>
          </a:p>
        </p:txBody>
      </p:sp>
      <p:sp>
        <p:nvSpPr>
          <p:cNvPr id="3" name="Content Placeholder 2"/>
          <p:cNvSpPr>
            <a:spLocks noGrp="1"/>
          </p:cNvSpPr>
          <p:nvPr>
            <p:ph idx="1"/>
          </p:nvPr>
        </p:nvSpPr>
        <p:spPr/>
        <p:txBody>
          <a:bodyPr/>
          <a:lstStyle/>
          <a:p>
            <a:r>
              <a:rPr lang="en-US" dirty="0" smtClean="0"/>
              <a:t>Generally the force on each bur tooth from external load do not depends on the diameter of the bur but number of flutes and their rotational positions.</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552450" y="685800"/>
            <a:ext cx="8001000" cy="5410200"/>
          </a:xfrm>
        </p:spPr>
        <p:txBody>
          <a:bodyPr>
            <a:normAutofit lnSpcReduction="10000"/>
          </a:bodyPr>
          <a:lstStyle/>
          <a:p>
            <a:pPr>
              <a:buClr>
                <a:srgbClr val="FFFF00"/>
              </a:buClr>
              <a:buFont typeface="Wingdings" pitchFamily="2" charset="2"/>
              <a:buChar char="§"/>
            </a:pPr>
            <a:r>
              <a:rPr lang="en-US" sz="2800" dirty="0"/>
              <a:t>1953 – nelson introduced, first fluid turbine type hand piece with speed of 50,000 rpm.</a:t>
            </a:r>
          </a:p>
          <a:p>
            <a:pPr>
              <a:buClr>
                <a:srgbClr val="FFFF00"/>
              </a:buClr>
              <a:buFont typeface="Wingdings" pitchFamily="2" charset="2"/>
              <a:buChar char="§"/>
            </a:pPr>
            <a:r>
              <a:rPr lang="en-US" sz="2800" dirty="0"/>
              <a:t>1954 – air driven hand piece were developed with possible speed of 150,000 rpm.</a:t>
            </a:r>
          </a:p>
          <a:p>
            <a:pPr>
              <a:buClr>
                <a:srgbClr val="FFFF00"/>
              </a:buClr>
              <a:buFont typeface="Wingdings" pitchFamily="2" charset="2"/>
              <a:buChar char="§"/>
            </a:pPr>
            <a:r>
              <a:rPr lang="en-US" sz="2800" dirty="0"/>
              <a:t>1957 – rotational speed was increased to 300,000 rpm</a:t>
            </a:r>
          </a:p>
          <a:p>
            <a:pPr>
              <a:buClr>
                <a:srgbClr val="FFFF00"/>
              </a:buClr>
              <a:buFont typeface="Wingdings" pitchFamily="2" charset="2"/>
              <a:buChar char="§"/>
            </a:pPr>
            <a:r>
              <a:rPr lang="en-US" sz="2800" dirty="0"/>
              <a:t>1960’s – introduction of air bearing hand piece with speed of 500,000 rpm.</a:t>
            </a:r>
          </a:p>
          <a:p>
            <a:pPr>
              <a:buClr>
                <a:srgbClr val="FFFF00"/>
              </a:buClr>
              <a:buFont typeface="Wingdings" pitchFamily="2" charset="2"/>
              <a:buChar char="§"/>
            </a:pPr>
            <a:r>
              <a:rPr lang="en-US" sz="2800" dirty="0" smtClean="0"/>
              <a:t>1963 </a:t>
            </a:r>
            <a:r>
              <a:rPr lang="en-US" sz="2800" dirty="0"/>
              <a:t>– ultrasonic method of tooth tissue removal with vibrating frequency ranging from 15,000 -  30,000 cycles / second.</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of engagement</a:t>
            </a:r>
            <a:br>
              <a:rPr lang="en-US" dirty="0" smtClean="0"/>
            </a:br>
            <a:endParaRPr lang="en-IN" dirty="0"/>
          </a:p>
        </p:txBody>
      </p:sp>
      <p:sp>
        <p:nvSpPr>
          <p:cNvPr id="3" name="Content Placeholder 2"/>
          <p:cNvSpPr>
            <a:spLocks noGrp="1"/>
          </p:cNvSpPr>
          <p:nvPr>
            <p:ph idx="1"/>
          </p:nvPr>
        </p:nvSpPr>
        <p:spPr/>
        <p:txBody>
          <a:bodyPr/>
          <a:lstStyle/>
          <a:p>
            <a:r>
              <a:rPr lang="en-US" dirty="0" smtClean="0"/>
              <a:t>As depth of engagement is decreased, the force intensity on each small portion of the bur tooth still cutting is correspondingly increase and accordingly the average displacement per flute revolution should also be increased.</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load</a:t>
            </a:r>
            <a:br>
              <a:rPr lang="en-US" dirty="0" smtClean="0"/>
            </a:br>
            <a:endParaRPr lang="en-IN" dirty="0"/>
          </a:p>
        </p:txBody>
      </p:sp>
      <p:sp>
        <p:nvSpPr>
          <p:cNvPr id="3" name="Content Placeholder 2"/>
          <p:cNvSpPr>
            <a:spLocks noGrp="1"/>
          </p:cNvSpPr>
          <p:nvPr>
            <p:ph idx="1"/>
          </p:nvPr>
        </p:nvSpPr>
        <p:spPr/>
        <p:txBody>
          <a:bodyPr/>
          <a:lstStyle/>
          <a:p>
            <a:r>
              <a:rPr lang="en-US" dirty="0" smtClean="0"/>
              <a:t>The exact amount of force generally employed is not known.</a:t>
            </a:r>
          </a:p>
          <a:p>
            <a:r>
              <a:rPr lang="en-US" dirty="0" smtClean="0"/>
              <a:t>It has been estimated that the average of 1000 gm or 2 pounds for low speed and 60 to 120 gm or 2-4 ounce is for high speed.</a:t>
            </a:r>
          </a:p>
          <a:p>
            <a:r>
              <a:rPr lang="en-US" dirty="0" smtClean="0"/>
              <a:t>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a:t>
            </a:r>
            <a:endParaRPr lang="en-IN" dirty="0"/>
          </a:p>
        </p:txBody>
      </p:sp>
      <p:sp>
        <p:nvSpPr>
          <p:cNvPr id="3" name="Content Placeholder 2"/>
          <p:cNvSpPr>
            <a:spLocks noGrp="1"/>
          </p:cNvSpPr>
          <p:nvPr>
            <p:ph idx="1"/>
          </p:nvPr>
        </p:nvSpPr>
        <p:spPr/>
        <p:txBody>
          <a:bodyPr/>
          <a:lstStyle/>
          <a:p>
            <a:r>
              <a:rPr lang="en-US" dirty="0" smtClean="0"/>
              <a:t>No time is saved by the dentist when the rotational speed are employed higher then 150,000 RPM.</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077200" cy="1143000"/>
          </a:xfrm>
        </p:spPr>
        <p:txBody>
          <a:bodyPr>
            <a:normAutofit fontScale="90000"/>
          </a:bodyPr>
          <a:lstStyle/>
          <a:p>
            <a:r>
              <a:rPr lang="en-IN" dirty="0" smtClean="0"/>
              <a:t>DIAMOND ABRASIVE INSTRUMENTS</a:t>
            </a:r>
            <a:endParaRPr lang="en-IN" dirty="0"/>
          </a:p>
        </p:txBody>
      </p:sp>
      <p:sp>
        <p:nvSpPr>
          <p:cNvPr id="3" name="Content Placeholder 2"/>
          <p:cNvSpPr>
            <a:spLocks noGrp="1"/>
          </p:cNvSpPr>
          <p:nvPr>
            <p:ph idx="1"/>
          </p:nvPr>
        </p:nvSpPr>
        <p:spPr/>
        <p:txBody>
          <a:bodyPr/>
          <a:lstStyle/>
          <a:p>
            <a:r>
              <a:rPr lang="en-US" dirty="0" smtClean="0"/>
              <a:t>Abrasive instruments are based on small, angular particles of a hard substance held in matrix of soft substance.</a:t>
            </a:r>
          </a:p>
          <a:p>
            <a:r>
              <a:rPr lang="en-US" dirty="0" smtClean="0"/>
              <a:t>Cutting occurs along the numerous points protruding from the matrix rather than along the cutting blades.</a:t>
            </a:r>
          </a:p>
          <a:p>
            <a:r>
              <a:rPr lang="en-US" dirty="0" smtClean="0"/>
              <a:t>Diamond have long life and greater cutting efficiency.</a:t>
            </a:r>
            <a:endParaRPr lang="en-IN" dirty="0"/>
          </a:p>
        </p:txBody>
      </p:sp>
      <p:pic>
        <p:nvPicPr>
          <p:cNvPr id="4" name="Picture 3"/>
          <p:cNvPicPr>
            <a:picLocks noChangeAspect="1" noChangeArrowheads="1"/>
          </p:cNvPicPr>
          <p:nvPr/>
        </p:nvPicPr>
        <p:blipFill>
          <a:blip r:embed="rId2" cstate="print"/>
          <a:srcRect/>
          <a:stretch>
            <a:fillRect/>
          </a:stretch>
        </p:blipFill>
        <p:spPr bwMode="auto">
          <a:xfrm>
            <a:off x="7391400" y="228600"/>
            <a:ext cx="1752600" cy="17907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endParaRPr lang="en-IN" dirty="0"/>
          </a:p>
        </p:txBody>
      </p:sp>
      <p:sp>
        <p:nvSpPr>
          <p:cNvPr id="3" name="Content Placeholder 2"/>
          <p:cNvSpPr>
            <a:spLocks noGrp="1"/>
          </p:cNvSpPr>
          <p:nvPr>
            <p:ph idx="1"/>
          </p:nvPr>
        </p:nvSpPr>
        <p:spPr>
          <a:xfrm>
            <a:off x="685800" y="914400"/>
            <a:ext cx="7772400" cy="5181600"/>
          </a:xfrm>
        </p:spPr>
        <p:txBody>
          <a:bodyPr/>
          <a:lstStyle/>
          <a:p>
            <a:r>
              <a:rPr lang="en-US" dirty="0" smtClean="0"/>
              <a:t>Diamond points consists of</a:t>
            </a:r>
          </a:p>
          <a:p>
            <a:pPr>
              <a:buNone/>
            </a:pPr>
            <a:r>
              <a:rPr lang="en-US" dirty="0" smtClean="0"/>
              <a:t> three parts, a metal blank,</a:t>
            </a:r>
          </a:p>
          <a:p>
            <a:pPr>
              <a:buNone/>
            </a:pPr>
            <a:r>
              <a:rPr lang="en-US" dirty="0" smtClean="0"/>
              <a:t> powdered diamond</a:t>
            </a:r>
          </a:p>
          <a:p>
            <a:pPr>
              <a:buNone/>
            </a:pPr>
            <a:r>
              <a:rPr lang="en-US" dirty="0" smtClean="0"/>
              <a:t> abrasives, metallic bonding</a:t>
            </a:r>
          </a:p>
          <a:p>
            <a:pPr>
              <a:buNone/>
            </a:pPr>
            <a:r>
              <a:rPr lang="en-US" dirty="0" smtClean="0"/>
              <a:t> that holds diamond particle</a:t>
            </a:r>
          </a:p>
          <a:p>
            <a:pPr>
              <a:buNone/>
            </a:pPr>
            <a:r>
              <a:rPr lang="en-US" dirty="0" smtClean="0"/>
              <a:t> on the blank.</a:t>
            </a:r>
          </a:p>
          <a:p>
            <a:r>
              <a:rPr lang="en-US" dirty="0" smtClean="0"/>
              <a:t>Blank resembles bur with out blades.</a:t>
            </a:r>
          </a:p>
          <a:p>
            <a:r>
              <a:rPr lang="en-US" dirty="0" smtClean="0"/>
              <a:t>Diamond may be industrial diamond, natural or synthetic diamond.</a:t>
            </a:r>
            <a:endParaRPr lang="en-IN" dirty="0"/>
          </a:p>
        </p:txBody>
      </p:sp>
      <p:pic>
        <p:nvPicPr>
          <p:cNvPr id="193538" name="Picture 2"/>
          <p:cNvPicPr>
            <a:picLocks noChangeAspect="1" noChangeArrowheads="1"/>
          </p:cNvPicPr>
          <p:nvPr/>
        </p:nvPicPr>
        <p:blipFill>
          <a:blip r:embed="rId2" cstate="print"/>
          <a:srcRect/>
          <a:stretch>
            <a:fillRect/>
          </a:stretch>
        </p:blipFill>
        <p:spPr bwMode="auto">
          <a:xfrm>
            <a:off x="5715000" y="914400"/>
            <a:ext cx="3200400" cy="34385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IN" dirty="0"/>
          </a:p>
        </p:txBody>
      </p:sp>
      <p:sp>
        <p:nvSpPr>
          <p:cNvPr id="3" name="Content Placeholder 2"/>
          <p:cNvSpPr>
            <a:spLocks noGrp="1"/>
          </p:cNvSpPr>
          <p:nvPr>
            <p:ph idx="1"/>
          </p:nvPr>
        </p:nvSpPr>
        <p:spPr/>
        <p:txBody>
          <a:bodyPr/>
          <a:lstStyle/>
          <a:p>
            <a:r>
              <a:rPr lang="en-US" dirty="0" smtClean="0"/>
              <a:t>These are produced in myriad of shapes and sizes, besides standard shapes.</a:t>
            </a:r>
          </a:p>
        </p:txBody>
      </p:sp>
      <p:pic>
        <p:nvPicPr>
          <p:cNvPr id="4" name="Picture 2"/>
          <p:cNvPicPr>
            <a:picLocks noChangeAspect="1" noChangeArrowheads="1"/>
          </p:cNvPicPr>
          <p:nvPr/>
        </p:nvPicPr>
        <p:blipFill>
          <a:blip r:embed="rId2" cstate="print"/>
          <a:srcRect/>
          <a:stretch>
            <a:fillRect/>
          </a:stretch>
        </p:blipFill>
        <p:spPr bwMode="auto">
          <a:xfrm>
            <a:off x="838200" y="3276600"/>
            <a:ext cx="7696200" cy="32004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8305800" cy="5139869"/>
          </a:xfrm>
          <a:prstGeom prst="rect">
            <a:avLst/>
          </a:prstGeom>
        </p:spPr>
        <p:txBody>
          <a:bodyPr wrap="square">
            <a:spAutoFit/>
          </a:bodyPr>
          <a:lstStyle/>
          <a:p>
            <a:pPr>
              <a:buNone/>
            </a:pPr>
            <a:r>
              <a:rPr lang="en-US" sz="3200" dirty="0" smtClean="0">
                <a:solidFill>
                  <a:srgbClr val="FF0000"/>
                </a:solidFill>
              </a:rPr>
              <a:t>                  </a:t>
            </a:r>
            <a:r>
              <a:rPr lang="en-US" sz="4000" dirty="0" smtClean="0">
                <a:solidFill>
                  <a:srgbClr val="FF0000"/>
                </a:solidFill>
              </a:rPr>
              <a:t>Head shape and size</a:t>
            </a:r>
          </a:p>
          <a:p>
            <a:pPr>
              <a:buNone/>
            </a:pPr>
            <a:r>
              <a:rPr lang="en-US" sz="4800" dirty="0" smtClean="0"/>
              <a:t>Available in all shapes and sizes but cannot made to smallest size of a bur.</a:t>
            </a:r>
          </a:p>
          <a:p>
            <a:pPr>
              <a:buNone/>
            </a:pPr>
            <a:r>
              <a:rPr lang="en-US" sz="4800" dirty="0" smtClean="0"/>
              <a:t>There is no uniform nomenclature for diamond abrasives</a:t>
            </a:r>
            <a:r>
              <a:rPr lang="en-US" dirty="0" smtClean="0"/>
              <a:t>.</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smtClean="0"/>
              <a:t>Clinical performance of Diamond abrasives depends on, size, spacing, uniformity, exposure, bonding of diamond particles. </a:t>
            </a:r>
          </a:p>
          <a:p>
            <a:r>
              <a:rPr lang="en-US" dirty="0" smtClean="0"/>
              <a:t>Coarse (125-150), Medium (88-125), Fine (60-74), Very fine (38-44).</a:t>
            </a:r>
            <a:endParaRPr lang="en-IN"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3667125" y="2524125"/>
            <a:ext cx="1809750" cy="1809750"/>
          </a:xfrm>
          <a:prstGeom prst="rect">
            <a:avLst/>
          </a:prstGeom>
          <a:noFill/>
          <a:ln w="9525">
            <a:noFill/>
            <a:miter lim="800000"/>
            <a:headEnd/>
            <a:tailEnd/>
          </a:ln>
        </p:spPr>
      </p:pic>
      <p:pic>
        <p:nvPicPr>
          <p:cNvPr id="191491" name="Picture 3"/>
          <p:cNvPicPr>
            <a:picLocks noChangeAspect="1" noChangeArrowheads="1"/>
          </p:cNvPicPr>
          <p:nvPr/>
        </p:nvPicPr>
        <p:blipFill>
          <a:blip r:embed="rId3" cstate="print"/>
          <a:srcRect/>
          <a:stretch>
            <a:fillRect/>
          </a:stretch>
        </p:blipFill>
        <p:spPr bwMode="auto">
          <a:xfrm>
            <a:off x="7239000" y="2133600"/>
            <a:ext cx="1333500" cy="13335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solidFill>
                  <a:srgbClr val="FFFF00"/>
                </a:solidFill>
              </a:rPr>
              <a:t>STERILIZATION AND ASEPSIS</a:t>
            </a:r>
          </a:p>
        </p:txBody>
      </p:sp>
      <p:sp>
        <p:nvSpPr>
          <p:cNvPr id="44035" name="Rectangle 3"/>
          <p:cNvSpPr>
            <a:spLocks noGrp="1" noChangeArrowheads="1"/>
          </p:cNvSpPr>
          <p:nvPr>
            <p:ph idx="1"/>
          </p:nvPr>
        </p:nvSpPr>
        <p:spPr/>
        <p:txBody>
          <a:bodyPr/>
          <a:lstStyle/>
          <a:p>
            <a:pPr>
              <a:lnSpc>
                <a:spcPct val="90000"/>
              </a:lnSpc>
              <a:buClr>
                <a:srgbClr val="FFFF00"/>
              </a:buClr>
              <a:buFont typeface="Wingdings" pitchFamily="2" charset="2"/>
              <a:buChar char="§"/>
            </a:pPr>
            <a:r>
              <a:rPr lang="en-US" dirty="0"/>
              <a:t>The hand piece of the rotary instruments are used in the mouth must be cleaned and sterilized for reuse.</a:t>
            </a:r>
          </a:p>
          <a:p>
            <a:pPr>
              <a:lnSpc>
                <a:spcPct val="90000"/>
              </a:lnSpc>
              <a:buClr>
                <a:srgbClr val="FFFF00"/>
              </a:buClr>
              <a:buFont typeface="Wingdings" pitchFamily="2" charset="2"/>
              <a:buChar char="§"/>
            </a:pPr>
            <a:r>
              <a:rPr lang="en-US" dirty="0"/>
              <a:t> All such items are readily sterilized by three or more methods of sterilization.</a:t>
            </a:r>
          </a:p>
          <a:p>
            <a:pPr lvl="1">
              <a:lnSpc>
                <a:spcPct val="90000"/>
              </a:lnSpc>
              <a:buClr>
                <a:srgbClr val="FF0000"/>
              </a:buClr>
              <a:buFontTx/>
              <a:buChar char="•"/>
            </a:pPr>
            <a:r>
              <a:rPr lang="en-US" dirty="0"/>
              <a:t>Autoclave</a:t>
            </a:r>
          </a:p>
          <a:p>
            <a:pPr lvl="1">
              <a:lnSpc>
                <a:spcPct val="90000"/>
              </a:lnSpc>
              <a:buClr>
                <a:srgbClr val="FF0000"/>
              </a:buClr>
              <a:buFontTx/>
              <a:buChar char="•"/>
            </a:pPr>
            <a:r>
              <a:rPr lang="en-US" dirty="0"/>
              <a:t>Chemical </a:t>
            </a:r>
            <a:r>
              <a:rPr lang="en-US" dirty="0" err="1"/>
              <a:t>vapour</a:t>
            </a:r>
            <a:r>
              <a:rPr lang="en-US" dirty="0"/>
              <a:t> pressure sterilization</a:t>
            </a:r>
          </a:p>
          <a:p>
            <a:pPr lvl="1">
              <a:lnSpc>
                <a:spcPct val="90000"/>
              </a:lnSpc>
              <a:buClr>
                <a:srgbClr val="FF0000"/>
              </a:buClr>
              <a:buFontTx/>
              <a:buChar char="•"/>
            </a:pPr>
            <a:r>
              <a:rPr lang="en-US" dirty="0"/>
              <a:t>Ethylene oxide (</a:t>
            </a:r>
            <a:r>
              <a:rPr lang="en-US" dirty="0" err="1"/>
              <a:t>Etox</a:t>
            </a:r>
            <a:r>
              <a:rPr lang="en-US" dirty="0"/>
              <a:t>) gas.</a:t>
            </a:r>
          </a:p>
          <a:p>
            <a:pPr>
              <a:lnSpc>
                <a:spcPct val="90000"/>
              </a:lnSpc>
              <a:buClr>
                <a:srgbClr val="FF0000"/>
              </a:buClr>
            </a:pPr>
            <a:endParaRPr lang="en-US" dirty="0"/>
          </a:p>
          <a:p>
            <a:pPr lvl="1">
              <a:lnSpc>
                <a:spcPct val="90000"/>
              </a:lnSpc>
              <a:buClr>
                <a:srgbClr val="FFFF00"/>
              </a:buClr>
              <a:buFont typeface="Wingdings" pitchFamily="2" charset="2"/>
              <a:buChar cha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1434</TotalTime>
  <Words>4337</Words>
  <Application>Microsoft Office PowerPoint</Application>
  <PresentationFormat>On-screen Show (4:3)</PresentationFormat>
  <Paragraphs>471</Paragraphs>
  <Slides>112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14" baseType="lpstr">
      <vt:lpstr>Ion</vt:lpstr>
      <vt:lpstr>Image</vt:lpstr>
      <vt:lpstr>ROTARY INSTRUMENTS IN CONSERVATIVE DENTISTRY</vt:lpstr>
      <vt:lpstr>INTRODUCTION</vt:lpstr>
      <vt:lpstr>What is  an  handpiece ?</vt:lpstr>
      <vt:lpstr>Slide 4</vt:lpstr>
      <vt:lpstr>Slide 5</vt:lpstr>
      <vt:lpstr>HISTORY / EVOULTION</vt:lpstr>
      <vt:lpstr>Slide 7</vt:lpstr>
      <vt:lpstr>Slide 8</vt:lpstr>
      <vt:lpstr>Slide 9</vt:lpstr>
      <vt:lpstr>Slide 10</vt:lpstr>
      <vt:lpstr>Slide 11</vt:lpstr>
      <vt:lpstr>Slide 12</vt:lpstr>
      <vt:lpstr>How do we classify handpiece?</vt:lpstr>
      <vt:lpstr>Slide 14</vt:lpstr>
      <vt:lpstr>Slide 15</vt:lpstr>
      <vt:lpstr>Slide 16</vt:lpstr>
      <vt:lpstr>DEPENDING ON SPEED </vt:lpstr>
      <vt:lpstr>Slide 18</vt:lpstr>
      <vt:lpstr>LOW SPEED HAND PIECE </vt:lpstr>
      <vt:lpstr>SELECTION OF LOW SPEED HAND PIECE</vt:lpstr>
      <vt:lpstr>Slide 21</vt:lpstr>
      <vt:lpstr>Slide 22</vt:lpstr>
      <vt:lpstr>Slide 23</vt:lpstr>
      <vt:lpstr>Slide 24</vt:lpstr>
      <vt:lpstr>Slide 25</vt:lpstr>
      <vt:lpstr>Slide 26</vt:lpstr>
      <vt:lpstr>HIGH SPEED HANDPIECE</vt:lpstr>
      <vt:lpstr>PARTS OF THE DENTAL HAND PIECE</vt:lpstr>
      <vt:lpstr>MECHANISMS</vt:lpstr>
      <vt:lpstr>BASIC CRITERIA SHOULD BE USED IN EVUALTING HAND PIECES</vt:lpstr>
      <vt:lpstr>FRICTION</vt:lpstr>
      <vt:lpstr>TORQUE</vt:lpstr>
      <vt:lpstr>VIBRATION </vt:lpstr>
      <vt:lpstr>For Better cutting efficiency the ideal requirements   are </vt:lpstr>
      <vt:lpstr>Pressure </vt:lpstr>
      <vt:lpstr>Heat production </vt:lpstr>
      <vt:lpstr>Structural changes to high speed instrumentation for cavity </vt:lpstr>
      <vt:lpstr>Physiologic reactions to high speed instrumentation in  cavity and crown preparation </vt:lpstr>
      <vt:lpstr>Slide 39</vt:lpstr>
      <vt:lpstr>Air-Abrasion Handpiece </vt:lpstr>
      <vt:lpstr>Air-Abrasion Handpiece</vt:lpstr>
      <vt:lpstr>Methods for holding Rotary Instrument in hand piece</vt:lpstr>
      <vt:lpstr>Slide 43</vt:lpstr>
      <vt:lpstr>Slide 44</vt:lpstr>
      <vt:lpstr>COOLANT SPRAY SYSTEMS</vt:lpstr>
      <vt:lpstr>Slide 46</vt:lpstr>
      <vt:lpstr>IMPROVEMENTS IN DESIGN</vt:lpstr>
      <vt:lpstr>Slide 48</vt:lpstr>
      <vt:lpstr>Slide 49</vt:lpstr>
      <vt:lpstr>SAFETY PRECAUTIONS</vt:lpstr>
      <vt:lpstr>Slide 51</vt:lpstr>
      <vt:lpstr>Slide 52</vt:lpstr>
      <vt:lpstr>CLEANING OF HAND PIECE</vt:lpstr>
      <vt:lpstr>LUBRICATION</vt:lpstr>
      <vt:lpstr>ROTARY CUTTING INSTRUMENTS</vt:lpstr>
      <vt:lpstr>Slide 56</vt:lpstr>
      <vt:lpstr>Slide 57</vt:lpstr>
      <vt:lpstr>Shank</vt:lpstr>
      <vt:lpstr>Slide 59</vt:lpstr>
      <vt:lpstr>Neck Design</vt:lpstr>
      <vt:lpstr>Head</vt:lpstr>
      <vt:lpstr>Slide 62</vt:lpstr>
      <vt:lpstr>Slide 63</vt:lpstr>
      <vt:lpstr>Carbide burs</vt:lpstr>
      <vt:lpstr>Slide 65</vt:lpstr>
      <vt:lpstr>Slide 66</vt:lpstr>
      <vt:lpstr>Slide 67</vt:lpstr>
      <vt:lpstr>Slide 68</vt:lpstr>
      <vt:lpstr>Round Bur</vt:lpstr>
      <vt:lpstr>Wheel Bur </vt:lpstr>
      <vt:lpstr>Inverted cone Bur</vt:lpstr>
      <vt:lpstr>Plain Cylindrical fissure bur</vt:lpstr>
      <vt:lpstr>Cross cut cylindrical fissure bur </vt:lpstr>
      <vt:lpstr>Plain tapered fissure bur</vt:lpstr>
      <vt:lpstr>Pear shaped bur </vt:lpstr>
      <vt:lpstr>End cutting bur </vt:lpstr>
      <vt:lpstr>Factors influencing the cutting  efficiency of bur</vt:lpstr>
      <vt:lpstr>Rake angle</vt:lpstr>
      <vt:lpstr>Slide 79</vt:lpstr>
      <vt:lpstr>Slide 80</vt:lpstr>
      <vt:lpstr>Slide 81</vt:lpstr>
      <vt:lpstr>Slide 82</vt:lpstr>
      <vt:lpstr>Clearance angle </vt:lpstr>
      <vt:lpstr>Number of teeth or blades and their distribution</vt:lpstr>
      <vt:lpstr>Run –out and concentricity  </vt:lpstr>
      <vt:lpstr>Slide 86</vt:lpstr>
      <vt:lpstr>Concentricity </vt:lpstr>
      <vt:lpstr>Heat treatment </vt:lpstr>
      <vt:lpstr>Bur diameter  </vt:lpstr>
      <vt:lpstr>Depth of engagement </vt:lpstr>
      <vt:lpstr>Influence of load </vt:lpstr>
      <vt:lpstr>Speed</vt:lpstr>
      <vt:lpstr>DIAMOND ABRASIVE INSTRUMENTS</vt:lpstr>
      <vt:lpstr>Slide 94</vt:lpstr>
      <vt:lpstr>Classification</vt:lpstr>
      <vt:lpstr>Slide 96</vt:lpstr>
      <vt:lpstr>Slide 97</vt:lpstr>
      <vt:lpstr>Slide 98</vt:lpstr>
      <vt:lpstr>STERILIZATION AND ASEPSIS</vt:lpstr>
      <vt:lpstr>STEAM STERILIZATION OF HAND PIECE</vt:lpstr>
      <vt:lpstr>OTHER METHODS</vt:lpstr>
      <vt:lpstr>Rotary contra-angle  handpiece in Endodontics  </vt:lpstr>
      <vt:lpstr>Rotary Niti instruments speed </vt:lpstr>
      <vt:lpstr>Morita trio Auto –ZX </vt:lpstr>
      <vt:lpstr>Reciprocating handpiece </vt:lpstr>
      <vt:lpstr>Ultra sonic handpiece  </vt:lpstr>
      <vt:lpstr>Slide 107</vt:lpstr>
      <vt:lpstr>Uses of the Ultrasonic Handpiece</vt:lpstr>
      <vt:lpstr>Sonic handpiece </vt:lpstr>
      <vt:lpstr>CONCLUSION</vt:lpstr>
      <vt:lpstr>References</vt:lpstr>
      <vt:lpstr>Slide 112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dc:creator>
  <cp:lastModifiedBy>oem</cp:lastModifiedBy>
  <cp:revision>174</cp:revision>
  <dcterms:created xsi:type="dcterms:W3CDTF">2004-02-13T16:22:08Z</dcterms:created>
  <dcterms:modified xsi:type="dcterms:W3CDTF">2015-03-12T10:21:45Z</dcterms:modified>
</cp:coreProperties>
</file>