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33"/>
  </p:notes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31" r:id="rId48"/>
    <p:sldId id="332" r:id="rId49"/>
    <p:sldId id="333" r:id="rId50"/>
    <p:sldId id="336" r:id="rId51"/>
    <p:sldId id="337" r:id="rId52"/>
    <p:sldId id="338" r:id="rId53"/>
    <p:sldId id="339" r:id="rId54"/>
    <p:sldId id="340" r:id="rId55"/>
    <p:sldId id="341" r:id="rId56"/>
    <p:sldId id="342" r:id="rId57"/>
    <p:sldId id="351" r:id="rId58"/>
    <p:sldId id="352" r:id="rId59"/>
    <p:sldId id="353" r:id="rId60"/>
    <p:sldId id="354" r:id="rId61"/>
    <p:sldId id="355" r:id="rId62"/>
    <p:sldId id="356" r:id="rId63"/>
    <p:sldId id="344" r:id="rId64"/>
    <p:sldId id="345" r:id="rId65"/>
    <p:sldId id="346" r:id="rId66"/>
    <p:sldId id="347" r:id="rId67"/>
    <p:sldId id="348" r:id="rId68"/>
    <p:sldId id="349"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 id="398" r:id="rId111"/>
    <p:sldId id="399" r:id="rId112"/>
    <p:sldId id="400" r:id="rId113"/>
    <p:sldId id="401" r:id="rId114"/>
    <p:sldId id="402" r:id="rId115"/>
    <p:sldId id="403" r:id="rId116"/>
    <p:sldId id="404" r:id="rId117"/>
    <p:sldId id="405" r:id="rId118"/>
    <p:sldId id="406" r:id="rId119"/>
    <p:sldId id="407"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22F25-E012-48A8-B469-68AC6D7546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4E8D63-B425-49A7-9DA2-29B7FC07407F}">
      <dgm:prSet custT="1"/>
      <dgm:spPr/>
      <dgm:t>
        <a:bodyPr/>
        <a:lstStyle/>
        <a:p>
          <a:pPr rtl="0"/>
          <a:r>
            <a:rPr lang="en-US" sz="2700" b="0" i="0" baseline="0" dirty="0" smtClean="0"/>
            <a:t>No evidence of a statistically significant difference between powered and manual brushes. However, rotation oscillation powered brushes significantly reduce plaque and gingivitis in both the short and long-term</a:t>
          </a:r>
          <a:r>
            <a:rPr lang="en-US" sz="1400" b="0" i="0" baseline="0" dirty="0" smtClean="0"/>
            <a:t>.(C. </a:t>
          </a:r>
          <a:r>
            <a:rPr lang="en-US" sz="1400" b="0" i="0" baseline="0" dirty="0" err="1" smtClean="0"/>
            <a:t>Deery</a:t>
          </a:r>
          <a:r>
            <a:rPr lang="en-US" sz="1400" b="0" i="0" baseline="0" dirty="0" smtClean="0"/>
            <a:t> , et al 2003)</a:t>
          </a:r>
          <a:endParaRPr lang="en-US" sz="1400" dirty="0"/>
        </a:p>
      </dgm:t>
    </dgm:pt>
    <dgm:pt modelId="{B656F281-D042-4582-A2C3-5039A48701C5}" type="parTrans" cxnId="{C3B0469D-9F06-4B93-A0F3-395F8D33DA48}">
      <dgm:prSet/>
      <dgm:spPr/>
      <dgm:t>
        <a:bodyPr/>
        <a:lstStyle/>
        <a:p>
          <a:endParaRPr lang="en-US"/>
        </a:p>
      </dgm:t>
    </dgm:pt>
    <dgm:pt modelId="{1C8E7A40-6D83-4C4A-A82D-FEAA2B97169A}" type="sibTrans" cxnId="{C3B0469D-9F06-4B93-A0F3-395F8D33DA48}">
      <dgm:prSet/>
      <dgm:spPr/>
      <dgm:t>
        <a:bodyPr/>
        <a:lstStyle/>
        <a:p>
          <a:endParaRPr lang="en-US"/>
        </a:p>
      </dgm:t>
    </dgm:pt>
    <dgm:pt modelId="{C1C7E1B8-8970-4A9D-A5C2-32B57DF53E05}">
      <dgm:prSet/>
      <dgm:spPr/>
      <dgm:t>
        <a:bodyPr/>
        <a:lstStyle/>
        <a:p>
          <a:pPr rtl="0"/>
          <a:r>
            <a:rPr lang="en-US" b="0" i="0" baseline="0" dirty="0" smtClean="0"/>
            <a:t>electric toothbrush  have not been shown to provide benefits routinely for patients with RA, children who are well-motivated  brushers , or patients with chronic periodontitis.( </a:t>
          </a:r>
          <a:r>
            <a:rPr lang="en-US" b="0" i="0" baseline="0" dirty="0" err="1" smtClean="0"/>
            <a:t>Heasman</a:t>
          </a:r>
          <a:r>
            <a:rPr lang="en-US" b="0" i="0" baseline="0" dirty="0" smtClean="0"/>
            <a:t>, 1999)</a:t>
          </a:r>
        </a:p>
        <a:p>
          <a:pPr rtl="0"/>
          <a:r>
            <a:rPr lang="en-US" b="0" i="0" baseline="0" dirty="0" smtClean="0"/>
            <a:t> </a:t>
          </a:r>
          <a:endParaRPr lang="en-US" dirty="0"/>
        </a:p>
      </dgm:t>
    </dgm:pt>
    <dgm:pt modelId="{4CBB381A-DAA9-476D-B745-9FEAC3B39FF6}" type="parTrans" cxnId="{F8C28387-DDF0-4C55-A238-215E94FCA724}">
      <dgm:prSet/>
      <dgm:spPr/>
      <dgm:t>
        <a:bodyPr/>
        <a:lstStyle/>
        <a:p>
          <a:endParaRPr lang="en-US"/>
        </a:p>
      </dgm:t>
    </dgm:pt>
    <dgm:pt modelId="{D4A52778-7857-46F8-9CBE-EC5573E60B37}" type="sibTrans" cxnId="{F8C28387-DDF0-4C55-A238-215E94FCA724}">
      <dgm:prSet/>
      <dgm:spPr/>
      <dgm:t>
        <a:bodyPr/>
        <a:lstStyle/>
        <a:p>
          <a:endParaRPr lang="en-US"/>
        </a:p>
      </dgm:t>
    </dgm:pt>
    <dgm:pt modelId="{56B10028-9AD4-4AD0-A03C-25E4402EF1E0}">
      <dgm:prSet/>
      <dgm:spPr/>
      <dgm:t>
        <a:bodyPr/>
        <a:lstStyle/>
        <a:p>
          <a:pPr rtl="0"/>
          <a:endParaRPr lang="en-US" dirty="0"/>
        </a:p>
      </dgm:t>
    </dgm:pt>
    <dgm:pt modelId="{EE1D9DFE-09E4-4538-8171-B9E4D3445856}" type="parTrans" cxnId="{03D3670A-F34A-4BC5-A8C2-7044DD6447A7}">
      <dgm:prSet/>
      <dgm:spPr/>
      <dgm:t>
        <a:bodyPr/>
        <a:lstStyle/>
        <a:p>
          <a:endParaRPr lang="en-US"/>
        </a:p>
      </dgm:t>
    </dgm:pt>
    <dgm:pt modelId="{DB631C76-EDE1-4097-9036-6C00DA222BDF}" type="sibTrans" cxnId="{03D3670A-F34A-4BC5-A8C2-7044DD6447A7}">
      <dgm:prSet/>
      <dgm:spPr/>
      <dgm:t>
        <a:bodyPr/>
        <a:lstStyle/>
        <a:p>
          <a:endParaRPr lang="en-US"/>
        </a:p>
      </dgm:t>
    </dgm:pt>
    <dgm:pt modelId="{187A1A59-5B75-41F1-9486-718571ADDD49}" type="pres">
      <dgm:prSet presAssocID="{2B922F25-E012-48A8-B469-68AC6D7546BA}" presName="linear" presStyleCnt="0">
        <dgm:presLayoutVars>
          <dgm:animLvl val="lvl"/>
          <dgm:resizeHandles val="exact"/>
        </dgm:presLayoutVars>
      </dgm:prSet>
      <dgm:spPr/>
      <dgm:t>
        <a:bodyPr/>
        <a:lstStyle/>
        <a:p>
          <a:endParaRPr lang="en-US"/>
        </a:p>
      </dgm:t>
    </dgm:pt>
    <dgm:pt modelId="{465F4C11-2558-4925-81ED-F046E684BCBF}" type="pres">
      <dgm:prSet presAssocID="{D64E8D63-B425-49A7-9DA2-29B7FC07407F}" presName="parentText" presStyleLbl="node1" presStyleIdx="0" presStyleCnt="2">
        <dgm:presLayoutVars>
          <dgm:chMax val="0"/>
          <dgm:bulletEnabled val="1"/>
        </dgm:presLayoutVars>
      </dgm:prSet>
      <dgm:spPr/>
      <dgm:t>
        <a:bodyPr/>
        <a:lstStyle/>
        <a:p>
          <a:endParaRPr lang="en-US"/>
        </a:p>
      </dgm:t>
    </dgm:pt>
    <dgm:pt modelId="{1C5C4BDF-E26B-4EE2-8435-E297899DA3F1}" type="pres">
      <dgm:prSet presAssocID="{1C8E7A40-6D83-4C4A-A82D-FEAA2B97169A}" presName="spacer" presStyleCnt="0"/>
      <dgm:spPr/>
    </dgm:pt>
    <dgm:pt modelId="{6C507BEC-0727-45DA-8E90-74F1E0EE9F9B}" type="pres">
      <dgm:prSet presAssocID="{C1C7E1B8-8970-4A9D-A5C2-32B57DF53E05}" presName="parentText" presStyleLbl="node1" presStyleIdx="1" presStyleCnt="2">
        <dgm:presLayoutVars>
          <dgm:chMax val="0"/>
          <dgm:bulletEnabled val="1"/>
        </dgm:presLayoutVars>
      </dgm:prSet>
      <dgm:spPr/>
      <dgm:t>
        <a:bodyPr/>
        <a:lstStyle/>
        <a:p>
          <a:endParaRPr lang="en-US"/>
        </a:p>
      </dgm:t>
    </dgm:pt>
    <dgm:pt modelId="{926F9A8C-801C-406D-8A4D-3B53E2D84FBD}" type="pres">
      <dgm:prSet presAssocID="{C1C7E1B8-8970-4A9D-A5C2-32B57DF53E05}" presName="childText" presStyleLbl="revTx" presStyleIdx="0" presStyleCnt="1">
        <dgm:presLayoutVars>
          <dgm:bulletEnabled val="1"/>
        </dgm:presLayoutVars>
      </dgm:prSet>
      <dgm:spPr/>
      <dgm:t>
        <a:bodyPr/>
        <a:lstStyle/>
        <a:p>
          <a:endParaRPr lang="en-US"/>
        </a:p>
      </dgm:t>
    </dgm:pt>
  </dgm:ptLst>
  <dgm:cxnLst>
    <dgm:cxn modelId="{F8C28387-DDF0-4C55-A238-215E94FCA724}" srcId="{2B922F25-E012-48A8-B469-68AC6D7546BA}" destId="{C1C7E1B8-8970-4A9D-A5C2-32B57DF53E05}" srcOrd="1" destOrd="0" parTransId="{4CBB381A-DAA9-476D-B745-9FEAC3B39FF6}" sibTransId="{D4A52778-7857-46F8-9CBE-EC5573E60B37}"/>
    <dgm:cxn modelId="{AACF70A3-CB3A-4C15-B7E3-A911FC729D48}" type="presOf" srcId="{D64E8D63-B425-49A7-9DA2-29B7FC07407F}" destId="{465F4C11-2558-4925-81ED-F046E684BCBF}" srcOrd="0" destOrd="0" presId="urn:microsoft.com/office/officeart/2005/8/layout/vList2"/>
    <dgm:cxn modelId="{C3B0469D-9F06-4B93-A0F3-395F8D33DA48}" srcId="{2B922F25-E012-48A8-B469-68AC6D7546BA}" destId="{D64E8D63-B425-49A7-9DA2-29B7FC07407F}" srcOrd="0" destOrd="0" parTransId="{B656F281-D042-4582-A2C3-5039A48701C5}" sibTransId="{1C8E7A40-6D83-4C4A-A82D-FEAA2B97169A}"/>
    <dgm:cxn modelId="{F0906A58-2934-4566-BBD9-ED0C611EE923}" type="presOf" srcId="{2B922F25-E012-48A8-B469-68AC6D7546BA}" destId="{187A1A59-5B75-41F1-9486-718571ADDD49}" srcOrd="0" destOrd="0" presId="urn:microsoft.com/office/officeart/2005/8/layout/vList2"/>
    <dgm:cxn modelId="{71EAE1D5-58AE-4867-92C7-41A31DC96390}" type="presOf" srcId="{C1C7E1B8-8970-4A9D-A5C2-32B57DF53E05}" destId="{6C507BEC-0727-45DA-8E90-74F1E0EE9F9B}" srcOrd="0" destOrd="0" presId="urn:microsoft.com/office/officeart/2005/8/layout/vList2"/>
    <dgm:cxn modelId="{03D3670A-F34A-4BC5-A8C2-7044DD6447A7}" srcId="{C1C7E1B8-8970-4A9D-A5C2-32B57DF53E05}" destId="{56B10028-9AD4-4AD0-A03C-25E4402EF1E0}" srcOrd="0" destOrd="0" parTransId="{EE1D9DFE-09E4-4538-8171-B9E4D3445856}" sibTransId="{DB631C76-EDE1-4097-9036-6C00DA222BDF}"/>
    <dgm:cxn modelId="{46C78F79-03FB-4758-9F5B-3ED4B59CF99E}" type="presOf" srcId="{56B10028-9AD4-4AD0-A03C-25E4402EF1E0}" destId="{926F9A8C-801C-406D-8A4D-3B53E2D84FBD}" srcOrd="0" destOrd="0" presId="urn:microsoft.com/office/officeart/2005/8/layout/vList2"/>
    <dgm:cxn modelId="{CCB8DC08-3DC4-4B86-B102-6748C513A50E}" type="presParOf" srcId="{187A1A59-5B75-41F1-9486-718571ADDD49}" destId="{465F4C11-2558-4925-81ED-F046E684BCBF}" srcOrd="0" destOrd="0" presId="urn:microsoft.com/office/officeart/2005/8/layout/vList2"/>
    <dgm:cxn modelId="{9D5CE884-007A-4CEF-AD63-99012BFB87B5}" type="presParOf" srcId="{187A1A59-5B75-41F1-9486-718571ADDD49}" destId="{1C5C4BDF-E26B-4EE2-8435-E297899DA3F1}" srcOrd="1" destOrd="0" presId="urn:microsoft.com/office/officeart/2005/8/layout/vList2"/>
    <dgm:cxn modelId="{5C5D5D99-78CD-4AC6-8964-4BB9430F4163}" type="presParOf" srcId="{187A1A59-5B75-41F1-9486-718571ADDD49}" destId="{6C507BEC-0727-45DA-8E90-74F1E0EE9F9B}" srcOrd="2" destOrd="0" presId="urn:microsoft.com/office/officeart/2005/8/layout/vList2"/>
    <dgm:cxn modelId="{0528DB46-1AD2-4250-A4A6-00AB7A0593D6}" type="presParOf" srcId="{187A1A59-5B75-41F1-9486-718571ADDD49}" destId="{926F9A8C-801C-406D-8A4D-3B53E2D84FBD}" srcOrd="3"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7FD34-057E-469E-8EEC-39F6EF55100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ECDCD3E7-3DB6-4C60-BE8C-18FA807B34F9}">
      <dgm:prSet/>
      <dgm:spPr/>
      <dgm:t>
        <a:bodyPr/>
        <a:lstStyle/>
        <a:p>
          <a:pPr rtl="0"/>
          <a:r>
            <a:rPr lang="en-US" b="0" i="0" baseline="0" smtClean="0"/>
            <a:t>Dental floss:</a:t>
          </a:r>
          <a:endParaRPr lang="en-US"/>
        </a:p>
      </dgm:t>
    </dgm:pt>
    <dgm:pt modelId="{2DA3BC17-82E9-420D-914F-DE2D42C1C6D3}" type="parTrans" cxnId="{3E6A2DC8-91B6-4543-AE2A-4C838C9A6B5C}">
      <dgm:prSet/>
      <dgm:spPr/>
      <dgm:t>
        <a:bodyPr/>
        <a:lstStyle/>
        <a:p>
          <a:endParaRPr lang="en-US"/>
        </a:p>
      </dgm:t>
    </dgm:pt>
    <dgm:pt modelId="{14844221-B158-40DE-B9AB-A19322E7FBCB}" type="sibTrans" cxnId="{3E6A2DC8-91B6-4543-AE2A-4C838C9A6B5C}">
      <dgm:prSet/>
      <dgm:spPr/>
      <dgm:t>
        <a:bodyPr/>
        <a:lstStyle/>
        <a:p>
          <a:endParaRPr lang="en-US"/>
        </a:p>
      </dgm:t>
    </dgm:pt>
    <dgm:pt modelId="{55460A94-1620-429C-B535-CA4C18488B0C}" type="pres">
      <dgm:prSet presAssocID="{B6F7FD34-057E-469E-8EEC-39F6EF55100E}" presName="Name0" presStyleCnt="0">
        <dgm:presLayoutVars>
          <dgm:dir/>
          <dgm:animLvl val="lvl"/>
          <dgm:resizeHandles val="exact"/>
        </dgm:presLayoutVars>
      </dgm:prSet>
      <dgm:spPr/>
      <dgm:t>
        <a:bodyPr/>
        <a:lstStyle/>
        <a:p>
          <a:endParaRPr lang="en-US"/>
        </a:p>
      </dgm:t>
    </dgm:pt>
    <dgm:pt modelId="{061DC1FB-7BBE-43B9-B80C-508D43C9B09A}" type="pres">
      <dgm:prSet presAssocID="{ECDCD3E7-3DB6-4C60-BE8C-18FA807B34F9}" presName="linNode" presStyleCnt="0"/>
      <dgm:spPr/>
    </dgm:pt>
    <dgm:pt modelId="{4F336C98-CB16-4CE1-B2F4-89B038C56E8E}" type="pres">
      <dgm:prSet presAssocID="{ECDCD3E7-3DB6-4C60-BE8C-18FA807B34F9}" presName="parentText" presStyleLbl="node1" presStyleIdx="0" presStyleCnt="1" custLinFactNeighborX="70691">
        <dgm:presLayoutVars>
          <dgm:chMax val="1"/>
          <dgm:bulletEnabled val="1"/>
        </dgm:presLayoutVars>
      </dgm:prSet>
      <dgm:spPr/>
      <dgm:t>
        <a:bodyPr/>
        <a:lstStyle/>
        <a:p>
          <a:endParaRPr lang="en-US"/>
        </a:p>
      </dgm:t>
    </dgm:pt>
  </dgm:ptLst>
  <dgm:cxnLst>
    <dgm:cxn modelId="{91564C09-7CB8-40AB-BFCB-5B5F349B2BF5}" type="presOf" srcId="{ECDCD3E7-3DB6-4C60-BE8C-18FA807B34F9}" destId="{4F336C98-CB16-4CE1-B2F4-89B038C56E8E}" srcOrd="0" destOrd="0" presId="urn:microsoft.com/office/officeart/2005/8/layout/vList5"/>
    <dgm:cxn modelId="{E5382E72-78A6-49A9-A46C-E6389F7D3045}" type="presOf" srcId="{B6F7FD34-057E-469E-8EEC-39F6EF55100E}" destId="{55460A94-1620-429C-B535-CA4C18488B0C}" srcOrd="0" destOrd="0" presId="urn:microsoft.com/office/officeart/2005/8/layout/vList5"/>
    <dgm:cxn modelId="{3E6A2DC8-91B6-4543-AE2A-4C838C9A6B5C}" srcId="{B6F7FD34-057E-469E-8EEC-39F6EF55100E}" destId="{ECDCD3E7-3DB6-4C60-BE8C-18FA807B34F9}" srcOrd="0" destOrd="0" parTransId="{2DA3BC17-82E9-420D-914F-DE2D42C1C6D3}" sibTransId="{14844221-B158-40DE-B9AB-A19322E7FBCB}"/>
    <dgm:cxn modelId="{A48F16D9-372E-4D47-A6D6-967268CB214F}" type="presParOf" srcId="{55460A94-1620-429C-B535-CA4C18488B0C}" destId="{061DC1FB-7BBE-43B9-B80C-508D43C9B09A}" srcOrd="0" destOrd="0" presId="urn:microsoft.com/office/officeart/2005/8/layout/vList5"/>
    <dgm:cxn modelId="{3FB2B1C2-E599-4E50-BB99-F36F6BFCB8B9}" type="presParOf" srcId="{061DC1FB-7BBE-43B9-B80C-508D43C9B09A}" destId="{4F336C98-CB16-4CE1-B2F4-89B038C56E8E}"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AD3BE-609A-45D8-9598-36437432A9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11E7F2-5D5B-4B4C-8A4A-ACD95A13E72B}">
      <dgm:prSet/>
      <dgm:spPr/>
      <dgm:t>
        <a:bodyPr/>
        <a:lstStyle/>
        <a:p>
          <a:pPr rtl="0"/>
          <a:r>
            <a:rPr lang="en-US" b="0" i="0" baseline="0" dirty="0" smtClean="0"/>
            <a:t>Dental floss is the most widely recommended </a:t>
          </a:r>
          <a:r>
            <a:rPr lang="en-US" b="0" i="0" baseline="0" dirty="0" err="1" smtClean="0"/>
            <a:t>mehtod</a:t>
          </a:r>
          <a:r>
            <a:rPr lang="en-US" b="0" i="0" baseline="0" dirty="0" smtClean="0"/>
            <a:t> for removing proximal plaque. </a:t>
          </a:r>
          <a:endParaRPr lang="en-US" dirty="0"/>
        </a:p>
      </dgm:t>
    </dgm:pt>
    <dgm:pt modelId="{3C4CA34B-E558-477B-A608-67FE381B370C}" type="parTrans" cxnId="{EEE698B0-B1A0-44F9-A0FC-AF14F4B1D283}">
      <dgm:prSet/>
      <dgm:spPr/>
      <dgm:t>
        <a:bodyPr/>
        <a:lstStyle/>
        <a:p>
          <a:endParaRPr lang="en-US"/>
        </a:p>
      </dgm:t>
    </dgm:pt>
    <dgm:pt modelId="{058F4650-A7C4-4C11-AAFF-48976E835E11}" type="sibTrans" cxnId="{EEE698B0-B1A0-44F9-A0FC-AF14F4B1D283}">
      <dgm:prSet/>
      <dgm:spPr/>
      <dgm:t>
        <a:bodyPr/>
        <a:lstStyle/>
        <a:p>
          <a:endParaRPr lang="en-US"/>
        </a:p>
      </dgm:t>
    </dgm:pt>
    <dgm:pt modelId="{16F29B35-04E6-43BB-B33F-F706CC707DE6}">
      <dgm:prSet custT="1"/>
      <dgm:spPr/>
      <dgm:t>
        <a:bodyPr/>
        <a:lstStyle/>
        <a:p>
          <a:pPr rtl="0"/>
          <a:r>
            <a:rPr lang="en-US" sz="2400" b="0" i="0" baseline="0" dirty="0" smtClean="0"/>
            <a:t>The floss is wrapped around each proximal surface and is activated with repeated up and down stroke. </a:t>
          </a:r>
          <a:endParaRPr lang="en-US" sz="2400" dirty="0"/>
        </a:p>
      </dgm:t>
    </dgm:pt>
    <dgm:pt modelId="{8631EE6D-E6B5-4FC6-A9AB-5698AB43ED5A}" type="parTrans" cxnId="{9C45F518-DF09-4F0F-9096-09271E6127D6}">
      <dgm:prSet/>
      <dgm:spPr/>
      <dgm:t>
        <a:bodyPr/>
        <a:lstStyle/>
        <a:p>
          <a:endParaRPr lang="en-US"/>
        </a:p>
      </dgm:t>
    </dgm:pt>
    <dgm:pt modelId="{2CCBE924-5D87-4104-A904-48D9435F5B68}" type="sibTrans" cxnId="{9C45F518-DF09-4F0F-9096-09271E6127D6}">
      <dgm:prSet/>
      <dgm:spPr/>
      <dgm:t>
        <a:bodyPr/>
        <a:lstStyle/>
        <a:p>
          <a:endParaRPr lang="en-US"/>
        </a:p>
      </dgm:t>
    </dgm:pt>
    <dgm:pt modelId="{9E729E07-B736-4D07-82A0-9B4AB7B898B5}">
      <dgm:prSet/>
      <dgm:spPr/>
      <dgm:t>
        <a:bodyPr/>
        <a:lstStyle/>
        <a:p>
          <a:pPr rtl="0"/>
          <a:r>
            <a:rPr lang="en-US" b="0" i="0" baseline="0" dirty="0" smtClean="0"/>
            <a:t>Floss should pass gently through the contact area. Do not snap the floss pass the contact area as it may injure the interdental papilla. </a:t>
          </a:r>
          <a:endParaRPr lang="en-US" dirty="0"/>
        </a:p>
      </dgm:t>
    </dgm:pt>
    <dgm:pt modelId="{1C8268A2-9DD8-4DFA-9011-53114F5665FA}" type="parTrans" cxnId="{143175BC-EDD1-466B-9DF5-5DCC92080CAF}">
      <dgm:prSet/>
      <dgm:spPr/>
      <dgm:t>
        <a:bodyPr/>
        <a:lstStyle/>
        <a:p>
          <a:endParaRPr lang="en-US"/>
        </a:p>
      </dgm:t>
    </dgm:pt>
    <dgm:pt modelId="{80637052-2CF4-4C5A-98E3-A3BDA7920B57}" type="sibTrans" cxnId="{143175BC-EDD1-466B-9DF5-5DCC92080CAF}">
      <dgm:prSet/>
      <dgm:spPr/>
      <dgm:t>
        <a:bodyPr/>
        <a:lstStyle/>
        <a:p>
          <a:endParaRPr lang="en-US"/>
        </a:p>
      </dgm:t>
    </dgm:pt>
    <dgm:pt modelId="{1A840C93-D1B3-425E-903B-EA751301A007}" type="pres">
      <dgm:prSet presAssocID="{570AD3BE-609A-45D8-9598-36437432A925}" presName="linear" presStyleCnt="0">
        <dgm:presLayoutVars>
          <dgm:animLvl val="lvl"/>
          <dgm:resizeHandles val="exact"/>
        </dgm:presLayoutVars>
      </dgm:prSet>
      <dgm:spPr/>
      <dgm:t>
        <a:bodyPr/>
        <a:lstStyle/>
        <a:p>
          <a:endParaRPr lang="en-US"/>
        </a:p>
      </dgm:t>
    </dgm:pt>
    <dgm:pt modelId="{94485644-392F-4EDD-96C1-4B6499F17ADE}" type="pres">
      <dgm:prSet presAssocID="{F111E7F2-5D5B-4B4C-8A4A-ACD95A13E72B}" presName="parentText" presStyleLbl="node1" presStyleIdx="0" presStyleCnt="3" custScaleY="70096" custLinFactY="-14236" custLinFactNeighborY="-100000">
        <dgm:presLayoutVars>
          <dgm:chMax val="0"/>
          <dgm:bulletEnabled val="1"/>
        </dgm:presLayoutVars>
      </dgm:prSet>
      <dgm:spPr/>
      <dgm:t>
        <a:bodyPr/>
        <a:lstStyle/>
        <a:p>
          <a:endParaRPr lang="en-US"/>
        </a:p>
      </dgm:t>
    </dgm:pt>
    <dgm:pt modelId="{7B8E9A36-0D70-4106-97EE-F9910F3CE5B7}" type="pres">
      <dgm:prSet presAssocID="{058F4650-A7C4-4C11-AAFF-48976E835E11}" presName="spacer" presStyleCnt="0"/>
      <dgm:spPr/>
    </dgm:pt>
    <dgm:pt modelId="{FD0C2CE0-9CC7-4746-A6C6-4CB6E89B2D8E}" type="pres">
      <dgm:prSet presAssocID="{16F29B35-04E6-43BB-B33F-F706CC707DE6}" presName="parentText" presStyleLbl="node1" presStyleIdx="1" presStyleCnt="3" custScaleY="56230" custLinFactY="-12614" custLinFactNeighborY="-100000">
        <dgm:presLayoutVars>
          <dgm:chMax val="0"/>
          <dgm:bulletEnabled val="1"/>
        </dgm:presLayoutVars>
      </dgm:prSet>
      <dgm:spPr/>
      <dgm:t>
        <a:bodyPr/>
        <a:lstStyle/>
        <a:p>
          <a:endParaRPr lang="en-US"/>
        </a:p>
      </dgm:t>
    </dgm:pt>
    <dgm:pt modelId="{528D778C-F293-42B2-8C99-8F7A524F6C1A}" type="pres">
      <dgm:prSet presAssocID="{2CCBE924-5D87-4104-A904-48D9435F5B68}" presName="spacer" presStyleCnt="0"/>
      <dgm:spPr/>
    </dgm:pt>
    <dgm:pt modelId="{68F12C86-1D58-416D-ABB0-7423A270C444}" type="pres">
      <dgm:prSet presAssocID="{9E729E07-B736-4D07-82A0-9B4AB7B898B5}" presName="parentText" presStyleLbl="node1" presStyleIdx="2" presStyleCnt="3" custScaleY="73868" custLinFactY="-18329" custLinFactNeighborX="-1613" custLinFactNeighborY="-100000">
        <dgm:presLayoutVars>
          <dgm:chMax val="0"/>
          <dgm:bulletEnabled val="1"/>
        </dgm:presLayoutVars>
      </dgm:prSet>
      <dgm:spPr/>
      <dgm:t>
        <a:bodyPr/>
        <a:lstStyle/>
        <a:p>
          <a:endParaRPr lang="en-US"/>
        </a:p>
      </dgm:t>
    </dgm:pt>
  </dgm:ptLst>
  <dgm:cxnLst>
    <dgm:cxn modelId="{6D2D7BF1-B85D-4163-8FA2-EC481995D66D}" type="presOf" srcId="{9E729E07-B736-4D07-82A0-9B4AB7B898B5}" destId="{68F12C86-1D58-416D-ABB0-7423A270C444}" srcOrd="0" destOrd="0" presId="urn:microsoft.com/office/officeart/2005/8/layout/vList2"/>
    <dgm:cxn modelId="{143175BC-EDD1-466B-9DF5-5DCC92080CAF}" srcId="{570AD3BE-609A-45D8-9598-36437432A925}" destId="{9E729E07-B736-4D07-82A0-9B4AB7B898B5}" srcOrd="2" destOrd="0" parTransId="{1C8268A2-9DD8-4DFA-9011-53114F5665FA}" sibTransId="{80637052-2CF4-4C5A-98E3-A3BDA7920B57}"/>
    <dgm:cxn modelId="{9C45F518-DF09-4F0F-9096-09271E6127D6}" srcId="{570AD3BE-609A-45D8-9598-36437432A925}" destId="{16F29B35-04E6-43BB-B33F-F706CC707DE6}" srcOrd="1" destOrd="0" parTransId="{8631EE6D-E6B5-4FC6-A9AB-5698AB43ED5A}" sibTransId="{2CCBE924-5D87-4104-A904-48D9435F5B68}"/>
    <dgm:cxn modelId="{16DCC8C3-F675-4BB1-9B44-63779EA4723F}" type="presOf" srcId="{16F29B35-04E6-43BB-B33F-F706CC707DE6}" destId="{FD0C2CE0-9CC7-4746-A6C6-4CB6E89B2D8E}" srcOrd="0" destOrd="0" presId="urn:microsoft.com/office/officeart/2005/8/layout/vList2"/>
    <dgm:cxn modelId="{2DB3BB91-53E1-4F65-980F-40AF8C53CC88}" type="presOf" srcId="{570AD3BE-609A-45D8-9598-36437432A925}" destId="{1A840C93-D1B3-425E-903B-EA751301A007}" srcOrd="0" destOrd="0" presId="urn:microsoft.com/office/officeart/2005/8/layout/vList2"/>
    <dgm:cxn modelId="{B5B76C81-E0C7-467E-8490-FF63948DA41B}" type="presOf" srcId="{F111E7F2-5D5B-4B4C-8A4A-ACD95A13E72B}" destId="{94485644-392F-4EDD-96C1-4B6499F17ADE}" srcOrd="0" destOrd="0" presId="urn:microsoft.com/office/officeart/2005/8/layout/vList2"/>
    <dgm:cxn modelId="{EEE698B0-B1A0-44F9-A0FC-AF14F4B1D283}" srcId="{570AD3BE-609A-45D8-9598-36437432A925}" destId="{F111E7F2-5D5B-4B4C-8A4A-ACD95A13E72B}" srcOrd="0" destOrd="0" parTransId="{3C4CA34B-E558-477B-A608-67FE381B370C}" sibTransId="{058F4650-A7C4-4C11-AAFF-48976E835E11}"/>
    <dgm:cxn modelId="{84169B13-5F5B-4C40-8562-0E3F24A68B76}" type="presParOf" srcId="{1A840C93-D1B3-425E-903B-EA751301A007}" destId="{94485644-392F-4EDD-96C1-4B6499F17ADE}" srcOrd="0" destOrd="0" presId="urn:microsoft.com/office/officeart/2005/8/layout/vList2"/>
    <dgm:cxn modelId="{8E3450CB-F338-4D92-8C89-29772997AD01}" type="presParOf" srcId="{1A840C93-D1B3-425E-903B-EA751301A007}" destId="{7B8E9A36-0D70-4106-97EE-F9910F3CE5B7}" srcOrd="1" destOrd="0" presId="urn:microsoft.com/office/officeart/2005/8/layout/vList2"/>
    <dgm:cxn modelId="{D8126C2D-4C5F-4A3B-82BE-D0F246667B4F}" type="presParOf" srcId="{1A840C93-D1B3-425E-903B-EA751301A007}" destId="{FD0C2CE0-9CC7-4746-A6C6-4CB6E89B2D8E}" srcOrd="2" destOrd="0" presId="urn:microsoft.com/office/officeart/2005/8/layout/vList2"/>
    <dgm:cxn modelId="{11605D42-DEEC-4282-9EA8-CFB6DD784A90}" type="presParOf" srcId="{1A840C93-D1B3-425E-903B-EA751301A007}" destId="{528D778C-F293-42B2-8C99-8F7A524F6C1A}" srcOrd="3" destOrd="0" presId="urn:microsoft.com/office/officeart/2005/8/layout/vList2"/>
    <dgm:cxn modelId="{E369F48A-6F07-4E8D-8BCE-78ED799776FD}" type="presParOf" srcId="{1A840C93-D1B3-425E-903B-EA751301A007}" destId="{68F12C86-1D58-416D-ABB0-7423A270C444}" srcOrd="4"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724AFD-0D09-45D8-A313-424795499F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E18AB2-A220-4B03-A6A4-43593CC9B8F5}">
      <dgm:prSet/>
      <dgm:spPr/>
      <dgm:t>
        <a:bodyPr/>
        <a:lstStyle/>
        <a:p>
          <a:pPr rtl="0"/>
          <a:r>
            <a:rPr lang="en-US" b="0" i="0" baseline="0" dirty="0" smtClean="0"/>
            <a:t>Floss is available in many types: </a:t>
          </a:r>
          <a:r>
            <a:rPr lang="en-US" b="0" i="0" baseline="0" dirty="0" err="1" smtClean="0"/>
            <a:t>unwaxed</a:t>
          </a:r>
          <a:r>
            <a:rPr lang="en-US" b="0" i="0" baseline="0" dirty="0" smtClean="0"/>
            <a:t>, waxed, tape floss, PTFE floss, and </a:t>
          </a:r>
          <a:r>
            <a:rPr lang="en-US" b="0" i="0" baseline="0" dirty="0" err="1" smtClean="0"/>
            <a:t>Superfloss</a:t>
          </a:r>
          <a:r>
            <a:rPr lang="en-US" b="0" i="0" baseline="0" dirty="0" smtClean="0"/>
            <a:t>. </a:t>
          </a:r>
          <a:endParaRPr lang="en-US" dirty="0"/>
        </a:p>
      </dgm:t>
    </dgm:pt>
    <dgm:pt modelId="{1E5DA217-1D1B-40CA-BCD0-973C58F52E02}" type="parTrans" cxnId="{0D773768-96A1-47AF-BE89-F7B2D03E58DA}">
      <dgm:prSet/>
      <dgm:spPr/>
      <dgm:t>
        <a:bodyPr/>
        <a:lstStyle/>
        <a:p>
          <a:endParaRPr lang="en-US"/>
        </a:p>
      </dgm:t>
    </dgm:pt>
    <dgm:pt modelId="{A2278031-07B5-4D80-A636-75056BDFABC4}" type="sibTrans" cxnId="{0D773768-96A1-47AF-BE89-F7B2D03E58DA}">
      <dgm:prSet/>
      <dgm:spPr/>
      <dgm:t>
        <a:bodyPr/>
        <a:lstStyle/>
        <a:p>
          <a:endParaRPr lang="en-US"/>
        </a:p>
      </dgm:t>
    </dgm:pt>
    <dgm:pt modelId="{A54E2607-A3F0-4C95-912F-2C03991C5DA2}">
      <dgm:prSet/>
      <dgm:spPr/>
      <dgm:t>
        <a:bodyPr/>
        <a:lstStyle/>
        <a:p>
          <a:pPr rtl="0"/>
          <a:r>
            <a:rPr lang="en-US" b="0" i="0" baseline="0" dirty="0" smtClean="0"/>
            <a:t>Waxed floss contained wax to facilitate passing the floss through the contact and alleviate fraying. </a:t>
          </a:r>
          <a:endParaRPr lang="en-US" dirty="0"/>
        </a:p>
      </dgm:t>
    </dgm:pt>
    <dgm:pt modelId="{0942C739-D6A7-45BD-B1DD-B1A240F61BDF}" type="parTrans" cxnId="{3355D1B4-FBA1-4549-89FD-63EFED64A8BF}">
      <dgm:prSet/>
      <dgm:spPr/>
      <dgm:t>
        <a:bodyPr/>
        <a:lstStyle/>
        <a:p>
          <a:endParaRPr lang="en-US"/>
        </a:p>
      </dgm:t>
    </dgm:pt>
    <dgm:pt modelId="{0BDE5B00-181D-463C-9CA4-A62978EBE91E}" type="sibTrans" cxnId="{3355D1B4-FBA1-4549-89FD-63EFED64A8BF}">
      <dgm:prSet/>
      <dgm:spPr/>
      <dgm:t>
        <a:bodyPr/>
        <a:lstStyle/>
        <a:p>
          <a:endParaRPr lang="en-US"/>
        </a:p>
      </dgm:t>
    </dgm:pt>
    <dgm:pt modelId="{2638AB1A-894F-4876-BBD1-6CB4B30ED42B}">
      <dgm:prSet/>
      <dgm:spPr/>
      <dgm:t>
        <a:bodyPr/>
        <a:lstStyle/>
        <a:p>
          <a:pPr rtl="0"/>
          <a:r>
            <a:rPr lang="en-US" b="0" i="0" baseline="0" dirty="0" smtClean="0"/>
            <a:t>Tape floss contain </a:t>
          </a:r>
          <a:r>
            <a:rPr lang="en-US" b="0" i="0" baseline="0" dirty="0" err="1" smtClean="0"/>
            <a:t>criss-cross</a:t>
          </a:r>
          <a:r>
            <a:rPr lang="en-US" b="0" i="0" baseline="0" dirty="0" smtClean="0"/>
            <a:t> fiber and eliminate fraying.</a:t>
          </a:r>
          <a:endParaRPr lang="en-US" dirty="0"/>
        </a:p>
      </dgm:t>
    </dgm:pt>
    <dgm:pt modelId="{E3902CBB-13E0-4748-9724-5889DBD8B8AC}" type="parTrans" cxnId="{0D596C7D-4A30-4F52-8534-A325C78E3207}">
      <dgm:prSet/>
      <dgm:spPr/>
      <dgm:t>
        <a:bodyPr/>
        <a:lstStyle/>
        <a:p>
          <a:endParaRPr lang="en-US"/>
        </a:p>
      </dgm:t>
    </dgm:pt>
    <dgm:pt modelId="{6B95BAE2-4251-4571-A052-9977369E81DF}" type="sibTrans" cxnId="{0D596C7D-4A30-4F52-8534-A325C78E3207}">
      <dgm:prSet/>
      <dgm:spPr/>
      <dgm:t>
        <a:bodyPr/>
        <a:lstStyle/>
        <a:p>
          <a:endParaRPr lang="en-US"/>
        </a:p>
      </dgm:t>
    </dgm:pt>
    <dgm:pt modelId="{7DE1C692-E4A3-4384-8B0F-2C7D212F44F8}">
      <dgm:prSet/>
      <dgm:spPr/>
      <dgm:t>
        <a:bodyPr/>
        <a:lstStyle/>
        <a:p>
          <a:pPr rtl="0"/>
          <a:r>
            <a:rPr lang="en-US" b="0" i="0" baseline="0" smtClean="0"/>
            <a:t>PTFE floss (Glide floss) is the teflon floss which allow passing through very tight contact easily without fraying. </a:t>
          </a:r>
          <a:endParaRPr lang="en-US"/>
        </a:p>
      </dgm:t>
    </dgm:pt>
    <dgm:pt modelId="{D6931FDF-481D-4139-A113-DA22DCC7602C}" type="parTrans" cxnId="{80530554-93F8-4E8C-8462-3AFCF0530F48}">
      <dgm:prSet/>
      <dgm:spPr/>
      <dgm:t>
        <a:bodyPr/>
        <a:lstStyle/>
        <a:p>
          <a:endParaRPr lang="en-US"/>
        </a:p>
      </dgm:t>
    </dgm:pt>
    <dgm:pt modelId="{B840BE4C-E9D2-4590-9292-8394FB0DFA34}" type="sibTrans" cxnId="{80530554-93F8-4E8C-8462-3AFCF0530F48}">
      <dgm:prSet/>
      <dgm:spPr/>
      <dgm:t>
        <a:bodyPr/>
        <a:lstStyle/>
        <a:p>
          <a:endParaRPr lang="en-US"/>
        </a:p>
      </dgm:t>
    </dgm:pt>
    <dgm:pt modelId="{16AAFF06-74F4-4293-9A7C-E6B3564600F8}">
      <dgm:prSet/>
      <dgm:spPr/>
      <dgm:t>
        <a:bodyPr/>
        <a:lstStyle/>
        <a:p>
          <a:pPr rtl="0"/>
          <a:r>
            <a:rPr lang="en-US" b="0" i="0" baseline="0" smtClean="0"/>
            <a:t>Superfloss is the web-like material which improved proximal cleaning efficiency.</a:t>
          </a:r>
          <a:endParaRPr lang="en-US"/>
        </a:p>
      </dgm:t>
    </dgm:pt>
    <dgm:pt modelId="{890185BB-CAC4-4870-A05E-464067F5441D}" type="parTrans" cxnId="{90056F08-C362-403C-AEBC-E70056DB3AE5}">
      <dgm:prSet/>
      <dgm:spPr/>
      <dgm:t>
        <a:bodyPr/>
        <a:lstStyle/>
        <a:p>
          <a:endParaRPr lang="en-US"/>
        </a:p>
      </dgm:t>
    </dgm:pt>
    <dgm:pt modelId="{EDAF5E8E-9A87-4BD9-A9E1-4664A266921F}" type="sibTrans" cxnId="{90056F08-C362-403C-AEBC-E70056DB3AE5}">
      <dgm:prSet/>
      <dgm:spPr/>
      <dgm:t>
        <a:bodyPr/>
        <a:lstStyle/>
        <a:p>
          <a:endParaRPr lang="en-US"/>
        </a:p>
      </dgm:t>
    </dgm:pt>
    <dgm:pt modelId="{B1E7A532-3541-499C-AB52-003596BF154A}" type="pres">
      <dgm:prSet presAssocID="{8F724AFD-0D09-45D8-A313-424795499F7C}" presName="Name0" presStyleCnt="0">
        <dgm:presLayoutVars>
          <dgm:dir/>
          <dgm:animLvl val="lvl"/>
          <dgm:resizeHandles val="exact"/>
        </dgm:presLayoutVars>
      </dgm:prSet>
      <dgm:spPr/>
      <dgm:t>
        <a:bodyPr/>
        <a:lstStyle/>
        <a:p>
          <a:endParaRPr lang="en-US"/>
        </a:p>
      </dgm:t>
    </dgm:pt>
    <dgm:pt modelId="{A1AF4630-42ED-40DA-B6DC-9244C3A7094F}" type="pres">
      <dgm:prSet presAssocID="{F3E18AB2-A220-4B03-A6A4-43593CC9B8F5}" presName="linNode" presStyleCnt="0"/>
      <dgm:spPr/>
    </dgm:pt>
    <dgm:pt modelId="{8CA986EC-24B4-4819-B358-508F6E7270BB}" type="pres">
      <dgm:prSet presAssocID="{F3E18AB2-A220-4B03-A6A4-43593CC9B8F5}" presName="parentText" presStyleLbl="node1" presStyleIdx="0" presStyleCnt="1">
        <dgm:presLayoutVars>
          <dgm:chMax val="1"/>
          <dgm:bulletEnabled val="1"/>
        </dgm:presLayoutVars>
      </dgm:prSet>
      <dgm:spPr/>
      <dgm:t>
        <a:bodyPr/>
        <a:lstStyle/>
        <a:p>
          <a:endParaRPr lang="en-US"/>
        </a:p>
      </dgm:t>
    </dgm:pt>
    <dgm:pt modelId="{98034682-F1DE-4A5F-86ED-E780E2672861}" type="pres">
      <dgm:prSet presAssocID="{F3E18AB2-A220-4B03-A6A4-43593CC9B8F5}" presName="descendantText" presStyleLbl="alignAccFollowNode1" presStyleIdx="0" presStyleCnt="1" custScaleY="122126">
        <dgm:presLayoutVars>
          <dgm:bulletEnabled val="1"/>
        </dgm:presLayoutVars>
      </dgm:prSet>
      <dgm:spPr/>
      <dgm:t>
        <a:bodyPr/>
        <a:lstStyle/>
        <a:p>
          <a:endParaRPr lang="en-US"/>
        </a:p>
      </dgm:t>
    </dgm:pt>
  </dgm:ptLst>
  <dgm:cxnLst>
    <dgm:cxn modelId="{80530554-93F8-4E8C-8462-3AFCF0530F48}" srcId="{F3E18AB2-A220-4B03-A6A4-43593CC9B8F5}" destId="{7DE1C692-E4A3-4384-8B0F-2C7D212F44F8}" srcOrd="2" destOrd="0" parTransId="{D6931FDF-481D-4139-A113-DA22DCC7602C}" sibTransId="{B840BE4C-E9D2-4590-9292-8394FB0DFA34}"/>
    <dgm:cxn modelId="{B800CB98-98F2-4DCC-93FF-5978E7D70771}" type="presOf" srcId="{F3E18AB2-A220-4B03-A6A4-43593CC9B8F5}" destId="{8CA986EC-24B4-4819-B358-508F6E7270BB}" srcOrd="0" destOrd="0" presId="urn:microsoft.com/office/officeart/2005/8/layout/vList5"/>
    <dgm:cxn modelId="{77A779BF-6890-4086-9E3F-982D04C2F8C2}" type="presOf" srcId="{16AAFF06-74F4-4293-9A7C-E6B3564600F8}" destId="{98034682-F1DE-4A5F-86ED-E780E2672861}" srcOrd="0" destOrd="3" presId="urn:microsoft.com/office/officeart/2005/8/layout/vList5"/>
    <dgm:cxn modelId="{3355D1B4-FBA1-4549-89FD-63EFED64A8BF}" srcId="{F3E18AB2-A220-4B03-A6A4-43593CC9B8F5}" destId="{A54E2607-A3F0-4C95-912F-2C03991C5DA2}" srcOrd="0" destOrd="0" parTransId="{0942C739-D6A7-45BD-B1DD-B1A240F61BDF}" sibTransId="{0BDE5B00-181D-463C-9CA4-A62978EBE91E}"/>
    <dgm:cxn modelId="{7A882E01-0D0A-4119-9A82-EDD44BCA302A}" type="presOf" srcId="{8F724AFD-0D09-45D8-A313-424795499F7C}" destId="{B1E7A532-3541-499C-AB52-003596BF154A}" srcOrd="0" destOrd="0" presId="urn:microsoft.com/office/officeart/2005/8/layout/vList5"/>
    <dgm:cxn modelId="{0D773768-96A1-47AF-BE89-F7B2D03E58DA}" srcId="{8F724AFD-0D09-45D8-A313-424795499F7C}" destId="{F3E18AB2-A220-4B03-A6A4-43593CC9B8F5}" srcOrd="0" destOrd="0" parTransId="{1E5DA217-1D1B-40CA-BCD0-973C58F52E02}" sibTransId="{A2278031-07B5-4D80-A636-75056BDFABC4}"/>
    <dgm:cxn modelId="{1DAB121E-284B-4902-B277-4DE88D9D8562}" type="presOf" srcId="{A54E2607-A3F0-4C95-912F-2C03991C5DA2}" destId="{98034682-F1DE-4A5F-86ED-E780E2672861}" srcOrd="0" destOrd="0" presId="urn:microsoft.com/office/officeart/2005/8/layout/vList5"/>
    <dgm:cxn modelId="{0D596C7D-4A30-4F52-8534-A325C78E3207}" srcId="{F3E18AB2-A220-4B03-A6A4-43593CC9B8F5}" destId="{2638AB1A-894F-4876-BBD1-6CB4B30ED42B}" srcOrd="1" destOrd="0" parTransId="{E3902CBB-13E0-4748-9724-5889DBD8B8AC}" sibTransId="{6B95BAE2-4251-4571-A052-9977369E81DF}"/>
    <dgm:cxn modelId="{C37C86E0-9163-4F75-9AED-5ED9C520A0F4}" type="presOf" srcId="{7DE1C692-E4A3-4384-8B0F-2C7D212F44F8}" destId="{98034682-F1DE-4A5F-86ED-E780E2672861}" srcOrd="0" destOrd="2" presId="urn:microsoft.com/office/officeart/2005/8/layout/vList5"/>
    <dgm:cxn modelId="{90056F08-C362-403C-AEBC-E70056DB3AE5}" srcId="{F3E18AB2-A220-4B03-A6A4-43593CC9B8F5}" destId="{16AAFF06-74F4-4293-9A7C-E6B3564600F8}" srcOrd="3" destOrd="0" parTransId="{890185BB-CAC4-4870-A05E-464067F5441D}" sibTransId="{EDAF5E8E-9A87-4BD9-A9E1-4664A266921F}"/>
    <dgm:cxn modelId="{6B242C23-FD37-41BF-A71D-6209DA49CC1A}" type="presOf" srcId="{2638AB1A-894F-4876-BBD1-6CB4B30ED42B}" destId="{98034682-F1DE-4A5F-86ED-E780E2672861}" srcOrd="0" destOrd="1" presId="urn:microsoft.com/office/officeart/2005/8/layout/vList5"/>
    <dgm:cxn modelId="{B971DD96-2B35-49A7-9825-0A6CBAB9BF0C}" type="presParOf" srcId="{B1E7A532-3541-499C-AB52-003596BF154A}" destId="{A1AF4630-42ED-40DA-B6DC-9244C3A7094F}" srcOrd="0" destOrd="0" presId="urn:microsoft.com/office/officeart/2005/8/layout/vList5"/>
    <dgm:cxn modelId="{E5827874-7C5A-45D2-A861-62875B0C93D1}" type="presParOf" srcId="{A1AF4630-42ED-40DA-B6DC-9244C3A7094F}" destId="{8CA986EC-24B4-4819-B358-508F6E7270BB}" srcOrd="0" destOrd="0" presId="urn:microsoft.com/office/officeart/2005/8/layout/vList5"/>
    <dgm:cxn modelId="{899BF3CB-F553-4100-A5CB-49A82659DEB4}" type="presParOf" srcId="{A1AF4630-42ED-40DA-B6DC-9244C3A7094F}" destId="{98034682-F1DE-4A5F-86ED-E780E2672861}"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34AA98-7E52-4DD4-AA36-A3BAAF9F92E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C7FF244-A580-4B81-BDCB-17C3B3A49F25}">
      <dgm:prSet/>
      <dgm:spPr/>
      <dgm:t>
        <a:bodyPr/>
        <a:lstStyle/>
        <a:p>
          <a:pPr rtl="0"/>
          <a:r>
            <a:rPr lang="en-US" b="0" i="0" baseline="0" smtClean="0"/>
            <a:t>There are no significant difference between various types of floss to remove dental plaque , they all work equally well ( Grossman 1979, Keller 1969).</a:t>
          </a:r>
          <a:endParaRPr lang="en-US"/>
        </a:p>
      </dgm:t>
    </dgm:pt>
    <dgm:pt modelId="{E6BB0DD4-8448-4FFC-ADC9-F30F19F79C8D}" type="parTrans" cxnId="{42562C81-CB81-4DF9-A1EF-BB4A8A575B72}">
      <dgm:prSet/>
      <dgm:spPr/>
      <dgm:t>
        <a:bodyPr/>
        <a:lstStyle/>
        <a:p>
          <a:endParaRPr lang="en-US"/>
        </a:p>
      </dgm:t>
    </dgm:pt>
    <dgm:pt modelId="{9FF3EC0D-6A80-4198-B25B-ECDB028850B3}" type="sibTrans" cxnId="{42562C81-CB81-4DF9-A1EF-BB4A8A575B72}">
      <dgm:prSet/>
      <dgm:spPr/>
      <dgm:t>
        <a:bodyPr/>
        <a:lstStyle/>
        <a:p>
          <a:endParaRPr lang="en-US"/>
        </a:p>
      </dgm:t>
    </dgm:pt>
    <dgm:pt modelId="{158529FB-C8AB-4A09-8DCA-07E2CE7F8EF4}">
      <dgm:prSet/>
      <dgm:spPr/>
      <dgm:t>
        <a:bodyPr/>
        <a:lstStyle/>
        <a:p>
          <a:pPr rtl="0"/>
          <a:r>
            <a:rPr lang="en-US" b="0" i="0" baseline="0" smtClean="0"/>
            <a:t>Graves et al. in 1989 evaluated in a 2 week clinical trial the efficacy of unwaxed dental floss, dental tape, waxed floss, and tooth brushing alone in reduction of interproximal bleeding. </a:t>
          </a:r>
          <a:endParaRPr lang="en-US"/>
        </a:p>
      </dgm:t>
    </dgm:pt>
    <dgm:pt modelId="{F67AB74C-8811-44BD-9790-DC448E0063E9}" type="parTrans" cxnId="{F5692980-22AD-443B-AFE3-A9AC13405898}">
      <dgm:prSet/>
      <dgm:spPr/>
      <dgm:t>
        <a:bodyPr/>
        <a:lstStyle/>
        <a:p>
          <a:endParaRPr lang="en-US"/>
        </a:p>
      </dgm:t>
    </dgm:pt>
    <dgm:pt modelId="{FB957E19-A98B-4285-B99B-09AE5FDC72D7}" type="sibTrans" cxnId="{F5692980-22AD-443B-AFE3-A9AC13405898}">
      <dgm:prSet/>
      <dgm:spPr/>
      <dgm:t>
        <a:bodyPr/>
        <a:lstStyle/>
        <a:p>
          <a:endParaRPr lang="en-US"/>
        </a:p>
      </dgm:t>
    </dgm:pt>
    <dgm:pt modelId="{8FE72670-5A2B-4AA1-98DA-D42680E92250}">
      <dgm:prSet/>
      <dgm:spPr/>
      <dgm:t>
        <a:bodyPr/>
        <a:lstStyle/>
        <a:p>
          <a:pPr rtl="0"/>
          <a:r>
            <a:rPr lang="en-US" b="0" i="0" baseline="0" smtClean="0"/>
            <a:t>The result showed that the dental tape and dental floss were equally effective in reducing interproximal bleeding and twise  effective as toothbrushing alone.</a:t>
          </a:r>
          <a:endParaRPr lang="en-US"/>
        </a:p>
      </dgm:t>
    </dgm:pt>
    <dgm:pt modelId="{F24A9917-08C9-40AF-BCFF-430D5BF56F5C}" type="parTrans" cxnId="{BDC66FEF-FED4-4DBF-A3BE-4228C6F649F3}">
      <dgm:prSet/>
      <dgm:spPr/>
      <dgm:t>
        <a:bodyPr/>
        <a:lstStyle/>
        <a:p>
          <a:endParaRPr lang="en-US"/>
        </a:p>
      </dgm:t>
    </dgm:pt>
    <dgm:pt modelId="{44C82B9D-3C60-43BC-92C2-2910BB01D743}" type="sibTrans" cxnId="{BDC66FEF-FED4-4DBF-A3BE-4228C6F649F3}">
      <dgm:prSet/>
      <dgm:spPr/>
      <dgm:t>
        <a:bodyPr/>
        <a:lstStyle/>
        <a:p>
          <a:endParaRPr lang="en-US"/>
        </a:p>
      </dgm:t>
    </dgm:pt>
    <dgm:pt modelId="{B14829E8-6A17-41FF-A88F-0E9839B5D772}" type="pres">
      <dgm:prSet presAssocID="{7F34AA98-7E52-4DD4-AA36-A3BAAF9F92E3}" presName="linear" presStyleCnt="0">
        <dgm:presLayoutVars>
          <dgm:animLvl val="lvl"/>
          <dgm:resizeHandles val="exact"/>
        </dgm:presLayoutVars>
      </dgm:prSet>
      <dgm:spPr/>
      <dgm:t>
        <a:bodyPr/>
        <a:lstStyle/>
        <a:p>
          <a:endParaRPr lang="en-US"/>
        </a:p>
      </dgm:t>
    </dgm:pt>
    <dgm:pt modelId="{999699EF-BB9B-48A4-B956-9583BA84F0A8}" type="pres">
      <dgm:prSet presAssocID="{CC7FF244-A580-4B81-BDCB-17C3B3A49F25}" presName="parentText" presStyleLbl="node1" presStyleIdx="0" presStyleCnt="3">
        <dgm:presLayoutVars>
          <dgm:chMax val="0"/>
          <dgm:bulletEnabled val="1"/>
        </dgm:presLayoutVars>
      </dgm:prSet>
      <dgm:spPr/>
      <dgm:t>
        <a:bodyPr/>
        <a:lstStyle/>
        <a:p>
          <a:endParaRPr lang="en-US"/>
        </a:p>
      </dgm:t>
    </dgm:pt>
    <dgm:pt modelId="{DC172D3F-60DC-4AFE-90D4-1034911CC648}" type="pres">
      <dgm:prSet presAssocID="{9FF3EC0D-6A80-4198-B25B-ECDB028850B3}" presName="spacer" presStyleCnt="0"/>
      <dgm:spPr/>
    </dgm:pt>
    <dgm:pt modelId="{9C9677C8-3736-467D-A920-95206A2F6A8D}" type="pres">
      <dgm:prSet presAssocID="{158529FB-C8AB-4A09-8DCA-07E2CE7F8EF4}" presName="parentText" presStyleLbl="node1" presStyleIdx="1" presStyleCnt="3">
        <dgm:presLayoutVars>
          <dgm:chMax val="0"/>
          <dgm:bulletEnabled val="1"/>
        </dgm:presLayoutVars>
      </dgm:prSet>
      <dgm:spPr/>
      <dgm:t>
        <a:bodyPr/>
        <a:lstStyle/>
        <a:p>
          <a:endParaRPr lang="en-US"/>
        </a:p>
      </dgm:t>
    </dgm:pt>
    <dgm:pt modelId="{DBDC3E50-1287-468F-8522-B483CCD86964}" type="pres">
      <dgm:prSet presAssocID="{FB957E19-A98B-4285-B99B-09AE5FDC72D7}" presName="spacer" presStyleCnt="0"/>
      <dgm:spPr/>
    </dgm:pt>
    <dgm:pt modelId="{A5E7948C-FA40-4213-A616-DB6080AE18F5}" type="pres">
      <dgm:prSet presAssocID="{8FE72670-5A2B-4AA1-98DA-D42680E92250}" presName="parentText" presStyleLbl="node1" presStyleIdx="2" presStyleCnt="3">
        <dgm:presLayoutVars>
          <dgm:chMax val="0"/>
          <dgm:bulletEnabled val="1"/>
        </dgm:presLayoutVars>
      </dgm:prSet>
      <dgm:spPr/>
      <dgm:t>
        <a:bodyPr/>
        <a:lstStyle/>
        <a:p>
          <a:endParaRPr lang="en-US"/>
        </a:p>
      </dgm:t>
    </dgm:pt>
  </dgm:ptLst>
  <dgm:cxnLst>
    <dgm:cxn modelId="{3D529D44-8207-4910-A57C-9F6DFACFECFD}" type="presOf" srcId="{CC7FF244-A580-4B81-BDCB-17C3B3A49F25}" destId="{999699EF-BB9B-48A4-B956-9583BA84F0A8}" srcOrd="0" destOrd="0" presId="urn:microsoft.com/office/officeart/2005/8/layout/vList2"/>
    <dgm:cxn modelId="{BDC66FEF-FED4-4DBF-A3BE-4228C6F649F3}" srcId="{7F34AA98-7E52-4DD4-AA36-A3BAAF9F92E3}" destId="{8FE72670-5A2B-4AA1-98DA-D42680E92250}" srcOrd="2" destOrd="0" parTransId="{F24A9917-08C9-40AF-BCFF-430D5BF56F5C}" sibTransId="{44C82B9D-3C60-43BC-92C2-2910BB01D743}"/>
    <dgm:cxn modelId="{37C3B5E5-26F6-46A9-89C2-6F78A9124C98}" type="presOf" srcId="{158529FB-C8AB-4A09-8DCA-07E2CE7F8EF4}" destId="{9C9677C8-3736-467D-A920-95206A2F6A8D}" srcOrd="0" destOrd="0" presId="urn:microsoft.com/office/officeart/2005/8/layout/vList2"/>
    <dgm:cxn modelId="{42562C81-CB81-4DF9-A1EF-BB4A8A575B72}" srcId="{7F34AA98-7E52-4DD4-AA36-A3BAAF9F92E3}" destId="{CC7FF244-A580-4B81-BDCB-17C3B3A49F25}" srcOrd="0" destOrd="0" parTransId="{E6BB0DD4-8448-4FFC-ADC9-F30F19F79C8D}" sibTransId="{9FF3EC0D-6A80-4198-B25B-ECDB028850B3}"/>
    <dgm:cxn modelId="{F2600B4F-9F95-40E4-B579-DBE201E22142}" type="presOf" srcId="{8FE72670-5A2B-4AA1-98DA-D42680E92250}" destId="{A5E7948C-FA40-4213-A616-DB6080AE18F5}" srcOrd="0" destOrd="0" presId="urn:microsoft.com/office/officeart/2005/8/layout/vList2"/>
    <dgm:cxn modelId="{F5692980-22AD-443B-AFE3-A9AC13405898}" srcId="{7F34AA98-7E52-4DD4-AA36-A3BAAF9F92E3}" destId="{158529FB-C8AB-4A09-8DCA-07E2CE7F8EF4}" srcOrd="1" destOrd="0" parTransId="{F67AB74C-8811-44BD-9790-DC448E0063E9}" sibTransId="{FB957E19-A98B-4285-B99B-09AE5FDC72D7}"/>
    <dgm:cxn modelId="{FF245A6C-7C4C-49AB-850A-458FAAA312A6}" type="presOf" srcId="{7F34AA98-7E52-4DD4-AA36-A3BAAF9F92E3}" destId="{B14829E8-6A17-41FF-A88F-0E9839B5D772}" srcOrd="0" destOrd="0" presId="urn:microsoft.com/office/officeart/2005/8/layout/vList2"/>
    <dgm:cxn modelId="{63C01273-3799-477A-8866-506C07196454}" type="presParOf" srcId="{B14829E8-6A17-41FF-A88F-0E9839B5D772}" destId="{999699EF-BB9B-48A4-B956-9583BA84F0A8}" srcOrd="0" destOrd="0" presId="urn:microsoft.com/office/officeart/2005/8/layout/vList2"/>
    <dgm:cxn modelId="{DF05ED7B-A0C9-42A2-882B-D0CDC89CD76A}" type="presParOf" srcId="{B14829E8-6A17-41FF-A88F-0E9839B5D772}" destId="{DC172D3F-60DC-4AFE-90D4-1034911CC648}" srcOrd="1" destOrd="0" presId="urn:microsoft.com/office/officeart/2005/8/layout/vList2"/>
    <dgm:cxn modelId="{2B77B500-8446-40E2-B23A-FE435C822522}" type="presParOf" srcId="{B14829E8-6A17-41FF-A88F-0E9839B5D772}" destId="{9C9677C8-3736-467D-A920-95206A2F6A8D}" srcOrd="2" destOrd="0" presId="urn:microsoft.com/office/officeart/2005/8/layout/vList2"/>
    <dgm:cxn modelId="{55D02E41-9D96-46C0-882B-05111A808922}" type="presParOf" srcId="{B14829E8-6A17-41FF-A88F-0E9839B5D772}" destId="{DBDC3E50-1287-468F-8522-B483CCD86964}" srcOrd="3" destOrd="0" presId="urn:microsoft.com/office/officeart/2005/8/layout/vList2"/>
    <dgm:cxn modelId="{1571D8A3-39F4-408E-8F18-84CAC52C22FD}" type="presParOf" srcId="{B14829E8-6A17-41FF-A88F-0E9839B5D772}" destId="{A5E7948C-FA40-4213-A616-DB6080AE18F5}"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02844F-5A0E-4616-9232-9895ACEEEA1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7434825-0AEE-45A7-AD8A-293D944F2645}">
      <dgm:prSet/>
      <dgm:spPr/>
      <dgm:t>
        <a:bodyPr/>
        <a:lstStyle/>
        <a:p>
          <a:pPr rtl="0"/>
          <a:r>
            <a:rPr lang="en-US" b="0" i="0" baseline="0" smtClean="0"/>
            <a:t>Flossing can be made easier by using a floss holder –</a:t>
          </a:r>
          <a:endParaRPr lang="en-US"/>
        </a:p>
      </dgm:t>
    </dgm:pt>
    <dgm:pt modelId="{237C4B9F-988E-43A6-B284-038F197211B7}" type="parTrans" cxnId="{F98AA480-1696-40E2-AE1A-EF05B946097F}">
      <dgm:prSet/>
      <dgm:spPr/>
      <dgm:t>
        <a:bodyPr/>
        <a:lstStyle/>
        <a:p>
          <a:endParaRPr lang="en-US"/>
        </a:p>
      </dgm:t>
    </dgm:pt>
    <dgm:pt modelId="{003DF8BC-C73F-4794-AD2C-94BE88DD70B4}" type="sibTrans" cxnId="{F98AA480-1696-40E2-AE1A-EF05B946097F}">
      <dgm:prSet/>
      <dgm:spPr/>
      <dgm:t>
        <a:bodyPr/>
        <a:lstStyle/>
        <a:p>
          <a:endParaRPr lang="en-US"/>
        </a:p>
      </dgm:t>
    </dgm:pt>
    <dgm:pt modelId="{6359CD1C-D40E-4068-BD90-2216E1C39290}">
      <dgm:prSet/>
      <dgm:spPr/>
      <dgm:t>
        <a:bodyPr/>
        <a:lstStyle/>
        <a:p>
          <a:pPr rtl="0"/>
          <a:r>
            <a:rPr lang="en-US" b="0" i="0" baseline="0" smtClean="0"/>
            <a:t>Floss holder should have –</a:t>
          </a:r>
          <a:endParaRPr lang="en-US"/>
        </a:p>
      </dgm:t>
    </dgm:pt>
    <dgm:pt modelId="{87485424-BBBB-42AF-ABC6-35C9C5D00246}" type="parTrans" cxnId="{1401C25B-4652-4CE5-92BE-6CEB1F8E1C83}">
      <dgm:prSet/>
      <dgm:spPr/>
      <dgm:t>
        <a:bodyPr/>
        <a:lstStyle/>
        <a:p>
          <a:endParaRPr lang="en-US"/>
        </a:p>
      </dgm:t>
    </dgm:pt>
    <dgm:pt modelId="{5559A3CD-CD40-42A9-9577-E7F110D61356}" type="sibTrans" cxnId="{1401C25B-4652-4CE5-92BE-6CEB1F8E1C83}">
      <dgm:prSet/>
      <dgm:spPr/>
      <dgm:t>
        <a:bodyPr/>
        <a:lstStyle/>
        <a:p>
          <a:endParaRPr lang="en-US"/>
        </a:p>
      </dgm:t>
    </dgm:pt>
    <dgm:pt modelId="{A60EB35E-5D4F-456E-B047-AA6EF987BB3F}">
      <dgm:prSet/>
      <dgm:spPr/>
      <dgm:t>
        <a:bodyPr/>
        <a:lstStyle/>
        <a:p>
          <a:pPr rtl="0"/>
          <a:r>
            <a:rPr lang="en-US" b="0" i="0" baseline="0" smtClean="0"/>
            <a:t>One or two fork that enough to keep the floss tent 	even when its moved pass tight contact area </a:t>
          </a:r>
          <a:endParaRPr lang="en-US"/>
        </a:p>
      </dgm:t>
    </dgm:pt>
    <dgm:pt modelId="{50DC203B-168C-40CB-BE79-EBBAEBA24149}" type="parTrans" cxnId="{4D84B04F-E99A-4C4A-BECA-4AAAD3ED2FFD}">
      <dgm:prSet/>
      <dgm:spPr/>
      <dgm:t>
        <a:bodyPr/>
        <a:lstStyle/>
        <a:p>
          <a:endParaRPr lang="en-US"/>
        </a:p>
      </dgm:t>
    </dgm:pt>
    <dgm:pt modelId="{09FBE40A-5898-46C0-AA46-90CE29DAA0D6}" type="sibTrans" cxnId="{4D84B04F-E99A-4C4A-BECA-4AAAD3ED2FFD}">
      <dgm:prSet/>
      <dgm:spPr/>
      <dgm:t>
        <a:bodyPr/>
        <a:lstStyle/>
        <a:p>
          <a:endParaRPr lang="en-US"/>
        </a:p>
      </dgm:t>
    </dgm:pt>
    <dgm:pt modelId="{8C877FDE-6149-4E3A-9ED0-601124AC4A05}">
      <dgm:prSet/>
      <dgm:spPr/>
      <dgm:t>
        <a:bodyPr/>
        <a:lstStyle/>
        <a:p>
          <a:pPr rtl="0"/>
          <a:r>
            <a:rPr lang="en-US" b="0" i="0" baseline="0" smtClean="0"/>
            <a:t>An effective and simple mounting mechanisms   </a:t>
          </a:r>
          <a:endParaRPr lang="en-US"/>
        </a:p>
      </dgm:t>
    </dgm:pt>
    <dgm:pt modelId="{E28AC80A-3C16-46C5-B66B-CCE8025FC0EC}" type="parTrans" cxnId="{50652CE4-A4E8-4794-BF18-5DD8EEAD634E}">
      <dgm:prSet/>
      <dgm:spPr/>
      <dgm:t>
        <a:bodyPr/>
        <a:lstStyle/>
        <a:p>
          <a:endParaRPr lang="en-US"/>
        </a:p>
      </dgm:t>
    </dgm:pt>
    <dgm:pt modelId="{2BE18552-A8C4-4790-BA24-C67FE74DA93E}" type="sibTrans" cxnId="{50652CE4-A4E8-4794-BF18-5DD8EEAD634E}">
      <dgm:prSet/>
      <dgm:spPr/>
      <dgm:t>
        <a:bodyPr/>
        <a:lstStyle/>
        <a:p>
          <a:endParaRPr lang="en-US"/>
        </a:p>
      </dgm:t>
    </dgm:pt>
    <dgm:pt modelId="{1E90E5B4-3340-4FAA-8B8D-6FE874822A8C}" type="pres">
      <dgm:prSet presAssocID="{C402844F-5A0E-4616-9232-9895ACEEEA11}" presName="Name0" presStyleCnt="0">
        <dgm:presLayoutVars>
          <dgm:dir/>
          <dgm:animLvl val="lvl"/>
          <dgm:resizeHandles val="exact"/>
        </dgm:presLayoutVars>
      </dgm:prSet>
      <dgm:spPr/>
      <dgm:t>
        <a:bodyPr/>
        <a:lstStyle/>
        <a:p>
          <a:endParaRPr lang="en-US"/>
        </a:p>
      </dgm:t>
    </dgm:pt>
    <dgm:pt modelId="{F1FABB04-F0A6-4329-ACF1-5819BC20DBD2}" type="pres">
      <dgm:prSet presAssocID="{87434825-0AEE-45A7-AD8A-293D944F2645}" presName="linNode" presStyleCnt="0"/>
      <dgm:spPr/>
    </dgm:pt>
    <dgm:pt modelId="{3D427006-6819-4315-82CF-E4D4AB1DE2AD}" type="pres">
      <dgm:prSet presAssocID="{87434825-0AEE-45A7-AD8A-293D944F2645}" presName="parentText" presStyleLbl="node1" presStyleIdx="0" presStyleCnt="2">
        <dgm:presLayoutVars>
          <dgm:chMax val="1"/>
          <dgm:bulletEnabled val="1"/>
        </dgm:presLayoutVars>
      </dgm:prSet>
      <dgm:spPr/>
      <dgm:t>
        <a:bodyPr/>
        <a:lstStyle/>
        <a:p>
          <a:endParaRPr lang="en-US"/>
        </a:p>
      </dgm:t>
    </dgm:pt>
    <dgm:pt modelId="{968DE27A-6179-4534-82CD-229F90B7079D}" type="pres">
      <dgm:prSet presAssocID="{003DF8BC-C73F-4794-AD2C-94BE88DD70B4}" presName="sp" presStyleCnt="0"/>
      <dgm:spPr/>
    </dgm:pt>
    <dgm:pt modelId="{D13DAABA-9107-4BCC-B911-49A2741D063C}" type="pres">
      <dgm:prSet presAssocID="{6359CD1C-D40E-4068-BD90-2216E1C39290}" presName="linNode" presStyleCnt="0"/>
      <dgm:spPr/>
    </dgm:pt>
    <dgm:pt modelId="{782B0664-7DAF-496B-926C-3349BBE7E191}" type="pres">
      <dgm:prSet presAssocID="{6359CD1C-D40E-4068-BD90-2216E1C39290}" presName="parentText" presStyleLbl="node1" presStyleIdx="1" presStyleCnt="2">
        <dgm:presLayoutVars>
          <dgm:chMax val="1"/>
          <dgm:bulletEnabled val="1"/>
        </dgm:presLayoutVars>
      </dgm:prSet>
      <dgm:spPr/>
      <dgm:t>
        <a:bodyPr/>
        <a:lstStyle/>
        <a:p>
          <a:endParaRPr lang="en-US"/>
        </a:p>
      </dgm:t>
    </dgm:pt>
    <dgm:pt modelId="{656B4D26-876C-4E53-8A2F-200D67DAFD44}" type="pres">
      <dgm:prSet presAssocID="{6359CD1C-D40E-4068-BD90-2216E1C39290}" presName="descendantText" presStyleLbl="alignAccFollowNode1" presStyleIdx="0" presStyleCnt="1">
        <dgm:presLayoutVars>
          <dgm:bulletEnabled val="1"/>
        </dgm:presLayoutVars>
      </dgm:prSet>
      <dgm:spPr/>
      <dgm:t>
        <a:bodyPr/>
        <a:lstStyle/>
        <a:p>
          <a:endParaRPr lang="en-US"/>
        </a:p>
      </dgm:t>
    </dgm:pt>
  </dgm:ptLst>
  <dgm:cxnLst>
    <dgm:cxn modelId="{50652CE4-A4E8-4794-BF18-5DD8EEAD634E}" srcId="{6359CD1C-D40E-4068-BD90-2216E1C39290}" destId="{8C877FDE-6149-4E3A-9ED0-601124AC4A05}" srcOrd="1" destOrd="0" parTransId="{E28AC80A-3C16-46C5-B66B-CCE8025FC0EC}" sibTransId="{2BE18552-A8C4-4790-BA24-C67FE74DA93E}"/>
    <dgm:cxn modelId="{1401C25B-4652-4CE5-92BE-6CEB1F8E1C83}" srcId="{C402844F-5A0E-4616-9232-9895ACEEEA11}" destId="{6359CD1C-D40E-4068-BD90-2216E1C39290}" srcOrd="1" destOrd="0" parTransId="{87485424-BBBB-42AF-ABC6-35C9C5D00246}" sibTransId="{5559A3CD-CD40-42A9-9577-E7F110D61356}"/>
    <dgm:cxn modelId="{E8660FE4-DFD0-4739-B968-E113E427ED77}" type="presOf" srcId="{A60EB35E-5D4F-456E-B047-AA6EF987BB3F}" destId="{656B4D26-876C-4E53-8A2F-200D67DAFD44}" srcOrd="0" destOrd="0" presId="urn:microsoft.com/office/officeart/2005/8/layout/vList5"/>
    <dgm:cxn modelId="{AE7617C8-5DE9-447D-9DA2-D1C93453E9AE}" type="presOf" srcId="{8C877FDE-6149-4E3A-9ED0-601124AC4A05}" destId="{656B4D26-876C-4E53-8A2F-200D67DAFD44}" srcOrd="0" destOrd="1" presId="urn:microsoft.com/office/officeart/2005/8/layout/vList5"/>
    <dgm:cxn modelId="{F98AA480-1696-40E2-AE1A-EF05B946097F}" srcId="{C402844F-5A0E-4616-9232-9895ACEEEA11}" destId="{87434825-0AEE-45A7-AD8A-293D944F2645}" srcOrd="0" destOrd="0" parTransId="{237C4B9F-988E-43A6-B284-038F197211B7}" sibTransId="{003DF8BC-C73F-4794-AD2C-94BE88DD70B4}"/>
    <dgm:cxn modelId="{FD08433B-945B-46B2-9523-D9AD9B796338}" type="presOf" srcId="{6359CD1C-D40E-4068-BD90-2216E1C39290}" destId="{782B0664-7DAF-496B-926C-3349BBE7E191}" srcOrd="0" destOrd="0" presId="urn:microsoft.com/office/officeart/2005/8/layout/vList5"/>
    <dgm:cxn modelId="{4D84B04F-E99A-4C4A-BECA-4AAAD3ED2FFD}" srcId="{6359CD1C-D40E-4068-BD90-2216E1C39290}" destId="{A60EB35E-5D4F-456E-B047-AA6EF987BB3F}" srcOrd="0" destOrd="0" parTransId="{50DC203B-168C-40CB-BE79-EBBAEBA24149}" sibTransId="{09FBE40A-5898-46C0-AA46-90CE29DAA0D6}"/>
    <dgm:cxn modelId="{D251CE22-3EA4-46E2-903C-18691FDA654C}" type="presOf" srcId="{87434825-0AEE-45A7-AD8A-293D944F2645}" destId="{3D427006-6819-4315-82CF-E4D4AB1DE2AD}" srcOrd="0" destOrd="0" presId="urn:microsoft.com/office/officeart/2005/8/layout/vList5"/>
    <dgm:cxn modelId="{DDCBB6BB-B1BD-4C36-AD77-0ADF7D92E477}" type="presOf" srcId="{C402844F-5A0E-4616-9232-9895ACEEEA11}" destId="{1E90E5B4-3340-4FAA-8B8D-6FE874822A8C}" srcOrd="0" destOrd="0" presId="urn:microsoft.com/office/officeart/2005/8/layout/vList5"/>
    <dgm:cxn modelId="{74E60F18-AA85-40BC-BC3B-5A3E0CA0480A}" type="presParOf" srcId="{1E90E5B4-3340-4FAA-8B8D-6FE874822A8C}" destId="{F1FABB04-F0A6-4329-ACF1-5819BC20DBD2}" srcOrd="0" destOrd="0" presId="urn:microsoft.com/office/officeart/2005/8/layout/vList5"/>
    <dgm:cxn modelId="{F16D656B-CE93-458A-9154-965955AFBA4F}" type="presParOf" srcId="{F1FABB04-F0A6-4329-ACF1-5819BC20DBD2}" destId="{3D427006-6819-4315-82CF-E4D4AB1DE2AD}" srcOrd="0" destOrd="0" presId="urn:microsoft.com/office/officeart/2005/8/layout/vList5"/>
    <dgm:cxn modelId="{25EE6844-F7A6-4B9B-8880-5997C78F45E4}" type="presParOf" srcId="{1E90E5B4-3340-4FAA-8B8D-6FE874822A8C}" destId="{968DE27A-6179-4534-82CD-229F90B7079D}" srcOrd="1" destOrd="0" presId="urn:microsoft.com/office/officeart/2005/8/layout/vList5"/>
    <dgm:cxn modelId="{33282DF2-4419-49A6-A2A2-3C1F0FACC42A}" type="presParOf" srcId="{1E90E5B4-3340-4FAA-8B8D-6FE874822A8C}" destId="{D13DAABA-9107-4BCC-B911-49A2741D063C}" srcOrd="2" destOrd="0" presId="urn:microsoft.com/office/officeart/2005/8/layout/vList5"/>
    <dgm:cxn modelId="{B2C757FC-0FB6-4BC0-9B1D-CC8B324E557F}" type="presParOf" srcId="{D13DAABA-9107-4BCC-B911-49A2741D063C}" destId="{782B0664-7DAF-496B-926C-3349BBE7E191}" srcOrd="0" destOrd="0" presId="urn:microsoft.com/office/officeart/2005/8/layout/vList5"/>
    <dgm:cxn modelId="{1B4032AE-DD28-4DF1-A512-99784D111E37}" type="presParOf" srcId="{D13DAABA-9107-4BCC-B911-49A2741D063C}" destId="{656B4D26-876C-4E53-8A2F-200D67DAFD44}"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3EC080-B729-4198-8272-BC5FF3802158}" type="doc">
      <dgm:prSet loTypeId="urn:microsoft.com/office/officeart/2005/8/layout/orgChart1" loCatId="hierarchy" qsTypeId="urn:microsoft.com/office/officeart/2005/8/quickstyle/simple3" qsCatId="simple" csTypeId="urn:microsoft.com/office/officeart/2005/8/colors/accent1_2" csCatId="accent1" phldr="1"/>
      <dgm:spPr/>
    </dgm:pt>
    <dgm:pt modelId="{1816BF5F-DB11-4E43-8CD8-12AA47B05C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cs typeface="Arial" charset="0"/>
            </a:rPr>
            <a:t>CHEMICAL PLAQUE CONTROL AGENTS</a:t>
          </a:r>
        </a:p>
      </dgm:t>
    </dgm:pt>
    <dgm:pt modelId="{1E970A02-C8F5-4FF2-A82E-A623EFCCBCAE}" type="parTrans" cxnId="{0583A078-D6CC-40DB-BE79-32CBD06AF39A}">
      <dgm:prSet/>
      <dgm:spPr/>
      <dgm:t>
        <a:bodyPr/>
        <a:lstStyle/>
        <a:p>
          <a:endParaRPr lang="en-US"/>
        </a:p>
      </dgm:t>
    </dgm:pt>
    <dgm:pt modelId="{C8367F33-682B-4F9C-BE23-81DF6136D0AF}" type="sibTrans" cxnId="{0583A078-D6CC-40DB-BE79-32CBD06AF39A}">
      <dgm:prSet/>
      <dgm:spPr/>
      <dgm:t>
        <a:bodyPr/>
        <a:lstStyle/>
        <a:p>
          <a:endParaRPr lang="en-US"/>
        </a:p>
      </dgm:t>
    </dgm:pt>
    <dgm:pt modelId="{B52991A4-9C3D-4781-9278-FFC739603D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FIRST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Eg: antibiotics, phenol,quarternary ammonium compounds &amp; sanguinarine</a:t>
          </a:r>
          <a:endParaRPr kumimoji="0" lang="en-US" altLang="en-US" b="0" i="0" u="none" strike="noStrike" cap="none" normalizeH="0" baseline="0" dirty="0" smtClean="0">
            <a:ln/>
            <a:effectLst/>
            <a:cs typeface="Arial" charset="0"/>
          </a:endParaRPr>
        </a:p>
      </dgm:t>
    </dgm:pt>
    <dgm:pt modelId="{E5EC905A-5B9E-40C5-B54F-9E73926AC9C8}" type="parTrans" cxnId="{B466E0EE-25BD-41F9-9B24-1BB3E0031BC6}">
      <dgm:prSet/>
      <dgm:spPr/>
      <dgm:t>
        <a:bodyPr/>
        <a:lstStyle/>
        <a:p>
          <a:endParaRPr lang="en-US"/>
        </a:p>
      </dgm:t>
    </dgm:pt>
    <dgm:pt modelId="{71DA6EE0-CB9D-4390-864A-1CF6772973D7}" type="sibTrans" cxnId="{B466E0EE-25BD-41F9-9B24-1BB3E0031BC6}">
      <dgm:prSet/>
      <dgm:spPr/>
      <dgm:t>
        <a:bodyPr/>
        <a:lstStyle/>
        <a:p>
          <a:endParaRPr lang="en-US"/>
        </a:p>
      </dgm:t>
    </dgm:pt>
    <dgm:pt modelId="{D0DDC332-6300-42D4-AE24-46AB8E37AA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SECOND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Eg: Bisbiguanides,(chlorhexidine)</a:t>
          </a:r>
          <a:endParaRPr kumimoji="0" lang="en-US" altLang="en-US" b="0" i="0" u="none" strike="noStrike" cap="none" normalizeH="0" baseline="0" dirty="0" smtClean="0">
            <a:ln/>
            <a:effectLst/>
            <a:cs typeface="Arial" charset="0"/>
          </a:endParaRPr>
        </a:p>
      </dgm:t>
    </dgm:pt>
    <dgm:pt modelId="{7A943471-3F85-4D88-AD59-EA8139CFA2A7}" type="parTrans" cxnId="{50E9D8DE-99B1-49A4-862A-10A732CFF2B0}">
      <dgm:prSet/>
      <dgm:spPr/>
      <dgm:t>
        <a:bodyPr/>
        <a:lstStyle/>
        <a:p>
          <a:endParaRPr lang="en-US"/>
        </a:p>
      </dgm:t>
    </dgm:pt>
    <dgm:pt modelId="{4D93AA2E-9F10-47B6-9A8E-4DA8D2F184C9}" type="sibTrans" cxnId="{50E9D8DE-99B1-49A4-862A-10A732CFF2B0}">
      <dgm:prSet/>
      <dgm:spPr/>
      <dgm:t>
        <a:bodyPr/>
        <a:lstStyle/>
        <a:p>
          <a:endParaRPr lang="en-US"/>
        </a:p>
      </dgm:t>
    </dgm:pt>
    <dgm:pt modelId="{23D1A8DB-B56F-459F-9E60-B035F7B016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THIRD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effectLst/>
              <a:cs typeface="Arial" charset="0"/>
            </a:rPr>
            <a:t>Eg: delmopinol</a:t>
          </a:r>
          <a:endParaRPr kumimoji="0" lang="en-US" altLang="en-US" b="0" i="0" u="none" strike="noStrike" cap="none" normalizeH="0" baseline="0" dirty="0" smtClean="0">
            <a:ln/>
            <a:effectLst/>
            <a:cs typeface="Arial" charset="0"/>
          </a:endParaRPr>
        </a:p>
      </dgm:t>
    </dgm:pt>
    <dgm:pt modelId="{81DF84A2-D123-43A6-AF11-747F9058B34A}" type="parTrans" cxnId="{3F4CC8B2-5517-4B0B-AC0C-F17B63DDF3A8}">
      <dgm:prSet/>
      <dgm:spPr/>
      <dgm:t>
        <a:bodyPr/>
        <a:lstStyle/>
        <a:p>
          <a:endParaRPr lang="en-US"/>
        </a:p>
      </dgm:t>
    </dgm:pt>
    <dgm:pt modelId="{23A91CE5-4A44-4B1E-8381-4EEFC332FF54}" type="sibTrans" cxnId="{3F4CC8B2-5517-4B0B-AC0C-F17B63DDF3A8}">
      <dgm:prSet/>
      <dgm:spPr/>
      <dgm:t>
        <a:bodyPr/>
        <a:lstStyle/>
        <a:p>
          <a:endParaRPr lang="en-US"/>
        </a:p>
      </dgm:t>
    </dgm:pt>
    <dgm:pt modelId="{FF9DDEAE-8258-4D32-93BC-CFD7B9B6D177}" type="pres">
      <dgm:prSet presAssocID="{8D3EC080-B729-4198-8272-BC5FF3802158}" presName="hierChild1" presStyleCnt="0">
        <dgm:presLayoutVars>
          <dgm:orgChart val="1"/>
          <dgm:chPref val="1"/>
          <dgm:dir/>
          <dgm:animOne val="branch"/>
          <dgm:animLvl val="lvl"/>
          <dgm:resizeHandles/>
        </dgm:presLayoutVars>
      </dgm:prSet>
      <dgm:spPr/>
    </dgm:pt>
    <dgm:pt modelId="{6B2820B2-9B1B-489D-951D-78DC70A18321}" type="pres">
      <dgm:prSet presAssocID="{1816BF5F-DB11-4E43-8CD8-12AA47B05CB0}" presName="hierRoot1" presStyleCnt="0">
        <dgm:presLayoutVars>
          <dgm:hierBranch val="r"/>
        </dgm:presLayoutVars>
      </dgm:prSet>
      <dgm:spPr/>
    </dgm:pt>
    <dgm:pt modelId="{23638F60-22F3-4820-A87C-83A187308C5B}" type="pres">
      <dgm:prSet presAssocID="{1816BF5F-DB11-4E43-8CD8-12AA47B05CB0}" presName="rootComposite1" presStyleCnt="0"/>
      <dgm:spPr/>
    </dgm:pt>
    <dgm:pt modelId="{885C50FF-14B7-4A03-8155-6CA921ABF81D}" type="pres">
      <dgm:prSet presAssocID="{1816BF5F-DB11-4E43-8CD8-12AA47B05CB0}" presName="rootText1" presStyleLbl="node0" presStyleIdx="0" presStyleCnt="1" custScaleX="316631">
        <dgm:presLayoutVars>
          <dgm:chPref val="3"/>
        </dgm:presLayoutVars>
      </dgm:prSet>
      <dgm:spPr/>
      <dgm:t>
        <a:bodyPr/>
        <a:lstStyle/>
        <a:p>
          <a:endParaRPr lang="en-US"/>
        </a:p>
      </dgm:t>
    </dgm:pt>
    <dgm:pt modelId="{918F3541-8CE0-4F5C-8A02-B7A71EEB4603}" type="pres">
      <dgm:prSet presAssocID="{1816BF5F-DB11-4E43-8CD8-12AA47B05CB0}" presName="rootConnector1" presStyleLbl="node1" presStyleIdx="0" presStyleCnt="0"/>
      <dgm:spPr/>
      <dgm:t>
        <a:bodyPr/>
        <a:lstStyle/>
        <a:p>
          <a:endParaRPr lang="en-US"/>
        </a:p>
      </dgm:t>
    </dgm:pt>
    <dgm:pt modelId="{10128071-2C23-433B-BB9C-2535EA3996B7}" type="pres">
      <dgm:prSet presAssocID="{1816BF5F-DB11-4E43-8CD8-12AA47B05CB0}" presName="hierChild2" presStyleCnt="0"/>
      <dgm:spPr/>
    </dgm:pt>
    <dgm:pt modelId="{232BD067-59FA-45A4-8B32-D48F3108089F}" type="pres">
      <dgm:prSet presAssocID="{E5EC905A-5B9E-40C5-B54F-9E73926AC9C8}" presName="Name50" presStyleLbl="parChTrans1D2" presStyleIdx="0" presStyleCnt="3"/>
      <dgm:spPr/>
      <dgm:t>
        <a:bodyPr/>
        <a:lstStyle/>
        <a:p>
          <a:endParaRPr lang="en-US"/>
        </a:p>
      </dgm:t>
    </dgm:pt>
    <dgm:pt modelId="{AF77FD5B-EF7F-4A6F-AFC1-BEA4CB919B38}" type="pres">
      <dgm:prSet presAssocID="{B52991A4-9C3D-4781-9278-FFC739603DE6}" presName="hierRoot2" presStyleCnt="0">
        <dgm:presLayoutVars>
          <dgm:hierBranch/>
        </dgm:presLayoutVars>
      </dgm:prSet>
      <dgm:spPr/>
    </dgm:pt>
    <dgm:pt modelId="{0EC13191-453A-4EDF-8FF6-9B4F295143F9}" type="pres">
      <dgm:prSet presAssocID="{B52991A4-9C3D-4781-9278-FFC739603DE6}" presName="rootComposite" presStyleCnt="0"/>
      <dgm:spPr/>
    </dgm:pt>
    <dgm:pt modelId="{EA5129A0-B1CD-4AB9-95BC-D1C6C652694C}" type="pres">
      <dgm:prSet presAssocID="{B52991A4-9C3D-4781-9278-FFC739603DE6}" presName="rootText" presStyleLbl="node2" presStyleIdx="0" presStyleCnt="3" custScaleX="292530">
        <dgm:presLayoutVars>
          <dgm:chPref val="3"/>
        </dgm:presLayoutVars>
      </dgm:prSet>
      <dgm:spPr/>
      <dgm:t>
        <a:bodyPr/>
        <a:lstStyle/>
        <a:p>
          <a:endParaRPr lang="en-US"/>
        </a:p>
      </dgm:t>
    </dgm:pt>
    <dgm:pt modelId="{D486B33A-9910-4DD3-A211-4ED980E07CDB}" type="pres">
      <dgm:prSet presAssocID="{B52991A4-9C3D-4781-9278-FFC739603DE6}" presName="rootConnector" presStyleLbl="node2" presStyleIdx="0" presStyleCnt="3"/>
      <dgm:spPr/>
      <dgm:t>
        <a:bodyPr/>
        <a:lstStyle/>
        <a:p>
          <a:endParaRPr lang="en-US"/>
        </a:p>
      </dgm:t>
    </dgm:pt>
    <dgm:pt modelId="{1BC0F2CB-37B8-4118-A967-55BEBEA68110}" type="pres">
      <dgm:prSet presAssocID="{B52991A4-9C3D-4781-9278-FFC739603DE6}" presName="hierChild4" presStyleCnt="0"/>
      <dgm:spPr/>
    </dgm:pt>
    <dgm:pt modelId="{883BDC3D-C45B-4C5F-B490-74AD7660FE05}" type="pres">
      <dgm:prSet presAssocID="{B52991A4-9C3D-4781-9278-FFC739603DE6}" presName="hierChild5" presStyleCnt="0"/>
      <dgm:spPr/>
    </dgm:pt>
    <dgm:pt modelId="{13B2EE5B-96A3-4863-9E7B-D135F1835733}" type="pres">
      <dgm:prSet presAssocID="{7A943471-3F85-4D88-AD59-EA8139CFA2A7}" presName="Name50" presStyleLbl="parChTrans1D2" presStyleIdx="1" presStyleCnt="3"/>
      <dgm:spPr/>
      <dgm:t>
        <a:bodyPr/>
        <a:lstStyle/>
        <a:p>
          <a:endParaRPr lang="en-US"/>
        </a:p>
      </dgm:t>
    </dgm:pt>
    <dgm:pt modelId="{F7D9B6F5-90EA-461D-98EA-AF90F8378C85}" type="pres">
      <dgm:prSet presAssocID="{D0DDC332-6300-42D4-AE24-46AB8E37AA8C}" presName="hierRoot2" presStyleCnt="0">
        <dgm:presLayoutVars>
          <dgm:hierBranch/>
        </dgm:presLayoutVars>
      </dgm:prSet>
      <dgm:spPr/>
    </dgm:pt>
    <dgm:pt modelId="{8AAAABB3-6257-4F79-919E-56214C70883C}" type="pres">
      <dgm:prSet presAssocID="{D0DDC332-6300-42D4-AE24-46AB8E37AA8C}" presName="rootComposite" presStyleCnt="0"/>
      <dgm:spPr/>
    </dgm:pt>
    <dgm:pt modelId="{C12BCA66-6688-41F3-942F-D70313989E61}" type="pres">
      <dgm:prSet presAssocID="{D0DDC332-6300-42D4-AE24-46AB8E37AA8C}" presName="rootText" presStyleLbl="node2" presStyleIdx="1" presStyleCnt="3" custScaleX="357951" custLinFactNeighborX="-11137" custLinFactNeighborY="-605">
        <dgm:presLayoutVars>
          <dgm:chPref val="3"/>
        </dgm:presLayoutVars>
      </dgm:prSet>
      <dgm:spPr/>
      <dgm:t>
        <a:bodyPr/>
        <a:lstStyle/>
        <a:p>
          <a:endParaRPr lang="en-US"/>
        </a:p>
      </dgm:t>
    </dgm:pt>
    <dgm:pt modelId="{AD3E555D-A07F-44CB-B38C-543FDE26497A}" type="pres">
      <dgm:prSet presAssocID="{D0DDC332-6300-42D4-AE24-46AB8E37AA8C}" presName="rootConnector" presStyleLbl="node2" presStyleIdx="1" presStyleCnt="3"/>
      <dgm:spPr/>
      <dgm:t>
        <a:bodyPr/>
        <a:lstStyle/>
        <a:p>
          <a:endParaRPr lang="en-US"/>
        </a:p>
      </dgm:t>
    </dgm:pt>
    <dgm:pt modelId="{DA949D9D-D848-4AA7-A69C-89AE3FD9C5B0}" type="pres">
      <dgm:prSet presAssocID="{D0DDC332-6300-42D4-AE24-46AB8E37AA8C}" presName="hierChild4" presStyleCnt="0"/>
      <dgm:spPr/>
    </dgm:pt>
    <dgm:pt modelId="{0274F83E-FB7C-4D48-A574-1DBCF015D3B4}" type="pres">
      <dgm:prSet presAssocID="{D0DDC332-6300-42D4-AE24-46AB8E37AA8C}" presName="hierChild5" presStyleCnt="0"/>
      <dgm:spPr/>
    </dgm:pt>
    <dgm:pt modelId="{2412E45C-1F5B-4009-9EFE-58A8E04303B9}" type="pres">
      <dgm:prSet presAssocID="{81DF84A2-D123-43A6-AF11-747F9058B34A}" presName="Name50" presStyleLbl="parChTrans1D2" presStyleIdx="2" presStyleCnt="3"/>
      <dgm:spPr/>
      <dgm:t>
        <a:bodyPr/>
        <a:lstStyle/>
        <a:p>
          <a:endParaRPr lang="en-US"/>
        </a:p>
      </dgm:t>
    </dgm:pt>
    <dgm:pt modelId="{F83D5C3F-CE1B-4DDC-8C5C-113E791C3BEF}" type="pres">
      <dgm:prSet presAssocID="{23D1A8DB-B56F-459F-9E60-B035F7B01617}" presName="hierRoot2" presStyleCnt="0">
        <dgm:presLayoutVars>
          <dgm:hierBranch/>
        </dgm:presLayoutVars>
      </dgm:prSet>
      <dgm:spPr/>
    </dgm:pt>
    <dgm:pt modelId="{84E8A143-4921-4F1E-AEEE-2CACA02CB26A}" type="pres">
      <dgm:prSet presAssocID="{23D1A8DB-B56F-459F-9E60-B035F7B01617}" presName="rootComposite" presStyleCnt="0"/>
      <dgm:spPr/>
    </dgm:pt>
    <dgm:pt modelId="{8119589A-F7EC-4E19-B5DF-0B7837184BD6}" type="pres">
      <dgm:prSet presAssocID="{23D1A8DB-B56F-459F-9E60-B035F7B01617}" presName="rootText" presStyleLbl="node2" presStyleIdx="2" presStyleCnt="3" custScaleX="346857">
        <dgm:presLayoutVars>
          <dgm:chPref val="3"/>
        </dgm:presLayoutVars>
      </dgm:prSet>
      <dgm:spPr/>
      <dgm:t>
        <a:bodyPr/>
        <a:lstStyle/>
        <a:p>
          <a:endParaRPr lang="en-US"/>
        </a:p>
      </dgm:t>
    </dgm:pt>
    <dgm:pt modelId="{52423645-86BE-4A50-BF97-1EF62AF5A163}" type="pres">
      <dgm:prSet presAssocID="{23D1A8DB-B56F-459F-9E60-B035F7B01617}" presName="rootConnector" presStyleLbl="node2" presStyleIdx="2" presStyleCnt="3"/>
      <dgm:spPr/>
      <dgm:t>
        <a:bodyPr/>
        <a:lstStyle/>
        <a:p>
          <a:endParaRPr lang="en-US"/>
        </a:p>
      </dgm:t>
    </dgm:pt>
    <dgm:pt modelId="{8CE39619-E41F-42A9-BC20-7A2A0F00E9D7}" type="pres">
      <dgm:prSet presAssocID="{23D1A8DB-B56F-459F-9E60-B035F7B01617}" presName="hierChild4" presStyleCnt="0"/>
      <dgm:spPr/>
    </dgm:pt>
    <dgm:pt modelId="{B4A30A5D-2BA1-4A60-B572-C9CF3A6C36ED}" type="pres">
      <dgm:prSet presAssocID="{23D1A8DB-B56F-459F-9E60-B035F7B01617}" presName="hierChild5" presStyleCnt="0"/>
      <dgm:spPr/>
    </dgm:pt>
    <dgm:pt modelId="{2AC3D298-6CB1-4A49-B01D-97C8843CD8B8}" type="pres">
      <dgm:prSet presAssocID="{1816BF5F-DB11-4E43-8CD8-12AA47B05CB0}" presName="hierChild3" presStyleCnt="0"/>
      <dgm:spPr/>
    </dgm:pt>
  </dgm:ptLst>
  <dgm:cxnLst>
    <dgm:cxn modelId="{C8B1A81B-BBC1-4F84-9212-22B03A1A6E14}" type="presOf" srcId="{7A943471-3F85-4D88-AD59-EA8139CFA2A7}" destId="{13B2EE5B-96A3-4863-9E7B-D135F1835733}" srcOrd="0" destOrd="0" presId="urn:microsoft.com/office/officeart/2005/8/layout/orgChart1"/>
    <dgm:cxn modelId="{E98A7DE7-E03E-4745-A589-5B17B78D9F14}" type="presOf" srcId="{B52991A4-9C3D-4781-9278-FFC739603DE6}" destId="{EA5129A0-B1CD-4AB9-95BC-D1C6C652694C}" srcOrd="0" destOrd="0" presId="urn:microsoft.com/office/officeart/2005/8/layout/orgChart1"/>
    <dgm:cxn modelId="{50E9D8DE-99B1-49A4-862A-10A732CFF2B0}" srcId="{1816BF5F-DB11-4E43-8CD8-12AA47B05CB0}" destId="{D0DDC332-6300-42D4-AE24-46AB8E37AA8C}" srcOrd="1" destOrd="0" parTransId="{7A943471-3F85-4D88-AD59-EA8139CFA2A7}" sibTransId="{4D93AA2E-9F10-47B6-9A8E-4DA8D2F184C9}"/>
    <dgm:cxn modelId="{3AA35ABA-86C9-4B65-886B-BF8571E61091}" type="presOf" srcId="{81DF84A2-D123-43A6-AF11-747F9058B34A}" destId="{2412E45C-1F5B-4009-9EFE-58A8E04303B9}" srcOrd="0" destOrd="0" presId="urn:microsoft.com/office/officeart/2005/8/layout/orgChart1"/>
    <dgm:cxn modelId="{525A901F-1EA3-4B9A-BC22-E95DDFA5E4C8}" type="presOf" srcId="{23D1A8DB-B56F-459F-9E60-B035F7B01617}" destId="{52423645-86BE-4A50-BF97-1EF62AF5A163}" srcOrd="1" destOrd="0" presId="urn:microsoft.com/office/officeart/2005/8/layout/orgChart1"/>
    <dgm:cxn modelId="{7BA4A97A-94F9-455A-AC35-24083B992885}" type="presOf" srcId="{E5EC905A-5B9E-40C5-B54F-9E73926AC9C8}" destId="{232BD067-59FA-45A4-8B32-D48F3108089F}" srcOrd="0" destOrd="0" presId="urn:microsoft.com/office/officeart/2005/8/layout/orgChart1"/>
    <dgm:cxn modelId="{DC8BC684-4D09-4771-ACB8-5D324C5F2EDA}" type="presOf" srcId="{8D3EC080-B729-4198-8272-BC5FF3802158}" destId="{FF9DDEAE-8258-4D32-93BC-CFD7B9B6D177}" srcOrd="0" destOrd="0" presId="urn:microsoft.com/office/officeart/2005/8/layout/orgChart1"/>
    <dgm:cxn modelId="{B466E0EE-25BD-41F9-9B24-1BB3E0031BC6}" srcId="{1816BF5F-DB11-4E43-8CD8-12AA47B05CB0}" destId="{B52991A4-9C3D-4781-9278-FFC739603DE6}" srcOrd="0" destOrd="0" parTransId="{E5EC905A-5B9E-40C5-B54F-9E73926AC9C8}" sibTransId="{71DA6EE0-CB9D-4390-864A-1CF6772973D7}"/>
    <dgm:cxn modelId="{0583A078-D6CC-40DB-BE79-32CBD06AF39A}" srcId="{8D3EC080-B729-4198-8272-BC5FF3802158}" destId="{1816BF5F-DB11-4E43-8CD8-12AA47B05CB0}" srcOrd="0" destOrd="0" parTransId="{1E970A02-C8F5-4FF2-A82E-A623EFCCBCAE}" sibTransId="{C8367F33-682B-4F9C-BE23-81DF6136D0AF}"/>
    <dgm:cxn modelId="{C5A31462-5E3C-4D32-A258-03333CB645B2}" type="presOf" srcId="{D0DDC332-6300-42D4-AE24-46AB8E37AA8C}" destId="{C12BCA66-6688-41F3-942F-D70313989E61}" srcOrd="0" destOrd="0" presId="urn:microsoft.com/office/officeart/2005/8/layout/orgChart1"/>
    <dgm:cxn modelId="{CDD7375A-67BC-4EA4-8F5E-7C6743C8EE5A}" type="presOf" srcId="{1816BF5F-DB11-4E43-8CD8-12AA47B05CB0}" destId="{885C50FF-14B7-4A03-8155-6CA921ABF81D}" srcOrd="0" destOrd="0" presId="urn:microsoft.com/office/officeart/2005/8/layout/orgChart1"/>
    <dgm:cxn modelId="{3F4CC8B2-5517-4B0B-AC0C-F17B63DDF3A8}" srcId="{1816BF5F-DB11-4E43-8CD8-12AA47B05CB0}" destId="{23D1A8DB-B56F-459F-9E60-B035F7B01617}" srcOrd="2" destOrd="0" parTransId="{81DF84A2-D123-43A6-AF11-747F9058B34A}" sibTransId="{23A91CE5-4A44-4B1E-8381-4EEFC332FF54}"/>
    <dgm:cxn modelId="{B2D58C8F-78F7-4528-8102-DE8A478D5F38}" type="presOf" srcId="{23D1A8DB-B56F-459F-9E60-B035F7B01617}" destId="{8119589A-F7EC-4E19-B5DF-0B7837184BD6}" srcOrd="0" destOrd="0" presId="urn:microsoft.com/office/officeart/2005/8/layout/orgChart1"/>
    <dgm:cxn modelId="{32679FA0-926D-408D-BD76-AF131CAE1B2B}" type="presOf" srcId="{D0DDC332-6300-42D4-AE24-46AB8E37AA8C}" destId="{AD3E555D-A07F-44CB-B38C-543FDE26497A}" srcOrd="1" destOrd="0" presId="urn:microsoft.com/office/officeart/2005/8/layout/orgChart1"/>
    <dgm:cxn modelId="{C492BC2C-3666-4B79-B35F-9CF2C896CC20}" type="presOf" srcId="{B52991A4-9C3D-4781-9278-FFC739603DE6}" destId="{D486B33A-9910-4DD3-A211-4ED980E07CDB}" srcOrd="1" destOrd="0" presId="urn:microsoft.com/office/officeart/2005/8/layout/orgChart1"/>
    <dgm:cxn modelId="{E5C0CD66-0BAD-4CC2-AC79-54DCDAB23F41}" type="presOf" srcId="{1816BF5F-DB11-4E43-8CD8-12AA47B05CB0}" destId="{918F3541-8CE0-4F5C-8A02-B7A71EEB4603}" srcOrd="1" destOrd="0" presId="urn:microsoft.com/office/officeart/2005/8/layout/orgChart1"/>
    <dgm:cxn modelId="{7DB6ED9C-40AF-4432-87EA-FF871F6387A6}" type="presParOf" srcId="{FF9DDEAE-8258-4D32-93BC-CFD7B9B6D177}" destId="{6B2820B2-9B1B-489D-951D-78DC70A18321}" srcOrd="0" destOrd="0" presId="urn:microsoft.com/office/officeart/2005/8/layout/orgChart1"/>
    <dgm:cxn modelId="{6054C2AC-0277-4939-9EFE-BCB36E81E4B3}" type="presParOf" srcId="{6B2820B2-9B1B-489D-951D-78DC70A18321}" destId="{23638F60-22F3-4820-A87C-83A187308C5B}" srcOrd="0" destOrd="0" presId="urn:microsoft.com/office/officeart/2005/8/layout/orgChart1"/>
    <dgm:cxn modelId="{CB6D37B1-F270-4103-8133-36240B04B90C}" type="presParOf" srcId="{23638F60-22F3-4820-A87C-83A187308C5B}" destId="{885C50FF-14B7-4A03-8155-6CA921ABF81D}" srcOrd="0" destOrd="0" presId="urn:microsoft.com/office/officeart/2005/8/layout/orgChart1"/>
    <dgm:cxn modelId="{80D95B53-2FC3-4336-AE78-5D028F00E8E3}" type="presParOf" srcId="{23638F60-22F3-4820-A87C-83A187308C5B}" destId="{918F3541-8CE0-4F5C-8A02-B7A71EEB4603}" srcOrd="1" destOrd="0" presId="urn:microsoft.com/office/officeart/2005/8/layout/orgChart1"/>
    <dgm:cxn modelId="{0A50FE6F-4F49-4958-9FA6-E21C1CFE4B1D}" type="presParOf" srcId="{6B2820B2-9B1B-489D-951D-78DC70A18321}" destId="{10128071-2C23-433B-BB9C-2535EA3996B7}" srcOrd="1" destOrd="0" presId="urn:microsoft.com/office/officeart/2005/8/layout/orgChart1"/>
    <dgm:cxn modelId="{B7AB77FC-59E4-4BE3-BE36-A520D681BC22}" type="presParOf" srcId="{10128071-2C23-433B-BB9C-2535EA3996B7}" destId="{232BD067-59FA-45A4-8B32-D48F3108089F}" srcOrd="0" destOrd="0" presId="urn:microsoft.com/office/officeart/2005/8/layout/orgChart1"/>
    <dgm:cxn modelId="{F1E30BBD-6BCE-4B15-8815-4A0F038C88B4}" type="presParOf" srcId="{10128071-2C23-433B-BB9C-2535EA3996B7}" destId="{AF77FD5B-EF7F-4A6F-AFC1-BEA4CB919B38}" srcOrd="1" destOrd="0" presId="urn:microsoft.com/office/officeart/2005/8/layout/orgChart1"/>
    <dgm:cxn modelId="{BC5B1EA3-2E1A-48DB-9D3A-4176A6D89D6B}" type="presParOf" srcId="{AF77FD5B-EF7F-4A6F-AFC1-BEA4CB919B38}" destId="{0EC13191-453A-4EDF-8FF6-9B4F295143F9}" srcOrd="0" destOrd="0" presId="urn:microsoft.com/office/officeart/2005/8/layout/orgChart1"/>
    <dgm:cxn modelId="{FF711973-F40E-489D-A111-AB72431B8032}" type="presParOf" srcId="{0EC13191-453A-4EDF-8FF6-9B4F295143F9}" destId="{EA5129A0-B1CD-4AB9-95BC-D1C6C652694C}" srcOrd="0" destOrd="0" presId="urn:microsoft.com/office/officeart/2005/8/layout/orgChart1"/>
    <dgm:cxn modelId="{E2A68FCE-7D15-4CEC-AD2C-A977369E298E}" type="presParOf" srcId="{0EC13191-453A-4EDF-8FF6-9B4F295143F9}" destId="{D486B33A-9910-4DD3-A211-4ED980E07CDB}" srcOrd="1" destOrd="0" presId="urn:microsoft.com/office/officeart/2005/8/layout/orgChart1"/>
    <dgm:cxn modelId="{2AF37B19-BF9A-4E34-BF60-26B576AFE088}" type="presParOf" srcId="{AF77FD5B-EF7F-4A6F-AFC1-BEA4CB919B38}" destId="{1BC0F2CB-37B8-4118-A967-55BEBEA68110}" srcOrd="1" destOrd="0" presId="urn:microsoft.com/office/officeart/2005/8/layout/orgChart1"/>
    <dgm:cxn modelId="{5DC4BCD7-3F93-459B-ADC7-37B1484B9B72}" type="presParOf" srcId="{AF77FD5B-EF7F-4A6F-AFC1-BEA4CB919B38}" destId="{883BDC3D-C45B-4C5F-B490-74AD7660FE05}" srcOrd="2" destOrd="0" presId="urn:microsoft.com/office/officeart/2005/8/layout/orgChart1"/>
    <dgm:cxn modelId="{A6E8BA64-0F61-4FDE-86CB-2F251F860586}" type="presParOf" srcId="{10128071-2C23-433B-BB9C-2535EA3996B7}" destId="{13B2EE5B-96A3-4863-9E7B-D135F1835733}" srcOrd="2" destOrd="0" presId="urn:microsoft.com/office/officeart/2005/8/layout/orgChart1"/>
    <dgm:cxn modelId="{219CCD1B-A599-4125-9776-DA2B705629E2}" type="presParOf" srcId="{10128071-2C23-433B-BB9C-2535EA3996B7}" destId="{F7D9B6F5-90EA-461D-98EA-AF90F8378C85}" srcOrd="3" destOrd="0" presId="urn:microsoft.com/office/officeart/2005/8/layout/orgChart1"/>
    <dgm:cxn modelId="{44D9128E-074E-40F7-8B7C-1A2B4A393700}" type="presParOf" srcId="{F7D9B6F5-90EA-461D-98EA-AF90F8378C85}" destId="{8AAAABB3-6257-4F79-919E-56214C70883C}" srcOrd="0" destOrd="0" presId="urn:microsoft.com/office/officeart/2005/8/layout/orgChart1"/>
    <dgm:cxn modelId="{7B6CDD96-F16D-4933-81B6-EF5431CBD567}" type="presParOf" srcId="{8AAAABB3-6257-4F79-919E-56214C70883C}" destId="{C12BCA66-6688-41F3-942F-D70313989E61}" srcOrd="0" destOrd="0" presId="urn:microsoft.com/office/officeart/2005/8/layout/orgChart1"/>
    <dgm:cxn modelId="{D90243EC-1A63-42DC-A2EB-DCE49D8C837D}" type="presParOf" srcId="{8AAAABB3-6257-4F79-919E-56214C70883C}" destId="{AD3E555D-A07F-44CB-B38C-543FDE26497A}" srcOrd="1" destOrd="0" presId="urn:microsoft.com/office/officeart/2005/8/layout/orgChart1"/>
    <dgm:cxn modelId="{3CC0B9F6-80C0-4F57-877F-017767098F6E}" type="presParOf" srcId="{F7D9B6F5-90EA-461D-98EA-AF90F8378C85}" destId="{DA949D9D-D848-4AA7-A69C-89AE3FD9C5B0}" srcOrd="1" destOrd="0" presId="urn:microsoft.com/office/officeart/2005/8/layout/orgChart1"/>
    <dgm:cxn modelId="{F8BF4581-C72C-461A-B5BE-A50D21E769C5}" type="presParOf" srcId="{F7D9B6F5-90EA-461D-98EA-AF90F8378C85}" destId="{0274F83E-FB7C-4D48-A574-1DBCF015D3B4}" srcOrd="2" destOrd="0" presId="urn:microsoft.com/office/officeart/2005/8/layout/orgChart1"/>
    <dgm:cxn modelId="{0FF5A858-11DF-4D81-B3C3-4353DBE3E25C}" type="presParOf" srcId="{10128071-2C23-433B-BB9C-2535EA3996B7}" destId="{2412E45C-1F5B-4009-9EFE-58A8E04303B9}" srcOrd="4" destOrd="0" presId="urn:microsoft.com/office/officeart/2005/8/layout/orgChart1"/>
    <dgm:cxn modelId="{7FFB1921-0483-4736-A07C-1F672070FB23}" type="presParOf" srcId="{10128071-2C23-433B-BB9C-2535EA3996B7}" destId="{F83D5C3F-CE1B-4DDC-8C5C-113E791C3BEF}" srcOrd="5" destOrd="0" presId="urn:microsoft.com/office/officeart/2005/8/layout/orgChart1"/>
    <dgm:cxn modelId="{A7697A6E-4E69-493B-80B3-D521ED89341E}" type="presParOf" srcId="{F83D5C3F-CE1B-4DDC-8C5C-113E791C3BEF}" destId="{84E8A143-4921-4F1E-AEEE-2CACA02CB26A}" srcOrd="0" destOrd="0" presId="urn:microsoft.com/office/officeart/2005/8/layout/orgChart1"/>
    <dgm:cxn modelId="{D81D999A-E692-4EF8-85CF-83C1E2928BE2}" type="presParOf" srcId="{84E8A143-4921-4F1E-AEEE-2CACA02CB26A}" destId="{8119589A-F7EC-4E19-B5DF-0B7837184BD6}" srcOrd="0" destOrd="0" presId="urn:microsoft.com/office/officeart/2005/8/layout/orgChart1"/>
    <dgm:cxn modelId="{65113107-56A2-473B-BF5A-6B1685E0F539}" type="presParOf" srcId="{84E8A143-4921-4F1E-AEEE-2CACA02CB26A}" destId="{52423645-86BE-4A50-BF97-1EF62AF5A163}" srcOrd="1" destOrd="0" presId="urn:microsoft.com/office/officeart/2005/8/layout/orgChart1"/>
    <dgm:cxn modelId="{6B74CDCA-BFA5-41C0-A938-A1F0C53B6967}" type="presParOf" srcId="{F83D5C3F-CE1B-4DDC-8C5C-113E791C3BEF}" destId="{8CE39619-E41F-42A9-BC20-7A2A0F00E9D7}" srcOrd="1" destOrd="0" presId="urn:microsoft.com/office/officeart/2005/8/layout/orgChart1"/>
    <dgm:cxn modelId="{1817141A-6318-4F70-B3A1-5638086A0316}" type="presParOf" srcId="{F83D5C3F-CE1B-4DDC-8C5C-113E791C3BEF}" destId="{B4A30A5D-2BA1-4A60-B572-C9CF3A6C36ED}" srcOrd="2" destOrd="0" presId="urn:microsoft.com/office/officeart/2005/8/layout/orgChart1"/>
    <dgm:cxn modelId="{E6B4E5FF-8DD6-4EC9-BF6A-6E7DD3AE37BD}" type="presParOf" srcId="{6B2820B2-9B1B-489D-951D-78DC70A18321}" destId="{2AC3D298-6CB1-4A49-B01D-97C8843CD8B8}"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F4C11-2558-4925-81ED-F046E684BCBF}">
      <dsp:nvSpPr>
        <dsp:cNvPr id="0" name=""/>
        <dsp:cNvSpPr/>
      </dsp:nvSpPr>
      <dsp:spPr>
        <a:xfrm>
          <a:off x="0" y="13537"/>
          <a:ext cx="8229600" cy="2772022"/>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baseline="0" dirty="0" smtClean="0"/>
            <a:t>No evidence of a statistically significant difference between powered and manual brushes. However, rotation oscillation powered brushes significantly reduce plaque and gingivitis in both the short and long-term</a:t>
          </a:r>
          <a:r>
            <a:rPr lang="en-US" sz="1400" b="0" i="0" kern="1200" baseline="0" dirty="0" smtClean="0"/>
            <a:t>.(C. </a:t>
          </a:r>
          <a:r>
            <a:rPr lang="en-US" sz="1400" b="0" i="0" kern="1200" baseline="0" dirty="0" err="1" smtClean="0"/>
            <a:t>Deery</a:t>
          </a:r>
          <a:r>
            <a:rPr lang="en-US" sz="1400" b="0" i="0" kern="1200" baseline="0" dirty="0" smtClean="0"/>
            <a:t> , et al 2003)</a:t>
          </a:r>
          <a:endParaRPr lang="en-US" sz="1400" kern="1200" dirty="0"/>
        </a:p>
      </dsp:txBody>
      <dsp:txXfrm>
        <a:off x="135319" y="148856"/>
        <a:ext cx="7958962" cy="2501384"/>
      </dsp:txXfrm>
    </dsp:sp>
    <dsp:sp modelId="{6C507BEC-0727-45DA-8E90-74F1E0EE9F9B}">
      <dsp:nvSpPr>
        <dsp:cNvPr id="0" name=""/>
        <dsp:cNvSpPr/>
      </dsp:nvSpPr>
      <dsp:spPr>
        <a:xfrm>
          <a:off x="0" y="2863320"/>
          <a:ext cx="8229600" cy="2772022"/>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baseline="0" dirty="0" smtClean="0"/>
            <a:t>electric toothbrush  have not been shown to provide benefits routinely for patients with RA, children who are well-motivated  brushers , or patients with chronic periodontitis.( </a:t>
          </a:r>
          <a:r>
            <a:rPr lang="en-US" sz="2700" b="0" i="0" kern="1200" baseline="0" dirty="0" err="1" smtClean="0"/>
            <a:t>Heasman</a:t>
          </a:r>
          <a:r>
            <a:rPr lang="en-US" sz="2700" b="0" i="0" kern="1200" baseline="0" dirty="0" smtClean="0"/>
            <a:t>, 1999)</a:t>
          </a:r>
        </a:p>
        <a:p>
          <a:pPr lvl="0" algn="l" defTabSz="1200150" rtl="0">
            <a:lnSpc>
              <a:spcPct val="90000"/>
            </a:lnSpc>
            <a:spcBef>
              <a:spcPct val="0"/>
            </a:spcBef>
            <a:spcAft>
              <a:spcPct val="35000"/>
            </a:spcAft>
          </a:pPr>
          <a:r>
            <a:rPr lang="en-US" sz="2700" b="0" i="0" kern="1200" baseline="0" dirty="0" smtClean="0"/>
            <a:t> </a:t>
          </a:r>
          <a:endParaRPr lang="en-US" sz="2700" kern="1200" dirty="0"/>
        </a:p>
      </dsp:txBody>
      <dsp:txXfrm>
        <a:off x="135319" y="2998639"/>
        <a:ext cx="7958962" cy="2501384"/>
      </dsp:txXfrm>
    </dsp:sp>
    <dsp:sp modelId="{926F9A8C-801C-406D-8A4D-3B53E2D84FBD}">
      <dsp:nvSpPr>
        <dsp:cNvPr id="0" name=""/>
        <dsp:cNvSpPr/>
      </dsp:nvSpPr>
      <dsp:spPr>
        <a:xfrm>
          <a:off x="0" y="5635342"/>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en-US" sz="2100" kern="1200" dirty="0"/>
        </a:p>
      </dsp:txBody>
      <dsp:txXfrm>
        <a:off x="0" y="5635342"/>
        <a:ext cx="8229600"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36C98-CB16-4CE1-B2F4-89B038C56E8E}">
      <dsp:nvSpPr>
        <dsp:cNvPr id="0" name=""/>
        <dsp:cNvSpPr/>
      </dsp:nvSpPr>
      <dsp:spPr>
        <a:xfrm>
          <a:off x="4727803" y="0"/>
          <a:ext cx="2962656" cy="1028827"/>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0" i="0" kern="1200" baseline="0" smtClean="0"/>
            <a:t>Dental floss:</a:t>
          </a:r>
          <a:endParaRPr lang="en-US" sz="3600" kern="1200"/>
        </a:p>
      </dsp:txBody>
      <dsp:txXfrm>
        <a:off x="4778026" y="50223"/>
        <a:ext cx="2862210" cy="928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85644-392F-4EDD-96C1-4B6499F17ADE}">
      <dsp:nvSpPr>
        <dsp:cNvPr id="0" name=""/>
        <dsp:cNvSpPr/>
      </dsp:nvSpPr>
      <dsp:spPr>
        <a:xfrm>
          <a:off x="0" y="0"/>
          <a:ext cx="4724399" cy="205133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0" i="0" kern="1200" baseline="0" dirty="0" smtClean="0"/>
            <a:t>Dental floss is the most widely recommended </a:t>
          </a:r>
          <a:r>
            <a:rPr lang="en-US" sz="2600" b="0" i="0" kern="1200" baseline="0" dirty="0" err="1" smtClean="0"/>
            <a:t>mehtod</a:t>
          </a:r>
          <a:r>
            <a:rPr lang="en-US" sz="2600" b="0" i="0" kern="1200" baseline="0" dirty="0" smtClean="0"/>
            <a:t> for removing proximal plaque. </a:t>
          </a:r>
          <a:endParaRPr lang="en-US" sz="2600" kern="1200" dirty="0"/>
        </a:p>
      </dsp:txBody>
      <dsp:txXfrm>
        <a:off x="100138" y="100138"/>
        <a:ext cx="4524123" cy="1851057"/>
      </dsp:txXfrm>
    </dsp:sp>
    <dsp:sp modelId="{FD0C2CE0-9CC7-4746-A6C6-4CB6E89B2D8E}">
      <dsp:nvSpPr>
        <dsp:cNvPr id="0" name=""/>
        <dsp:cNvSpPr/>
      </dsp:nvSpPr>
      <dsp:spPr>
        <a:xfrm>
          <a:off x="0" y="2057388"/>
          <a:ext cx="4724399" cy="164554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i="0" kern="1200" baseline="0" dirty="0" smtClean="0"/>
            <a:t>The floss is wrapped around each proximal surface and is activated with repeated up and down stroke. </a:t>
          </a:r>
          <a:endParaRPr lang="en-US" sz="2400" kern="1200" dirty="0"/>
        </a:p>
      </dsp:txBody>
      <dsp:txXfrm>
        <a:off x="80329" y="2137717"/>
        <a:ext cx="4563741" cy="1484891"/>
      </dsp:txXfrm>
    </dsp:sp>
    <dsp:sp modelId="{68F12C86-1D58-416D-ABB0-7423A270C444}">
      <dsp:nvSpPr>
        <dsp:cNvPr id="0" name=""/>
        <dsp:cNvSpPr/>
      </dsp:nvSpPr>
      <dsp:spPr>
        <a:xfrm>
          <a:off x="0" y="3622090"/>
          <a:ext cx="4724399" cy="216171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0" i="0" kern="1200" baseline="0" dirty="0" smtClean="0"/>
            <a:t>Floss should pass gently through the contact area. Do not snap the floss pass the contact area as it may injure the interdental papilla. </a:t>
          </a:r>
          <a:endParaRPr lang="en-US" sz="2600" kern="1200" dirty="0"/>
        </a:p>
      </dsp:txBody>
      <dsp:txXfrm>
        <a:off x="105526" y="3727616"/>
        <a:ext cx="4513347" cy="1950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34682-F1DE-4A5F-86ED-E780E2672861}">
      <dsp:nvSpPr>
        <dsp:cNvPr id="0" name=""/>
        <dsp:cNvSpPr/>
      </dsp:nvSpPr>
      <dsp:spPr>
        <a:xfrm rot="5400000">
          <a:off x="854975" y="1388363"/>
          <a:ext cx="6476976" cy="3852672"/>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baseline="0" dirty="0" smtClean="0"/>
            <a:t>Waxed floss contained wax to facilitate passing the floss through the contact and alleviate fraying. </a:t>
          </a:r>
          <a:endParaRPr lang="en-US" sz="2400" kern="1200" dirty="0"/>
        </a:p>
        <a:p>
          <a:pPr marL="228600" lvl="1" indent="-228600" algn="l" defTabSz="1066800" rtl="0">
            <a:lnSpc>
              <a:spcPct val="90000"/>
            </a:lnSpc>
            <a:spcBef>
              <a:spcPct val="0"/>
            </a:spcBef>
            <a:spcAft>
              <a:spcPct val="15000"/>
            </a:spcAft>
            <a:buChar char="••"/>
          </a:pPr>
          <a:r>
            <a:rPr lang="en-US" sz="2400" b="0" i="0" kern="1200" baseline="0" dirty="0" smtClean="0"/>
            <a:t>Tape floss contain </a:t>
          </a:r>
          <a:r>
            <a:rPr lang="en-US" sz="2400" b="0" i="0" kern="1200" baseline="0" dirty="0" err="1" smtClean="0"/>
            <a:t>criss-cross</a:t>
          </a:r>
          <a:r>
            <a:rPr lang="en-US" sz="2400" b="0" i="0" kern="1200" baseline="0" dirty="0" smtClean="0"/>
            <a:t> fiber and eliminate fraying.</a:t>
          </a:r>
          <a:endParaRPr lang="en-US" sz="2400" kern="1200" dirty="0"/>
        </a:p>
        <a:p>
          <a:pPr marL="228600" lvl="1" indent="-228600" algn="l" defTabSz="1066800" rtl="0">
            <a:lnSpc>
              <a:spcPct val="90000"/>
            </a:lnSpc>
            <a:spcBef>
              <a:spcPct val="0"/>
            </a:spcBef>
            <a:spcAft>
              <a:spcPct val="15000"/>
            </a:spcAft>
            <a:buChar char="••"/>
          </a:pPr>
          <a:r>
            <a:rPr lang="en-US" sz="2400" b="0" i="0" kern="1200" baseline="0" smtClean="0"/>
            <a:t>PTFE floss (Glide floss) is the teflon floss which allow passing through very tight contact easily without fraying. </a:t>
          </a:r>
          <a:endParaRPr lang="en-US" sz="2400" kern="1200"/>
        </a:p>
        <a:p>
          <a:pPr marL="228600" lvl="1" indent="-228600" algn="l" defTabSz="1066800" rtl="0">
            <a:lnSpc>
              <a:spcPct val="90000"/>
            </a:lnSpc>
            <a:spcBef>
              <a:spcPct val="0"/>
            </a:spcBef>
            <a:spcAft>
              <a:spcPct val="15000"/>
            </a:spcAft>
            <a:buChar char="••"/>
          </a:pPr>
          <a:r>
            <a:rPr lang="en-US" sz="2400" b="0" i="0" kern="1200" baseline="0" smtClean="0"/>
            <a:t>Superfloss is the web-like material which improved proximal cleaning efficiency.</a:t>
          </a:r>
          <a:endParaRPr lang="en-US" sz="2400" kern="1200"/>
        </a:p>
      </dsp:txBody>
      <dsp:txXfrm rot="-5400000">
        <a:off x="2167127" y="264283"/>
        <a:ext cx="3664600" cy="6100832"/>
      </dsp:txXfrm>
    </dsp:sp>
    <dsp:sp modelId="{8CA986EC-24B4-4819-B358-508F6E7270BB}">
      <dsp:nvSpPr>
        <dsp:cNvPr id="0" name=""/>
        <dsp:cNvSpPr/>
      </dsp:nvSpPr>
      <dsp:spPr>
        <a:xfrm>
          <a:off x="0" y="0"/>
          <a:ext cx="2167128" cy="662940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0" i="0" kern="1200" baseline="0" dirty="0" smtClean="0"/>
            <a:t>Floss is available in many types: </a:t>
          </a:r>
          <a:r>
            <a:rPr lang="en-US" sz="2800" b="0" i="0" kern="1200" baseline="0" dirty="0" err="1" smtClean="0"/>
            <a:t>unwaxed</a:t>
          </a:r>
          <a:r>
            <a:rPr lang="en-US" sz="2800" b="0" i="0" kern="1200" baseline="0" dirty="0" smtClean="0"/>
            <a:t>, waxed, tape floss, PTFE floss, and </a:t>
          </a:r>
          <a:r>
            <a:rPr lang="en-US" sz="2800" b="0" i="0" kern="1200" baseline="0" dirty="0" err="1" smtClean="0"/>
            <a:t>Superfloss</a:t>
          </a:r>
          <a:r>
            <a:rPr lang="en-US" sz="2800" b="0" i="0" kern="1200" baseline="0" dirty="0" smtClean="0"/>
            <a:t>. </a:t>
          </a:r>
          <a:endParaRPr lang="en-US" sz="2800" kern="1200" dirty="0"/>
        </a:p>
      </dsp:txBody>
      <dsp:txXfrm>
        <a:off x="105790" y="105790"/>
        <a:ext cx="1955548" cy="6417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699EF-BB9B-48A4-B956-9583BA84F0A8}">
      <dsp:nvSpPr>
        <dsp:cNvPr id="0" name=""/>
        <dsp:cNvSpPr/>
      </dsp:nvSpPr>
      <dsp:spPr>
        <a:xfrm>
          <a:off x="0" y="526709"/>
          <a:ext cx="8077200" cy="1832220"/>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baseline="0" smtClean="0"/>
            <a:t>There are no significant difference between various types of floss to remove dental plaque , they all work equally well ( Grossman 1979, Keller 1969).</a:t>
          </a:r>
          <a:endParaRPr lang="en-US" sz="2700" kern="1200"/>
        </a:p>
      </dsp:txBody>
      <dsp:txXfrm>
        <a:off x="89442" y="616151"/>
        <a:ext cx="7898316" cy="1653336"/>
      </dsp:txXfrm>
    </dsp:sp>
    <dsp:sp modelId="{9C9677C8-3736-467D-A920-95206A2F6A8D}">
      <dsp:nvSpPr>
        <dsp:cNvPr id="0" name=""/>
        <dsp:cNvSpPr/>
      </dsp:nvSpPr>
      <dsp:spPr>
        <a:xfrm>
          <a:off x="0" y="2436690"/>
          <a:ext cx="8077200" cy="1832220"/>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baseline="0" smtClean="0"/>
            <a:t>Graves et al. in 1989 evaluated in a 2 week clinical trial the efficacy of unwaxed dental floss, dental tape, waxed floss, and tooth brushing alone in reduction of interproximal bleeding. </a:t>
          </a:r>
          <a:endParaRPr lang="en-US" sz="2700" kern="1200"/>
        </a:p>
      </dsp:txBody>
      <dsp:txXfrm>
        <a:off x="89442" y="2526132"/>
        <a:ext cx="7898316" cy="1653336"/>
      </dsp:txXfrm>
    </dsp:sp>
    <dsp:sp modelId="{A5E7948C-FA40-4213-A616-DB6080AE18F5}">
      <dsp:nvSpPr>
        <dsp:cNvPr id="0" name=""/>
        <dsp:cNvSpPr/>
      </dsp:nvSpPr>
      <dsp:spPr>
        <a:xfrm>
          <a:off x="0" y="4346670"/>
          <a:ext cx="8077200" cy="1832220"/>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baseline="0" smtClean="0"/>
            <a:t>The result showed that the dental tape and dental floss were equally effective in reducing interproximal bleeding and twise  effective as toothbrushing alone.</a:t>
          </a:r>
          <a:endParaRPr lang="en-US" sz="2700" kern="1200"/>
        </a:p>
      </dsp:txBody>
      <dsp:txXfrm>
        <a:off x="89442" y="4436112"/>
        <a:ext cx="7898316" cy="1653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27006-6819-4315-82CF-E4D4AB1DE2AD}">
      <dsp:nvSpPr>
        <dsp:cNvPr id="0" name=""/>
        <dsp:cNvSpPr/>
      </dsp:nvSpPr>
      <dsp:spPr>
        <a:xfrm>
          <a:off x="0" y="36"/>
          <a:ext cx="2468880" cy="145874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0" i="0" kern="1200" baseline="0" smtClean="0"/>
            <a:t>Flossing can be made easier by using a floss holder –</a:t>
          </a:r>
          <a:endParaRPr lang="en-US" sz="2300" kern="1200"/>
        </a:p>
      </dsp:txBody>
      <dsp:txXfrm>
        <a:off x="71210" y="71246"/>
        <a:ext cx="2326460" cy="1316324"/>
      </dsp:txXfrm>
    </dsp:sp>
    <dsp:sp modelId="{656B4D26-876C-4E53-8A2F-200D67DAFD44}">
      <dsp:nvSpPr>
        <dsp:cNvPr id="0" name=""/>
        <dsp:cNvSpPr/>
      </dsp:nvSpPr>
      <dsp:spPr>
        <a:xfrm rot="5400000">
          <a:off x="4079942" y="66530"/>
          <a:ext cx="1166995" cy="438912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0" i="0" kern="1200" baseline="0" smtClean="0"/>
            <a:t>One or two fork that enough to keep the floss tent 	even when its moved pass tight contact area </a:t>
          </a:r>
          <a:endParaRPr lang="en-US" sz="1500" kern="1200"/>
        </a:p>
        <a:p>
          <a:pPr marL="114300" lvl="1" indent="-114300" algn="l" defTabSz="666750" rtl="0">
            <a:lnSpc>
              <a:spcPct val="90000"/>
            </a:lnSpc>
            <a:spcBef>
              <a:spcPct val="0"/>
            </a:spcBef>
            <a:spcAft>
              <a:spcPct val="15000"/>
            </a:spcAft>
            <a:buChar char="••"/>
          </a:pPr>
          <a:r>
            <a:rPr lang="en-US" sz="1500" b="0" i="0" kern="1200" baseline="0" smtClean="0"/>
            <a:t>An effective and simple mounting mechanisms   </a:t>
          </a:r>
          <a:endParaRPr lang="en-US" sz="1500" kern="1200"/>
        </a:p>
      </dsp:txBody>
      <dsp:txXfrm rot="-5400000">
        <a:off x="2468880" y="1734560"/>
        <a:ext cx="4332152" cy="1053059"/>
      </dsp:txXfrm>
    </dsp:sp>
    <dsp:sp modelId="{782B0664-7DAF-496B-926C-3349BBE7E191}">
      <dsp:nvSpPr>
        <dsp:cNvPr id="0" name=""/>
        <dsp:cNvSpPr/>
      </dsp:nvSpPr>
      <dsp:spPr>
        <a:xfrm>
          <a:off x="0" y="1531718"/>
          <a:ext cx="2468880" cy="145874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0" i="0" kern="1200" baseline="0" smtClean="0"/>
            <a:t>Floss holder should have –</a:t>
          </a:r>
          <a:endParaRPr lang="en-US" sz="2300" kern="1200"/>
        </a:p>
      </dsp:txBody>
      <dsp:txXfrm>
        <a:off x="71210" y="1602928"/>
        <a:ext cx="2326460" cy="1316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2E45C-1F5B-4009-9EFE-58A8E04303B9}">
      <dsp:nvSpPr>
        <dsp:cNvPr id="0" name=""/>
        <dsp:cNvSpPr/>
      </dsp:nvSpPr>
      <dsp:spPr>
        <a:xfrm>
          <a:off x="1390330" y="860973"/>
          <a:ext cx="817029" cy="3234080"/>
        </a:xfrm>
        <a:custGeom>
          <a:avLst/>
          <a:gdLst/>
          <a:ahLst/>
          <a:cxnLst/>
          <a:rect l="0" t="0" r="0" b="0"/>
          <a:pathLst>
            <a:path>
              <a:moveTo>
                <a:pt x="0" y="0"/>
              </a:moveTo>
              <a:lnTo>
                <a:pt x="0" y="3234080"/>
              </a:lnTo>
              <a:lnTo>
                <a:pt x="817029" y="323408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2EE5B-96A3-4863-9E7B-D135F1835733}">
      <dsp:nvSpPr>
        <dsp:cNvPr id="0" name=""/>
        <dsp:cNvSpPr/>
      </dsp:nvSpPr>
      <dsp:spPr>
        <a:xfrm>
          <a:off x="1390330" y="860973"/>
          <a:ext cx="625444" cy="2007495"/>
        </a:xfrm>
        <a:custGeom>
          <a:avLst/>
          <a:gdLst/>
          <a:ahLst/>
          <a:cxnLst/>
          <a:rect l="0" t="0" r="0" b="0"/>
          <a:pathLst>
            <a:path>
              <a:moveTo>
                <a:pt x="0" y="0"/>
              </a:moveTo>
              <a:lnTo>
                <a:pt x="0" y="2007495"/>
              </a:lnTo>
              <a:lnTo>
                <a:pt x="625444" y="200749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BD067-59FA-45A4-8B32-D48F3108089F}">
      <dsp:nvSpPr>
        <dsp:cNvPr id="0" name=""/>
        <dsp:cNvSpPr/>
      </dsp:nvSpPr>
      <dsp:spPr>
        <a:xfrm>
          <a:off x="1390330" y="860973"/>
          <a:ext cx="817029" cy="791317"/>
        </a:xfrm>
        <a:custGeom>
          <a:avLst/>
          <a:gdLst/>
          <a:ahLst/>
          <a:cxnLst/>
          <a:rect l="0" t="0" r="0" b="0"/>
          <a:pathLst>
            <a:path>
              <a:moveTo>
                <a:pt x="0" y="0"/>
              </a:moveTo>
              <a:lnTo>
                <a:pt x="0" y="791317"/>
              </a:lnTo>
              <a:lnTo>
                <a:pt x="817029" y="79131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C50FF-14B7-4A03-8155-6CA921ABF81D}">
      <dsp:nvSpPr>
        <dsp:cNvPr id="0" name=""/>
        <dsp:cNvSpPr/>
      </dsp:nvSpPr>
      <dsp:spPr>
        <a:xfrm>
          <a:off x="845643" y="845"/>
          <a:ext cx="5446862" cy="86012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smtClean="0">
              <a:ln/>
              <a:effectLst/>
              <a:cs typeface="Arial" charset="0"/>
            </a:rPr>
            <a:t>CHEMICAL PLAQUE CONTROL AGENTS</a:t>
          </a:r>
        </a:p>
      </dsp:txBody>
      <dsp:txXfrm>
        <a:off x="845643" y="845"/>
        <a:ext cx="5446862" cy="860127"/>
      </dsp:txXfrm>
    </dsp:sp>
    <dsp:sp modelId="{EA5129A0-B1CD-4AB9-95BC-D1C6C652694C}">
      <dsp:nvSpPr>
        <dsp:cNvPr id="0" name=""/>
        <dsp:cNvSpPr/>
      </dsp:nvSpPr>
      <dsp:spPr>
        <a:xfrm>
          <a:off x="2207359" y="1222226"/>
          <a:ext cx="5032263" cy="86012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FIRST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Eg: antibiotics, phenol,quarternary ammonium compounds &amp; sanguinarine</a:t>
          </a:r>
          <a:endParaRPr kumimoji="0" lang="en-US" altLang="en-US" sz="1800" b="0" i="0" u="none" strike="noStrike" kern="1200" cap="none" normalizeH="0" baseline="0" dirty="0" smtClean="0">
            <a:ln/>
            <a:effectLst/>
            <a:cs typeface="Arial" charset="0"/>
          </a:endParaRPr>
        </a:p>
      </dsp:txBody>
      <dsp:txXfrm>
        <a:off x="2207359" y="1222226"/>
        <a:ext cx="5032263" cy="860127"/>
      </dsp:txXfrm>
    </dsp:sp>
    <dsp:sp modelId="{C12BCA66-6688-41F3-942F-D70313989E61}">
      <dsp:nvSpPr>
        <dsp:cNvPr id="0" name=""/>
        <dsp:cNvSpPr/>
      </dsp:nvSpPr>
      <dsp:spPr>
        <a:xfrm>
          <a:off x="2015774" y="2438404"/>
          <a:ext cx="6157671" cy="86012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SECOND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Eg: Bisbiguanides,(chlorhexidine)</a:t>
          </a:r>
          <a:endParaRPr kumimoji="0" lang="en-US" altLang="en-US" sz="1800" b="0" i="0" u="none" strike="noStrike" kern="1200" cap="none" normalizeH="0" baseline="0" dirty="0" smtClean="0">
            <a:ln/>
            <a:effectLst/>
            <a:cs typeface="Arial" charset="0"/>
          </a:endParaRPr>
        </a:p>
      </dsp:txBody>
      <dsp:txXfrm>
        <a:off x="2015774" y="2438404"/>
        <a:ext cx="6157671" cy="860127"/>
      </dsp:txXfrm>
    </dsp:sp>
    <dsp:sp modelId="{8119589A-F7EC-4E19-B5DF-0B7837184BD6}">
      <dsp:nvSpPr>
        <dsp:cNvPr id="0" name=""/>
        <dsp:cNvSpPr/>
      </dsp:nvSpPr>
      <dsp:spPr>
        <a:xfrm>
          <a:off x="2207359" y="3664989"/>
          <a:ext cx="5966826" cy="86012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THIRD GENERATION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effectLst/>
              <a:cs typeface="Arial" charset="0"/>
            </a:rPr>
            <a:t>Eg: delmopinol</a:t>
          </a:r>
          <a:endParaRPr kumimoji="0" lang="en-US" altLang="en-US" sz="1800" b="0" i="0" u="none" strike="noStrike" kern="1200" cap="none" normalizeH="0" baseline="0" dirty="0" smtClean="0">
            <a:ln/>
            <a:effectLst/>
            <a:cs typeface="Arial" charset="0"/>
          </a:endParaRPr>
        </a:p>
      </dsp:txBody>
      <dsp:txXfrm>
        <a:off x="2207359" y="3664989"/>
        <a:ext cx="5966826" cy="860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660B8-5373-4D95-81E7-FAC9B5E8547A}" type="datetimeFigureOut">
              <a:rPr lang="en-US" smtClean="0"/>
              <a:pPr/>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FB9B7-7820-4F69-91C4-D09A53E9CE35}" type="slidenum">
              <a:rPr lang="en-US" smtClean="0"/>
              <a:pPr/>
              <a:t>‹#›</a:t>
            </a:fld>
            <a:endParaRPr lang="en-US"/>
          </a:p>
        </p:txBody>
      </p:sp>
    </p:spTree>
    <p:extLst>
      <p:ext uri="{BB962C8B-B14F-4D97-AF65-F5344CB8AC3E}">
        <p14:creationId xmlns="" xmlns:p14="http://schemas.microsoft.com/office/powerpoint/2010/main" val="379247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762D9A2-E633-4E14-9D83-8C43D7F14CB8}" type="datetimeFigureOut">
              <a:rPr lang="en-US" smtClean="0"/>
              <a:pPr/>
              <a:t>10/15/2015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3945EF-4653-4605-A10E-5B30B4BA2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3945EF-4653-4605-A10E-5B30B4BA2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945EF-4653-4605-A10E-5B30B4BA26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762D9A2-E633-4E14-9D83-8C43D7F14CB8}" type="datetimeFigureOut">
              <a:rPr lang="en-US" smtClean="0"/>
              <a:pPr/>
              <a:t>10/15/2015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D3945EF-4653-4605-A10E-5B30B4BA2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762D9A2-E633-4E14-9D83-8C43D7F14CB8}" type="datetimeFigureOut">
              <a:rPr lang="en-US" smtClean="0"/>
              <a:pPr/>
              <a:t>10/15/2015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3945EF-4653-4605-A10E-5B30B4BA26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762D9A2-E633-4E14-9D83-8C43D7F14CB8}" type="datetimeFigureOut">
              <a:rPr lang="en-US" smtClean="0"/>
              <a:pPr/>
              <a:t>10/15/2015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3945EF-4653-4605-A10E-5B30B4BA26D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762D9A2-E633-4E14-9D83-8C43D7F14CB8}" type="datetimeFigureOut">
              <a:rPr lang="en-US" smtClean="0"/>
              <a:pPr/>
              <a:t>10/15/2015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3945EF-4653-4605-A10E-5B30B4BA2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2D9A2-E633-4E14-9D83-8C43D7F14CB8}" type="datetimeFigureOut">
              <a:rPr lang="en-US" smtClean="0"/>
              <a:pPr/>
              <a:t>10/15/2015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45EF-4653-4605-A10E-5B30B4BA2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3400"/>
            <a:ext cx="6172200" cy="2868168"/>
          </a:xfrm>
        </p:spPr>
        <p:txBody>
          <a:bodyPr/>
          <a:lstStyle/>
          <a:p>
            <a:r>
              <a:rPr lang="en-US" dirty="0" smtClean="0"/>
              <a:t>PREVENTIVE MEASURES IN RESTORATIVE PRACTICE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35"/>
          <p:cNvGraphicFramePr>
            <a:graphicFrameLocks noGrp="1"/>
          </p:cNvGraphicFramePr>
          <p:nvPr/>
        </p:nvGraphicFramePr>
        <p:xfrm>
          <a:off x="152400" y="171450"/>
          <a:ext cx="8782050" cy="6437630"/>
        </p:xfrm>
        <a:graphic>
          <a:graphicData uri="http://schemas.openxmlformats.org/drawingml/2006/table">
            <a:tbl>
              <a:tblPr/>
              <a:tblGrid>
                <a:gridCol w="1001713"/>
                <a:gridCol w="2813050"/>
                <a:gridCol w="2725737"/>
                <a:gridCol w="2241550"/>
              </a:tblGrid>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Method</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Bristle placement</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Motion</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Advantage/</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disadvantage</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Scrub</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Horizontal on gingival margin</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Scrub in anterior position direction keeping brush horizontal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Easy to learn &amp; best suited fro children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BASS</a:t>
                      </a:r>
                      <a:endParaRPr kumimoji="0" lang="en-US" sz="1200" b="1" i="0" u="none" strike="noStrike" cap="none" normalizeH="0" baseline="0" dirty="0" smtClean="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Apical towards gingival into </a:t>
                      </a:r>
                      <a:r>
                        <a:rPr kumimoji="0" lang="en-US" sz="1200" b="1" i="0" u="none" strike="noStrike" cap="none" normalizeH="0" baseline="0" dirty="0" err="1" smtClean="0">
                          <a:ln>
                            <a:noFill/>
                          </a:ln>
                          <a:solidFill>
                            <a:schemeClr val="accent1"/>
                          </a:solidFill>
                          <a:effectLst/>
                          <a:latin typeface="Comic Sans MS" pitchFamily="66" charset="0"/>
                          <a:cs typeface="Times New Roman" pitchFamily="18" charset="0"/>
                        </a:rPr>
                        <a:t>sulcus</a:t>
                      </a: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 at 45</a:t>
                      </a:r>
                      <a:r>
                        <a:rPr kumimoji="0" lang="en-US" sz="1200" b="1" i="0" u="none" strike="noStrike" cap="none" normalizeH="0" baseline="30000" dirty="0" smtClean="0">
                          <a:ln>
                            <a:noFill/>
                          </a:ln>
                          <a:solidFill>
                            <a:schemeClr val="accent1"/>
                          </a:solidFill>
                          <a:effectLst/>
                          <a:latin typeface="Comic Sans MS" pitchFamily="66" charset="0"/>
                          <a:cs typeface="Times New Roman" pitchFamily="18" charset="0"/>
                        </a:rPr>
                        <a:t>0</a:t>
                      </a: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 to tooth surface</a:t>
                      </a:r>
                      <a:endParaRPr kumimoji="0" lang="en-US" sz="1200" b="1" i="0" u="none" strike="noStrike" cap="none" normalizeH="0" baseline="0" dirty="0" smtClean="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Short back and forth vibratory motion while bristles remain in </a:t>
                      </a:r>
                      <a:r>
                        <a:rPr kumimoji="0" lang="en-US" sz="1200" b="1" i="0" u="none" strike="noStrike" cap="none" normalizeH="0" baseline="0" dirty="0" err="1" smtClean="0">
                          <a:ln>
                            <a:noFill/>
                          </a:ln>
                          <a:solidFill>
                            <a:schemeClr val="accent1"/>
                          </a:solidFill>
                          <a:effectLst/>
                          <a:latin typeface="Comic Sans MS" pitchFamily="66" charset="0"/>
                          <a:cs typeface="Times New Roman" pitchFamily="18" charset="0"/>
                        </a:rPr>
                        <a:t>sulcus</a:t>
                      </a: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 </a:t>
                      </a:r>
                      <a:endParaRPr kumimoji="0" lang="en-US" sz="1200" b="1" i="0" u="none" strike="noStrike" cap="none" normalizeH="0" baseline="0" dirty="0" smtClean="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Cervical plaque removal</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Easily learned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accent1"/>
                          </a:solidFill>
                          <a:effectLst/>
                          <a:latin typeface="Comic Sans MS" pitchFamily="66" charset="0"/>
                          <a:cs typeface="Times New Roman" pitchFamily="18" charset="0"/>
                        </a:rPr>
                        <a:t>Good gingival stimulation </a:t>
                      </a:r>
                      <a:endParaRPr kumimoji="0" lang="en-US" sz="1200" b="1" i="0" u="none" strike="noStrike" cap="none" normalizeH="0" baseline="0" dirty="0" smtClean="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8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Charter's </a:t>
                      </a:r>
                      <a:endParaRPr kumimoji="0" lang="en-US" sz="1200" b="1" i="0" u="none" strike="noStrike" cap="none" normalizeH="0" baseline="0" dirty="0" smtClean="0">
                        <a:ln>
                          <a:noFill/>
                        </a:ln>
                        <a:solidFill>
                          <a:schemeClr val="accent1">
                            <a:lumMod val="40000"/>
                            <a:lumOff val="6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40000"/>
                              <a:lumOff val="60000"/>
                            </a:schemeClr>
                          </a:solidFill>
                          <a:effectLst/>
                          <a:latin typeface="Comic Sans MS" pitchFamily="66" charset="0"/>
                          <a:cs typeface="Times New Roman" pitchFamily="18" charset="0"/>
                        </a:rPr>
                        <a:t>Coronally</a:t>
                      </a: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 45</a:t>
                      </a:r>
                      <a:r>
                        <a:rPr kumimoji="0" lang="en-US" sz="1200" b="1" i="0" u="none" strike="noStrike" cap="none" normalizeH="0" baseline="30000" dirty="0" smtClean="0">
                          <a:ln>
                            <a:noFill/>
                          </a:ln>
                          <a:solidFill>
                            <a:schemeClr val="accent1">
                              <a:lumMod val="40000"/>
                              <a:lumOff val="60000"/>
                            </a:schemeClr>
                          </a:solidFill>
                          <a:effectLst/>
                          <a:latin typeface="Comic Sans MS" pitchFamily="66" charset="0"/>
                          <a:cs typeface="Times New Roman" pitchFamily="18" charset="0"/>
                        </a:rPr>
                        <a:t>o,</a:t>
                      </a: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 sides of bristles half on teeth and half of gingiva</a:t>
                      </a:r>
                      <a:endParaRPr kumimoji="0" lang="en-US" sz="1200" b="1" i="0" u="none" strike="noStrike" cap="none" normalizeH="0" baseline="0" dirty="0" smtClean="0">
                        <a:ln>
                          <a:noFill/>
                        </a:ln>
                        <a:solidFill>
                          <a:schemeClr val="accent1">
                            <a:lumMod val="40000"/>
                            <a:lumOff val="6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Small circular motions with apical movements towards gingival margin </a:t>
                      </a:r>
                      <a:endParaRPr kumimoji="0" lang="en-US" sz="1200" b="1" i="0" u="none" strike="noStrike" cap="none" normalizeH="0" baseline="0" dirty="0" smtClean="0">
                        <a:ln>
                          <a:noFill/>
                        </a:ln>
                        <a:solidFill>
                          <a:schemeClr val="accent1">
                            <a:lumMod val="40000"/>
                            <a:lumOff val="6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Hard to learn and position brush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Clears inter proximal</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accent1">
                              <a:lumMod val="40000"/>
                              <a:lumOff val="60000"/>
                            </a:schemeClr>
                          </a:solidFill>
                          <a:effectLst/>
                          <a:latin typeface="Comic Sans MS" pitchFamily="66" charset="0"/>
                          <a:cs typeface="Times New Roman" pitchFamily="18" charset="0"/>
                        </a:rPr>
                        <a:t>Gingival stimulation  </a:t>
                      </a:r>
                      <a:endParaRPr kumimoji="0" lang="en-US" sz="1200" b="1" i="0" u="none" strike="noStrike" cap="none" normalizeH="0" baseline="0" dirty="0" smtClean="0">
                        <a:ln>
                          <a:noFill/>
                        </a:ln>
                        <a:solidFill>
                          <a:schemeClr val="accent1">
                            <a:lumMod val="40000"/>
                            <a:lumOff val="6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Fones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Perpendicular to the tooth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With teeth in occlusions, move brush in rotary motion over both arches and gingival margin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Easy to learn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Inter proximal areas not cleaned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May cause trauma</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74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Roll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Apically, parallel to tooth and then over tooth surface</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On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buccal</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and lingual inward pressure, then rolling of head to sweep bristle over gingiva &amp; tooth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Doesn't clean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sulcus</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area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Easy to learn</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good gingival stimulation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7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Stillman's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On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buccal</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and lingual,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aplically</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at an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ablique</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angle to long axis of tooth. Ends rest on gingiva and cervical part.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On buccal and lingual slight rotary motions with bristle ends stationary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Excellent gingival stimulation</a:t>
                      </a:r>
                    </a:p>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Moderate dexterity required </a:t>
                      </a:r>
                    </a:p>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Moderate cleaning of </a:t>
                      </a:r>
                      <a:r>
                        <a:rPr kumimoji="0" lang="en-US" sz="1200" b="0" i="0" u="none" strike="noStrike" cap="none" normalizeH="0" baseline="0" dirty="0" err="1" smtClean="0">
                          <a:ln>
                            <a:noFill/>
                          </a:ln>
                          <a:solidFill>
                            <a:schemeClr val="tx1"/>
                          </a:solidFill>
                          <a:effectLst/>
                          <a:latin typeface="Comic Sans MS" pitchFamily="66" charset="0"/>
                          <a:cs typeface="Times New Roman" pitchFamily="18" charset="0"/>
                        </a:rPr>
                        <a:t>interproximal</a:t>
                      </a: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 area  </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Modified </a:t>
                      </a:r>
                      <a:r>
                        <a:rPr kumimoji="0" lang="en-US" sz="1200" b="1" i="0" u="none" strike="noStrike" cap="none" normalizeH="0" baseline="0" dirty="0" err="1" smtClean="0">
                          <a:ln>
                            <a:noFill/>
                          </a:ln>
                          <a:solidFill>
                            <a:schemeClr val="accent1">
                              <a:lumMod val="50000"/>
                            </a:schemeClr>
                          </a:solidFill>
                          <a:effectLst/>
                          <a:latin typeface="Comic Sans MS" pitchFamily="66" charset="0"/>
                          <a:cs typeface="Times New Roman" pitchFamily="18" charset="0"/>
                        </a:rPr>
                        <a:t>stillman's</a:t>
                      </a:r>
                      <a:endParaRPr kumimoji="0" lang="en-US" sz="1200" b="1" i="0" u="none" strike="noStrike" cap="none" normalizeH="0" baseline="0" dirty="0" smtClean="0">
                        <a:ln>
                          <a:noFill/>
                        </a:ln>
                        <a:solidFill>
                          <a:schemeClr val="accent1">
                            <a:lumMod val="5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Pointing apically at and angle of 45</a:t>
                      </a:r>
                      <a:r>
                        <a:rPr kumimoji="0" lang="en-US" sz="1200" b="1" i="0" u="none" strike="noStrike" cap="none" normalizeH="0" baseline="30000" dirty="0" smtClean="0">
                          <a:ln>
                            <a:noFill/>
                          </a:ln>
                          <a:solidFill>
                            <a:schemeClr val="accent1">
                              <a:lumMod val="50000"/>
                            </a:schemeClr>
                          </a:solidFill>
                          <a:effectLst/>
                          <a:latin typeface="Comic Sans MS" pitchFamily="66" charset="0"/>
                          <a:cs typeface="Times New Roman" pitchFamily="18" charset="0"/>
                        </a:rPr>
                        <a:t>o</a:t>
                      </a: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 to tooth surface </a:t>
                      </a:r>
                      <a:endParaRPr kumimoji="0" lang="en-US" sz="1200" b="1" i="0" u="none" strike="noStrike" cap="none" normalizeH="0" baseline="0" dirty="0" smtClean="0">
                        <a:ln>
                          <a:noFill/>
                        </a:ln>
                        <a:solidFill>
                          <a:schemeClr val="accent1">
                            <a:lumMod val="5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Apply pressure as in </a:t>
                      </a:r>
                      <a:r>
                        <a:rPr kumimoji="0" lang="en-US" sz="1200" b="1" i="0" u="none" strike="noStrike" cap="none" normalizeH="0" baseline="0" dirty="0" err="1" smtClean="0">
                          <a:ln>
                            <a:noFill/>
                          </a:ln>
                          <a:solidFill>
                            <a:schemeClr val="accent1">
                              <a:lumMod val="50000"/>
                            </a:schemeClr>
                          </a:solidFill>
                          <a:effectLst/>
                          <a:latin typeface="Comic Sans MS" pitchFamily="66" charset="0"/>
                          <a:cs typeface="Times New Roman" pitchFamily="18" charset="0"/>
                        </a:rPr>
                        <a:t>stillmans's</a:t>
                      </a: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 method but vibrate brush and also move </a:t>
                      </a:r>
                      <a:r>
                        <a:rPr kumimoji="0" lang="en-US" sz="1200" b="1" i="0" u="none" strike="noStrike" cap="none" normalizeH="0" baseline="0" dirty="0" err="1" smtClean="0">
                          <a:ln>
                            <a:noFill/>
                          </a:ln>
                          <a:solidFill>
                            <a:schemeClr val="accent1">
                              <a:lumMod val="50000"/>
                            </a:schemeClr>
                          </a:solidFill>
                          <a:effectLst/>
                          <a:latin typeface="Comic Sans MS" pitchFamily="66" charset="0"/>
                          <a:cs typeface="Times New Roman" pitchFamily="18" charset="0"/>
                        </a:rPr>
                        <a:t>occlusally</a:t>
                      </a:r>
                      <a:endParaRPr kumimoji="0" lang="en-US" sz="1200" b="1" i="0" u="none" strike="noStrike" cap="none" normalizeH="0" baseline="0" dirty="0" smtClean="0">
                        <a:ln>
                          <a:noFill/>
                        </a:ln>
                        <a:solidFill>
                          <a:schemeClr val="accent1">
                            <a:lumMod val="5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Easy to master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accent1">
                              <a:lumMod val="50000"/>
                            </a:schemeClr>
                          </a:solidFill>
                          <a:effectLst/>
                          <a:latin typeface="Comic Sans MS" pitchFamily="66" charset="0"/>
                          <a:cs typeface="Times New Roman" pitchFamily="18" charset="0"/>
                        </a:rPr>
                        <a:t>Gingival stimulation </a:t>
                      </a:r>
                      <a:endParaRPr kumimoji="0" lang="en-US" sz="1200" b="1" i="0" u="none" strike="noStrike" cap="none" normalizeH="0" baseline="0" dirty="0" smtClean="0">
                        <a:ln>
                          <a:noFill/>
                        </a:ln>
                        <a:solidFill>
                          <a:schemeClr val="accent1">
                            <a:lumMod val="50000"/>
                          </a:schemeClr>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6643734" cy="523220"/>
          </a:xfrm>
          <a:prstGeom prst="rect">
            <a:avLst/>
          </a:prstGeom>
          <a:noFill/>
        </p:spPr>
        <p:txBody>
          <a:bodyPr wrap="square" rtlCol="0">
            <a:spAutoFit/>
          </a:bodyPr>
          <a:lstStyle/>
          <a:p>
            <a:r>
              <a:rPr lang="en-IN" sz="2800" b="1" dirty="0" smtClean="0">
                <a:solidFill>
                  <a:srgbClr val="C00000"/>
                </a:solidFill>
              </a:rPr>
              <a:t>Description of various matrices</a:t>
            </a:r>
            <a:endParaRPr lang="en-IN" sz="2800" b="1" dirty="0">
              <a:solidFill>
                <a:srgbClr val="C00000"/>
              </a:solidFill>
            </a:endParaRPr>
          </a:p>
        </p:txBody>
      </p:sp>
      <p:sp>
        <p:nvSpPr>
          <p:cNvPr id="3" name="TextBox 2"/>
          <p:cNvSpPr txBox="1"/>
          <p:nvPr/>
        </p:nvSpPr>
        <p:spPr>
          <a:xfrm>
            <a:off x="228600" y="914400"/>
            <a:ext cx="7572428" cy="5324535"/>
          </a:xfrm>
          <a:prstGeom prst="rect">
            <a:avLst/>
          </a:prstGeom>
          <a:noFill/>
        </p:spPr>
        <p:txBody>
          <a:bodyPr wrap="square" rtlCol="0">
            <a:spAutoFit/>
          </a:bodyPr>
          <a:lstStyle/>
          <a:p>
            <a:pPr marL="342900" indent="-342900">
              <a:buAutoNum type="arabicPeriod"/>
            </a:pPr>
            <a:r>
              <a:rPr lang="en-IN" sz="2800" dirty="0" smtClean="0">
                <a:solidFill>
                  <a:srgbClr val="FF0000"/>
                </a:solidFill>
              </a:rPr>
              <a:t>Ivory no.1 matrix.</a:t>
            </a:r>
          </a:p>
          <a:p>
            <a:pPr marL="342900" indent="-342900">
              <a:buAutoNum type="arabicPeriod"/>
            </a:pPr>
            <a:endParaRPr lang="en-IN" sz="2400" dirty="0" smtClean="0">
              <a:solidFill>
                <a:srgbClr val="FF0000"/>
              </a:solidFill>
            </a:endParaRPr>
          </a:p>
          <a:p>
            <a:pPr marL="342900" indent="-342900">
              <a:buFont typeface="Wingdings" pitchFamily="2" charset="2"/>
              <a:buChar char="Ø"/>
            </a:pPr>
            <a:r>
              <a:rPr lang="en-IN" sz="2400" dirty="0" smtClean="0"/>
              <a:t>This matrix consists of a stainless steel band which encircles one proximal surface of a posterior tooth.</a:t>
            </a:r>
          </a:p>
          <a:p>
            <a:pPr marL="342900" indent="-342900">
              <a:buFont typeface="Wingdings" pitchFamily="2" charset="2"/>
              <a:buChar char="Ø"/>
            </a:pPr>
            <a:endParaRPr lang="en-IN" sz="2400" dirty="0" smtClean="0"/>
          </a:p>
          <a:p>
            <a:pPr marL="342900" indent="-342900">
              <a:buFont typeface="Wingdings" pitchFamily="2" charset="2"/>
              <a:buChar char="Ø"/>
            </a:pPr>
            <a:r>
              <a:rPr lang="en-IN" sz="2400" dirty="0" smtClean="0"/>
              <a:t>This  is attached to the retainer via a wedge shaped projection.</a:t>
            </a:r>
          </a:p>
          <a:p>
            <a:pPr marL="342900" indent="-342900">
              <a:buFont typeface="Wingdings" pitchFamily="2" charset="2"/>
              <a:buChar char="Ø"/>
            </a:pPr>
            <a:endParaRPr lang="en-IN" sz="2400" dirty="0" smtClean="0"/>
          </a:p>
          <a:p>
            <a:pPr marL="342900" indent="-342900">
              <a:buFont typeface="Wingdings" pitchFamily="2" charset="2"/>
              <a:buChar char="Ø"/>
            </a:pPr>
            <a:r>
              <a:rPr lang="en-IN" sz="2400" dirty="0" smtClean="0"/>
              <a:t>An adjusting screw at the end of the retainer adapts the band to the proximal contour of the prepared tooth</a:t>
            </a:r>
          </a:p>
          <a:p>
            <a:pPr marL="342900" indent="-342900">
              <a:buFont typeface="Wingdings" pitchFamily="2" charset="2"/>
              <a:buChar char="Ø"/>
            </a:pPr>
            <a:endParaRPr lang="en-IN" sz="2400" dirty="0" smtClean="0"/>
          </a:p>
          <a:p>
            <a:pPr marL="342900" indent="-342900">
              <a:buFont typeface="Wingdings" pitchFamily="2" charset="2"/>
              <a:buChar char="Ø"/>
            </a:pPr>
            <a:r>
              <a:rPr lang="en-IN" sz="2400" dirty="0" smtClean="0"/>
              <a:t>As the adjusting screw is rotated clockwise the wedge shaped projections engage  the tooth at the embrasures of the unprepared proximal surface</a:t>
            </a:r>
            <a:endParaRPr lang="en-IN"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7858148" cy="4524315"/>
          </a:xfrm>
          <a:prstGeom prst="rect">
            <a:avLst/>
          </a:prstGeom>
          <a:noFill/>
        </p:spPr>
        <p:txBody>
          <a:bodyPr wrap="square" rtlCol="0">
            <a:spAutoFit/>
          </a:bodyPr>
          <a:lstStyle/>
          <a:p>
            <a:r>
              <a:rPr lang="en-IN" sz="2400" dirty="0" smtClean="0">
                <a:solidFill>
                  <a:srgbClr val="FF0000"/>
                </a:solidFill>
              </a:rPr>
              <a:t>Indications</a:t>
            </a:r>
          </a:p>
          <a:p>
            <a:endParaRPr lang="en-IN" sz="2400" dirty="0" smtClean="0"/>
          </a:p>
          <a:p>
            <a:pPr>
              <a:buFont typeface="Wingdings" pitchFamily="2" charset="2"/>
              <a:buChar char="§"/>
            </a:pPr>
            <a:r>
              <a:rPr lang="en-IN" sz="2400" dirty="0" smtClean="0"/>
              <a:t>For restoring a unilateral class 2 cavity especially when the contact on the unprepared side is very tight</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Advantages</a:t>
            </a:r>
          </a:p>
          <a:p>
            <a:pPr>
              <a:buFont typeface="Wingdings" pitchFamily="2" charset="2"/>
              <a:buChar char="§"/>
            </a:pPr>
            <a:r>
              <a:rPr lang="en-IN" sz="2400" dirty="0" smtClean="0"/>
              <a:t>Economical</a:t>
            </a:r>
          </a:p>
          <a:p>
            <a:pPr>
              <a:buFont typeface="Wingdings" pitchFamily="2" charset="2"/>
              <a:buChar char="§"/>
            </a:pPr>
            <a:r>
              <a:rPr lang="en-IN" sz="2400" dirty="0" smtClean="0"/>
              <a:t>Can be sterilized</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Disadvantage</a:t>
            </a:r>
          </a:p>
          <a:p>
            <a:pPr>
              <a:buFont typeface="Wingdings" pitchFamily="2" charset="2"/>
              <a:buChar char="§"/>
            </a:pPr>
            <a:r>
              <a:rPr lang="en-IN" sz="2400" dirty="0" smtClean="0"/>
              <a:t>Difficult to apply &amp; </a:t>
            </a:r>
          </a:p>
          <a:p>
            <a:r>
              <a:rPr lang="en-IN" sz="2400" dirty="0" smtClean="0"/>
              <a:t> remove</a:t>
            </a:r>
            <a:endParaRPr lang="en-IN" sz="2400" dirty="0"/>
          </a:p>
        </p:txBody>
      </p:sp>
      <p:pic>
        <p:nvPicPr>
          <p:cNvPr id="3" name="Picture 2" descr="l_2_2069.jpg"/>
          <p:cNvPicPr>
            <a:picLocks noChangeAspect="1"/>
          </p:cNvPicPr>
          <p:nvPr/>
        </p:nvPicPr>
        <p:blipFill>
          <a:blip r:embed="rId2"/>
          <a:stretch>
            <a:fillRect/>
          </a:stretch>
        </p:blipFill>
        <p:spPr>
          <a:xfrm>
            <a:off x="4240292" y="2667000"/>
            <a:ext cx="4903708" cy="2438400"/>
          </a:xfrm>
          <a:prstGeom prst="rect">
            <a:avLst/>
          </a:prstGeom>
        </p:spPr>
      </p:pic>
      <p:pic>
        <p:nvPicPr>
          <p:cNvPr id="4" name="Picture 3" descr="matrix_retainer_bands_matrix_bands.jpg"/>
          <p:cNvPicPr>
            <a:picLocks noChangeAspect="1"/>
          </p:cNvPicPr>
          <p:nvPr/>
        </p:nvPicPr>
        <p:blipFill>
          <a:blip r:embed="rId3"/>
          <a:stretch>
            <a:fillRect/>
          </a:stretch>
        </p:blipFill>
        <p:spPr>
          <a:xfrm>
            <a:off x="914400" y="5486400"/>
            <a:ext cx="5410200" cy="120015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7441140" cy="4524315"/>
          </a:xfrm>
          <a:prstGeom prst="rect">
            <a:avLst/>
          </a:prstGeom>
          <a:noFill/>
        </p:spPr>
        <p:txBody>
          <a:bodyPr wrap="square" rtlCol="0">
            <a:spAutoFit/>
          </a:bodyPr>
          <a:lstStyle/>
          <a:p>
            <a:r>
              <a:rPr lang="en-IN" sz="2400" dirty="0" smtClean="0">
                <a:solidFill>
                  <a:srgbClr val="FF0000"/>
                </a:solidFill>
              </a:rPr>
              <a:t>2 .Ivory no 8 matrix</a:t>
            </a:r>
          </a:p>
          <a:p>
            <a:endParaRPr lang="en-IN" sz="2400" dirty="0" smtClean="0"/>
          </a:p>
          <a:p>
            <a:pPr>
              <a:buFont typeface="Wingdings" pitchFamily="2" charset="2"/>
              <a:buChar char="§"/>
            </a:pPr>
            <a:r>
              <a:rPr lang="en-IN" sz="2400" dirty="0" smtClean="0"/>
              <a:t>This matrix consists of a band that encircle the entire crown of tooth</a:t>
            </a:r>
          </a:p>
          <a:p>
            <a:pPr>
              <a:buFont typeface="Wingdings" pitchFamily="2" charset="2"/>
              <a:buChar char="§"/>
            </a:pPr>
            <a:endParaRPr lang="en-IN" sz="2400" dirty="0" smtClean="0"/>
          </a:p>
          <a:p>
            <a:pPr>
              <a:buFont typeface="Wingdings" pitchFamily="2" charset="2"/>
              <a:buChar char="§"/>
            </a:pPr>
            <a:r>
              <a:rPr lang="en-IN" sz="2400" dirty="0" smtClean="0"/>
              <a:t>The circumference of the band can be adjusted by adjusting screw present in the retainer</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Indications</a:t>
            </a:r>
          </a:p>
          <a:p>
            <a:pPr>
              <a:buFont typeface="Wingdings" pitchFamily="2" charset="2"/>
              <a:buChar char="§"/>
            </a:pPr>
            <a:endParaRPr lang="en-IN" sz="2400" dirty="0" smtClean="0"/>
          </a:p>
          <a:p>
            <a:pPr>
              <a:buFont typeface="Wingdings" pitchFamily="2" charset="2"/>
              <a:buChar char="§"/>
            </a:pPr>
            <a:r>
              <a:rPr lang="en-IN" sz="2400" dirty="0" smtClean="0"/>
              <a:t>Unilateral &amp; bilateral class11 preparation(MOD)</a:t>
            </a:r>
          </a:p>
          <a:p>
            <a:r>
              <a:rPr lang="en-IN" sz="2400" dirty="0" smtClean="0"/>
              <a:t> </a:t>
            </a:r>
            <a:endParaRPr lang="en-IN" sz="2400" dirty="0"/>
          </a:p>
        </p:txBody>
      </p:sp>
      <p:pic>
        <p:nvPicPr>
          <p:cNvPr id="3" name="Picture 2" descr="matrix_retainer_bands_01_920_1_ivory_type_8.jpg"/>
          <p:cNvPicPr>
            <a:picLocks noChangeAspect="1"/>
          </p:cNvPicPr>
          <p:nvPr/>
        </p:nvPicPr>
        <p:blipFill>
          <a:blip r:embed="rId2"/>
          <a:stretch>
            <a:fillRect/>
          </a:stretch>
        </p:blipFill>
        <p:spPr>
          <a:xfrm rot="5400000">
            <a:off x="2305050" y="3829050"/>
            <a:ext cx="2095500" cy="396240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929618" cy="6801862"/>
          </a:xfrm>
          <a:prstGeom prst="rect">
            <a:avLst/>
          </a:prstGeom>
          <a:noFill/>
        </p:spPr>
        <p:txBody>
          <a:bodyPr wrap="square" rtlCol="0">
            <a:spAutoFit/>
          </a:bodyPr>
          <a:lstStyle/>
          <a:p>
            <a:r>
              <a:rPr lang="en-IN" sz="2800" dirty="0" smtClean="0">
                <a:solidFill>
                  <a:srgbClr val="C00000"/>
                </a:solidFill>
              </a:rPr>
              <a:t>3 .Tofflemire matrix</a:t>
            </a:r>
          </a:p>
          <a:p>
            <a:pPr>
              <a:buFont typeface="Wingdings" pitchFamily="2" charset="2"/>
              <a:buChar char="Ø"/>
            </a:pPr>
            <a:endParaRPr lang="en-IN" sz="2400" dirty="0" smtClean="0"/>
          </a:p>
          <a:p>
            <a:pPr>
              <a:buFont typeface="Wingdings" pitchFamily="2" charset="2"/>
              <a:buChar char="Ø"/>
            </a:pPr>
            <a:r>
              <a:rPr lang="en-IN" sz="2400" dirty="0" smtClean="0"/>
              <a:t>Designed by Dr BF </a:t>
            </a:r>
            <a:r>
              <a:rPr lang="en-IN" sz="2400" dirty="0" err="1" smtClean="0"/>
              <a:t>Tofflemire</a:t>
            </a:r>
            <a:r>
              <a:rPr lang="en-IN" sz="2400" dirty="0" smtClean="0"/>
              <a:t>.</a:t>
            </a:r>
          </a:p>
          <a:p>
            <a:pPr>
              <a:buFont typeface="Wingdings" pitchFamily="2" charset="2"/>
              <a:buChar char="Ø"/>
            </a:pPr>
            <a:endParaRPr lang="en-IN" sz="2400" dirty="0" smtClean="0"/>
          </a:p>
          <a:p>
            <a:pPr>
              <a:buFont typeface="Wingdings" pitchFamily="2" charset="2"/>
              <a:buChar char="Ø"/>
            </a:pPr>
            <a:r>
              <a:rPr lang="en-IN" sz="2400" dirty="0" smtClean="0"/>
              <a:t>Also known as Universal matrix as it can be used in all types of tooth preparation of posterior teeth.</a:t>
            </a:r>
          </a:p>
          <a:p>
            <a:pPr>
              <a:buFont typeface="Wingdings" pitchFamily="2" charset="2"/>
              <a:buChar char="Ø"/>
            </a:pPr>
            <a:endParaRPr lang="en-IN" sz="2400" dirty="0" smtClean="0"/>
          </a:p>
          <a:p>
            <a:pPr>
              <a:buFont typeface="Wingdings" pitchFamily="2" charset="2"/>
              <a:buChar char="Ø"/>
            </a:pPr>
            <a:r>
              <a:rPr lang="en-IN" sz="2400" dirty="0" smtClean="0">
                <a:solidFill>
                  <a:srgbClr val="FF0000"/>
                </a:solidFill>
              </a:rPr>
              <a:t>Indication</a:t>
            </a:r>
          </a:p>
          <a:p>
            <a:pPr>
              <a:buFont typeface="Wingdings" pitchFamily="2" charset="2"/>
              <a:buChar char="Ø"/>
            </a:pPr>
            <a:endParaRPr lang="en-IN" sz="2400" dirty="0" smtClean="0"/>
          </a:p>
          <a:p>
            <a:pPr>
              <a:buFont typeface="Wingdings" pitchFamily="2" charset="2"/>
              <a:buChar char="Ø"/>
            </a:pPr>
            <a:r>
              <a:rPr lang="en-IN" sz="2400" dirty="0" smtClean="0"/>
              <a:t>Class1 buccal or lingual extensions</a:t>
            </a:r>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r>
              <a:rPr lang="en-IN" sz="2400" dirty="0" smtClean="0"/>
              <a:t>Unilateral or bilateral class11(MOD) tooth preparation</a:t>
            </a:r>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r>
              <a:rPr lang="en-IN" sz="2400" dirty="0" smtClean="0"/>
              <a:t>Class11 compound tooth preparation having more than two missing walls.</a:t>
            </a:r>
          </a:p>
          <a:p>
            <a:pPr>
              <a:buFont typeface="Wingdings" pitchFamily="2" charset="2"/>
              <a:buChar char="Ø"/>
            </a:pPr>
            <a:endParaRPr lang="en-IN" sz="2400" dirty="0"/>
          </a:p>
        </p:txBody>
      </p:sp>
      <p:pic>
        <p:nvPicPr>
          <p:cNvPr id="3" name="Picture 2" descr="1_40427_FS.jpg"/>
          <p:cNvPicPr>
            <a:picLocks noChangeAspect="1"/>
          </p:cNvPicPr>
          <p:nvPr/>
        </p:nvPicPr>
        <p:blipFill>
          <a:blip r:embed="rId2"/>
          <a:stretch>
            <a:fillRect/>
          </a:stretch>
        </p:blipFill>
        <p:spPr>
          <a:xfrm>
            <a:off x="6324600" y="2819400"/>
            <a:ext cx="2030797" cy="157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715304" cy="4893647"/>
          </a:xfrm>
          <a:prstGeom prst="rect">
            <a:avLst/>
          </a:prstGeom>
          <a:noFill/>
        </p:spPr>
        <p:txBody>
          <a:bodyPr wrap="square" rtlCol="0">
            <a:spAutoFit/>
          </a:bodyPr>
          <a:lstStyle/>
          <a:p>
            <a:pPr>
              <a:buFont typeface="Wingdings" pitchFamily="2" charset="2"/>
              <a:buChar char="Ø"/>
            </a:pPr>
            <a:r>
              <a:rPr lang="en-IN" sz="2400" dirty="0" smtClean="0">
                <a:solidFill>
                  <a:srgbClr val="FF0000"/>
                </a:solidFill>
              </a:rPr>
              <a:t>Parts of </a:t>
            </a:r>
            <a:r>
              <a:rPr lang="en-IN" sz="2400" dirty="0" err="1" smtClean="0">
                <a:solidFill>
                  <a:srgbClr val="FF0000"/>
                </a:solidFill>
              </a:rPr>
              <a:t>tofflemire</a:t>
            </a:r>
            <a:r>
              <a:rPr lang="en-IN" sz="2400" dirty="0" smtClean="0">
                <a:solidFill>
                  <a:srgbClr val="FF0000"/>
                </a:solidFill>
              </a:rPr>
              <a:t> retainer</a:t>
            </a:r>
          </a:p>
          <a:p>
            <a:pPr>
              <a:buFont typeface="Wingdings" pitchFamily="2" charset="2"/>
              <a:buChar char="Ø"/>
            </a:pPr>
            <a:endParaRPr lang="en-IN" sz="2400" dirty="0" smtClean="0">
              <a:solidFill>
                <a:srgbClr val="002060"/>
              </a:solidFill>
            </a:endParaRPr>
          </a:p>
          <a:p>
            <a:pPr>
              <a:buFont typeface="Wingdings" pitchFamily="2" charset="2"/>
              <a:buChar char="Ø"/>
            </a:pPr>
            <a:r>
              <a:rPr lang="en-IN" sz="2400" dirty="0" smtClean="0">
                <a:solidFill>
                  <a:srgbClr val="FF0000"/>
                </a:solidFill>
              </a:rPr>
              <a:t>Head</a:t>
            </a:r>
            <a:r>
              <a:rPr lang="en-IN" sz="2400" dirty="0" smtClean="0">
                <a:solidFill>
                  <a:srgbClr val="002060"/>
                </a:solidFill>
              </a:rPr>
              <a:t>: this part accomadates the matrix band.</a:t>
            </a:r>
          </a:p>
          <a:p>
            <a:pPr>
              <a:buFont typeface="Wingdings" pitchFamily="2" charset="2"/>
              <a:buChar char="Ø"/>
            </a:pPr>
            <a:r>
              <a:rPr lang="en-IN" sz="2400" dirty="0" smtClean="0">
                <a:solidFill>
                  <a:srgbClr val="002060"/>
                </a:solidFill>
              </a:rPr>
              <a:t>It is u-shaped with two slots</a:t>
            </a:r>
          </a:p>
          <a:p>
            <a:pPr>
              <a:buFont typeface="Wingdings" pitchFamily="2" charset="2"/>
              <a:buChar char="Ø"/>
            </a:pPr>
            <a:r>
              <a:rPr lang="en-IN" sz="2400" dirty="0" smtClean="0">
                <a:solidFill>
                  <a:srgbClr val="002060"/>
                </a:solidFill>
              </a:rPr>
              <a:t>The open side of the head should be facing gingivally when band is placed around the tooth</a:t>
            </a:r>
          </a:p>
          <a:p>
            <a:pPr>
              <a:buFont typeface="Wingdings" pitchFamily="2" charset="2"/>
              <a:buChar char="Ø"/>
            </a:pPr>
            <a:endParaRPr lang="en-IN" sz="2400" dirty="0" smtClean="0">
              <a:solidFill>
                <a:srgbClr val="002060"/>
              </a:solidFill>
            </a:endParaRPr>
          </a:p>
          <a:p>
            <a:pPr>
              <a:buFont typeface="Wingdings" pitchFamily="2" charset="2"/>
              <a:buChar char="Ø"/>
            </a:pPr>
            <a:r>
              <a:rPr lang="en-IN" sz="2400" dirty="0" smtClean="0">
                <a:solidFill>
                  <a:srgbClr val="FF0000"/>
                </a:solidFill>
              </a:rPr>
              <a:t>Slide(diagonol slot): </a:t>
            </a:r>
            <a:r>
              <a:rPr lang="en-IN" sz="2400" dirty="0" smtClean="0">
                <a:solidFill>
                  <a:srgbClr val="002060"/>
                </a:solidFill>
              </a:rPr>
              <a:t>amount of band extending beyond the slot depends upon type of tooth to be treated.</a:t>
            </a:r>
          </a:p>
          <a:p>
            <a:pPr>
              <a:buFont typeface="Wingdings" pitchFamily="2" charset="2"/>
              <a:buChar char="Ø"/>
            </a:pPr>
            <a:r>
              <a:rPr lang="en-IN" sz="2400" dirty="0" smtClean="0">
                <a:solidFill>
                  <a:srgbClr val="002060"/>
                </a:solidFill>
              </a:rPr>
              <a:t>This portion is located near the head for installation of band in retainer,helps in placement of band around the tooth.</a:t>
            </a:r>
          </a:p>
        </p:txBody>
      </p:sp>
      <p:pic>
        <p:nvPicPr>
          <p:cNvPr id="3" name="Picture 2" descr="5030209.jpg"/>
          <p:cNvPicPr>
            <a:picLocks noChangeAspect="1"/>
          </p:cNvPicPr>
          <p:nvPr/>
        </p:nvPicPr>
        <p:blipFill>
          <a:blip r:embed="rId2"/>
          <a:stretch>
            <a:fillRect/>
          </a:stretch>
        </p:blipFill>
        <p:spPr>
          <a:xfrm>
            <a:off x="2286000" y="5029200"/>
            <a:ext cx="5537421" cy="1501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143900" cy="5940088"/>
          </a:xfrm>
          <a:prstGeom prst="rect">
            <a:avLst/>
          </a:prstGeom>
          <a:noFill/>
        </p:spPr>
        <p:txBody>
          <a:bodyPr wrap="square" rtlCol="0">
            <a:spAutoFit/>
          </a:bodyPr>
          <a:lstStyle/>
          <a:p>
            <a:pPr>
              <a:buFont typeface="Wingdings" pitchFamily="2" charset="2"/>
              <a:buChar char="Ø"/>
            </a:pPr>
            <a:r>
              <a:rPr lang="en-IN" sz="2000" dirty="0" smtClean="0">
                <a:solidFill>
                  <a:srgbClr val="FF0000"/>
                </a:solidFill>
              </a:rPr>
              <a:t>Knurled nuts</a:t>
            </a:r>
          </a:p>
          <a:p>
            <a:pPr>
              <a:buFont typeface="Wingdings" pitchFamily="2" charset="2"/>
              <a:buChar char="Ø"/>
            </a:pPr>
            <a:endParaRPr lang="en-IN" sz="2000" dirty="0" smtClean="0">
              <a:solidFill>
                <a:srgbClr val="FF0000"/>
              </a:solidFill>
            </a:endParaRPr>
          </a:p>
          <a:p>
            <a:pPr>
              <a:buFont typeface="Wingdings" pitchFamily="2" charset="2"/>
              <a:buChar char="Ø"/>
            </a:pPr>
            <a:r>
              <a:rPr lang="en-IN" sz="2000" dirty="0" smtClean="0"/>
              <a:t>1.Two knurled nuts in retainer</a:t>
            </a:r>
          </a:p>
          <a:p>
            <a:r>
              <a:rPr lang="en-IN" sz="2000" dirty="0" smtClean="0">
                <a:solidFill>
                  <a:srgbClr val="C00000"/>
                </a:solidFill>
              </a:rPr>
              <a:t>a-</a:t>
            </a:r>
            <a:r>
              <a:rPr lang="en-IN" sz="2000" dirty="0" smtClean="0"/>
              <a:t> </a:t>
            </a:r>
            <a:r>
              <a:rPr lang="en-IN" sz="2000" dirty="0" smtClean="0">
                <a:solidFill>
                  <a:srgbClr val="C00000"/>
                </a:solidFill>
              </a:rPr>
              <a:t>large knurled nut-near the matrix band</a:t>
            </a:r>
          </a:p>
          <a:p>
            <a:pPr>
              <a:buFont typeface="Wingdings" pitchFamily="2" charset="2"/>
              <a:buChar char="Ø"/>
            </a:pPr>
            <a:r>
              <a:rPr lang="en-IN" sz="2000" dirty="0" smtClean="0"/>
              <a:t>Also known as rotating spindle</a:t>
            </a:r>
          </a:p>
          <a:p>
            <a:pPr>
              <a:buFont typeface="Wingdings" pitchFamily="2" charset="2"/>
              <a:buChar char="Ø"/>
            </a:pPr>
            <a:endParaRPr lang="en-IN" sz="2000" dirty="0" smtClean="0"/>
          </a:p>
          <a:p>
            <a:pPr>
              <a:buFont typeface="Wingdings" pitchFamily="2" charset="2"/>
              <a:buChar char="Ø"/>
            </a:pPr>
            <a:r>
              <a:rPr lang="en-IN" sz="2000" dirty="0" smtClean="0"/>
              <a:t>Helps in adapting the loop of matrix band against the tooth</a:t>
            </a:r>
          </a:p>
          <a:p>
            <a:pPr>
              <a:buFont typeface="Wingdings" pitchFamily="2" charset="2"/>
              <a:buChar char="Ø"/>
            </a:pPr>
            <a:r>
              <a:rPr lang="en-IN" sz="2000" dirty="0" smtClean="0"/>
              <a:t>Helps in adjusting the size of loop of matrix band against the tooth.</a:t>
            </a:r>
          </a:p>
          <a:p>
            <a:endParaRPr lang="en-IN" sz="2000" dirty="0" smtClean="0"/>
          </a:p>
          <a:p>
            <a:r>
              <a:rPr lang="en-IN" sz="2000" dirty="0" smtClean="0">
                <a:solidFill>
                  <a:srgbClr val="C00000"/>
                </a:solidFill>
              </a:rPr>
              <a:t>b-small knurled nut</a:t>
            </a:r>
          </a:p>
          <a:p>
            <a:pPr>
              <a:buFont typeface="Wingdings" pitchFamily="2" charset="2"/>
              <a:buChar char="Ø"/>
            </a:pPr>
            <a:r>
              <a:rPr lang="en-IN" sz="2000" dirty="0" smtClean="0"/>
              <a:t>Helps in tightening the band to the retainer</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Assembly of retainer</a:t>
            </a:r>
            <a:endParaRPr lang="en-IN" sz="2000" dirty="0" smtClean="0"/>
          </a:p>
          <a:p>
            <a:pPr>
              <a:buFont typeface="Wingdings" pitchFamily="2" charset="2"/>
              <a:buChar char="Ø"/>
            </a:pPr>
            <a:r>
              <a:rPr lang="en-IN" sz="2000" dirty="0" smtClean="0"/>
              <a:t>The loop extending from retainer can project in following ways</a:t>
            </a:r>
          </a:p>
          <a:p>
            <a:pPr>
              <a:buFont typeface="Wingdings" pitchFamily="2" charset="2"/>
              <a:buChar char="Ø"/>
            </a:pPr>
            <a:endParaRPr lang="en-IN" sz="2000" dirty="0" smtClean="0"/>
          </a:p>
          <a:p>
            <a:pPr>
              <a:buFont typeface="Wingdings" pitchFamily="2" charset="2"/>
              <a:buChar char="Ø"/>
            </a:pPr>
            <a:r>
              <a:rPr lang="en-IN" sz="2000" dirty="0" smtClean="0"/>
              <a:t>straight-used near anterior teeth</a:t>
            </a:r>
          </a:p>
          <a:p>
            <a:pPr>
              <a:buFont typeface="Wingdings" pitchFamily="2" charset="2"/>
              <a:buChar char="Ø"/>
            </a:pPr>
            <a:r>
              <a:rPr lang="en-IN" sz="2000" dirty="0" smtClean="0"/>
              <a:t>left/right-used mostly in posterior areas of oral cavity.</a:t>
            </a:r>
          </a:p>
          <a:p>
            <a:pPr>
              <a:buFont typeface="Wingdings" pitchFamily="2" charset="2"/>
              <a:buChar char="Ø"/>
            </a:pPr>
            <a:endParaRPr lang="en-IN" sz="2000" dirty="0" smtClean="0"/>
          </a:p>
          <a:p>
            <a:pPr>
              <a:buFont typeface="Wingdings" pitchFamily="2" charset="2"/>
              <a:buChar char="Ø"/>
            </a:pPr>
            <a:endParaRPr lang="en-IN" sz="20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Bird\jpegs for powerpoint\Ch49_pg79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143900" cy="5979335"/>
          </a:xfrm>
          <a:prstGeom prst="rect">
            <a:avLst/>
          </a:prstGeom>
          <a:noFill/>
        </p:spPr>
        <p:txBody>
          <a:bodyPr wrap="square" rtlCol="0">
            <a:spAutoFit/>
          </a:bodyPr>
          <a:lstStyle/>
          <a:p>
            <a:pPr>
              <a:buFont typeface="Wingdings" pitchFamily="2" charset="2"/>
              <a:buChar char="Ø"/>
            </a:pPr>
            <a:r>
              <a:rPr lang="en-IN" sz="2800" dirty="0" smtClean="0">
                <a:solidFill>
                  <a:srgbClr val="C00000"/>
                </a:solidFill>
              </a:rPr>
              <a:t>Types of bands</a:t>
            </a:r>
          </a:p>
          <a:p>
            <a:pPr>
              <a:buFont typeface="Wingdings" pitchFamily="2" charset="2"/>
              <a:buChar char="Ø"/>
            </a:pPr>
            <a:endParaRPr lang="en-IN" sz="2400" dirty="0" smtClean="0">
              <a:solidFill>
                <a:srgbClr val="C00000"/>
              </a:solidFill>
            </a:endParaRPr>
          </a:p>
          <a:p>
            <a:pPr>
              <a:buFont typeface="Wingdings" pitchFamily="2" charset="2"/>
              <a:buChar char="Ø"/>
            </a:pPr>
            <a:r>
              <a:rPr lang="en-IN" sz="2400" dirty="0" smtClean="0"/>
              <a:t>Two types of bands are usually used</a:t>
            </a:r>
          </a:p>
          <a:p>
            <a:r>
              <a:rPr lang="en-IN" sz="2400" dirty="0" smtClean="0"/>
              <a:t>1. Flat bands</a:t>
            </a:r>
          </a:p>
          <a:p>
            <a:r>
              <a:rPr lang="en-IN" sz="2400" dirty="0" smtClean="0"/>
              <a:t>2.Pre contoured bands</a:t>
            </a:r>
          </a:p>
          <a:p>
            <a:endParaRPr lang="en-IN" sz="2400" dirty="0" smtClean="0"/>
          </a:p>
          <a:p>
            <a:r>
              <a:rPr lang="en-IN" sz="2800" dirty="0" smtClean="0"/>
              <a:t> </a:t>
            </a:r>
            <a:r>
              <a:rPr lang="en-IN" sz="2800" dirty="0" smtClean="0">
                <a:solidFill>
                  <a:srgbClr val="FF0000"/>
                </a:solidFill>
              </a:rPr>
              <a:t>Flat bands</a:t>
            </a:r>
          </a:p>
          <a:p>
            <a:pPr>
              <a:buFont typeface="Wingdings" pitchFamily="2" charset="2"/>
              <a:buChar char="Ø"/>
            </a:pPr>
            <a:r>
              <a:rPr lang="en-IN" sz="2400" dirty="0" smtClean="0"/>
              <a:t>Available in two thickness</a:t>
            </a:r>
          </a:p>
          <a:p>
            <a:pPr>
              <a:buFont typeface="Wingdings" pitchFamily="2" charset="2"/>
              <a:buChar char="Ø"/>
            </a:pPr>
            <a:r>
              <a:rPr lang="en-IN" sz="2400" dirty="0" smtClean="0"/>
              <a:t>0.0020 inches</a:t>
            </a:r>
          </a:p>
          <a:p>
            <a:pPr>
              <a:buFont typeface="Wingdings" pitchFamily="2" charset="2"/>
              <a:buChar char="Ø"/>
            </a:pPr>
            <a:r>
              <a:rPr lang="en-IN" sz="2400" dirty="0" smtClean="0"/>
              <a:t>0.0015 inches</a:t>
            </a:r>
          </a:p>
          <a:p>
            <a:pPr>
              <a:buFont typeface="Wingdings" pitchFamily="2" charset="2"/>
              <a:buChar char="Ø"/>
            </a:pPr>
            <a:endParaRPr lang="en-IN" sz="2400" dirty="0" smtClean="0"/>
          </a:p>
          <a:p>
            <a:pPr>
              <a:buFont typeface="Wingdings" pitchFamily="2" charset="2"/>
              <a:buChar char="Ø"/>
            </a:pPr>
            <a:r>
              <a:rPr lang="en-IN" sz="2400" dirty="0" smtClean="0"/>
              <a:t>Available in 3 shapes</a:t>
            </a:r>
          </a:p>
          <a:p>
            <a:pPr>
              <a:buFont typeface="Wingdings" pitchFamily="2" charset="2"/>
              <a:buChar char="Ø"/>
            </a:pPr>
            <a:r>
              <a:rPr lang="en-IN" sz="2400" dirty="0" smtClean="0"/>
              <a:t> No1 universal band</a:t>
            </a:r>
          </a:p>
          <a:p>
            <a:pPr>
              <a:buFont typeface="Wingdings" pitchFamily="2" charset="2"/>
              <a:buChar char="Ø"/>
            </a:pPr>
            <a:r>
              <a:rPr lang="en-IN" sz="2400" dirty="0" smtClean="0"/>
              <a:t>No2 or </a:t>
            </a:r>
            <a:r>
              <a:rPr lang="en-IN" sz="2400" dirty="0" smtClean="0">
                <a:solidFill>
                  <a:schemeClr val="tx1">
                    <a:lumMod val="95000"/>
                    <a:lumOff val="5000"/>
                  </a:schemeClr>
                </a:solidFill>
              </a:rPr>
              <a:t>MOD</a:t>
            </a:r>
            <a:r>
              <a:rPr lang="en-IN" sz="2400" dirty="0" smtClean="0"/>
              <a:t> band used in molars</a:t>
            </a:r>
          </a:p>
          <a:p>
            <a:pPr>
              <a:buFont typeface="Wingdings" pitchFamily="2" charset="2"/>
              <a:buChar char="Ø"/>
            </a:pPr>
            <a:r>
              <a:rPr lang="en-IN" sz="2400" dirty="0" smtClean="0"/>
              <a:t>No 3 narrower than no 2</a:t>
            </a:r>
          </a:p>
        </p:txBody>
      </p:sp>
      <p:pic>
        <p:nvPicPr>
          <p:cNvPr id="3" name="Picture 5" descr="J:\Bird\working folder\data\images\jpg\c49\49_002.jpg"/>
          <p:cNvPicPr>
            <a:picLocks noChangeAspect="1" noChangeArrowheads="1"/>
          </p:cNvPicPr>
          <p:nvPr/>
        </p:nvPicPr>
        <p:blipFill>
          <a:blip r:embed="rId2"/>
          <a:srcRect/>
          <a:stretch>
            <a:fillRect/>
          </a:stretch>
        </p:blipFill>
        <p:spPr bwMode="auto">
          <a:xfrm>
            <a:off x="5410200" y="1828800"/>
            <a:ext cx="3546897" cy="3857652"/>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685800"/>
            <a:ext cx="7498080" cy="48006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600" b="0" i="0" u="none" strike="noStrike" kern="1200" cap="none" spc="0" normalizeH="0" baseline="0" noProof="0" dirty="0" smtClean="0">
                <a:ln>
                  <a:noFill/>
                </a:ln>
                <a:solidFill>
                  <a:schemeClr val="tx1"/>
                </a:solidFill>
                <a:effectLst/>
                <a:uLnTx/>
                <a:uFillTx/>
                <a:latin typeface="+mn-lt"/>
                <a:ea typeface="+mn-ea"/>
                <a:cs typeface="+mn-cs"/>
              </a:rPr>
              <a:t>Available in two sizes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lang="en-IN" sz="2600" dirty="0" smtClean="0"/>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N"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600" b="0" i="0" u="none" strike="noStrike" kern="1200" cap="none" spc="0" normalizeH="0" baseline="0" noProof="0" dirty="0" smtClean="0">
                <a:ln>
                  <a:noFill/>
                </a:ln>
                <a:solidFill>
                  <a:srgbClr val="FF0000"/>
                </a:solidFill>
                <a:effectLst/>
                <a:uLnTx/>
                <a:uFillTx/>
                <a:latin typeface="+mn-lt"/>
                <a:ea typeface="+mn-ea"/>
                <a:cs typeface="+mn-cs"/>
              </a:rPr>
              <a:t>Standard</a:t>
            </a:r>
            <a:r>
              <a:rPr kumimoji="0" lang="en-IN" sz="2600" b="0" i="0" u="none" strike="noStrike" kern="1200" cap="none" spc="0" normalizeH="0" baseline="0" noProof="0" dirty="0" smtClean="0">
                <a:ln>
                  <a:noFill/>
                </a:ln>
                <a:solidFill>
                  <a:schemeClr val="tx1"/>
                </a:solidFill>
                <a:effectLst/>
                <a:uLnTx/>
                <a:uFillTx/>
                <a:latin typeface="+mn-lt"/>
                <a:ea typeface="+mn-ea"/>
                <a:cs typeface="+mn-cs"/>
              </a:rPr>
              <a:t> for use in adult dentition.</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600" b="0" i="0" u="none" strike="noStrike" kern="1200" cap="none" spc="0" normalizeH="0" baseline="0" noProof="0" dirty="0" smtClean="0">
                <a:ln>
                  <a:noFill/>
                </a:ln>
                <a:solidFill>
                  <a:srgbClr val="FF0000"/>
                </a:solidFill>
                <a:effectLst/>
                <a:uLnTx/>
                <a:uFillTx/>
                <a:latin typeface="+mn-lt"/>
                <a:ea typeface="+mn-ea"/>
                <a:cs typeface="+mn-cs"/>
              </a:rPr>
              <a:t>Small </a:t>
            </a:r>
            <a:r>
              <a:rPr kumimoji="0" lang="en-IN" sz="2600" b="0" i="0" u="none" strike="noStrike" kern="1200" cap="none" spc="0" normalizeH="0" baseline="0" noProof="0" dirty="0" smtClean="0">
                <a:ln>
                  <a:noFill/>
                </a:ln>
                <a:solidFill>
                  <a:schemeClr val="tx1"/>
                </a:solidFill>
                <a:effectLst/>
                <a:uLnTx/>
                <a:uFillTx/>
                <a:latin typeface="+mn-lt"/>
                <a:ea typeface="+mn-ea"/>
                <a:cs typeface="+mn-cs"/>
              </a:rPr>
              <a:t>for use in primary dentition.</a:t>
            </a:r>
            <a:endParaRPr kumimoji="0" lang="en-IN"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miltex-tofflemire-retainers.jpg"/>
          <p:cNvPicPr>
            <a:picLocks noChangeAspect="1"/>
          </p:cNvPicPr>
          <p:nvPr/>
        </p:nvPicPr>
        <p:blipFill>
          <a:blip r:embed="rId2"/>
          <a:stretch>
            <a:fillRect/>
          </a:stretch>
        </p:blipFill>
        <p:spPr>
          <a:xfrm>
            <a:off x="1905000" y="3810000"/>
            <a:ext cx="4191006" cy="2500330"/>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5689"/>
            <a:ext cx="7858180" cy="5632311"/>
          </a:xfrm>
          <a:prstGeom prst="rect">
            <a:avLst/>
          </a:prstGeom>
          <a:noFill/>
        </p:spPr>
        <p:txBody>
          <a:bodyPr wrap="square" rtlCol="0">
            <a:spAutoFit/>
          </a:bodyPr>
          <a:lstStyle/>
          <a:p>
            <a:pPr marL="342900" indent="-342900">
              <a:buFont typeface="+mj-lt"/>
              <a:buAutoNum type="arabicPeriod"/>
            </a:pPr>
            <a:r>
              <a:rPr lang="en-IN" sz="2400" dirty="0" smtClean="0">
                <a:latin typeface="Aparajita" pitchFamily="34" charset="0"/>
                <a:cs typeface="Aparajita" pitchFamily="34" charset="0"/>
              </a:rPr>
              <a:t>First open the large knurled nut so that the slide is atleast ¼  inches from the head.</a:t>
            </a:r>
          </a:p>
          <a:p>
            <a:pPr marL="342900" indent="-342900">
              <a:buFont typeface="+mj-lt"/>
              <a:buAutoNum type="arabicPeriod"/>
            </a:pPr>
            <a:r>
              <a:rPr lang="en-IN" sz="2400" dirty="0" smtClean="0">
                <a:latin typeface="Aparajita" pitchFamily="34" charset="0"/>
                <a:cs typeface="Aparajita" pitchFamily="34" charset="0"/>
              </a:rPr>
              <a:t>Hold the knurled nut (large) with one hand ,open the small nut in opposite direction for clearence of diagonal slot for reception of matrix band</a:t>
            </a:r>
          </a:p>
          <a:p>
            <a:pPr marL="342900" indent="-342900">
              <a:buFont typeface="+mj-lt"/>
              <a:buAutoNum type="arabicPeriod"/>
            </a:pPr>
            <a:r>
              <a:rPr lang="en-IN" sz="2400" dirty="0" smtClean="0">
                <a:latin typeface="Aparajita" pitchFamily="34" charset="0"/>
                <a:cs typeface="Aparajita" pitchFamily="34" charset="0"/>
              </a:rPr>
              <a:t>Two ends of matrix band are secured together to form loop or either form preformed loop</a:t>
            </a:r>
          </a:p>
          <a:p>
            <a:pPr marL="342900" indent="-342900">
              <a:buFont typeface="+mj-lt"/>
              <a:buAutoNum type="arabicPeriod"/>
            </a:pPr>
            <a:r>
              <a:rPr lang="en-IN" sz="2400" dirty="0" smtClean="0">
                <a:latin typeface="Aparajita" pitchFamily="34" charset="0"/>
                <a:cs typeface="Aparajita" pitchFamily="34" charset="0"/>
              </a:rPr>
              <a:t>Place the ends of band in diagonal slot</a:t>
            </a:r>
          </a:p>
          <a:p>
            <a:pPr marL="342900" indent="-342900">
              <a:buFont typeface="+mj-lt"/>
              <a:buAutoNum type="arabicPeriod"/>
            </a:pPr>
            <a:r>
              <a:rPr lang="en-IN" sz="2400" dirty="0" smtClean="0">
                <a:latin typeface="Aparajita" pitchFamily="34" charset="0"/>
                <a:cs typeface="Aparajita" pitchFamily="34" charset="0"/>
              </a:rPr>
              <a:t>Then small knurled nut is tightened to secure the band to the retainer.</a:t>
            </a:r>
          </a:p>
          <a:p>
            <a:pPr marL="342900" indent="-342900">
              <a:buFont typeface="+mj-lt"/>
              <a:buAutoNum type="arabicPeriod"/>
            </a:pPr>
            <a:r>
              <a:rPr lang="en-IN" sz="2400" dirty="0" smtClean="0">
                <a:latin typeface="Aparajita" pitchFamily="34" charset="0"/>
                <a:cs typeface="Aparajita" pitchFamily="34" charset="0"/>
              </a:rPr>
              <a:t>After securing the band tightly to the retainer it is placed around the tooth to be restored</a:t>
            </a:r>
          </a:p>
          <a:p>
            <a:pPr marL="342900" indent="-342900">
              <a:buFont typeface="+mj-lt"/>
              <a:buAutoNum type="arabicPeriod"/>
            </a:pPr>
            <a:r>
              <a:rPr lang="en-IN" sz="2400" dirty="0" smtClean="0">
                <a:latin typeface="Aparajita" pitchFamily="34" charset="0"/>
                <a:cs typeface="Aparajita" pitchFamily="34" charset="0"/>
              </a:rPr>
              <a:t>For final adaptation of matrix band to tooth, tighten the large knurled nut</a:t>
            </a:r>
          </a:p>
          <a:p>
            <a:pPr marL="342900" indent="-342900">
              <a:buFont typeface="+mj-lt"/>
              <a:buAutoNum type="arabicPeriod"/>
            </a:pPr>
            <a:r>
              <a:rPr lang="en-IN" sz="2400" i="1" dirty="0" smtClean="0">
                <a:latin typeface="Aparajita" pitchFamily="34" charset="0"/>
                <a:cs typeface="Aparajita" pitchFamily="34" charset="0"/>
              </a:rPr>
              <a:t>Wedge placement</a:t>
            </a:r>
            <a:r>
              <a:rPr lang="en-IN" sz="2400" dirty="0" smtClean="0">
                <a:latin typeface="Aparajita" pitchFamily="34" charset="0"/>
                <a:cs typeface="Aparajita" pitchFamily="34" charset="0"/>
              </a:rPr>
              <a:t>: wedge should be placed after the retainer and band fitted to the tooth.</a:t>
            </a:r>
          </a:p>
          <a:p>
            <a:pPr marL="342900" indent="-342900"/>
            <a:r>
              <a:rPr lang="en-IN" sz="2400" dirty="0" smtClean="0">
                <a:latin typeface="Aparajita" pitchFamily="34" charset="0"/>
                <a:cs typeface="Aparajita" pitchFamily="34" charset="0"/>
              </a:rPr>
              <a:t>     always insert the wedge from widest embrasure area</a:t>
            </a:r>
          </a:p>
          <a:p>
            <a:pPr marL="342900" indent="-342900"/>
            <a:r>
              <a:rPr lang="en-IN" sz="2400" dirty="0" smtClean="0">
                <a:latin typeface="Aparajita" pitchFamily="34" charset="0"/>
                <a:cs typeface="Aparajita" pitchFamily="34" charset="0"/>
              </a:rPr>
              <a:t>     </a:t>
            </a:r>
            <a:endParaRPr lang="en-IN" sz="2400" dirty="0">
              <a:latin typeface="Aparajita" pitchFamily="34" charset="0"/>
              <a:cs typeface="Aparajita" pitchFamily="34" charset="0"/>
            </a:endParaRPr>
          </a:p>
        </p:txBody>
      </p:sp>
      <p:sp>
        <p:nvSpPr>
          <p:cNvPr id="3" name="TextBox 2"/>
          <p:cNvSpPr txBox="1"/>
          <p:nvPr/>
        </p:nvSpPr>
        <p:spPr>
          <a:xfrm>
            <a:off x="0" y="152400"/>
            <a:ext cx="7000924" cy="1631216"/>
          </a:xfrm>
          <a:prstGeom prst="rect">
            <a:avLst/>
          </a:prstGeom>
          <a:noFill/>
        </p:spPr>
        <p:txBody>
          <a:bodyPr wrap="square" rtlCol="0">
            <a:spAutoFit/>
          </a:bodyPr>
          <a:lstStyle/>
          <a:p>
            <a:pPr marL="457200" indent="-457200"/>
            <a:r>
              <a:rPr lang="en-IN" sz="2000" dirty="0" smtClean="0">
                <a:solidFill>
                  <a:srgbClr val="FF0000"/>
                </a:solidFill>
              </a:rPr>
              <a:t>    OPERATIVE INSTRUCTION FOR PLACEMENT</a:t>
            </a:r>
          </a:p>
          <a:p>
            <a:pPr marL="457200" indent="-457200">
              <a:buFont typeface="+mj-lt"/>
              <a:buAutoNum type="arabicPeriod"/>
            </a:pPr>
            <a:endParaRPr lang="en-IN" sz="2000" dirty="0" smtClean="0">
              <a:solidFill>
                <a:srgbClr val="FF0000"/>
              </a:solidFill>
            </a:endParaRPr>
          </a:p>
          <a:p>
            <a:pPr marL="457200" indent="-457200"/>
            <a:endParaRPr lang="en-IN" sz="2000" dirty="0" smtClean="0">
              <a:solidFill>
                <a:srgbClr val="FF0000"/>
              </a:solidFill>
            </a:endParaRPr>
          </a:p>
          <a:p>
            <a:pPr marL="457200" indent="-457200">
              <a:buFont typeface="+mj-lt"/>
              <a:buAutoNum type="arabicPeriod"/>
            </a:pPr>
            <a:endParaRPr lang="en-IN" sz="2000" dirty="0" smtClean="0">
              <a:solidFill>
                <a:srgbClr val="FF0000"/>
              </a:solidFill>
            </a:endParaRPr>
          </a:p>
          <a:p>
            <a:pPr marL="457200" indent="-457200">
              <a:buFont typeface="+mj-lt"/>
              <a:buAutoNum type="arabicPeriod"/>
            </a:pPr>
            <a:endParaRPr lang="en-I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28600" y="228600"/>
            <a:ext cx="8658225" cy="3429000"/>
            <a:chOff x="0" y="0"/>
            <a:chExt cx="5454" cy="2967"/>
          </a:xfrm>
        </p:grpSpPr>
        <p:pic>
          <p:nvPicPr>
            <p:cNvPr id="3" name="Picture 5" descr="8331_49001"/>
            <p:cNvPicPr>
              <a:picLocks noChangeAspect="1" noChangeArrowheads="1"/>
            </p:cNvPicPr>
            <p:nvPr/>
          </p:nvPicPr>
          <p:blipFill>
            <a:blip r:embed="rId2"/>
            <a:srcRect/>
            <a:stretch>
              <a:fillRect/>
            </a:stretch>
          </p:blipFill>
          <p:spPr bwMode="auto">
            <a:xfrm>
              <a:off x="3840" y="0"/>
              <a:ext cx="1614" cy="2064"/>
            </a:xfrm>
            <a:prstGeom prst="rect">
              <a:avLst/>
            </a:prstGeom>
            <a:noFill/>
            <a:ln w="9525">
              <a:noFill/>
              <a:miter lim="800000"/>
              <a:headEnd/>
              <a:tailEnd/>
            </a:ln>
          </p:spPr>
        </p:pic>
        <p:pic>
          <p:nvPicPr>
            <p:cNvPr id="4" name="Picture 6" descr="8331_49002"/>
            <p:cNvPicPr>
              <a:picLocks noChangeAspect="1" noChangeArrowheads="1"/>
            </p:cNvPicPr>
            <p:nvPr/>
          </p:nvPicPr>
          <p:blipFill>
            <a:blip r:embed="rId3"/>
            <a:srcRect/>
            <a:stretch>
              <a:fillRect/>
            </a:stretch>
          </p:blipFill>
          <p:spPr bwMode="auto">
            <a:xfrm>
              <a:off x="2064" y="0"/>
              <a:ext cx="1159" cy="2125"/>
            </a:xfrm>
            <a:prstGeom prst="rect">
              <a:avLst/>
            </a:prstGeom>
            <a:noFill/>
            <a:ln w="9525">
              <a:noFill/>
              <a:miter lim="800000"/>
              <a:headEnd/>
              <a:tailEnd/>
            </a:ln>
          </p:spPr>
        </p:pic>
        <p:pic>
          <p:nvPicPr>
            <p:cNvPr id="5" name="Picture 7" descr="8331_49003"/>
            <p:cNvPicPr>
              <a:picLocks noChangeAspect="1" noChangeArrowheads="1"/>
            </p:cNvPicPr>
            <p:nvPr/>
          </p:nvPicPr>
          <p:blipFill>
            <a:blip r:embed="rId4"/>
            <a:srcRect/>
            <a:stretch>
              <a:fillRect/>
            </a:stretch>
          </p:blipFill>
          <p:spPr bwMode="auto">
            <a:xfrm>
              <a:off x="0" y="0"/>
              <a:ext cx="1621" cy="2004"/>
            </a:xfrm>
            <a:prstGeom prst="rect">
              <a:avLst/>
            </a:prstGeom>
            <a:noFill/>
            <a:ln w="9525">
              <a:noFill/>
              <a:miter lim="800000"/>
              <a:headEnd/>
              <a:tailEnd/>
            </a:ln>
          </p:spPr>
        </p:pic>
        <p:sp>
          <p:nvSpPr>
            <p:cNvPr id="6" name="Text Box 8"/>
            <p:cNvSpPr txBox="1">
              <a:spLocks noChangeArrowheads="1"/>
            </p:cNvSpPr>
            <p:nvPr/>
          </p:nvSpPr>
          <p:spPr bwMode="auto">
            <a:xfrm>
              <a:off x="1680" y="2736"/>
              <a:ext cx="1020" cy="231"/>
            </a:xfrm>
            <a:prstGeom prst="rect">
              <a:avLst/>
            </a:prstGeom>
            <a:solidFill>
              <a:srgbClr val="FFCCCC"/>
            </a:solidFill>
            <a:ln w="9525">
              <a:noFill/>
              <a:miter lim="800000"/>
              <a:headEnd/>
              <a:tailEnd/>
            </a:ln>
          </p:spPr>
          <p:txBody>
            <a:bodyPr wrap="none">
              <a:spAutoFit/>
            </a:bodyPr>
            <a:lstStyle/>
            <a:p>
              <a:r>
                <a:rPr lang="en-US">
                  <a:latin typeface="Arial" charset="0"/>
                </a:rPr>
                <a:t>Bass method</a:t>
              </a:r>
            </a:p>
          </p:txBody>
        </p:sp>
        <p:sp>
          <p:nvSpPr>
            <p:cNvPr id="7" name="Line 10"/>
            <p:cNvSpPr>
              <a:spLocks noChangeShapeType="1"/>
            </p:cNvSpPr>
            <p:nvPr/>
          </p:nvSpPr>
          <p:spPr bwMode="auto">
            <a:xfrm rot="10413071" flipH="1">
              <a:off x="2188" y="2141"/>
              <a:ext cx="1674" cy="436"/>
            </a:xfrm>
            <a:prstGeom prst="line">
              <a:avLst/>
            </a:prstGeom>
            <a:noFill/>
            <a:ln w="9525">
              <a:solidFill>
                <a:schemeClr val="tx1"/>
              </a:solidFill>
              <a:round/>
              <a:headEnd/>
              <a:tailEnd type="triangle" w="med" len="med"/>
            </a:ln>
          </p:spPr>
          <p:txBody>
            <a:bodyPr/>
            <a:lstStyle/>
            <a:p>
              <a:endParaRPr lang="en-US"/>
            </a:p>
          </p:txBody>
        </p:sp>
        <p:sp>
          <p:nvSpPr>
            <p:cNvPr id="8" name="Line 12"/>
            <p:cNvSpPr>
              <a:spLocks noChangeShapeType="1"/>
            </p:cNvSpPr>
            <p:nvPr/>
          </p:nvSpPr>
          <p:spPr bwMode="auto">
            <a:xfrm rot="10413071" flipH="1">
              <a:off x="2203" y="2142"/>
              <a:ext cx="291" cy="495"/>
            </a:xfrm>
            <a:prstGeom prst="line">
              <a:avLst/>
            </a:prstGeom>
            <a:noFill/>
            <a:ln w="9525">
              <a:solidFill>
                <a:schemeClr val="tx1"/>
              </a:solidFill>
              <a:round/>
              <a:headEnd/>
              <a:tailEnd type="triangle" w="med" len="med"/>
            </a:ln>
          </p:spPr>
          <p:txBody>
            <a:bodyPr/>
            <a:lstStyle/>
            <a:p>
              <a:endParaRPr lang="en-US"/>
            </a:p>
          </p:txBody>
        </p:sp>
        <p:sp>
          <p:nvSpPr>
            <p:cNvPr id="9" name="Line 13"/>
            <p:cNvSpPr>
              <a:spLocks noChangeShapeType="1"/>
            </p:cNvSpPr>
            <p:nvPr/>
          </p:nvSpPr>
          <p:spPr bwMode="auto">
            <a:xfrm rot="10413071">
              <a:off x="1374" y="1984"/>
              <a:ext cx="805" cy="724"/>
            </a:xfrm>
            <a:prstGeom prst="line">
              <a:avLst/>
            </a:prstGeom>
            <a:noFill/>
            <a:ln w="9525">
              <a:solidFill>
                <a:schemeClr val="tx1"/>
              </a:solidFill>
              <a:round/>
              <a:headEnd/>
              <a:tailEnd type="triangle" w="med" len="med"/>
            </a:ln>
          </p:spPr>
          <p:txBody>
            <a:bodyPr/>
            <a:lstStyle/>
            <a:p>
              <a:endParaRPr lang="en-US"/>
            </a:p>
          </p:txBody>
        </p:sp>
      </p:grpSp>
      <p:grpSp>
        <p:nvGrpSpPr>
          <p:cNvPr id="10" name="Group 16"/>
          <p:cNvGrpSpPr>
            <a:grpSpLocks/>
          </p:cNvGrpSpPr>
          <p:nvPr/>
        </p:nvGrpSpPr>
        <p:grpSpPr bwMode="auto">
          <a:xfrm>
            <a:off x="685800" y="3962400"/>
            <a:ext cx="6932259" cy="2667000"/>
            <a:chOff x="2864" y="2352"/>
            <a:chExt cx="6348" cy="1812"/>
          </a:xfrm>
        </p:grpSpPr>
        <p:pic>
          <p:nvPicPr>
            <p:cNvPr id="11" name="Picture 4" descr="8331_49004"/>
            <p:cNvPicPr>
              <a:picLocks noChangeAspect="1" noChangeArrowheads="1"/>
            </p:cNvPicPr>
            <p:nvPr/>
          </p:nvPicPr>
          <p:blipFill>
            <a:blip r:embed="rId5"/>
            <a:srcRect/>
            <a:stretch>
              <a:fillRect/>
            </a:stretch>
          </p:blipFill>
          <p:spPr bwMode="auto">
            <a:xfrm>
              <a:off x="4888" y="2352"/>
              <a:ext cx="4324" cy="1812"/>
            </a:xfrm>
            <a:prstGeom prst="rect">
              <a:avLst/>
            </a:prstGeom>
            <a:noFill/>
            <a:ln w="9525">
              <a:noFill/>
              <a:miter lim="800000"/>
              <a:headEnd/>
              <a:tailEnd/>
            </a:ln>
          </p:spPr>
        </p:pic>
        <p:sp>
          <p:nvSpPr>
            <p:cNvPr id="12" name="Text Box 9"/>
            <p:cNvSpPr txBox="1">
              <a:spLocks noChangeArrowheads="1"/>
            </p:cNvSpPr>
            <p:nvPr/>
          </p:nvSpPr>
          <p:spPr bwMode="auto">
            <a:xfrm>
              <a:off x="2864" y="3802"/>
              <a:ext cx="1814" cy="251"/>
            </a:xfrm>
            <a:prstGeom prst="rect">
              <a:avLst/>
            </a:prstGeom>
            <a:solidFill>
              <a:srgbClr val="FFCCCC"/>
            </a:solidFill>
            <a:ln w="9525">
              <a:noFill/>
              <a:miter lim="800000"/>
              <a:headEnd/>
              <a:tailEnd/>
            </a:ln>
          </p:spPr>
          <p:txBody>
            <a:bodyPr wrap="square">
              <a:spAutoFit/>
            </a:bodyPr>
            <a:lstStyle/>
            <a:p>
              <a:r>
                <a:rPr lang="en-US" dirty="0">
                  <a:latin typeface="Arial" charset="0"/>
                </a:rPr>
                <a:t>Charters method</a:t>
              </a:r>
            </a:p>
          </p:txBody>
        </p:sp>
        <p:sp>
          <p:nvSpPr>
            <p:cNvPr id="13" name="Line 11"/>
            <p:cNvSpPr>
              <a:spLocks noChangeShapeType="1"/>
            </p:cNvSpPr>
            <p:nvPr/>
          </p:nvSpPr>
          <p:spPr bwMode="auto">
            <a:xfrm flipV="1">
              <a:off x="4539" y="4009"/>
              <a:ext cx="1225" cy="53"/>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7858148" cy="5940088"/>
          </a:xfrm>
          <a:prstGeom prst="rect">
            <a:avLst/>
          </a:prstGeom>
          <a:noFill/>
        </p:spPr>
        <p:txBody>
          <a:bodyPr wrap="square" rtlCol="0">
            <a:spAutoFit/>
          </a:bodyPr>
          <a:lstStyle/>
          <a:p>
            <a:pPr>
              <a:buFont typeface="Wingdings" pitchFamily="2" charset="2"/>
              <a:buChar char="§"/>
            </a:pPr>
            <a:r>
              <a:rPr lang="en-IN" sz="2000" dirty="0" smtClean="0">
                <a:solidFill>
                  <a:srgbClr val="FFC000"/>
                </a:solidFill>
                <a:latin typeface="Arial Unicode MS" pitchFamily="34" charset="-128"/>
                <a:ea typeface="Arial Unicode MS" pitchFamily="34" charset="-128"/>
                <a:cs typeface="Arial Unicode MS" pitchFamily="34" charset="-128"/>
              </a:rPr>
              <a:t>Removal of retainer</a:t>
            </a:r>
          </a:p>
          <a:p>
            <a:pPr>
              <a:buFont typeface="Wingdings" pitchFamily="2" charset="2"/>
              <a:buChar char="§"/>
            </a:pPr>
            <a:endParaRPr lang="en-IN" sz="2000" dirty="0" smtClean="0">
              <a:latin typeface="Arial Unicode MS" pitchFamily="34" charset="-128"/>
              <a:ea typeface="Arial Unicode MS" pitchFamily="34" charset="-128"/>
              <a:cs typeface="Arial Unicode MS" pitchFamily="34" charset="-128"/>
            </a:endParaRP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Small knurled nut is moved counter clockwise to free the band from the retainer</a:t>
            </a: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While rotating the smaller knurled nut,hold the larger nut</a:t>
            </a: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Keep the index finger on the occlusal surface of band to stabilize the band</a:t>
            </a:r>
          </a:p>
          <a:p>
            <a:pPr>
              <a:buFont typeface="Wingdings" pitchFamily="2" charset="2"/>
              <a:buChar char="§"/>
            </a:pPr>
            <a:endParaRPr lang="en-IN" sz="2000" dirty="0" smtClean="0">
              <a:latin typeface="Arial Unicode MS" pitchFamily="34" charset="-128"/>
              <a:ea typeface="Arial Unicode MS" pitchFamily="34" charset="-128"/>
              <a:cs typeface="Arial Unicode MS" pitchFamily="34" charset="-128"/>
            </a:endParaRPr>
          </a:p>
          <a:p>
            <a:pPr>
              <a:buFont typeface="Wingdings" pitchFamily="2" charset="2"/>
              <a:buChar char="§"/>
            </a:pPr>
            <a:r>
              <a:rPr lang="en-IN" sz="2000" dirty="0" smtClean="0">
                <a:solidFill>
                  <a:srgbClr val="FFC000"/>
                </a:solidFill>
                <a:latin typeface="Arial Unicode MS" pitchFamily="34" charset="-128"/>
                <a:ea typeface="Arial Unicode MS" pitchFamily="34" charset="-128"/>
                <a:cs typeface="Arial Unicode MS" pitchFamily="34" charset="-128"/>
              </a:rPr>
              <a:t>Removal of band</a:t>
            </a:r>
          </a:p>
          <a:p>
            <a:pPr>
              <a:buFont typeface="Wingdings" pitchFamily="2" charset="2"/>
              <a:buChar char="§"/>
            </a:pPr>
            <a:endParaRPr lang="en-IN" sz="2000" dirty="0" smtClean="0">
              <a:latin typeface="Arial Unicode MS" pitchFamily="34" charset="-128"/>
              <a:ea typeface="Arial Unicode MS" pitchFamily="34" charset="-128"/>
              <a:cs typeface="Arial Unicode MS" pitchFamily="34" charset="-128"/>
            </a:endParaRP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Carefully remove band from each contact point</a:t>
            </a: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Support the occlusal surface of restoration.while removing the band a condensor can be held against the marginal ridge of restoration</a:t>
            </a: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Do not pull band in occlusal direction rather move the band in facial or lingual direction</a:t>
            </a:r>
          </a:p>
          <a:p>
            <a:pPr>
              <a:buFont typeface="Wingdings" pitchFamily="2" charset="2"/>
              <a:buChar char="§"/>
            </a:pPr>
            <a:r>
              <a:rPr lang="en-IN" sz="2000" dirty="0" smtClean="0">
                <a:latin typeface="Arial Unicode MS" pitchFamily="34" charset="-128"/>
                <a:ea typeface="Arial Unicode MS" pitchFamily="34" charset="-128"/>
                <a:cs typeface="Arial Unicode MS" pitchFamily="34" charset="-128"/>
              </a:rPr>
              <a:t>Band can be cut near to the teeth on the lingual side and try to pull it from buccal side.</a:t>
            </a:r>
          </a:p>
          <a:p>
            <a:pPr>
              <a:buFont typeface="Wingdings" pitchFamily="2" charset="2"/>
              <a:buChar char="§"/>
            </a:pPr>
            <a:endParaRPr lang="en-IN" sz="200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0" y="0"/>
            <a:ext cx="4429156" cy="830997"/>
          </a:xfrm>
          <a:prstGeom prst="rect">
            <a:avLst/>
          </a:prstGeom>
          <a:noFill/>
        </p:spPr>
        <p:txBody>
          <a:bodyPr wrap="square" rtlCol="0">
            <a:spAutoFit/>
          </a:bodyPr>
          <a:lstStyle/>
          <a:p>
            <a:r>
              <a:rPr lang="en-IN" sz="2400" dirty="0" smtClean="0">
                <a:solidFill>
                  <a:srgbClr val="FF0000"/>
                </a:solidFill>
              </a:rPr>
              <a:t>Procedure for removal</a:t>
            </a:r>
          </a:p>
          <a:p>
            <a:endParaRPr lang="en-IN" sz="2400" dirty="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143800" cy="7232749"/>
          </a:xfrm>
          <a:prstGeom prst="rect">
            <a:avLst/>
          </a:prstGeom>
          <a:noFill/>
        </p:spPr>
        <p:txBody>
          <a:bodyPr wrap="square" rtlCol="0">
            <a:spAutoFit/>
          </a:bodyPr>
          <a:lstStyle/>
          <a:p>
            <a:r>
              <a:rPr lang="en-IN" sz="2400" dirty="0" smtClean="0">
                <a:solidFill>
                  <a:srgbClr val="FF0000"/>
                </a:solidFill>
              </a:rPr>
              <a:t>4.Compound supported matrix ,custom made or anatomical matrix.</a:t>
            </a:r>
          </a:p>
          <a:p>
            <a:pPr>
              <a:buFont typeface="Wingdings" pitchFamily="2" charset="2"/>
              <a:buChar char="Ø"/>
            </a:pPr>
            <a:endParaRPr lang="en-IN" sz="2000" dirty="0" smtClean="0">
              <a:solidFill>
                <a:srgbClr val="FF0000"/>
              </a:solidFill>
            </a:endParaRPr>
          </a:p>
          <a:p>
            <a:pPr>
              <a:buFont typeface="Wingdings" pitchFamily="2" charset="2"/>
              <a:buChar char="Ø"/>
            </a:pPr>
            <a:r>
              <a:rPr lang="en-IN" sz="2000" dirty="0" smtClean="0"/>
              <a:t>Introduced by sweeney.</a:t>
            </a:r>
          </a:p>
          <a:p>
            <a:pPr>
              <a:buFont typeface="Wingdings" pitchFamily="2" charset="2"/>
              <a:buChar char="Ø"/>
            </a:pPr>
            <a:endParaRPr lang="en-IN" sz="2000" dirty="0" smtClean="0"/>
          </a:p>
          <a:p>
            <a:pPr>
              <a:buFont typeface="Wingdings" pitchFamily="2" charset="2"/>
              <a:buChar char="Ø"/>
            </a:pPr>
            <a:r>
              <a:rPr lang="en-IN" sz="2000" dirty="0" smtClean="0"/>
              <a:t>It is entirely hand made and contoured specifically for each individual.</a:t>
            </a:r>
          </a:p>
          <a:p>
            <a:pPr>
              <a:buFont typeface="Wingdings" pitchFamily="2" charset="2"/>
              <a:buChar char="Ø"/>
            </a:pPr>
            <a:endParaRPr lang="en-IN" sz="2000" dirty="0" smtClean="0"/>
          </a:p>
          <a:p>
            <a:pPr>
              <a:buFont typeface="Wingdings" pitchFamily="2" charset="2"/>
              <a:buChar char="Ø"/>
            </a:pPr>
            <a:r>
              <a:rPr lang="en-IN" sz="2000" dirty="0" smtClean="0"/>
              <a:t>Employs a 5/16</a:t>
            </a:r>
            <a:r>
              <a:rPr lang="en-IN" sz="2000" baseline="30000" dirty="0" smtClean="0"/>
              <a:t>th</a:t>
            </a:r>
            <a:r>
              <a:rPr lang="en-IN" sz="2000" dirty="0" smtClean="0"/>
              <a:t> inch wide,0.002 inch length stainless steel band.</a:t>
            </a:r>
          </a:p>
          <a:p>
            <a:pPr>
              <a:buFont typeface="Wingdings" pitchFamily="2" charset="2"/>
              <a:buChar char="Ø"/>
            </a:pPr>
            <a:endParaRPr lang="en-IN" sz="2000" dirty="0" smtClean="0"/>
          </a:p>
          <a:p>
            <a:pPr>
              <a:buFont typeface="Wingdings" pitchFamily="2" charset="2"/>
              <a:buChar char="Ø"/>
            </a:pPr>
            <a:r>
              <a:rPr lang="en-IN" sz="2000" dirty="0" smtClean="0"/>
              <a:t>The band is contoured with an egg shaped burnisher on a paper pad to achieve the approximate proximal as well as facial and lingual contours of prepared tooth.</a:t>
            </a:r>
          </a:p>
          <a:p>
            <a:pPr>
              <a:buFont typeface="Wingdings" pitchFamily="2" charset="2"/>
              <a:buChar char="Ø"/>
            </a:pPr>
            <a:endParaRPr lang="en-IN" sz="2000" dirty="0" smtClean="0"/>
          </a:p>
          <a:p>
            <a:pPr>
              <a:buFont typeface="Wingdings" pitchFamily="2" charset="2"/>
              <a:buChar char="Ø"/>
            </a:pPr>
            <a:r>
              <a:rPr lang="en-IN" sz="2000" dirty="0" smtClean="0"/>
              <a:t>The band is positioned and stabilized by applying softened impression compound facially,lingually and occlusally over the occlusal surface of adjacent tooth.</a:t>
            </a:r>
          </a:p>
          <a:p>
            <a:pPr>
              <a:buFont typeface="Wingdings" pitchFamily="2" charset="2"/>
              <a:buChar char="Ø"/>
            </a:pPr>
            <a:endParaRPr lang="en-IN" sz="2000" dirty="0" smtClean="0"/>
          </a:p>
          <a:p>
            <a:pPr>
              <a:buFont typeface="Wingdings" pitchFamily="2" charset="2"/>
              <a:buChar char="Ø"/>
            </a:pPr>
            <a:r>
              <a:rPr lang="en-IN" sz="2000" dirty="0" smtClean="0"/>
              <a:t>Following this amalgam condensation and carving can be completed.</a:t>
            </a:r>
          </a:p>
          <a:p>
            <a:pPr>
              <a:buFont typeface="Wingdings" pitchFamily="2" charset="2"/>
              <a:buChar char="Ø"/>
            </a:pPr>
            <a:endParaRPr lang="en-IN" dirty="0" smtClean="0"/>
          </a:p>
          <a:p>
            <a:pPr>
              <a:buFont typeface="Wingdings" pitchFamily="2" charset="2"/>
              <a:buChar char="Ø"/>
            </a:pPr>
            <a:endParaRPr lang="en-IN"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7858180" cy="707886"/>
          </a:xfrm>
          <a:prstGeom prst="rect">
            <a:avLst/>
          </a:prstGeom>
        </p:spPr>
        <p:txBody>
          <a:bodyPr wrap="square">
            <a:spAutoFit/>
          </a:bodyPr>
          <a:lstStyle/>
          <a:p>
            <a:pPr>
              <a:buFont typeface="Wingdings" pitchFamily="2" charset="2"/>
              <a:buChar char="Ø"/>
            </a:pPr>
            <a:r>
              <a:rPr lang="en-IN" sz="2000" dirty="0" smtClean="0"/>
              <a:t>To remove the matrix, compound can be broken away with a sharp explorer tip and matrix strip can be removed.</a:t>
            </a:r>
          </a:p>
        </p:txBody>
      </p:sp>
      <p:sp>
        <p:nvSpPr>
          <p:cNvPr id="3" name="TextBox 2"/>
          <p:cNvSpPr txBox="1"/>
          <p:nvPr/>
        </p:nvSpPr>
        <p:spPr>
          <a:xfrm>
            <a:off x="0" y="2286000"/>
            <a:ext cx="7500990" cy="1569660"/>
          </a:xfrm>
          <a:prstGeom prst="rect">
            <a:avLst/>
          </a:prstGeom>
          <a:noFill/>
        </p:spPr>
        <p:txBody>
          <a:bodyPr wrap="square" rtlCol="0">
            <a:spAutoFit/>
          </a:bodyPr>
          <a:lstStyle/>
          <a:p>
            <a:pPr>
              <a:buFont typeface="Wingdings" pitchFamily="2" charset="2"/>
              <a:buChar char="Ø"/>
            </a:pPr>
            <a:r>
              <a:rPr lang="en-IN" sz="2400" dirty="0" smtClean="0">
                <a:solidFill>
                  <a:srgbClr val="FF0000"/>
                </a:solidFill>
              </a:rPr>
              <a:t>Indication</a:t>
            </a:r>
            <a:r>
              <a:rPr lang="en-IN" sz="2400" dirty="0" smtClean="0"/>
              <a:t>: classII cavities involving one or  both proximal surfaces.</a:t>
            </a:r>
          </a:p>
          <a:p>
            <a:pPr>
              <a:buFont typeface="Wingdings" pitchFamily="2" charset="2"/>
              <a:buChar char="Ø"/>
            </a:pPr>
            <a:endParaRPr lang="en-IN" sz="2400" dirty="0" smtClean="0"/>
          </a:p>
          <a:p>
            <a:pPr>
              <a:buFont typeface="Wingdings" pitchFamily="2" charset="2"/>
              <a:buChar char="Ø"/>
            </a:pPr>
            <a:r>
              <a:rPr lang="en-IN" sz="2400" dirty="0" smtClean="0"/>
              <a:t>Complex situations like pin amalgam restoration.</a:t>
            </a:r>
            <a:endParaRPr lang="en-IN" sz="2400" dirty="0"/>
          </a:p>
        </p:txBody>
      </p:sp>
      <p:pic>
        <p:nvPicPr>
          <p:cNvPr id="4" name="Picture 3" descr="img-20130516-001.jpg"/>
          <p:cNvPicPr>
            <a:picLocks noChangeAspect="1"/>
          </p:cNvPicPr>
          <p:nvPr/>
        </p:nvPicPr>
        <p:blipFill>
          <a:blip r:embed="rId2" cstate="print"/>
          <a:stretch>
            <a:fillRect/>
          </a:stretch>
        </p:blipFill>
        <p:spPr>
          <a:xfrm>
            <a:off x="3124200" y="4000480"/>
            <a:ext cx="3764579"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6247"/>
            <a:ext cx="7929618" cy="6401753"/>
          </a:xfrm>
          <a:prstGeom prst="rect">
            <a:avLst/>
          </a:prstGeom>
          <a:noFill/>
        </p:spPr>
        <p:txBody>
          <a:bodyPr wrap="square" rtlCol="0">
            <a:spAutoFit/>
          </a:bodyPr>
          <a:lstStyle/>
          <a:p>
            <a:r>
              <a:rPr lang="en-IN" sz="2800" dirty="0" smtClean="0">
                <a:solidFill>
                  <a:srgbClr val="C00000"/>
                </a:solidFill>
              </a:rPr>
              <a:t>5.T-band matrix  system</a:t>
            </a:r>
          </a:p>
          <a:p>
            <a:pPr>
              <a:buFont typeface="Wingdings" pitchFamily="2" charset="2"/>
              <a:buChar char="Ø"/>
            </a:pPr>
            <a:endParaRPr lang="en-IN" sz="2800" dirty="0" smtClean="0">
              <a:solidFill>
                <a:srgbClr val="C00000"/>
              </a:solidFill>
            </a:endParaRPr>
          </a:p>
          <a:p>
            <a:pPr>
              <a:buFont typeface="Wingdings" pitchFamily="2" charset="2"/>
              <a:buChar char="Ø"/>
            </a:pPr>
            <a:r>
              <a:rPr lang="en-IN" sz="2400" dirty="0" smtClean="0"/>
              <a:t>Preformed T-shaped stainless steel matrix without a retainer</a:t>
            </a:r>
          </a:p>
          <a:p>
            <a:pPr>
              <a:buFont typeface="Wingdings" pitchFamily="2" charset="2"/>
              <a:buChar char="Ø"/>
            </a:pPr>
            <a:r>
              <a:rPr lang="en-IN" sz="2400" dirty="0" smtClean="0"/>
              <a:t>Long  arm of T-surrounds the tooth and overlaps short arm of T.</a:t>
            </a:r>
          </a:p>
          <a:p>
            <a:pPr>
              <a:buFont typeface="Wingdings" pitchFamily="2" charset="2"/>
              <a:buChar char="Ø"/>
            </a:pPr>
            <a:endParaRPr lang="en-IN" sz="2400" dirty="0" smtClean="0"/>
          </a:p>
          <a:p>
            <a:pPr>
              <a:buFont typeface="Wingdings" pitchFamily="2" charset="2"/>
              <a:buChar char="Ø"/>
            </a:pPr>
            <a:r>
              <a:rPr lang="en-IN" sz="2400" dirty="0" smtClean="0"/>
              <a:t>The band is adjusted according to circumference of tooth,stabilized by wedging and supported by low fusing compound.</a:t>
            </a:r>
          </a:p>
          <a:p>
            <a:pPr>
              <a:buFont typeface="Wingdings" pitchFamily="2" charset="2"/>
              <a:buChar char="Ø"/>
            </a:pPr>
            <a:endParaRPr lang="en-IN" sz="2400" dirty="0" smtClean="0"/>
          </a:p>
          <a:p>
            <a:pPr>
              <a:buFont typeface="Wingdings" pitchFamily="2" charset="2"/>
              <a:buChar char="Ø"/>
            </a:pPr>
            <a:r>
              <a:rPr lang="en-IN" sz="2400" dirty="0" smtClean="0">
                <a:solidFill>
                  <a:srgbClr val="C00000"/>
                </a:solidFill>
              </a:rPr>
              <a:t>Indication</a:t>
            </a:r>
            <a:r>
              <a:rPr lang="en-IN" sz="2400" dirty="0" smtClean="0"/>
              <a:t>: for class11 cavities involving one or both proximal surfaces of posterior tooth.</a:t>
            </a:r>
          </a:p>
          <a:p>
            <a:pPr>
              <a:buFont typeface="Wingdings" pitchFamily="2" charset="2"/>
              <a:buChar char="Ø"/>
            </a:pPr>
            <a:endParaRPr lang="en-IN" sz="2400" dirty="0" smtClean="0"/>
          </a:p>
          <a:p>
            <a:pPr>
              <a:buFont typeface="Wingdings" pitchFamily="2" charset="2"/>
              <a:buChar char="Ø"/>
            </a:pPr>
            <a:r>
              <a:rPr lang="en-IN" sz="2400" dirty="0" smtClean="0"/>
              <a:t>Simple and inexpensive .</a:t>
            </a:r>
          </a:p>
          <a:p>
            <a:pPr>
              <a:buFont typeface="Wingdings" pitchFamily="2" charset="2"/>
              <a:buChar char="Ø"/>
            </a:pPr>
            <a:r>
              <a:rPr lang="en-IN" sz="2400" dirty="0" smtClean="0"/>
              <a:t>Rapid and easy to apply.</a:t>
            </a:r>
          </a:p>
          <a:p>
            <a:pPr>
              <a:buFont typeface="Wingdings" pitchFamily="2" charset="2"/>
              <a:buChar char="Ø"/>
            </a:pPr>
            <a:endParaRPr lang="en-IN"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7072362" cy="4124206"/>
          </a:xfrm>
          <a:prstGeom prst="rect">
            <a:avLst/>
          </a:prstGeom>
          <a:noFill/>
        </p:spPr>
        <p:txBody>
          <a:bodyPr wrap="square" rtlCol="0">
            <a:spAutoFit/>
          </a:bodyPr>
          <a:lstStyle/>
          <a:p>
            <a:r>
              <a:rPr lang="en-IN" sz="2800" dirty="0" smtClean="0">
                <a:solidFill>
                  <a:srgbClr val="C00000"/>
                </a:solidFill>
              </a:rPr>
              <a:t>6.S-shaped matrix band</a:t>
            </a:r>
          </a:p>
          <a:p>
            <a:pPr>
              <a:buFont typeface="Wingdings" pitchFamily="2" charset="2"/>
              <a:buChar char="Ø"/>
            </a:pPr>
            <a:endParaRPr lang="en-IN" sz="2400" dirty="0" smtClean="0"/>
          </a:p>
          <a:p>
            <a:pPr>
              <a:buFont typeface="Wingdings" pitchFamily="2" charset="2"/>
              <a:buChar char="Ø"/>
            </a:pPr>
            <a:r>
              <a:rPr lang="en-IN" sz="2400" dirty="0" smtClean="0"/>
              <a:t> used for restoring distal part of canine and premolar.</a:t>
            </a:r>
          </a:p>
          <a:p>
            <a:pPr>
              <a:buFont typeface="Wingdings" pitchFamily="2" charset="2"/>
              <a:buChar char="Ø"/>
            </a:pPr>
            <a:endParaRPr lang="en-IN" sz="2400" dirty="0" smtClean="0"/>
          </a:p>
          <a:p>
            <a:pPr>
              <a:buFont typeface="Wingdings" pitchFamily="2" charset="2"/>
              <a:buChar char="Ø"/>
            </a:pPr>
            <a:r>
              <a:rPr lang="en-IN" sz="2400" dirty="0" smtClean="0"/>
              <a:t>Stainless steel matrix band is taken and twisted like ‘s’ with the help of mouth mirror handle.</a:t>
            </a:r>
          </a:p>
          <a:p>
            <a:pPr>
              <a:buFont typeface="Wingdings" pitchFamily="2" charset="2"/>
              <a:buChar char="Ø"/>
            </a:pPr>
            <a:endParaRPr lang="en-IN" sz="2400" dirty="0" smtClean="0"/>
          </a:p>
          <a:p>
            <a:pPr>
              <a:buFont typeface="Wingdings" pitchFamily="2" charset="2"/>
              <a:buChar char="Ø"/>
            </a:pPr>
            <a:r>
              <a:rPr lang="en-IN" sz="2400" dirty="0" smtClean="0">
                <a:solidFill>
                  <a:srgbClr val="C00000"/>
                </a:solidFill>
              </a:rPr>
              <a:t>Advantage</a:t>
            </a:r>
            <a:r>
              <a:rPr lang="en-IN" sz="2400" dirty="0" smtClean="0"/>
              <a:t>:  it offers the optimal contour for distal part of canine and premolar.</a:t>
            </a:r>
          </a:p>
          <a:p>
            <a:endParaRPr lang="en-IN" dirty="0"/>
          </a:p>
        </p:txBody>
      </p:sp>
      <p:pic>
        <p:nvPicPr>
          <p:cNvPr id="3" name="Picture 7" descr="scan0007"/>
          <p:cNvPicPr>
            <a:picLocks noChangeAspect="1" noChangeArrowheads="1"/>
          </p:cNvPicPr>
          <p:nvPr/>
        </p:nvPicPr>
        <p:blipFill>
          <a:blip r:embed="rId2"/>
          <a:srcRect l="250" b="72221"/>
          <a:stretch>
            <a:fillRect/>
          </a:stretch>
        </p:blipFill>
        <p:spPr>
          <a:xfrm>
            <a:off x="1600200" y="4648200"/>
            <a:ext cx="4343400" cy="1927225"/>
          </a:xfrm>
          <a:prstGeom prst="rect">
            <a:avLst/>
          </a:prstGeom>
          <a:noFill/>
          <a:ln w="38100">
            <a:solidFill>
              <a:srgbClr val="000000"/>
            </a:solidFill>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858148" cy="6309420"/>
          </a:xfrm>
          <a:prstGeom prst="rect">
            <a:avLst/>
          </a:prstGeom>
          <a:noFill/>
        </p:spPr>
        <p:txBody>
          <a:bodyPr wrap="square" rtlCol="0">
            <a:spAutoFit/>
          </a:bodyPr>
          <a:lstStyle/>
          <a:p>
            <a:r>
              <a:rPr lang="en-IN" sz="2400" dirty="0" smtClean="0">
                <a:solidFill>
                  <a:srgbClr val="C00000"/>
                </a:solidFill>
              </a:rPr>
              <a:t>7.Precontoured matrix</a:t>
            </a:r>
          </a:p>
          <a:p>
            <a:pPr>
              <a:buFont typeface="Wingdings" pitchFamily="2" charset="2"/>
              <a:buChar char="Ø"/>
            </a:pPr>
            <a:endParaRPr lang="en-IN" sz="2000" dirty="0" smtClean="0"/>
          </a:p>
          <a:p>
            <a:pPr>
              <a:buFont typeface="Wingdings" pitchFamily="2" charset="2"/>
              <a:buChar char="Ø"/>
            </a:pPr>
            <a:r>
              <a:rPr lang="en-IN" sz="2000" dirty="0" smtClean="0"/>
              <a:t>Consists of small, precontoured dead soft metal matrices ready for application to tooth.</a:t>
            </a:r>
          </a:p>
          <a:p>
            <a:pPr>
              <a:buFont typeface="Wingdings" pitchFamily="2" charset="2"/>
              <a:buChar char="Ø"/>
            </a:pPr>
            <a:endParaRPr lang="en-IN" sz="2000" dirty="0" smtClean="0"/>
          </a:p>
          <a:p>
            <a:pPr>
              <a:buFont typeface="Wingdings" pitchFamily="2" charset="2"/>
              <a:buChar char="Ø"/>
            </a:pPr>
            <a:r>
              <a:rPr lang="en-IN" sz="2000" dirty="0" smtClean="0"/>
              <a:t>They are selected according to the tooth to be restored and wedged to adapt to gingival contour.</a:t>
            </a:r>
          </a:p>
          <a:p>
            <a:pPr>
              <a:buFont typeface="Wingdings" pitchFamily="2" charset="2"/>
              <a:buChar char="Ø"/>
            </a:pPr>
            <a:endParaRPr lang="en-IN" sz="2000" dirty="0" smtClean="0"/>
          </a:p>
          <a:p>
            <a:pPr>
              <a:buFont typeface="Wingdings" pitchFamily="2" charset="2"/>
              <a:buChar char="Ø"/>
            </a:pPr>
            <a:r>
              <a:rPr lang="en-IN" sz="2000" dirty="0" smtClean="0"/>
              <a:t>Following this, the band is held in place by a flexible metal ring called BiTine ring.</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eg:palodent  bitine matrix system, composi-tight matrix system</a:t>
            </a:r>
            <a:r>
              <a:rPr lang="en-IN" sz="2000" dirty="0" smtClean="0"/>
              <a:t>.</a:t>
            </a:r>
          </a:p>
          <a:p>
            <a:pPr>
              <a:buFont typeface="Wingdings" pitchFamily="2" charset="2"/>
              <a:buChar char="Ø"/>
            </a:pPr>
            <a:endParaRPr lang="en-IN" sz="2000" dirty="0" smtClean="0"/>
          </a:p>
          <a:p>
            <a:pPr>
              <a:buFont typeface="Wingdings" pitchFamily="2" charset="2"/>
              <a:buChar char="Ø"/>
            </a:pPr>
            <a:r>
              <a:rPr lang="en-IN" sz="2000" dirty="0" smtClean="0"/>
              <a:t>Used for both amalgam and composite restorations.</a:t>
            </a:r>
          </a:p>
          <a:p>
            <a:pPr>
              <a:buFont typeface="Wingdings" pitchFamily="2" charset="2"/>
              <a:buChar char="Ø"/>
            </a:pPr>
            <a:endParaRPr lang="en-IN" sz="2000" dirty="0" smtClean="0"/>
          </a:p>
          <a:p>
            <a:pPr>
              <a:buFont typeface="Wingdings" pitchFamily="2" charset="2"/>
              <a:buChar char="Ø"/>
            </a:pPr>
            <a:r>
              <a:rPr lang="en-IN" sz="2000" dirty="0" smtClean="0"/>
              <a:t>Easy to apply and provides slight tooth seperation.</a:t>
            </a:r>
          </a:p>
          <a:p>
            <a:pPr>
              <a:buFont typeface="Wingdings" pitchFamily="2" charset="2"/>
              <a:buChar char="Ø"/>
            </a:pPr>
            <a:endParaRPr lang="en-IN" sz="2000" dirty="0" smtClean="0"/>
          </a:p>
          <a:p>
            <a:pPr>
              <a:buFont typeface="Wingdings" pitchFamily="2" charset="2"/>
              <a:buChar char="Ø"/>
            </a:pPr>
            <a:r>
              <a:rPr lang="en-IN" sz="2000" dirty="0" smtClean="0"/>
              <a:t>Tight contacts may prevent insertion of band</a:t>
            </a:r>
          </a:p>
          <a:p>
            <a:pPr>
              <a:buFont typeface="Wingdings" pitchFamily="2" charset="2"/>
              <a:buChar char="Ø"/>
            </a:pPr>
            <a:endParaRPr lang="en-IN" sz="2000" dirty="0" smtClean="0"/>
          </a:p>
          <a:p>
            <a:pPr>
              <a:buFont typeface="Wingdings" pitchFamily="2" charset="2"/>
              <a:buChar char="Ø"/>
            </a:pPr>
            <a:r>
              <a:rPr lang="en-IN" sz="2000" dirty="0" smtClean="0"/>
              <a:t>Expensive.</a:t>
            </a:r>
            <a:endParaRPr lang="en-IN"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072462" cy="3847207"/>
          </a:xfrm>
          <a:prstGeom prst="rect">
            <a:avLst/>
          </a:prstGeom>
          <a:noFill/>
        </p:spPr>
        <p:txBody>
          <a:bodyPr wrap="square" rtlCol="0">
            <a:spAutoFit/>
          </a:bodyPr>
          <a:lstStyle/>
          <a:p>
            <a:r>
              <a:rPr lang="en-IN" sz="2400" dirty="0" smtClean="0">
                <a:solidFill>
                  <a:srgbClr val="C00000"/>
                </a:solidFill>
              </a:rPr>
              <a:t>8.Copper band matrix</a:t>
            </a:r>
          </a:p>
          <a:p>
            <a:pPr>
              <a:buFont typeface="Wingdings" pitchFamily="2" charset="2"/>
              <a:buChar char="Ø"/>
            </a:pPr>
            <a:endParaRPr lang="en-IN" sz="2000" dirty="0" smtClean="0"/>
          </a:p>
          <a:p>
            <a:pPr>
              <a:buFont typeface="Wingdings" pitchFamily="2" charset="2"/>
              <a:buChar char="Ø"/>
            </a:pPr>
            <a:r>
              <a:rPr lang="en-IN" sz="2000" dirty="0" smtClean="0"/>
              <a:t>Copper band of assorted sizes makes excellent matrices.</a:t>
            </a:r>
          </a:p>
          <a:p>
            <a:pPr>
              <a:buFont typeface="Wingdings" pitchFamily="2" charset="2"/>
              <a:buChar char="Ø"/>
            </a:pPr>
            <a:endParaRPr lang="en-IN" sz="2000" dirty="0" smtClean="0"/>
          </a:p>
          <a:p>
            <a:pPr>
              <a:buFont typeface="Wingdings" pitchFamily="2" charset="2"/>
              <a:buChar char="Ø"/>
            </a:pPr>
            <a:r>
              <a:rPr lang="en-IN" sz="2000" dirty="0" smtClean="0"/>
              <a:t>Cylindrical in shape and can be selected according to the diameter of tooth to be restored.</a:t>
            </a:r>
          </a:p>
          <a:p>
            <a:pPr>
              <a:buFont typeface="Wingdings" pitchFamily="2" charset="2"/>
              <a:buChar char="Ø"/>
            </a:pPr>
            <a:endParaRPr lang="en-IN" sz="2000" dirty="0" smtClean="0"/>
          </a:p>
          <a:p>
            <a:endParaRPr lang="en-IN" sz="2000" dirty="0" smtClean="0"/>
          </a:p>
          <a:p>
            <a:pPr>
              <a:buFont typeface="Wingdings" pitchFamily="2" charset="2"/>
              <a:buChar char="Ø"/>
            </a:pPr>
            <a:endParaRPr lang="en-IN" sz="2000" dirty="0" smtClean="0"/>
          </a:p>
          <a:p>
            <a:pPr>
              <a:buFont typeface="Wingdings" pitchFamily="2" charset="2"/>
              <a:buChar char="Ø"/>
            </a:pPr>
            <a:endParaRPr lang="en-IN" sz="2000" dirty="0" smtClean="0"/>
          </a:p>
          <a:p>
            <a:endParaRPr lang="en-IN" sz="2000" dirty="0" smtClean="0"/>
          </a:p>
          <a:p>
            <a:endParaRPr lang="en-IN" sz="2000" dirty="0"/>
          </a:p>
        </p:txBody>
      </p:sp>
      <p:pic>
        <p:nvPicPr>
          <p:cNvPr id="3" name="Picture 13" descr="scan0006"/>
          <p:cNvPicPr>
            <a:picLocks noChangeAspect="1" noChangeArrowheads="1"/>
          </p:cNvPicPr>
          <p:nvPr/>
        </p:nvPicPr>
        <p:blipFill>
          <a:blip r:embed="rId2" cstate="print"/>
          <a:srcRect l="1572" t="53847" r="52490"/>
          <a:stretch>
            <a:fillRect/>
          </a:stretch>
        </p:blipFill>
        <p:spPr>
          <a:xfrm>
            <a:off x="2286000" y="3124200"/>
            <a:ext cx="2500330" cy="2880500"/>
          </a:xfrm>
          <a:prstGeom prst="rect">
            <a:avLst/>
          </a:prstGeom>
          <a:noFill/>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7358114" cy="3416320"/>
          </a:xfrm>
          <a:prstGeom prst="rect">
            <a:avLst/>
          </a:prstGeom>
        </p:spPr>
        <p:txBody>
          <a:bodyPr wrap="square">
            <a:spAutoFit/>
          </a:bodyPr>
          <a:lstStyle/>
          <a:p>
            <a:pPr>
              <a:buFont typeface="Wingdings" pitchFamily="2" charset="2"/>
              <a:buChar char="Ø"/>
            </a:pPr>
            <a:r>
              <a:rPr lang="en-IN" dirty="0" smtClean="0"/>
              <a:t>The bands are softened by heating to redness in a flame and quenching in water.</a:t>
            </a:r>
          </a:p>
          <a:p>
            <a:pPr>
              <a:buFont typeface="Wingdings" pitchFamily="2" charset="2"/>
              <a:buChar char="Ø"/>
            </a:pPr>
            <a:endParaRPr lang="en-IN" dirty="0" smtClean="0"/>
          </a:p>
          <a:p>
            <a:pPr>
              <a:buFont typeface="Wingdings" pitchFamily="2" charset="2"/>
              <a:buChar char="Ø"/>
            </a:pPr>
            <a:r>
              <a:rPr lang="en-IN" dirty="0" smtClean="0"/>
              <a:t>After this the bands can be stretched and shaped with contouring players.</a:t>
            </a:r>
          </a:p>
          <a:p>
            <a:pPr>
              <a:buFont typeface="Wingdings" pitchFamily="2" charset="2"/>
              <a:buChar char="Ø"/>
            </a:pPr>
            <a:endParaRPr lang="en-IN" dirty="0" smtClean="0"/>
          </a:p>
          <a:p>
            <a:pPr>
              <a:buFont typeface="Wingdings" pitchFamily="2" charset="2"/>
              <a:buChar char="Ø"/>
            </a:pPr>
            <a:r>
              <a:rPr lang="en-IN" dirty="0" smtClean="0"/>
              <a:t>The </a:t>
            </a:r>
            <a:r>
              <a:rPr lang="en-IN" dirty="0" err="1" smtClean="0"/>
              <a:t>occlusal</a:t>
            </a:r>
            <a:r>
              <a:rPr lang="en-IN" dirty="0" smtClean="0"/>
              <a:t> height of band is adjusted.</a:t>
            </a:r>
          </a:p>
          <a:p>
            <a:pPr>
              <a:buFont typeface="Wingdings" pitchFamily="2" charset="2"/>
              <a:buChar char="Ø"/>
            </a:pPr>
            <a:r>
              <a:rPr lang="en-IN" dirty="0" smtClean="0"/>
              <a:t>With contouring players the band is contoured to reproduce the proper shape of the contact area and the buccal and lingual contours.</a:t>
            </a:r>
          </a:p>
          <a:p>
            <a:pPr>
              <a:buFont typeface="Wingdings" pitchFamily="2" charset="2"/>
              <a:buChar char="Ø"/>
            </a:pPr>
            <a:endParaRPr lang="en-IN" dirty="0" smtClean="0"/>
          </a:p>
          <a:p>
            <a:pPr>
              <a:buFont typeface="Wingdings" pitchFamily="2" charset="2"/>
              <a:buChar char="Ø"/>
            </a:pPr>
            <a:r>
              <a:rPr lang="en-IN" dirty="0" smtClean="0"/>
              <a:t>After condensation and carving of amalgam the band is left in place it is sectioned and removed in next appointment</a:t>
            </a:r>
            <a:endParaRPr lang="en-IN" dirty="0"/>
          </a:p>
        </p:txBody>
      </p:sp>
      <p:pic>
        <p:nvPicPr>
          <p:cNvPr id="3" name="Picture 2" descr="E:\CAE30HEB.jpg"/>
          <p:cNvPicPr>
            <a:picLocks noChangeAspect="1" noChangeArrowheads="1"/>
          </p:cNvPicPr>
          <p:nvPr/>
        </p:nvPicPr>
        <p:blipFill>
          <a:blip r:embed="rId2"/>
          <a:srcRect/>
          <a:stretch>
            <a:fillRect/>
          </a:stretch>
        </p:blipFill>
        <p:spPr bwMode="auto">
          <a:xfrm>
            <a:off x="2133600" y="4419601"/>
            <a:ext cx="3315947" cy="2057400"/>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143900" cy="6001643"/>
          </a:xfrm>
          <a:prstGeom prst="rect">
            <a:avLst/>
          </a:prstGeom>
          <a:noFill/>
        </p:spPr>
        <p:txBody>
          <a:bodyPr wrap="square" rtlCol="0">
            <a:spAutoFit/>
          </a:bodyPr>
          <a:lstStyle/>
          <a:p>
            <a:pPr>
              <a:buFont typeface="Wingdings" pitchFamily="2" charset="2"/>
              <a:buChar char="Ø"/>
            </a:pPr>
            <a:r>
              <a:rPr lang="en-IN" sz="2400" dirty="0" smtClean="0">
                <a:solidFill>
                  <a:srgbClr val="FF0000"/>
                </a:solidFill>
              </a:rPr>
              <a:t>Indication</a:t>
            </a:r>
            <a:r>
              <a:rPr lang="en-IN" sz="2400" dirty="0" smtClean="0"/>
              <a:t>: for badly broken teeth especially those receiving pin amalgam restoration.</a:t>
            </a:r>
          </a:p>
          <a:p>
            <a:endParaRPr lang="en-IN" sz="2400" dirty="0" smtClean="0"/>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r>
              <a:rPr lang="en-IN" sz="2400" dirty="0" smtClean="0"/>
              <a:t>For complex situations like classII cavities with large buccal or lingual extensions.</a:t>
            </a:r>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r>
              <a:rPr lang="en-IN" sz="2400" dirty="0" smtClean="0">
                <a:solidFill>
                  <a:srgbClr val="FF0000"/>
                </a:solidFill>
              </a:rPr>
              <a:t>Advantage</a:t>
            </a:r>
            <a:r>
              <a:rPr lang="en-IN" sz="2400" dirty="0" smtClean="0"/>
              <a:t>:provide excellent contour.</a:t>
            </a:r>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r>
              <a:rPr lang="en-IN" sz="2400" dirty="0" smtClean="0">
                <a:solidFill>
                  <a:srgbClr val="FF0000"/>
                </a:solidFill>
              </a:rPr>
              <a:t>Disadvantage:</a:t>
            </a:r>
            <a:r>
              <a:rPr lang="en-IN" sz="2400" dirty="0" smtClean="0"/>
              <a:t>time consuming.</a:t>
            </a:r>
            <a:endParaRPr lang="en-IN"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990600"/>
            <a:ext cx="8262934" cy="5638800"/>
          </a:xfrm>
          <a:prstGeom prst="rect">
            <a:avLst/>
          </a:prstGeom>
        </p:spPr>
        <p:txBody>
          <a:bodyPr>
            <a:normAutofit fontScale="92500" lnSpcReduction="10000"/>
          </a:bodyPr>
          <a:lstStyle/>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The automatrix system is an alternative to a universal retainer.</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There is no retainer used to hold the band in place. </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Bands are already formed into a circle and are available in assorted sizes in both metal and plastic. </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Each band has a coil like autolock loop. </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A tightening wrench is inserted into the coil and turned clockwise to tighten the band.</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When finished, the tightening wrench is inserted into the coil and turned counterclockwise to loosen the band.</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bg2">
                    <a:lumMod val="10000"/>
                  </a:schemeClr>
                </a:solidFill>
                <a:effectLst/>
                <a:uLnTx/>
                <a:uFillTx/>
                <a:latin typeface="Tahoma" pitchFamily="34" charset="0"/>
                <a:ea typeface="+mn-ea"/>
                <a:cs typeface="Times New Roman" pitchFamily="18" charset="0"/>
              </a:rPr>
              <a:t>Removing pliers are used to cut the band.    </a:t>
            </a:r>
            <a:endParaRPr kumimoji="0" lang="en-US" sz="2400" b="0" i="0" u="none" strike="noStrike" kern="1200" cap="none" spc="0" normalizeH="0" baseline="0" noProof="0" dirty="0">
              <a:ln>
                <a:noFill/>
              </a:ln>
              <a:solidFill>
                <a:schemeClr val="bg2">
                  <a:lumMod val="10000"/>
                </a:schemeClr>
              </a:solidFill>
              <a:effectLst/>
              <a:uLnTx/>
              <a:uFillTx/>
              <a:latin typeface="Tahoma" pitchFamily="34" charset="0"/>
              <a:ea typeface="+mn-ea"/>
              <a:cs typeface="Times New Roman" pitchFamily="18" charset="0"/>
            </a:endParaRPr>
          </a:p>
        </p:txBody>
      </p:sp>
      <p:sp>
        <p:nvSpPr>
          <p:cNvPr id="3" name="Rectangle 2"/>
          <p:cNvSpPr txBox="1">
            <a:spLocks noChangeArrowheads="1"/>
          </p:cNvSpPr>
          <p:nvPr/>
        </p:nvSpPr>
        <p:spPr>
          <a:xfrm>
            <a:off x="0" y="0"/>
            <a:ext cx="7705749" cy="134791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Times New Roman" pitchFamily="18" charset="0"/>
              </a:rPr>
              <a:t> </a:t>
            </a:r>
            <a:r>
              <a:rPr kumimoji="0" lang="en-US" sz="3200" b="1" i="0" u="none" strike="noStrike" kern="1200" cap="all" spc="0" normalizeH="0" baseline="0" noProof="0" dirty="0" err="1" smtClean="0">
                <a:ln w="500">
                  <a:solidFill>
                    <a:schemeClr val="tx2">
                      <a:shade val="20000"/>
                      <a:satMod val="120000"/>
                    </a:schemeClr>
                  </a:solidFill>
                </a:ln>
                <a:solidFill>
                  <a:srgbClr val="C00000"/>
                </a:solidFill>
                <a:effectLst/>
                <a:uLnTx/>
                <a:uFillTx/>
                <a:latin typeface="+mj-lt"/>
                <a:ea typeface="+mj-ea"/>
                <a:cs typeface="Times New Roman" pitchFamily="18" charset="0"/>
              </a:rPr>
              <a:t>Automatrix</a:t>
            </a:r>
            <a:r>
              <a:rPr kumimoji="0" lang="en-US" sz="32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Times New Roman" pitchFamily="18" charset="0"/>
              </a:rPr>
              <a:t> System</a:t>
            </a:r>
            <a:r>
              <a:rPr kumimoji="0" lang="en-US" sz="32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 </a:t>
            </a:r>
            <a:endParaRPr kumimoji="0" lang="en-US" sz="32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0"/>
          <p:cNvSpPr txBox="1">
            <a:spLocks/>
          </p:cNvSpPr>
          <p:nvPr/>
        </p:nvSpPr>
        <p:spPr>
          <a:xfrm>
            <a:off x="-457200" y="0"/>
            <a:ext cx="8229600" cy="1399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tint val="83000"/>
                    <a:satMod val="150000"/>
                  </a:schemeClr>
                </a:solidFill>
                <a:effectLst/>
                <a:uLnTx/>
                <a:uFillTx/>
                <a:latin typeface="+mj-lt"/>
                <a:ea typeface="+mj-ea"/>
                <a:cs typeface="+mj-cs"/>
              </a:rPr>
              <a:t>Electric toothbrush ( powered)</a:t>
            </a:r>
            <a:endParaRPr kumimoji="0" lang="ar-KW" sz="4400" b="0" i="0" u="none" strike="noStrike" kern="1200" cap="none" spc="0" normalizeH="0" baseline="0" noProof="0" dirty="0">
              <a:ln>
                <a:noFill/>
              </a:ln>
              <a:solidFill>
                <a:schemeClr val="accent1">
                  <a:tint val="83000"/>
                  <a:satMod val="150000"/>
                </a:schemeClr>
              </a:solidFill>
              <a:effectLst/>
              <a:uLnTx/>
              <a:uFillTx/>
              <a:latin typeface="+mj-lt"/>
              <a:ea typeface="+mj-ea"/>
              <a:cs typeface="+mj-cs"/>
            </a:endParaRPr>
          </a:p>
        </p:txBody>
      </p:sp>
      <p:sp>
        <p:nvSpPr>
          <p:cNvPr id="3" name="عنصر نائب للمحتوى 11"/>
          <p:cNvSpPr txBox="1">
            <a:spLocks/>
          </p:cNvSpPr>
          <p:nvPr/>
        </p:nvSpPr>
        <p:spPr>
          <a:xfrm>
            <a:off x="0" y="914400"/>
            <a:ext cx="6781800" cy="5334000"/>
          </a:xfrm>
          <a:prstGeom prst="rect">
            <a:avLst/>
          </a:prstGeom>
        </p:spPr>
        <p:txBody>
          <a:bodyPr>
            <a:noAutofit/>
          </a:bodyPr>
          <a:lstStyle/>
          <a:p>
            <a:pPr marL="342900" marR="0" lvl="0" indent="-342900" algn="l" defTabSz="914400" rtl="0" eaLnBrk="1" fontAlgn="auto" latinLnBrk="0" hangingPunct="1">
              <a:lnSpc>
                <a:spcPct val="125000"/>
              </a:lnSpc>
              <a:spcBef>
                <a:spcPct val="20000"/>
              </a:spcBef>
              <a:spcAft>
                <a:spcPts val="0"/>
              </a:spcAft>
              <a:buClrTx/>
              <a:buSzTx/>
              <a:buFont typeface="Wingdings 2"/>
              <a:buChar char=""/>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5000"/>
              </a:lnSpc>
              <a:spcBef>
                <a:spcPct val="20000"/>
              </a:spcBef>
              <a:spcAft>
                <a:spcPts val="0"/>
              </a:spcAft>
              <a:buClrTx/>
              <a:buSzTx/>
              <a:buFontTx/>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In 1939 powered tooth brush invented to make plaque control easier. </a:t>
            </a:r>
          </a:p>
          <a:p>
            <a:pPr marL="342900" marR="0" lvl="0" indent="-342900" algn="l" defTabSz="914400" rtl="0" eaLnBrk="1" fontAlgn="auto" latinLnBrk="0" hangingPunct="1">
              <a:lnSpc>
                <a:spcPct val="125000"/>
              </a:lnSpc>
              <a:spcBef>
                <a:spcPct val="20000"/>
              </a:spcBef>
              <a:spcAft>
                <a:spcPts val="0"/>
              </a:spcAft>
              <a:buClrTx/>
              <a:buSzTx/>
              <a:buFontTx/>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Its mainly recommended for </a:t>
            </a:r>
          </a:p>
          <a:p>
            <a:pPr marL="717804" marR="0" lvl="1" indent="-342900" algn="l" defTabSz="914400" rtl="0" eaLnBrk="1" fontAlgn="auto" latinLnBrk="0" hangingPunct="1">
              <a:lnSpc>
                <a:spcPct val="125000"/>
              </a:lnSpc>
              <a:spcBef>
                <a:spcPct val="20000"/>
              </a:spcBef>
              <a:spcAft>
                <a:spcPts val="0"/>
              </a:spcAft>
              <a:buClrTx/>
              <a:buSzTx/>
              <a:buFontTx/>
              <a:buAutoNum type="alphaLcParenBoth"/>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 Individual lacking motor skills</a:t>
            </a:r>
          </a:p>
          <a:p>
            <a:pPr marL="717804" marR="0" lvl="1" indent="-342900" algn="l" defTabSz="914400" rtl="0" eaLnBrk="1" fontAlgn="auto" latinLnBrk="0" hangingPunct="1">
              <a:lnSpc>
                <a:spcPct val="125000"/>
              </a:lnSpc>
              <a:spcBef>
                <a:spcPct val="20000"/>
              </a:spcBef>
              <a:spcAft>
                <a:spcPts val="0"/>
              </a:spcAft>
              <a:buClrTx/>
              <a:buSzTx/>
              <a:buFontTx/>
              <a:buAutoNum type="alphaLcParenBoth"/>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Hospitalized patients whose teeth are cleaned by the caregivers.</a:t>
            </a:r>
          </a:p>
          <a:p>
            <a:pPr marL="717804" marR="0" lvl="1" indent="-342900" algn="l" defTabSz="914400" rtl="0" eaLnBrk="1" fontAlgn="auto" latinLnBrk="0" hangingPunct="1">
              <a:lnSpc>
                <a:spcPct val="125000"/>
              </a:lnSpc>
              <a:spcBef>
                <a:spcPct val="20000"/>
              </a:spcBef>
              <a:spcAft>
                <a:spcPts val="0"/>
              </a:spcAft>
              <a:buClrTx/>
              <a:buSzTx/>
              <a:buFontTx/>
              <a:buAutoNum type="alphaLcParenBoth"/>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Special needs patient ( physical and mental disability)</a:t>
            </a:r>
          </a:p>
          <a:p>
            <a:pPr marL="717804" marR="0" lvl="1" indent="-342900" algn="l" defTabSz="914400" rtl="0" eaLnBrk="1" fontAlgn="auto" latinLnBrk="0" hangingPunct="1">
              <a:lnSpc>
                <a:spcPct val="125000"/>
              </a:lnSpc>
              <a:spcBef>
                <a:spcPct val="20000"/>
              </a:spcBef>
              <a:spcAft>
                <a:spcPts val="0"/>
              </a:spcAft>
              <a:buClrTx/>
              <a:buSzTx/>
              <a:buFontTx/>
              <a:buAutoNum type="alphaLcParenBoth"/>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 Patient with orthodontic applied </a:t>
            </a:r>
          </a:p>
          <a:p>
            <a:pPr marL="717804" marR="0" lvl="1" indent="-342900" algn="l" defTabSz="914400" rtl="0" eaLnBrk="1" fontAlgn="auto" latinLnBrk="0" hangingPunct="1">
              <a:lnSpc>
                <a:spcPct val="125000"/>
              </a:lnSpc>
              <a:spcBef>
                <a:spcPct val="20000"/>
              </a:spcBef>
              <a:spcAft>
                <a:spcPts val="0"/>
              </a:spcAft>
              <a:buClrTx/>
              <a:buSzTx/>
              <a:buFontTx/>
              <a:buAutoNum type="alphaLcParenBoth"/>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 Whosoever wants to use </a:t>
            </a:r>
          </a:p>
          <a:p>
            <a:pPr marL="342900" marR="0" lvl="0" indent="-342900" algn="l" defTabSz="914400" rtl="0" eaLnBrk="1" fontAlgn="auto" latinLnBrk="0" hangingPunct="1">
              <a:lnSpc>
                <a:spcPct val="125000"/>
              </a:lnSpc>
              <a:spcBef>
                <a:spcPct val="20000"/>
              </a:spcBef>
              <a:spcAft>
                <a:spcPts val="0"/>
              </a:spcAft>
              <a:buClrTx/>
              <a:buSzTx/>
              <a:buFont typeface="Wingdings 2"/>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5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There are many powered tooth brushes some with reciprocal of back and back motions and some with combination of both some are circular and elliptical motion. </a:t>
            </a:r>
          </a:p>
          <a:p>
            <a:pPr marL="342900" marR="0" lvl="0" indent="-342900" algn="l" defTabSz="914400" rtl="0" eaLnBrk="1" fontAlgn="auto" latinLnBrk="0" hangingPunct="1">
              <a:lnSpc>
                <a:spcPct val="125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Powered tooth cleaner resembles a dental prophylaxis and hand piece with rotary rubber cap. </a:t>
            </a:r>
          </a:p>
          <a:p>
            <a:pPr marL="342900" marR="0" lvl="0" indent="-342900" algn="l" defTabSz="914400" rtl="0" eaLnBrk="1" fontAlgn="auto" latinLnBrk="0" hangingPunct="1">
              <a:lnSpc>
                <a:spcPct val="125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Patient should be lustrated for proper use.   </a:t>
            </a: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endParaRPr kumimoji="0" lang="ar-KW"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عنصر نائب للمحتوى 14" descr="pulsonicoralbelectrictoothbrush.jpg"/>
          <p:cNvPicPr>
            <a:picLocks noChangeAspect="1"/>
          </p:cNvPicPr>
          <p:nvPr/>
        </p:nvPicPr>
        <p:blipFill>
          <a:blip r:embed="rId2"/>
          <a:srcRect l="50616" t="9877" r="24690" b="8643"/>
          <a:stretch>
            <a:fillRect/>
          </a:stretch>
        </p:blipFill>
        <p:spPr>
          <a:xfrm>
            <a:off x="6477000" y="1295400"/>
            <a:ext cx="1524000" cy="50292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6429420" cy="4708981"/>
          </a:xfrm>
          <a:prstGeom prst="rect">
            <a:avLst/>
          </a:prstGeom>
          <a:noFill/>
        </p:spPr>
        <p:txBody>
          <a:bodyPr wrap="square" rtlCol="0">
            <a:spAutoFit/>
          </a:bodyPr>
          <a:lstStyle/>
          <a:p>
            <a:pPr>
              <a:buFont typeface="Wingdings" pitchFamily="2" charset="2"/>
              <a:buChar char="Ø"/>
            </a:pPr>
            <a:r>
              <a:rPr lang="en-IN" sz="2000" dirty="0" smtClean="0"/>
              <a:t>Automatrix bands available in thickness of 0.0015 to 0.002 inch.</a:t>
            </a:r>
          </a:p>
          <a:p>
            <a:pPr>
              <a:buFont typeface="Wingdings" pitchFamily="2" charset="2"/>
              <a:buChar char="Ø"/>
            </a:pPr>
            <a:endParaRPr lang="en-IN" sz="2000" dirty="0" smtClean="0"/>
          </a:p>
          <a:p>
            <a:pPr>
              <a:buFont typeface="Wingdings" pitchFamily="2" charset="2"/>
              <a:buChar char="Ø"/>
            </a:pPr>
            <a:r>
              <a:rPr lang="en-IN" sz="2000" dirty="0" smtClean="0"/>
              <a:t>Available in three widths</a:t>
            </a:r>
          </a:p>
          <a:p>
            <a:pPr>
              <a:buFont typeface="Wingdings" pitchFamily="2" charset="2"/>
              <a:buChar char="Ø"/>
            </a:pPr>
            <a:r>
              <a:rPr lang="en-IN" sz="2000" dirty="0" smtClean="0"/>
              <a:t>Narrow -3/16</a:t>
            </a:r>
            <a:r>
              <a:rPr lang="en-IN" sz="2000" baseline="30000" dirty="0" smtClean="0"/>
              <a:t>th</a:t>
            </a:r>
            <a:r>
              <a:rPr lang="en-IN" sz="2000" dirty="0" smtClean="0"/>
              <a:t> inch</a:t>
            </a:r>
          </a:p>
          <a:p>
            <a:pPr>
              <a:buFont typeface="Wingdings" pitchFamily="2" charset="2"/>
              <a:buChar char="Ø"/>
            </a:pPr>
            <a:r>
              <a:rPr lang="en-IN" sz="2000" dirty="0" smtClean="0"/>
              <a:t>Medium-1/4</a:t>
            </a:r>
            <a:r>
              <a:rPr lang="en-IN" sz="2000" baseline="30000" dirty="0" smtClean="0"/>
              <a:t>th</a:t>
            </a:r>
            <a:r>
              <a:rPr lang="en-IN" sz="2000" dirty="0" smtClean="0"/>
              <a:t> inch</a:t>
            </a:r>
          </a:p>
          <a:p>
            <a:pPr>
              <a:buFont typeface="Wingdings" pitchFamily="2" charset="2"/>
              <a:buChar char="Ø"/>
            </a:pPr>
            <a:r>
              <a:rPr lang="en-IN" sz="2000" dirty="0" smtClean="0"/>
              <a:t>Wide-5/16</a:t>
            </a:r>
            <a:r>
              <a:rPr lang="en-IN" sz="2000" baseline="30000" dirty="0" smtClean="0"/>
              <a:t>th</a:t>
            </a:r>
            <a:r>
              <a:rPr lang="en-IN" sz="2000" dirty="0" smtClean="0"/>
              <a:t> inch</a:t>
            </a:r>
          </a:p>
          <a:p>
            <a:pPr>
              <a:buFont typeface="Wingdings" pitchFamily="2" charset="2"/>
              <a:buChar char="Ø"/>
            </a:pPr>
            <a:endParaRPr lang="en-IN" sz="2000" dirty="0" smtClean="0"/>
          </a:p>
          <a:p>
            <a:pPr>
              <a:buFont typeface="Wingdings" pitchFamily="2" charset="2"/>
              <a:buChar char="Ø"/>
            </a:pPr>
            <a:r>
              <a:rPr lang="en-IN" sz="2000" dirty="0" smtClean="0">
                <a:solidFill>
                  <a:srgbClr val="C00000"/>
                </a:solidFill>
              </a:rPr>
              <a:t>Automate II tightening device </a:t>
            </a:r>
            <a:r>
              <a:rPr lang="en-IN" sz="2000" dirty="0" smtClean="0"/>
              <a:t>–used to adjust the loop of the band according to circumference of tooth to be restored.</a:t>
            </a:r>
          </a:p>
          <a:p>
            <a:pPr>
              <a:buFont typeface="Wingdings" pitchFamily="2" charset="2"/>
              <a:buChar char="Ø"/>
            </a:pPr>
            <a:endParaRPr lang="en-IN" sz="2000" dirty="0" smtClean="0"/>
          </a:p>
          <a:p>
            <a:pPr>
              <a:buFont typeface="Wingdings" pitchFamily="2" charset="2"/>
              <a:buChar char="Ø"/>
            </a:pPr>
            <a:r>
              <a:rPr lang="en-IN" sz="2000" dirty="0" smtClean="0">
                <a:solidFill>
                  <a:srgbClr val="C00000"/>
                </a:solidFill>
              </a:rPr>
              <a:t>Shielded nippers</a:t>
            </a:r>
            <a:r>
              <a:rPr lang="en-IN" sz="2000" dirty="0" smtClean="0"/>
              <a:t>-used to cut the autolock loop so that band can be seperated and removed from the tooth after restoration.</a:t>
            </a:r>
          </a:p>
        </p:txBody>
      </p:sp>
      <p:pic>
        <p:nvPicPr>
          <p:cNvPr id="3" name="Picture 2" descr="img-20130516-00104.jpg"/>
          <p:cNvPicPr>
            <a:picLocks noChangeAspect="1"/>
          </p:cNvPicPr>
          <p:nvPr/>
        </p:nvPicPr>
        <p:blipFill>
          <a:blip r:embed="rId2" cstate="print"/>
          <a:stretch>
            <a:fillRect/>
          </a:stretch>
        </p:blipFill>
        <p:spPr>
          <a:xfrm>
            <a:off x="6215042" y="4114800"/>
            <a:ext cx="2928958" cy="2214578"/>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7500990" cy="2554545"/>
          </a:xfrm>
          <a:prstGeom prst="rect">
            <a:avLst/>
          </a:prstGeom>
        </p:spPr>
        <p:txBody>
          <a:bodyPr wrap="square">
            <a:spAutoFit/>
          </a:bodyPr>
          <a:lstStyle/>
          <a:p>
            <a:pPr>
              <a:buFont typeface="Wingdings" pitchFamily="2" charset="2"/>
              <a:buChar char="Ø"/>
            </a:pPr>
            <a:r>
              <a:rPr lang="en-IN" sz="2000" dirty="0" smtClean="0">
                <a:solidFill>
                  <a:srgbClr val="FF0000"/>
                </a:solidFill>
              </a:rPr>
              <a:t>Indication</a:t>
            </a:r>
            <a:r>
              <a:rPr lang="en-IN" sz="2000" dirty="0" smtClean="0"/>
              <a:t>:complex amalgam restoration where one or more cusps to be replaced.</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Advantages: </a:t>
            </a:r>
            <a:r>
              <a:rPr lang="en-IN" sz="2000" dirty="0" smtClean="0"/>
              <a:t>improved visibility due to lack of  retainer.</a:t>
            </a:r>
          </a:p>
          <a:p>
            <a:pPr>
              <a:buFont typeface="Wingdings" pitchFamily="2" charset="2"/>
              <a:buChar char="Ø"/>
            </a:pPr>
            <a:r>
              <a:rPr lang="en-IN" sz="2000" dirty="0" smtClean="0"/>
              <a:t>Rapid application</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Disadvantage</a:t>
            </a:r>
            <a:r>
              <a:rPr lang="en-IN" sz="2000" dirty="0" smtClean="0"/>
              <a:t>:bands are flat and difficult to burnish.</a:t>
            </a:r>
          </a:p>
          <a:p>
            <a:pPr>
              <a:buFont typeface="Wingdings" pitchFamily="2" charset="2"/>
              <a:buChar char="Ø"/>
            </a:pPr>
            <a:r>
              <a:rPr lang="en-IN" sz="2000" dirty="0" smtClean="0"/>
              <a:t>expensive</a:t>
            </a:r>
            <a:endParaRPr lang="en-IN" sz="2000" dirty="0"/>
          </a:p>
        </p:txBody>
      </p:sp>
      <p:pic>
        <p:nvPicPr>
          <p:cNvPr id="3" name="Picture 2" descr="E:\image.jpg"/>
          <p:cNvPicPr>
            <a:picLocks noChangeAspect="1" noChangeArrowheads="1"/>
          </p:cNvPicPr>
          <p:nvPr/>
        </p:nvPicPr>
        <p:blipFill>
          <a:blip r:embed="rId2"/>
          <a:srcRect/>
          <a:stretch>
            <a:fillRect/>
          </a:stretch>
        </p:blipFill>
        <p:spPr bwMode="auto">
          <a:xfrm>
            <a:off x="2362200" y="2719365"/>
            <a:ext cx="4286273" cy="4138635"/>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7786742" cy="5324535"/>
          </a:xfrm>
          <a:prstGeom prst="rect">
            <a:avLst/>
          </a:prstGeom>
          <a:noFill/>
        </p:spPr>
        <p:txBody>
          <a:bodyPr wrap="square" rtlCol="0">
            <a:spAutoFit/>
          </a:bodyPr>
          <a:lstStyle/>
          <a:p>
            <a:pPr>
              <a:buFont typeface="Wingdings" pitchFamily="2" charset="2"/>
              <a:buChar char="Ø"/>
            </a:pPr>
            <a:r>
              <a:rPr lang="en-IN" sz="2000" dirty="0" smtClean="0"/>
              <a:t>Transparent plastic strips are employed as matrices for tooth coloured restoration.</a:t>
            </a:r>
          </a:p>
          <a:p>
            <a:pPr>
              <a:buFont typeface="Wingdings" pitchFamily="2" charset="2"/>
              <a:buChar char="Ø"/>
            </a:pPr>
            <a:endParaRPr lang="en-IN" sz="2000" dirty="0" smtClean="0"/>
          </a:p>
          <a:p>
            <a:pPr>
              <a:buFont typeface="Wingdings" pitchFamily="2" charset="2"/>
              <a:buChar char="Ø"/>
            </a:pPr>
            <a:r>
              <a:rPr lang="en-IN" sz="2000" dirty="0" smtClean="0"/>
              <a:t>They allow light to pass through them during polymerisation of composite resin.</a:t>
            </a:r>
          </a:p>
          <a:p>
            <a:pPr>
              <a:buFont typeface="Wingdings" pitchFamily="2" charset="2"/>
              <a:buChar char="Ø"/>
            </a:pPr>
            <a:endParaRPr lang="en-IN" sz="2000" dirty="0" smtClean="0"/>
          </a:p>
          <a:p>
            <a:pPr>
              <a:buFont typeface="Wingdings" pitchFamily="2" charset="2"/>
              <a:buChar char="Ø"/>
            </a:pPr>
            <a:r>
              <a:rPr lang="en-IN" sz="2000" dirty="0" smtClean="0"/>
              <a:t>They can be of different types:</a:t>
            </a:r>
          </a:p>
          <a:p>
            <a:pPr>
              <a:buFont typeface="Wingdings" pitchFamily="2" charset="2"/>
              <a:buChar char="Ø"/>
            </a:pPr>
            <a:endParaRPr lang="en-IN" sz="2000" dirty="0" smtClean="0"/>
          </a:p>
          <a:p>
            <a:pPr>
              <a:buFont typeface="Wingdings" pitchFamily="2" charset="2"/>
              <a:buChar char="Ø"/>
            </a:pPr>
            <a:r>
              <a:rPr lang="en-IN" sz="2000" dirty="0" smtClean="0"/>
              <a:t>Celluloid(cellulose nitrate) strips used for silicate cements.</a:t>
            </a:r>
          </a:p>
          <a:p>
            <a:pPr>
              <a:buFont typeface="Wingdings" pitchFamily="2" charset="2"/>
              <a:buChar char="Ø"/>
            </a:pPr>
            <a:endParaRPr lang="en-IN" sz="2000" dirty="0" smtClean="0"/>
          </a:p>
          <a:p>
            <a:pPr>
              <a:buFont typeface="Wingdings" pitchFamily="2" charset="2"/>
              <a:buChar char="Ø"/>
            </a:pPr>
            <a:r>
              <a:rPr lang="en-IN" sz="2000" dirty="0" smtClean="0"/>
              <a:t>Cellophane(cellulose acetate)used for resins.</a:t>
            </a:r>
          </a:p>
          <a:p>
            <a:pPr>
              <a:buFont typeface="Wingdings" pitchFamily="2" charset="2"/>
              <a:buChar char="Ø"/>
            </a:pPr>
            <a:endParaRPr lang="en-IN" sz="2000" dirty="0" smtClean="0"/>
          </a:p>
          <a:p>
            <a:pPr>
              <a:buFont typeface="Wingdings" pitchFamily="2" charset="2"/>
              <a:buChar char="Ø"/>
            </a:pPr>
            <a:r>
              <a:rPr lang="en-IN" sz="2000" dirty="0" smtClean="0"/>
              <a:t>Mylar strips used for composite and silicate restorations.</a:t>
            </a:r>
          </a:p>
          <a:p>
            <a:pPr>
              <a:buFont typeface="Wingdings" pitchFamily="2" charset="2"/>
              <a:buChar char="Ø"/>
            </a:pPr>
            <a:endParaRPr lang="en-IN" sz="2000" dirty="0" smtClean="0"/>
          </a:p>
          <a:p>
            <a:pPr>
              <a:buFont typeface="Wingdings" pitchFamily="2" charset="2"/>
              <a:buChar char="Ø"/>
            </a:pPr>
            <a:r>
              <a:rPr lang="en-IN" sz="2000" dirty="0" smtClean="0"/>
              <a:t>After inserting the composite resin material the matrix is pulled tightly around the tooth following which light curing is done.</a:t>
            </a:r>
          </a:p>
          <a:p>
            <a:pPr>
              <a:buFont typeface="Wingdings" pitchFamily="2" charset="2"/>
              <a:buChar char="Ø"/>
            </a:pPr>
            <a:endParaRPr lang="en-IN" sz="2000" dirty="0"/>
          </a:p>
        </p:txBody>
      </p:sp>
      <p:sp>
        <p:nvSpPr>
          <p:cNvPr id="3" name="Title 1"/>
          <p:cNvSpPr txBox="1">
            <a:spLocks/>
          </p:cNvSpPr>
          <p:nvPr/>
        </p:nvSpPr>
        <p:spPr>
          <a:xfrm>
            <a:off x="0" y="152400"/>
            <a:ext cx="7498080" cy="114300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Clear plastic matrix</a:t>
            </a:r>
            <a:b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br>
            <a: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
            </a:r>
            <a:b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br>
            <a:endParaRPr kumimoji="0" lang="en-IN" sz="28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8283866" cy="4800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endParaRPr kumimoji="0" lang="en-IN"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800" b="0" i="0" u="none" strike="noStrike" kern="1200" cap="none" spc="0" normalizeH="0" baseline="0" noProof="0" smtClean="0">
                <a:ln>
                  <a:noFill/>
                </a:ln>
                <a:solidFill>
                  <a:srgbClr val="C00000"/>
                </a:solidFill>
                <a:effectLst/>
                <a:uLnTx/>
                <a:uFillTx/>
                <a:latin typeface="+mn-lt"/>
                <a:ea typeface="+mn-ea"/>
                <a:cs typeface="+mn-cs"/>
              </a:rPr>
              <a:t>Indication: </a:t>
            </a:r>
            <a:r>
              <a:rPr kumimoji="0" lang="en-IN" sz="2800" b="0" i="0" u="none" strike="noStrike" kern="1200" cap="none" spc="0" normalizeH="0" baseline="0" noProof="0" smtClean="0">
                <a:ln>
                  <a:noFill/>
                </a:ln>
                <a:solidFill>
                  <a:schemeClr val="tx1"/>
                </a:solidFill>
                <a:effectLst/>
                <a:uLnTx/>
                <a:uFillTx/>
                <a:latin typeface="+mn-lt"/>
                <a:ea typeface="+mn-ea"/>
                <a:cs typeface="+mn-cs"/>
              </a:rPr>
              <a:t>for small and large class111 and class 1v tooth coloured restoration.</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endParaRPr kumimoji="0" lang="en-IN"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800" b="0" i="0" u="none" strike="noStrike" kern="1200" cap="none" spc="0" normalizeH="0" baseline="0" noProof="0" smtClean="0">
                <a:ln>
                  <a:noFill/>
                </a:ln>
                <a:solidFill>
                  <a:schemeClr val="tx1"/>
                </a:solidFill>
                <a:effectLst/>
                <a:uLnTx/>
                <a:uFillTx/>
                <a:latin typeface="+mn-lt"/>
                <a:ea typeface="+mn-ea"/>
                <a:cs typeface="+mn-cs"/>
              </a:rPr>
              <a:t>Easy to use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800" b="0" i="0" u="none" strike="noStrike" kern="1200" cap="none" spc="0" normalizeH="0" baseline="0" noProof="0" smtClean="0">
                <a:ln>
                  <a:noFill/>
                </a:ln>
                <a:solidFill>
                  <a:schemeClr val="tx1"/>
                </a:solidFill>
                <a:effectLst/>
                <a:uLnTx/>
                <a:uFillTx/>
                <a:latin typeface="+mn-lt"/>
                <a:ea typeface="+mn-ea"/>
                <a:cs typeface="+mn-cs"/>
              </a:rPr>
              <a:t>Inexpensive.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5" descr="E:\003.thumbnail_177.jpg"/>
          <p:cNvPicPr>
            <a:picLocks noChangeAspect="1" noChangeArrowheads="1"/>
          </p:cNvPicPr>
          <p:nvPr/>
        </p:nvPicPr>
        <p:blipFill>
          <a:blip r:embed="rId2"/>
          <a:srcRect/>
          <a:stretch>
            <a:fillRect/>
          </a:stretch>
        </p:blipFill>
        <p:spPr bwMode="auto">
          <a:xfrm>
            <a:off x="228600" y="3352800"/>
            <a:ext cx="3920160" cy="3143272"/>
          </a:xfrm>
          <a:prstGeom prst="rect">
            <a:avLst/>
          </a:prstGeom>
          <a:noFill/>
        </p:spPr>
      </p:pic>
      <p:pic>
        <p:nvPicPr>
          <p:cNvPr id="4" name="Picture 4" descr="E:\$(KGrHqQOKosE33(oOzvgBOCL9mh1i!~~_35.JPG"/>
          <p:cNvPicPr>
            <a:picLocks noChangeAspect="1" noChangeArrowheads="1"/>
          </p:cNvPicPr>
          <p:nvPr/>
        </p:nvPicPr>
        <p:blipFill>
          <a:blip r:embed="rId3"/>
          <a:srcRect/>
          <a:stretch>
            <a:fillRect/>
          </a:stretch>
        </p:blipFill>
        <p:spPr bwMode="auto">
          <a:xfrm>
            <a:off x="4724400" y="3276600"/>
            <a:ext cx="3810000" cy="316230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5689"/>
            <a:ext cx="7500990" cy="5632311"/>
          </a:xfrm>
          <a:prstGeom prst="rect">
            <a:avLst/>
          </a:prstGeom>
          <a:noFill/>
        </p:spPr>
        <p:txBody>
          <a:bodyPr wrap="square" rtlCol="0">
            <a:spAutoFit/>
          </a:bodyPr>
          <a:lstStyle/>
          <a:p>
            <a:pPr>
              <a:buFont typeface="Wingdings" pitchFamily="2" charset="2"/>
              <a:buChar char="Ø"/>
            </a:pPr>
            <a:r>
              <a:rPr lang="en-IN" sz="2000" dirty="0" smtClean="0"/>
              <a:t>Commercially available transparent plastic crown forms</a:t>
            </a:r>
          </a:p>
          <a:p>
            <a:pPr>
              <a:buFont typeface="Wingdings" pitchFamily="2" charset="2"/>
              <a:buChar char="Ø"/>
            </a:pPr>
            <a:endParaRPr lang="en-IN" sz="2000" dirty="0" smtClean="0"/>
          </a:p>
          <a:p>
            <a:pPr>
              <a:buFont typeface="Wingdings" pitchFamily="2" charset="2"/>
              <a:buChar char="Ø"/>
            </a:pPr>
            <a:r>
              <a:rPr lang="en-IN" sz="2000" dirty="0" smtClean="0"/>
              <a:t>Available in various sizes and contours for anterior tooth.</a:t>
            </a:r>
          </a:p>
          <a:p>
            <a:pPr>
              <a:buFont typeface="Wingdings" pitchFamily="2" charset="2"/>
              <a:buChar char="Ø"/>
            </a:pPr>
            <a:endParaRPr lang="en-IN" sz="2000" dirty="0" smtClean="0"/>
          </a:p>
          <a:p>
            <a:pPr>
              <a:buFont typeface="Wingdings" pitchFamily="2" charset="2"/>
              <a:buChar char="Ø"/>
            </a:pPr>
            <a:r>
              <a:rPr lang="en-IN" sz="2000" dirty="0" smtClean="0"/>
              <a:t>A suitable crown form can be selected for prepared tooth and trimmed to fit 1mm past the prepared margins</a:t>
            </a:r>
          </a:p>
          <a:p>
            <a:pPr>
              <a:buFont typeface="Wingdings" pitchFamily="2" charset="2"/>
              <a:buChar char="Ø"/>
            </a:pPr>
            <a:endParaRPr lang="en-IN" sz="2000" dirty="0" smtClean="0"/>
          </a:p>
          <a:p>
            <a:pPr>
              <a:buFont typeface="Wingdings" pitchFamily="2" charset="2"/>
              <a:buChar char="Ø"/>
            </a:pPr>
            <a:r>
              <a:rPr lang="en-IN" sz="2000" dirty="0" smtClean="0"/>
              <a:t>The contact area in the crown form is thinned with an abrasive disk  so that once matrix is removed the restoration contacts the adjacent tooth.</a:t>
            </a:r>
          </a:p>
          <a:p>
            <a:pPr>
              <a:buFont typeface="Wingdings" pitchFamily="2" charset="2"/>
              <a:buChar char="Ø"/>
            </a:pPr>
            <a:endParaRPr lang="en-IN" sz="2000" dirty="0" smtClean="0"/>
          </a:p>
          <a:p>
            <a:pPr>
              <a:buFont typeface="Wingdings" pitchFamily="2" charset="2"/>
              <a:buChar char="Ø"/>
            </a:pPr>
            <a:r>
              <a:rPr lang="en-IN" sz="2000" dirty="0" smtClean="0"/>
              <a:t>The bulk of composite resin is loaded into crown form.</a:t>
            </a:r>
          </a:p>
          <a:p>
            <a:pPr>
              <a:buFont typeface="Wingdings" pitchFamily="2" charset="2"/>
              <a:buChar char="Ø"/>
            </a:pPr>
            <a:endParaRPr lang="en-IN" sz="2000" dirty="0" smtClean="0"/>
          </a:p>
          <a:p>
            <a:pPr>
              <a:buFont typeface="Wingdings" pitchFamily="2" charset="2"/>
              <a:buChar char="Ø"/>
            </a:pPr>
            <a:r>
              <a:rPr lang="en-IN" sz="2000" dirty="0" smtClean="0"/>
              <a:t>Then it is positioned over the tooth and light curing is done.</a:t>
            </a:r>
          </a:p>
          <a:p>
            <a:pPr>
              <a:buFont typeface="Wingdings" pitchFamily="2" charset="2"/>
              <a:buChar char="Ø"/>
            </a:pPr>
            <a:endParaRPr lang="en-IN" sz="2000" dirty="0" smtClean="0"/>
          </a:p>
          <a:p>
            <a:pPr>
              <a:buFont typeface="Wingdings" pitchFamily="2" charset="2"/>
              <a:buChar char="Ø"/>
            </a:pPr>
            <a:r>
              <a:rPr lang="en-IN" sz="2000" dirty="0" smtClean="0"/>
              <a:t>After curing the crown form can be slit with a bur and removed.</a:t>
            </a:r>
          </a:p>
          <a:p>
            <a:pPr>
              <a:buFont typeface="Wingdings" pitchFamily="2" charset="2"/>
              <a:buChar char="Ø"/>
            </a:pPr>
            <a:endParaRPr lang="en-IN" sz="2000" dirty="0" smtClean="0"/>
          </a:p>
        </p:txBody>
      </p:sp>
      <p:sp>
        <p:nvSpPr>
          <p:cNvPr id="3" name="Title 1"/>
          <p:cNvSpPr txBox="1">
            <a:spLocks/>
          </p:cNvSpPr>
          <p:nvPr/>
        </p:nvSpPr>
        <p:spPr>
          <a:xfrm>
            <a:off x="228600" y="0"/>
            <a:ext cx="749808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Transparent plastic crown form matrix</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2800" b="1" cap="all" dirty="0" smtClean="0">
              <a:ln w="500">
                <a:solidFill>
                  <a:schemeClr val="tx2">
                    <a:shade val="20000"/>
                    <a:satMod val="120000"/>
                  </a:schemeClr>
                </a:solidFill>
              </a:ln>
              <a:solidFill>
                <a:srgbClr val="C0000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2800" b="1" cap="all" dirty="0" smtClean="0">
              <a:ln w="500">
                <a:solidFill>
                  <a:schemeClr val="tx2">
                    <a:shade val="20000"/>
                    <a:satMod val="120000"/>
                  </a:schemeClr>
                </a:solidFill>
              </a:ln>
              <a:solidFill>
                <a:srgbClr val="C0000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2800" b="1" cap="all" dirty="0" smtClean="0">
              <a:ln w="500">
                <a:solidFill>
                  <a:schemeClr val="tx2">
                    <a:shade val="20000"/>
                    <a:satMod val="120000"/>
                  </a:schemeClr>
                </a:solidFill>
              </a:ln>
              <a:solidFill>
                <a:srgbClr val="C0000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28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609600"/>
            <a:ext cx="7498080" cy="4800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rgbClr val="C00000"/>
                </a:solidFill>
                <a:effectLst/>
                <a:uLnTx/>
                <a:uFillTx/>
                <a:latin typeface="+mn-lt"/>
                <a:ea typeface="+mn-ea"/>
                <a:cs typeface="+mn-cs"/>
              </a:rPr>
              <a:t>Indications</a:t>
            </a:r>
            <a:r>
              <a:rPr kumimoji="0" lang="en-IN" sz="2400" b="0" i="0" u="none" strike="noStrike" kern="1200" cap="none" spc="0" normalizeH="0" baseline="0" noProof="0" smtClean="0">
                <a:ln>
                  <a:noFill/>
                </a:ln>
                <a:solidFill>
                  <a:schemeClr val="tx1"/>
                </a:solidFill>
                <a:effectLst/>
                <a:uLnTx/>
                <a:uFillTx/>
                <a:latin typeface="+mn-lt"/>
                <a:ea typeface="+mn-ea"/>
                <a:cs typeface="+mn-cs"/>
              </a:rPr>
              <a:t>:for large class1v cavities.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For oblique fractures of anterior tooth.</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endParaRPr kumimoji="0" lang="en-IN"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rgbClr val="C00000"/>
                </a:solidFill>
                <a:effectLst/>
                <a:uLnTx/>
                <a:uFillTx/>
                <a:latin typeface="+mn-lt"/>
                <a:ea typeface="+mn-ea"/>
                <a:cs typeface="+mn-cs"/>
              </a:rPr>
              <a:t>advantage</a:t>
            </a:r>
            <a:r>
              <a:rPr kumimoji="0" lang="en-IN" sz="2400" b="0" i="0" u="none" strike="noStrike" kern="1200" cap="none" spc="0" normalizeH="0" baseline="0" noProof="0" smtClean="0">
                <a:ln>
                  <a:noFill/>
                </a:ln>
                <a:solidFill>
                  <a:schemeClr val="tx1"/>
                </a:solidFill>
                <a:effectLst/>
                <a:uLnTx/>
                <a:uFillTx/>
                <a:latin typeface="+mn-lt"/>
                <a:ea typeface="+mn-ea"/>
                <a:cs typeface="+mn-cs"/>
              </a:rPr>
              <a:t>: easy to use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Good contours can be established</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endParaRPr kumimoji="0" lang="en-IN"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rgbClr val="C00000"/>
                </a:solidFill>
                <a:effectLst/>
                <a:uLnTx/>
                <a:uFillTx/>
                <a:latin typeface="+mn-lt"/>
                <a:ea typeface="+mn-ea"/>
                <a:cs typeface="+mn-cs"/>
              </a:rPr>
              <a:t>Disadvantage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Time consuming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Ø"/>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expensive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3" descr="E:\transparent-plastic-pedontic-anterior-strip-crown-form.jpg"/>
          <p:cNvPicPr>
            <a:picLocks noChangeAspect="1" noChangeArrowheads="1"/>
          </p:cNvPicPr>
          <p:nvPr/>
        </p:nvPicPr>
        <p:blipFill>
          <a:blip r:embed="rId2"/>
          <a:srcRect/>
          <a:stretch>
            <a:fillRect/>
          </a:stretch>
        </p:blipFill>
        <p:spPr bwMode="auto">
          <a:xfrm>
            <a:off x="2209800" y="4648200"/>
            <a:ext cx="5562600" cy="2071702"/>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1676400"/>
            <a:ext cx="7498080" cy="4800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Modification of tofflemire matrix.</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Used for classV amalgam restoration.</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The contra angled tofflemire retainer is applied on the lingual side of the tooth.</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A window is cut in the band slightly smaller than the outline of the cavity.</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Wedges are placed interproximally to stabilize band.</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Following this amalgam can be condensed through window and contoured using carvers.</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152400" y="381000"/>
            <a:ext cx="749808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.Window matrix</a:t>
            </a:r>
            <a:endParaRPr kumimoji="0" lang="en-IN" sz="24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1676400"/>
            <a:ext cx="7498080" cy="4800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used in classv restoration for conventional glass ionomer cements.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Tin foil may be preshaped and cut according to the gingival third of buccal and lingual surface of tooth tooth to be restored.</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The band is adjusted so that it extends 1 to 2 mm circumferentially beyond the cavity margins.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This can be adapted on the cavity by means of a tweezer after placing glass ionomer cement.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Once the restoration sets the tin foil matrix can be peeled away.</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228600" y="381000"/>
            <a:ext cx="749808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Tin foil matrix</a:t>
            </a:r>
            <a:endParaRPr kumimoji="0" lang="en-IN" sz="24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1371600"/>
            <a:ext cx="7498080" cy="48006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These are transparent plastic matrices that are available in various contours or use in anterior and posterior tooth.</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N"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rgbClr val="C00000"/>
                </a:solidFill>
                <a:effectLst/>
                <a:uLnTx/>
                <a:uFillTx/>
                <a:latin typeface="+mn-lt"/>
                <a:ea typeface="+mn-ea"/>
                <a:cs typeface="+mn-cs"/>
              </a:rPr>
              <a:t>Indication</a:t>
            </a:r>
            <a:r>
              <a:rPr kumimoji="0" lang="en-IN" sz="2400" b="0" i="0" u="none" strike="noStrike" kern="1200" cap="none" spc="0" normalizeH="0" baseline="0" noProof="0" smtClean="0">
                <a:ln>
                  <a:noFill/>
                </a:ln>
                <a:solidFill>
                  <a:schemeClr val="tx1"/>
                </a:solidFill>
                <a:effectLst/>
                <a:uLnTx/>
                <a:uFillTx/>
                <a:latin typeface="+mn-lt"/>
                <a:ea typeface="+mn-ea"/>
                <a:cs typeface="+mn-cs"/>
              </a:rPr>
              <a:t>: classV restoration with composite resin or glass ionomer restorations.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N"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IN" sz="2400" b="0" i="0" u="none" strike="noStrike" kern="1200" cap="none" spc="0" normalizeH="0" baseline="0" noProof="0" smtClean="0">
                <a:ln>
                  <a:noFill/>
                </a:ln>
                <a:solidFill>
                  <a:schemeClr val="tx1"/>
                </a:solidFill>
                <a:effectLst/>
                <a:uLnTx/>
                <a:uFillTx/>
                <a:latin typeface="+mn-lt"/>
                <a:ea typeface="+mn-ea"/>
                <a:cs typeface="+mn-cs"/>
              </a:rPr>
              <a:t>Provides good contour for restoration.</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E:\5759154.jpg"/>
          <p:cNvPicPr>
            <a:picLocks noChangeAspect="1" noChangeArrowheads="1"/>
          </p:cNvPicPr>
          <p:nvPr/>
        </p:nvPicPr>
        <p:blipFill>
          <a:blip r:embed="rId2"/>
          <a:srcRect/>
          <a:stretch>
            <a:fillRect/>
          </a:stretch>
        </p:blipFill>
        <p:spPr bwMode="auto">
          <a:xfrm>
            <a:off x="6286500" y="4000500"/>
            <a:ext cx="2857500" cy="2857500"/>
          </a:xfrm>
          <a:prstGeom prst="rect">
            <a:avLst/>
          </a:prstGeom>
          <a:noFill/>
        </p:spPr>
      </p:pic>
      <p:sp>
        <p:nvSpPr>
          <p:cNvPr id="4" name="Title 1"/>
          <p:cNvSpPr txBox="1">
            <a:spLocks/>
          </p:cNvSpPr>
          <p:nvPr/>
        </p:nvSpPr>
        <p:spPr>
          <a:xfrm>
            <a:off x="228600" y="0"/>
            <a:ext cx="749808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Preformed </a:t>
            </a:r>
            <a:r>
              <a:rPr kumimoji="0" lang="en-IN" sz="2800" b="1" i="0" u="none" strike="noStrike" kern="1200" cap="all" spc="0" normalizeH="0" baseline="0" noProof="0" dirty="0" err="1" smtClean="0">
                <a:ln w="500">
                  <a:solidFill>
                    <a:schemeClr val="tx2">
                      <a:shade val="20000"/>
                      <a:satMod val="120000"/>
                    </a:schemeClr>
                  </a:solidFill>
                </a:ln>
                <a:solidFill>
                  <a:srgbClr val="C00000"/>
                </a:solidFill>
                <a:effectLst/>
                <a:uLnTx/>
                <a:uFillTx/>
                <a:latin typeface="+mj-lt"/>
                <a:ea typeface="+mj-ea"/>
                <a:cs typeface="+mj-cs"/>
              </a:rPr>
              <a:t>tranpsarent</a:t>
            </a:r>
            <a:r>
              <a:rPr kumimoji="0" lang="en-IN" sz="2800" b="1" i="0" u="none" strike="noStrike" kern="1200" cap="all" spc="0" normalizeH="0" baseline="0" noProof="0" dirty="0" smtClean="0">
                <a:ln w="500">
                  <a:solidFill>
                    <a:schemeClr val="tx2">
                      <a:shade val="20000"/>
                      <a:satMod val="120000"/>
                    </a:schemeClr>
                  </a:solidFill>
                </a:ln>
                <a:solidFill>
                  <a:srgbClr val="C00000"/>
                </a:solidFill>
                <a:effectLst/>
                <a:uLnTx/>
                <a:uFillTx/>
                <a:latin typeface="+mj-lt"/>
                <a:ea typeface="+mj-ea"/>
                <a:cs typeface="+mj-cs"/>
              </a:rPr>
              <a:t> cervical matrix</a:t>
            </a:r>
            <a:endParaRPr kumimoji="0" lang="en-IN" sz="2800" b="1" i="0" u="none" strike="noStrike" kern="1200" cap="all" spc="0" normalizeH="0" baseline="0" noProof="0" dirty="0">
              <a:ln w="500">
                <a:solidFill>
                  <a:schemeClr val="tx2">
                    <a:shade val="20000"/>
                    <a:satMod val="120000"/>
                  </a:schemeClr>
                </a:solid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8600"/>
            <a:ext cx="8072462" cy="1143000"/>
          </a:xfrm>
          <a:prstGeom prst="rect">
            <a:avLst/>
          </a:prstGeom>
          <a:noFill/>
          <a:ln w="9525">
            <a:noFill/>
            <a:miter lim="800000"/>
            <a:headEnd/>
            <a:tailEnd/>
          </a:ln>
          <a:effectLst>
            <a:outerShdw dist="28398" dir="3806097" algn="ctr" rotWithShape="0">
              <a:schemeClr val="tx1"/>
            </a:outerShdw>
          </a:effectLst>
        </p:spPr>
        <p:txBody>
          <a:bodyPr anchor="ctr"/>
          <a:lstStyle/>
          <a:p>
            <a:pPr>
              <a:lnSpc>
                <a:spcPct val="65000"/>
              </a:lnSpc>
            </a:pPr>
            <a:r>
              <a:rPr lang="en-US" sz="4000" b="1" i="1" dirty="0">
                <a:solidFill>
                  <a:srgbClr val="C00000"/>
                </a:solidFill>
                <a:cs typeface="Times New Roman" pitchFamily="18" charset="0"/>
              </a:rPr>
              <a:t>Additional Matrix Systems for Primary Teeth</a:t>
            </a:r>
            <a:endParaRPr lang="en-US" sz="4000" b="1" i="1" dirty="0">
              <a:solidFill>
                <a:srgbClr val="C00000"/>
              </a:solidFill>
            </a:endParaRPr>
          </a:p>
        </p:txBody>
      </p:sp>
      <p:sp>
        <p:nvSpPr>
          <p:cNvPr id="3" name="Rectangle 3"/>
          <p:cNvSpPr txBox="1">
            <a:spLocks noChangeArrowheads="1"/>
          </p:cNvSpPr>
          <p:nvPr/>
        </p:nvSpPr>
        <p:spPr>
          <a:xfrm>
            <a:off x="0" y="1676400"/>
            <a:ext cx="7772400" cy="41148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Times New Roman" pitchFamily="18" charset="0"/>
              </a:rPr>
              <a:t>A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Times New Roman" pitchFamily="18" charset="0"/>
              </a:rPr>
              <a:t>spot-welded</a:t>
            </a:r>
            <a:r>
              <a:rPr kumimoji="0" lang="en-US" sz="2800" b="0"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Times New Roman" pitchFamily="18" charset="0"/>
              </a:rPr>
              <a:t>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Times New Roman" pitchFamily="18" charset="0"/>
              </a:rPr>
              <a:t>band</a:t>
            </a:r>
            <a:r>
              <a:rPr kumimoji="0" lang="en-US" sz="2800" b="0"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Times New Roman" pitchFamily="18" charset="0"/>
              </a:rPr>
              <a:t> is a form-fitted band placed around a prepared tooth, then removed and placed in a smaller form of a welder that fuses the metal together to make a custom band.</a:t>
            </a:r>
            <a:r>
              <a:rPr kumimoji="0" lang="en-US" sz="2800" b="0" i="0" u="none" strike="noStrike" kern="1200" cap="none" spc="0" normalizeH="0" baseline="0" noProof="0" dirty="0" smtClean="0">
                <a:ln>
                  <a:noFill/>
                </a:ln>
                <a:solidFill>
                  <a:schemeClr val="tx1">
                    <a:lumMod val="95000"/>
                    <a:lumOff val="5000"/>
                  </a:schemeClr>
                </a:solidFill>
                <a:effectLst/>
                <a:uLnTx/>
                <a:uFillTx/>
                <a:latin typeface="Tahoma" pitchFamily="34" charset="0"/>
                <a:ea typeface="+mn-ea"/>
                <a:cs typeface="+mn-cs"/>
              </a:rPr>
              <a:t> </a:t>
            </a:r>
            <a:endParaRPr kumimoji="0" lang="en-US" sz="2800" b="0" i="0" u="none" strike="noStrike" kern="1200" cap="none" spc="0" normalizeH="0" baseline="0" noProof="0" dirty="0">
              <a:ln>
                <a:noFill/>
              </a:ln>
              <a:solidFill>
                <a:schemeClr val="tx1">
                  <a:lumMod val="95000"/>
                  <a:lumOff val="5000"/>
                </a:schemeClr>
              </a:solidFill>
              <a:effectLst/>
              <a:uLnTx/>
              <a:uFillTx/>
              <a:latin typeface="Tahoma" pitchFamily="34" charset="0"/>
              <a:ea typeface="+mn-ea"/>
              <a:cs typeface="+mn-cs"/>
            </a:endParaRPr>
          </a:p>
        </p:txBody>
      </p:sp>
      <p:pic>
        <p:nvPicPr>
          <p:cNvPr id="4" name="Picture 4" descr="J:\Bird\working folder\data\images\jpg\c49\49_008.jpg"/>
          <p:cNvPicPr>
            <a:picLocks noChangeAspect="1" noChangeArrowheads="1"/>
          </p:cNvPicPr>
          <p:nvPr/>
        </p:nvPicPr>
        <p:blipFill>
          <a:blip r:embed="rId2"/>
          <a:srcRect/>
          <a:stretch>
            <a:fillRect/>
          </a:stretch>
        </p:blipFill>
        <p:spPr bwMode="auto">
          <a:xfrm>
            <a:off x="4191000" y="4189686"/>
            <a:ext cx="3290920" cy="26683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6" descr="comparison11.jpg"/>
          <p:cNvPicPr>
            <a:picLocks noChangeAspect="1"/>
          </p:cNvPicPr>
          <p:nvPr/>
        </p:nvPicPr>
        <p:blipFill>
          <a:blip r:embed="rId2"/>
          <a:stretch>
            <a:fillRect/>
          </a:stretch>
        </p:blipFill>
        <p:spPr>
          <a:xfrm>
            <a:off x="533400" y="685800"/>
            <a:ext cx="8153400" cy="5351463"/>
          </a:xfrm>
          <a:prstGeom prst="rect">
            <a:avLst/>
          </a:prstGeo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371600"/>
            <a:ext cx="8229600" cy="4114800"/>
          </a:xfrm>
          <a:prstGeom prst="rect">
            <a:avLst/>
          </a:prstGeom>
        </p:spPr>
        <p:txBody>
          <a:bodyPr>
            <a:normAutofit fontScale="92500" lnSpcReduction="20000"/>
          </a:bodyPr>
          <a:lstStyle/>
          <a:p>
            <a:pPr marL="365760" marR="0" lvl="0" indent="-283464" algn="l" defTabSz="914400" rtl="0" eaLnBrk="1" fontAlgn="auto" latinLnBrk="0" hangingPunct="1">
              <a:lnSpc>
                <a:spcPct val="12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rPr>
              <a:t>The clinician should have an adequate knowledge of the anatomical and functional aspects of contacts and contours so as to reproduce them with ideal restorative materials. Extensive knowledge about the matricing serves as a guide to reproduce near to normal contacts between teeth which in turn help to maintain the oral cavity in sound health.Selection</a:t>
            </a:r>
            <a:r>
              <a:rPr kumimoji="0" lang="en-US" sz="2800" b="0" i="0" u="none" strike="noStrike" kern="1200" cap="none" spc="0" normalizeH="0" noProof="0" dirty="0" smtClean="0">
                <a:ln>
                  <a:noFill/>
                </a:ln>
                <a:solidFill>
                  <a:schemeClr val="tx1"/>
                </a:solidFill>
                <a:effectLst/>
                <a:uLnTx/>
                <a:uFillTx/>
                <a:latin typeface="Comic Sans MS" pitchFamily="66" charset="0"/>
              </a:rPr>
              <a:t> of the matrix should be based on its ease of use and efficiency to provide optimum contacts and contours.</a:t>
            </a:r>
            <a:endParaRPr kumimoji="0" lang="en-US" sz="2800" b="0" i="0" u="none" strike="noStrike" kern="1200" cap="none" spc="0" normalizeH="0" baseline="0" noProof="0" dirty="0">
              <a:ln>
                <a:noFill/>
              </a:ln>
              <a:solidFill>
                <a:schemeClr val="tx1"/>
              </a:solidFill>
              <a:effectLst/>
              <a:uLnTx/>
              <a:uFillTx/>
              <a:latin typeface="Comic Sans MS" pitchFamily="66" charset="0"/>
            </a:endParaRPr>
          </a:p>
        </p:txBody>
      </p:sp>
      <p:sp>
        <p:nvSpPr>
          <p:cNvPr id="3" name="Rectangle 2"/>
          <p:cNvSpPr txBox="1">
            <a:spLocks noChangeArrowheads="1"/>
          </p:cNvSpPr>
          <p:nvPr/>
        </p:nvSpPr>
        <p:spPr>
          <a:xfrm>
            <a:off x="381000" y="304800"/>
            <a:ext cx="8229600" cy="1447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Comic Sans MS" pitchFamily="66" charset="0"/>
                <a:ea typeface="+mj-ea"/>
                <a:cs typeface="+mj-cs"/>
              </a:rPr>
              <a:t>CONCLUSION</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2317491490"/>
              </p:ext>
            </p:extLst>
          </p:nvPr>
        </p:nvGraphicFramePr>
        <p:xfrm>
          <a:off x="304800" y="3048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ands"/>
          <p:cNvPicPr>
            <a:picLocks noChangeAspect="1" noChangeArrowheads="1"/>
          </p:cNvPicPr>
          <p:nvPr/>
        </p:nvPicPr>
        <p:blipFill>
          <a:blip r:embed="rId2"/>
          <a:srcRect b="6557"/>
          <a:stretch>
            <a:fillRect/>
          </a:stretch>
        </p:blipFill>
        <p:spPr bwMode="auto">
          <a:xfrm>
            <a:off x="5337412" y="1031542"/>
            <a:ext cx="3641725" cy="5369257"/>
          </a:xfrm>
          <a:prstGeom prst="rect">
            <a:avLst/>
          </a:prstGeom>
          <a:ln>
            <a:headEnd/>
            <a:tailEnd/>
          </a:ln>
        </p:spPr>
        <p:style>
          <a:lnRef idx="0">
            <a:schemeClr val="accent2"/>
          </a:lnRef>
          <a:fillRef idx="3">
            <a:schemeClr val="accent2"/>
          </a:fillRef>
          <a:effectRef idx="3">
            <a:schemeClr val="accent2"/>
          </a:effectRef>
          <a:fontRef idx="minor">
            <a:schemeClr val="lt1"/>
          </a:fontRef>
        </p:style>
      </p:pic>
      <p:graphicFrame>
        <p:nvGraphicFramePr>
          <p:cNvPr id="6" name="Diagram 5"/>
          <p:cNvGraphicFramePr/>
          <p:nvPr>
            <p:extLst>
              <p:ext uri="{D42A27DB-BD31-4B8C-83A1-F6EECF244321}">
                <p14:modId xmlns="" xmlns:p14="http://schemas.microsoft.com/office/powerpoint/2010/main" val="3434560668"/>
              </p:ext>
            </p:extLst>
          </p:nvPr>
        </p:nvGraphicFramePr>
        <p:xfrm>
          <a:off x="609600" y="152400"/>
          <a:ext cx="8229600" cy="1028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 xmlns:p14="http://schemas.microsoft.com/office/powerpoint/2010/main" val="1361793463"/>
              </p:ext>
            </p:extLst>
          </p:nvPr>
        </p:nvGraphicFramePr>
        <p:xfrm>
          <a:off x="457200" y="685800"/>
          <a:ext cx="4724400" cy="678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776735680"/>
              </p:ext>
            </p:extLst>
          </p:nvPr>
        </p:nvGraphicFramePr>
        <p:xfrm>
          <a:off x="0" y="76200"/>
          <a:ext cx="6019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عنصر نائب للمحتوى 4" descr="220px-Dental_floss_(whole).jpg"/>
          <p:cNvPicPr>
            <a:picLocks noChangeAspect="1"/>
          </p:cNvPicPr>
          <p:nvPr/>
        </p:nvPicPr>
        <p:blipFill>
          <a:blip r:embed="rId6"/>
          <a:srcRect/>
          <a:stretch>
            <a:fillRect/>
          </a:stretch>
        </p:blipFill>
        <p:spPr>
          <a:xfrm>
            <a:off x="6096000" y="533400"/>
            <a:ext cx="2794000" cy="2641600"/>
          </a:xfrm>
          <a:prstGeom prst="rect">
            <a:avLst/>
          </a:prstGeom>
        </p:spPr>
      </p:pic>
      <p:pic>
        <p:nvPicPr>
          <p:cNvPr id="5" name="صورة 5" descr="SatinTape.jpg"/>
          <p:cNvPicPr>
            <a:picLocks noChangeAspect="1"/>
          </p:cNvPicPr>
          <p:nvPr/>
        </p:nvPicPr>
        <p:blipFill>
          <a:blip r:embed="rId7"/>
          <a:srcRect/>
          <a:stretch>
            <a:fillRect/>
          </a:stretch>
        </p:blipFill>
        <p:spPr bwMode="auto">
          <a:xfrm>
            <a:off x="6096000" y="3786116"/>
            <a:ext cx="279400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2786937929"/>
              </p:ext>
            </p:extLst>
          </p:nvPr>
        </p:nvGraphicFramePr>
        <p:xfrm>
          <a:off x="152400" y="152400"/>
          <a:ext cx="80772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48198" y="609600"/>
            <a:ext cx="1066800" cy="583504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ar-KW" sz="54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7" name="Diagram 6"/>
          <p:cNvGraphicFramePr/>
          <p:nvPr/>
        </p:nvGraphicFramePr>
        <p:xfrm>
          <a:off x="381000" y="914400"/>
          <a:ext cx="6858000" cy="299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tooth 3"/>
          <p:cNvPicPr>
            <a:picLocks noChangeAspect="1" noChangeArrowheads="1"/>
          </p:cNvPicPr>
          <p:nvPr/>
        </p:nvPicPr>
        <p:blipFill>
          <a:blip r:embed="rId6"/>
          <a:srcRect l="3009" t="3378" r="1720" b="6758"/>
          <a:stretch>
            <a:fillRect/>
          </a:stretch>
        </p:blipFill>
        <p:spPr>
          <a:xfrm>
            <a:off x="0" y="4114800"/>
            <a:ext cx="4419600" cy="3182938"/>
          </a:xfrm>
          <a:prstGeom prst="rect">
            <a:avLst/>
          </a:prstGeom>
          <a:noFill/>
        </p:spPr>
      </p:pic>
      <p:pic>
        <p:nvPicPr>
          <p:cNvPr id="5" name="Picture 3" descr="floss4_m"/>
          <p:cNvPicPr>
            <a:picLocks noChangeAspect="1" noChangeArrowheads="1"/>
          </p:cNvPicPr>
          <p:nvPr/>
        </p:nvPicPr>
        <p:blipFill>
          <a:blip r:embed="rId7"/>
          <a:srcRect/>
          <a:stretch>
            <a:fillRect/>
          </a:stretch>
        </p:blipFill>
        <p:spPr bwMode="auto">
          <a:xfrm>
            <a:off x="4648200" y="4038600"/>
            <a:ext cx="2819400" cy="3286125"/>
          </a:xfrm>
          <a:prstGeom prst="rect">
            <a:avLst/>
          </a:prstGeom>
          <a:noFill/>
          <a:ln w="9525">
            <a:noFill/>
            <a:miter lim="800000"/>
            <a:headEnd/>
            <a:tailEnd/>
          </a:ln>
        </p:spPr>
      </p:pic>
      <p:sp>
        <p:nvSpPr>
          <p:cNvPr id="6" name="TextBox 5"/>
          <p:cNvSpPr txBox="1"/>
          <p:nvPr/>
        </p:nvSpPr>
        <p:spPr>
          <a:xfrm>
            <a:off x="0" y="0"/>
            <a:ext cx="3079689" cy="707886"/>
          </a:xfrm>
          <a:prstGeom prst="rect">
            <a:avLst/>
          </a:prstGeom>
          <a:noFill/>
        </p:spPr>
        <p:txBody>
          <a:bodyPr wrap="none" rtlCol="0">
            <a:spAutoFit/>
          </a:bodyPr>
          <a:lstStyle/>
          <a:p>
            <a:r>
              <a:rPr lang="en-US" sz="4000" b="1" dirty="0" smtClean="0"/>
              <a:t>Floss holder</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4"/>
          <p:cNvSpPr txBox="1">
            <a:spLocks/>
          </p:cNvSpPr>
          <p:nvPr/>
        </p:nvSpPr>
        <p:spPr>
          <a:xfrm>
            <a:off x="0" y="0"/>
            <a:ext cx="8229600" cy="1399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1">
                    <a:tint val="83000"/>
                    <a:satMod val="150000"/>
                  </a:schemeClr>
                </a:solidFill>
                <a:effectLst/>
                <a:uLnTx/>
                <a:uFillTx/>
                <a:latin typeface="+mj-lt"/>
                <a:ea typeface="+mj-ea"/>
                <a:cs typeface="+mj-cs"/>
              </a:rPr>
              <a:t>Interdental brush (proxy brush): </a:t>
            </a:r>
            <a:endParaRPr kumimoji="0" lang="ar-KW" sz="3600" b="0" i="0" u="none" strike="noStrike" kern="1200" cap="none" spc="0" normalizeH="0" baseline="0" noProof="0" dirty="0">
              <a:ln>
                <a:noFill/>
              </a:ln>
              <a:solidFill>
                <a:schemeClr val="accent1">
                  <a:tint val="83000"/>
                  <a:satMod val="150000"/>
                </a:schemeClr>
              </a:solidFill>
              <a:effectLst/>
              <a:uLnTx/>
              <a:uFillTx/>
              <a:latin typeface="+mj-lt"/>
              <a:ea typeface="+mj-ea"/>
              <a:cs typeface="+mj-cs"/>
            </a:endParaRPr>
          </a:p>
        </p:txBody>
      </p:sp>
      <p:sp>
        <p:nvSpPr>
          <p:cNvPr id="3" name="عنصر نائب للمحتوى 6"/>
          <p:cNvSpPr txBox="1">
            <a:spLocks/>
          </p:cNvSpPr>
          <p:nvPr/>
        </p:nvSpPr>
        <p:spPr>
          <a:xfrm>
            <a:off x="-152400" y="914400"/>
            <a:ext cx="4038600" cy="5410200"/>
          </a:xfrm>
          <a:prstGeom prst="rect">
            <a:avLst/>
          </a:prstGeom>
        </p:spPr>
        <p:txBody>
          <a:bodyPr>
            <a:normAutofit fontScale="70000" lnSpcReduction="20000"/>
          </a:bodyPr>
          <a:lstStyle/>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Interdental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brush are conical shape brushes made of bristles mounted on a handle, single tufted brushes, or small conical brushes. </a:t>
            </a: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They are suitable for cleaning large, irregular, or concave tooth surfaces adjacent to wide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interdental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spaces. </a:t>
            </a:r>
          </a:p>
          <a:p>
            <a:pPr marL="448056" marR="0" lvl="0" indent="-384048"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They are inserted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interproximally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are activated with short back and forth strokes in between the teeth. </a:t>
            </a:r>
          </a:p>
        </p:txBody>
      </p:sp>
      <p:pic>
        <p:nvPicPr>
          <p:cNvPr id="4" name="Picture 6" descr="tooth 4"/>
          <p:cNvPicPr>
            <a:picLocks noChangeAspect="1" noChangeArrowheads="1"/>
          </p:cNvPicPr>
          <p:nvPr/>
        </p:nvPicPr>
        <p:blipFill>
          <a:blip r:embed="rId2"/>
          <a:srcRect t="66267" r="49988"/>
          <a:stretch>
            <a:fillRect/>
          </a:stretch>
        </p:blipFill>
        <p:spPr>
          <a:xfrm>
            <a:off x="3810000" y="685800"/>
            <a:ext cx="3635375" cy="2055813"/>
          </a:xfrm>
          <a:prstGeom prst="rect">
            <a:avLst/>
          </a:prstGeom>
          <a:noFill/>
        </p:spPr>
      </p:pic>
      <p:pic>
        <p:nvPicPr>
          <p:cNvPr id="5" name="Picture 11" descr="itd3"/>
          <p:cNvPicPr>
            <a:picLocks noChangeAspect="1" noChangeArrowheads="1"/>
          </p:cNvPicPr>
          <p:nvPr/>
        </p:nvPicPr>
        <p:blipFill>
          <a:blip r:embed="rId3"/>
          <a:srcRect/>
          <a:stretch>
            <a:fillRect/>
          </a:stretch>
        </p:blipFill>
        <p:spPr bwMode="auto">
          <a:xfrm>
            <a:off x="3962400" y="2971800"/>
            <a:ext cx="3376612" cy="1447800"/>
          </a:xfrm>
          <a:prstGeom prst="rect">
            <a:avLst/>
          </a:prstGeom>
          <a:noFill/>
          <a:ln w="9525">
            <a:noFill/>
            <a:miter lim="800000"/>
            <a:headEnd/>
            <a:tailEnd/>
          </a:ln>
        </p:spPr>
      </p:pic>
      <p:pic>
        <p:nvPicPr>
          <p:cNvPr id="6" name="Picture 7" descr="tooth 4"/>
          <p:cNvPicPr>
            <a:picLocks noChangeAspect="1" noChangeArrowheads="1"/>
          </p:cNvPicPr>
          <p:nvPr/>
        </p:nvPicPr>
        <p:blipFill>
          <a:blip r:embed="rId2"/>
          <a:srcRect l="53360" t="1250" b="64392"/>
          <a:stretch>
            <a:fillRect/>
          </a:stretch>
        </p:blipFill>
        <p:spPr bwMode="auto">
          <a:xfrm>
            <a:off x="4038600" y="4764087"/>
            <a:ext cx="3725863" cy="209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477962"/>
          </a:xfrm>
        </p:spPr>
        <p:txBody>
          <a:bodyPr>
            <a:normAutofit fontScale="90000"/>
          </a:bodyPr>
          <a:lstStyle/>
          <a:p>
            <a:r>
              <a:rPr lang="en-US" dirty="0" smtClean="0"/>
              <a:t>PLAQUE CONTROL: MECHANICAL AND CHEMICAL METHODS OF PLAQUE CONTROL</a:t>
            </a:r>
            <a:endParaRPr lang="en-US" dirty="0"/>
          </a:p>
        </p:txBody>
      </p:sp>
      <p:pic>
        <p:nvPicPr>
          <p:cNvPr id="4" name="صورة 5" descr="268763415_70cbfcf5fb.jpg"/>
          <p:cNvPicPr>
            <a:picLocks noGrp="1" noChangeAspect="1"/>
          </p:cNvPicPr>
          <p:nvPr>
            <p:ph idx="1"/>
          </p:nvPr>
        </p:nvPicPr>
        <p:blipFill>
          <a:blip r:embed="rId2"/>
          <a:stretch>
            <a:fillRect/>
          </a:stretch>
        </p:blipFill>
        <p:spPr bwMode="auto">
          <a:xfrm>
            <a:off x="929532" y="1609725"/>
            <a:ext cx="6294335" cy="484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duotone>
              <a:prstClr val="black"/>
              <a:schemeClr val="tx2">
                <a:tint val="45000"/>
                <a:satMod val="400000"/>
              </a:schemeClr>
            </a:duotone>
          </a:blip>
          <a:srcRect l="20834" t="15486" r="16667" b="11181"/>
          <a:stretch>
            <a:fillRect/>
          </a:stretch>
        </p:blipFill>
        <p:spPr>
          <a:xfrm>
            <a:off x="152400" y="228600"/>
            <a:ext cx="8728363" cy="6400800"/>
          </a:xfrm>
          <a:prstGeom prst="rect">
            <a:avLst/>
          </a:prstGeom>
          <a:ln w="38100" cap="sq">
            <a:solidFill>
              <a:schemeClr val="accent1"/>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143000" y="0"/>
            <a:ext cx="8229600" cy="1399032"/>
          </a:xfrm>
          <a:prstGeom prst="rect">
            <a:avLst/>
          </a:prstGeom>
        </p:spPr>
        <p:txBody>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tint val="83000"/>
                    <a:satMod val="150000"/>
                  </a:schemeClr>
                </a:solidFill>
                <a:effectLst/>
                <a:uLnTx/>
                <a:uFillTx/>
                <a:latin typeface="+mj-lt"/>
                <a:ea typeface="+mj-ea"/>
                <a:cs typeface="+mj-cs"/>
              </a:rPr>
              <a:t>Toothpick</a:t>
            </a:r>
            <a:endParaRPr kumimoji="0" lang="ar-KW" sz="4400" b="0" i="0" u="none" strike="noStrike" kern="1200" cap="none" spc="0" normalizeH="0" baseline="0" noProof="0" dirty="0">
              <a:ln>
                <a:noFill/>
              </a:ln>
              <a:solidFill>
                <a:schemeClr val="accent1">
                  <a:tint val="83000"/>
                  <a:satMod val="150000"/>
                </a:schemeClr>
              </a:solidFill>
              <a:effectLst/>
              <a:uLnTx/>
              <a:uFillTx/>
              <a:latin typeface="+mj-lt"/>
              <a:ea typeface="+mj-ea"/>
              <a:cs typeface="+mj-cs"/>
            </a:endParaRPr>
          </a:p>
        </p:txBody>
      </p:sp>
      <p:sp>
        <p:nvSpPr>
          <p:cNvPr id="3" name="عنصر نائب للمحتوى 2"/>
          <p:cNvSpPr txBox="1">
            <a:spLocks/>
          </p:cNvSpPr>
          <p:nvPr/>
        </p:nvSpPr>
        <p:spPr>
          <a:xfrm>
            <a:off x="0" y="762000"/>
            <a:ext cx="8382000" cy="6248400"/>
          </a:xfrm>
          <a:prstGeom prst="rect">
            <a:avLst/>
          </a:prstGeom>
        </p:spPr>
        <p:txBody>
          <a:bodyPr/>
          <a:lstStyle/>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Studies have been conducted to compare the efficacy of tooth pick, dental floss, and multi-tufted brush. </a:t>
            </a: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Dental floss removed more plaque at lingual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interproximal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surface than toothpicks. </a:t>
            </a: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Toothpicks combined with multi-tufted brush used on oral surfaces were as effective in removing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interproximal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plaque as dental floss.</a:t>
            </a: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use of floss or tooth pick combined with single tufted brush may reduce the amount of plaque adhering to the proximal surfaces by an average of 50%</a:t>
            </a:r>
            <a:endParaRPr kumimoji="0" lang="ar-KW"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28600" y="0"/>
            <a:ext cx="8229600" cy="13990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tint val="83000"/>
                    <a:satMod val="150000"/>
                  </a:schemeClr>
                </a:solidFill>
                <a:effectLst/>
                <a:uLnTx/>
                <a:uFillTx/>
                <a:latin typeface="+mj-lt"/>
                <a:ea typeface="+mj-ea"/>
                <a:cs typeface="+mj-cs"/>
              </a:rPr>
              <a:t>Oral irrigation </a:t>
            </a:r>
            <a:endParaRPr kumimoji="0" lang="ar-KW" sz="4400" b="0" i="0" u="none" strike="noStrike" kern="1200" cap="none" spc="0" normalizeH="0" baseline="0" noProof="0" dirty="0">
              <a:ln>
                <a:noFill/>
              </a:ln>
              <a:solidFill>
                <a:schemeClr val="accent1">
                  <a:tint val="83000"/>
                  <a:satMod val="150000"/>
                </a:schemeClr>
              </a:solidFill>
              <a:effectLst/>
              <a:uLnTx/>
              <a:uFillTx/>
              <a:latin typeface="+mj-lt"/>
              <a:ea typeface="+mj-ea"/>
              <a:cs typeface="+mj-cs"/>
            </a:endParaRPr>
          </a:p>
        </p:txBody>
      </p:sp>
      <p:sp>
        <p:nvSpPr>
          <p:cNvPr id="3" name="عنصر نائب للمحتوى 2"/>
          <p:cNvSpPr txBox="1">
            <a:spLocks/>
          </p:cNvSpPr>
          <p:nvPr/>
        </p:nvSpPr>
        <p:spPr>
          <a:xfrm>
            <a:off x="0" y="1066800"/>
            <a:ext cx="5410200" cy="5638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Oral irrigation device include the use of water picks.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high pressure, pulsating stream of water through a nozzle is directed to the tooth surface and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subgingivaly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washing away debris and plaque containing bacteria.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They are helpful surrounding orthodontic appliance, and when used as an adjunctive treatment in shallow pocket depth.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Patients  require antibiotic premedication should not use oral irrigation.</a:t>
            </a:r>
            <a:endParaRPr kumimoji="0" lang="ar-KW" sz="2000" b="0" i="0" u="none" strike="noStrike" kern="1200" cap="none" spc="0" normalizeH="0" baseline="0" noProof="0" dirty="0" smtClean="0">
              <a:ln>
                <a:noFill/>
              </a:ln>
              <a:solidFill>
                <a:schemeClr val="tx1"/>
              </a:solidFill>
              <a:effectLst/>
              <a:uLnTx/>
              <a:uFillTx/>
              <a:latin typeface="+mn-lt"/>
              <a:ea typeface="+mn-ea"/>
              <a:cs typeface="Tahoma" pitchFamily="34" charset="0"/>
            </a:endParaRPr>
          </a:p>
        </p:txBody>
      </p:sp>
      <p:pic>
        <p:nvPicPr>
          <p:cNvPr id="4" name="عنصر نائب للمحتوى 4" descr="High_Quality_Oral_Irrigator.jpg"/>
          <p:cNvPicPr>
            <a:picLocks noChangeAspect="1"/>
          </p:cNvPicPr>
          <p:nvPr/>
        </p:nvPicPr>
        <p:blipFill>
          <a:blip r:embed="rId2"/>
          <a:srcRect/>
          <a:stretch>
            <a:fillRect/>
          </a:stretch>
        </p:blipFill>
        <p:spPr>
          <a:xfrm>
            <a:off x="5410200" y="990600"/>
            <a:ext cx="3232150" cy="56689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4" descr="Action_Shot.jpg"/>
          <p:cNvPicPr>
            <a:picLocks noChangeAspect="1"/>
          </p:cNvPicPr>
          <p:nvPr/>
        </p:nvPicPr>
        <p:blipFill>
          <a:blip r:embed="rId2"/>
          <a:srcRect/>
          <a:stretch>
            <a:fillRect/>
          </a:stretch>
        </p:blipFill>
        <p:spPr>
          <a:xfrm>
            <a:off x="4267200" y="1447800"/>
            <a:ext cx="4419600" cy="4152900"/>
          </a:xfrm>
          <a:prstGeom prst="rect">
            <a:avLst/>
          </a:prstGeom>
        </p:spPr>
      </p:pic>
      <p:sp>
        <p:nvSpPr>
          <p:cNvPr id="3" name="عنصر نائب للمحتوى 2"/>
          <p:cNvSpPr txBox="1">
            <a:spLocks/>
          </p:cNvSpPr>
          <p:nvPr/>
        </p:nvSpPr>
        <p:spPr>
          <a:xfrm>
            <a:off x="0" y="1752600"/>
            <a:ext cx="4191000" cy="45259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When used as adjuncts to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toothbrushing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irrigation devises, can have a beneficial effect on periodontal health  by reducing the accumulation of plaque and calculus and decreasing inflammation and pocket depth.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accent1"/>
                </a:solidFill>
                <a:effectLst/>
                <a:uLnTx/>
                <a:uFillTx/>
                <a:latin typeface="+mn-lt"/>
                <a:ea typeface="+mn-ea"/>
                <a:cs typeface="+mn-cs"/>
              </a:rPr>
              <a:t>( Robinson and Hoover, 1971) </a:t>
            </a:r>
            <a:endParaRPr kumimoji="0" lang="ar-KW" sz="2400" b="0" i="0" u="none" strike="noStrike" kern="1200" cap="none" spc="0" normalizeH="0" baseline="0" noProof="0" dirty="0" smtClean="0">
              <a:ln>
                <a:noFill/>
              </a:ln>
              <a:solidFill>
                <a:schemeClr val="accent1"/>
              </a:solidFill>
              <a:effectLst/>
              <a:uLnTx/>
              <a:uFillTx/>
              <a:latin typeface="+mn-lt"/>
              <a:ea typeface="+mn-ea"/>
              <a:cs typeface="Tahoma" pitchFamily="34" charset="0"/>
            </a:endParaRPr>
          </a:p>
        </p:txBody>
      </p:sp>
      <p:sp>
        <p:nvSpPr>
          <p:cNvPr id="4" name="TextBox 3"/>
          <p:cNvSpPr txBox="1"/>
          <p:nvPr/>
        </p:nvSpPr>
        <p:spPr>
          <a:xfrm>
            <a:off x="381000" y="0"/>
            <a:ext cx="4777270" cy="646331"/>
          </a:xfrm>
          <a:prstGeom prst="rect">
            <a:avLst/>
          </a:prstGeom>
          <a:noFill/>
        </p:spPr>
        <p:txBody>
          <a:bodyPr wrap="none" rtlCol="0">
            <a:spAutoFit/>
          </a:bodyPr>
          <a:lstStyle/>
          <a:p>
            <a:r>
              <a:rPr lang="en-US" sz="3600" dirty="0" smtClean="0"/>
              <a:t>Oral irrigation devices</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0" y="381000"/>
            <a:ext cx="8229600" cy="6477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Eakle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et al. in 1986 showed that the oral irrigator deliver an aqueous  solution into the periodontal pocket and will penetrate an average to approximately half the depth of the periodontal pockets.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Penetration of 90 degree angle stream of water is about 70% for pocket less than 3mm, 44% for moderate pocket (4 to 7 mm) and 68% for deep pocket ( greater than 7mm).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45 degree angle, the result is 54%, 45%, and 58% respectively</a:t>
            </a:r>
            <a:endParaRPr kumimoji="0" lang="ar-KW"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1524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Times New Roman" pitchFamily="18" charset="0"/>
                <a:ea typeface="+mj-ea"/>
                <a:cs typeface="+mj-cs"/>
              </a:rPr>
              <a:t>CHEMICAL PLAQUE CONTROL</a:t>
            </a:r>
          </a:p>
        </p:txBody>
      </p:sp>
      <p:graphicFrame>
        <p:nvGraphicFramePr>
          <p:cNvPr id="3" name="Diagram 2"/>
          <p:cNvGraphicFramePr/>
          <p:nvPr>
            <p:extLst>
              <p:ext uri="{D42A27DB-BD31-4B8C-83A1-F6EECF244321}">
                <p14:modId xmlns="" xmlns:p14="http://schemas.microsoft.com/office/powerpoint/2010/main" val="2827292821"/>
              </p:ext>
            </p:extLst>
          </p:nvPr>
        </p:nvGraphicFramePr>
        <p:xfrm>
          <a:off x="-66675" y="1143000"/>
          <a:ext cx="92106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mj-cs"/>
              </a:rPr>
              <a:t>FIRST GENERATION AGENTS</a:t>
            </a:r>
          </a:p>
        </p:txBody>
      </p:sp>
      <p:sp>
        <p:nvSpPr>
          <p:cNvPr id="3" name="Rectangle 3"/>
          <p:cNvSpPr txBox="1">
            <a:spLocks noChangeArrowheads="1"/>
          </p:cNvSpPr>
          <p:nvPr/>
        </p:nvSpPr>
        <p:spPr>
          <a:xfrm>
            <a:off x="457200" y="1600200"/>
            <a:ext cx="4343400" cy="5257800"/>
          </a:xfrm>
          <a:prstGeom prst="rect">
            <a:avLst/>
          </a:prstGeom>
        </p:spPr>
        <p:txBody>
          <a:bodyPr/>
          <a:lstStyle/>
          <a:p>
            <a:pPr marL="533400" marR="0" lvl="0" indent="-5334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533400" marR="0" lvl="0" indent="-5334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TRICLOSAN</a:t>
            </a: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Phenol derivative</a:t>
            </a: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Is synthetic and ionic</a:t>
            </a: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Used as a topical antimicrobial agent</a:t>
            </a: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Broad spectrum of action including both gram positive and gram negative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bacterias</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533400" marR="0" lvl="0"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It also includes mycobacterium spores and Candida species</a:t>
            </a:r>
          </a:p>
        </p:txBody>
      </p:sp>
      <p:pic>
        <p:nvPicPr>
          <p:cNvPr id="4" name="Picture 4" descr="triclosan"/>
          <p:cNvPicPr>
            <a:picLocks noChangeAspect="1" noChangeArrowheads="1"/>
          </p:cNvPicPr>
          <p:nvPr/>
        </p:nvPicPr>
        <p:blipFill>
          <a:blip r:embed="rId2"/>
          <a:srcRect/>
          <a:stretch>
            <a:fillRect/>
          </a:stretch>
        </p:blipFill>
        <p:spPr>
          <a:xfrm>
            <a:off x="4800600" y="2133600"/>
            <a:ext cx="3076574" cy="3352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14400"/>
            <a:ext cx="8229600" cy="5715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TRICLOSAN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ACT ON CYTOPLASMIC MEMBRANE</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INDUCE LEAKAGE OF CELLULAR CONSTITUENTS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BACTERIOLYSIS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 name="AutoShape 4"/>
          <p:cNvSpPr>
            <a:spLocks noChangeArrowheads="1"/>
          </p:cNvSpPr>
          <p:nvPr/>
        </p:nvSpPr>
        <p:spPr bwMode="auto">
          <a:xfrm>
            <a:off x="3429000" y="2133600"/>
            <a:ext cx="609600" cy="838200"/>
          </a:xfrm>
          <a:prstGeom prst="downArrow">
            <a:avLst>
              <a:gd name="adj1" fmla="val 50000"/>
              <a:gd name="adj2" fmla="val 34375"/>
            </a:avLst>
          </a:prstGeom>
          <a:solidFill>
            <a:schemeClr val="accent1"/>
          </a:solidFill>
          <a:ln w="9525">
            <a:solidFill>
              <a:schemeClr val="tx1"/>
            </a:solidFill>
            <a:miter lim="800000"/>
            <a:headEnd/>
            <a:tailEnd/>
          </a:ln>
        </p:spPr>
        <p:txBody>
          <a:bodyPr vert="eaVert" wrap="none" anchor="ctr"/>
          <a:lstStyle/>
          <a:p>
            <a:endParaRPr lang="en-IN"/>
          </a:p>
        </p:txBody>
      </p:sp>
      <p:sp>
        <p:nvSpPr>
          <p:cNvPr id="4" name="AutoShape 6"/>
          <p:cNvSpPr>
            <a:spLocks noChangeArrowheads="1"/>
          </p:cNvSpPr>
          <p:nvPr/>
        </p:nvSpPr>
        <p:spPr bwMode="auto">
          <a:xfrm>
            <a:off x="3581400" y="3657600"/>
            <a:ext cx="685800" cy="838200"/>
          </a:xfrm>
          <a:prstGeom prst="downArrow">
            <a:avLst>
              <a:gd name="adj1" fmla="val 50000"/>
              <a:gd name="adj2" fmla="val 30556"/>
            </a:avLst>
          </a:prstGeom>
          <a:solidFill>
            <a:schemeClr val="accent1"/>
          </a:solidFill>
          <a:ln w="9525">
            <a:solidFill>
              <a:schemeClr val="tx1"/>
            </a:solidFill>
            <a:miter lim="800000"/>
            <a:headEnd/>
            <a:tailEnd/>
          </a:ln>
        </p:spPr>
        <p:txBody>
          <a:bodyPr vert="eaVert" wrap="none" anchor="ctr"/>
          <a:lstStyle/>
          <a:p>
            <a:endParaRPr lang="en-IN"/>
          </a:p>
        </p:txBody>
      </p:sp>
      <p:sp>
        <p:nvSpPr>
          <p:cNvPr id="5" name="AutoShape 5"/>
          <p:cNvSpPr>
            <a:spLocks noChangeArrowheads="1"/>
          </p:cNvSpPr>
          <p:nvPr/>
        </p:nvSpPr>
        <p:spPr bwMode="auto">
          <a:xfrm>
            <a:off x="3581400" y="5029200"/>
            <a:ext cx="685800" cy="838200"/>
          </a:xfrm>
          <a:prstGeom prst="downArrow">
            <a:avLst>
              <a:gd name="adj1" fmla="val 50000"/>
              <a:gd name="adj2" fmla="val 30556"/>
            </a:avLst>
          </a:prstGeom>
          <a:solidFill>
            <a:schemeClr val="accent1"/>
          </a:solidFill>
          <a:ln w="9525">
            <a:solidFill>
              <a:schemeClr val="tx1"/>
            </a:solidFill>
            <a:miter lim="800000"/>
            <a:headEnd/>
            <a:tailEnd/>
          </a:ln>
        </p:spPr>
        <p:txBody>
          <a:bodyPr vert="eaVert" wrap="none" anchor="ctr"/>
          <a:lstStyle/>
          <a:p>
            <a:endParaRPr lang="en-IN"/>
          </a:p>
        </p:txBody>
      </p:sp>
      <p:sp>
        <p:nvSpPr>
          <p:cNvPr id="6" name="Rectangle 2"/>
          <p:cNvSpPr txBox="1">
            <a:spLocks noChangeArrowheads="1"/>
          </p:cNvSpPr>
          <p:nvPr/>
        </p:nvSpPr>
        <p:spPr>
          <a:xfrm>
            <a:off x="457200" y="274638"/>
            <a:ext cx="8229600" cy="563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Times New Roman" pitchFamily="18" charset="0"/>
                <a:ea typeface="+mj-ea"/>
                <a:cs typeface="+mj-cs"/>
              </a:rPr>
              <a:t>MECHANISM OF ACTION</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anim calcmode="lin" valueType="num">
                                      <p:cBhvr>
                                        <p:cTn id="14"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5"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2000"/>
                                        <p:tgtEl>
                                          <p:spTgt spid="2">
                                            <p:txEl>
                                              <p:pRg st="7" end="7"/>
                                            </p:txEl>
                                          </p:spTgt>
                                        </p:tgtEl>
                                      </p:cBhvr>
                                    </p:animEffect>
                                    <p:anim calcmode="lin" valueType="num">
                                      <p:cBhvr>
                                        <p:cTn id="20"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2000"/>
                                        <p:tgtEl>
                                          <p:spTgt spid="2">
                                            <p:txEl>
                                              <p:pRg st="10" end="10"/>
                                            </p:txEl>
                                          </p:spTgt>
                                        </p:tgtEl>
                                      </p:cBhvr>
                                    </p:animEffect>
                                    <p:anim calcmode="lin" valueType="num">
                                      <p:cBhvr>
                                        <p:cTn id="26"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7" dur="2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47"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6096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2. </a:t>
            </a:r>
            <a:r>
              <a:rPr kumimoji="0" lang="en-US" sz="3600" b="0" i="0" u="none" strike="noStrike" kern="1200" cap="none" spc="0" normalizeH="0" baseline="0" noProof="0" smtClean="0">
                <a:ln>
                  <a:noFill/>
                </a:ln>
                <a:solidFill>
                  <a:schemeClr val="tx1"/>
                </a:solidFill>
                <a:effectLst/>
                <a:uLnTx/>
                <a:uFillTx/>
                <a:latin typeface="Times New Roman" pitchFamily="18" charset="0"/>
                <a:ea typeface="+mn-ea"/>
                <a:cs typeface="+mn-cs"/>
              </a:rPr>
              <a:t>METALLIC IONS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mn-cs"/>
              </a:rPr>
              <a:t>	</a:t>
            </a: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eg: 	Zn &amp; Cu ions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mn-cs"/>
              </a:rPr>
              <a:t>	</a:t>
            </a:r>
            <a:r>
              <a:rPr kumimoji="0" lang="en-US" sz="2800" b="1" i="0" u="none" strike="noStrike" kern="1200" cap="none" spc="0" normalizeH="0" baseline="0" noProof="0" smtClean="0">
                <a:ln>
                  <a:noFill/>
                </a:ln>
                <a:solidFill>
                  <a:schemeClr val="tx1"/>
                </a:solidFill>
                <a:effectLst/>
                <a:uLnTx/>
                <a:uFillTx/>
                <a:latin typeface="Times New Roman" pitchFamily="18" charset="0"/>
                <a:ea typeface="+mn-ea"/>
                <a:cs typeface="+mn-cs"/>
              </a:rPr>
              <a:t>MECHANISM OF ACTION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It reduces the glycolytic activity in bacteria &amp;delays bacterial growth</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j-ea"/>
                <a:cs typeface="+mj-cs"/>
              </a:rPr>
              <a:t>3.QUARTERNARY AMMONIUM COMPOUNDS</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Cationic antiseptics &amp; surface active agents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Effective against gram positive organisms</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11"/>
          <p:cNvSpPr txBox="1">
            <a:spLocks/>
          </p:cNvSpPr>
          <p:nvPr/>
        </p:nvSpPr>
        <p:spPr>
          <a:xfrm>
            <a:off x="457200" y="304800"/>
            <a:ext cx="6637337" cy="6261100"/>
          </a:xfrm>
          <a:prstGeom prst="rect">
            <a:avLst/>
          </a:prstGeom>
        </p:spPr>
        <p:txBody>
          <a:bodyPr>
            <a:noAutofit/>
          </a:bodyPr>
          <a:lstStyle/>
          <a:p>
            <a:pPr marL="371475" marR="0" lvl="0" indent="-371475" algn="l" defTabSz="914400" rtl="0" eaLnBrk="1" fontAlgn="auto" latinLnBrk="0" hangingPunct="1">
              <a:lnSpc>
                <a:spcPct val="14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Mechanical plaque control</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Toothbrush </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(b) Dentifrice </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(c)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Interdental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cleaning aids</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Dental floss</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Interdental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brushes</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tooth pick</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(d) Oral irrigation</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Salvadora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persica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71475" marR="0" lvl="0" indent="-371475" algn="l" defTabSz="914400" rtl="0" eaLnBrk="1" fontAlgn="auto" latinLnBrk="0" hangingPunct="1">
              <a:lnSpc>
                <a:spcPct val="140000"/>
              </a:lnSpc>
              <a:spcBef>
                <a:spcPct val="20000"/>
              </a:spcBef>
              <a:spcAft>
                <a:spcPts val="0"/>
              </a:spcAft>
              <a:buClrTx/>
              <a:buSzTx/>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2"/>
              <a:buNone/>
              <a:tabLst/>
              <a:defRPr/>
            </a:pPr>
            <a:endParaRPr kumimoji="0" lang="ar-KW"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2"/>
              <a:buNone/>
              <a:tabLst/>
              <a:defRPr/>
            </a:pPr>
            <a:endParaRPr kumimoji="0" lang="ar-KW"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81000"/>
            <a:ext cx="8229600" cy="617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mn-cs"/>
              </a:rPr>
              <a:t>MECHANISM OF ACTION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Positively charged molecule reacts with negatively charged cell membrane phosphates and thereby disrupts the bacterial cell wall structure</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    Eg: Benzanthonium chloride, Benzalleonium      chloride and cetylpyredinium</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j-ea"/>
                <a:cs typeface="+mj-cs"/>
              </a:rPr>
              <a:t>4.SANGUINARINE</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It is a benzophenanthredine alkaloid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It is most effective against gram –ve organisms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Used in mouth rinse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Times New Roman" pitchFamily="18" charset="0"/>
                <a:ea typeface="+mj-ea"/>
                <a:cs typeface="+mj-cs"/>
              </a:rPr>
              <a:t>BISBIGUANIDES</a:t>
            </a:r>
            <a:endPar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pic>
        <p:nvPicPr>
          <p:cNvPr id="3" name="Picture 4" descr="chlo2"/>
          <p:cNvPicPr>
            <a:picLocks noChangeAspect="1" noChangeArrowheads="1"/>
          </p:cNvPicPr>
          <p:nvPr/>
        </p:nvPicPr>
        <p:blipFill>
          <a:blip r:embed="rId2"/>
          <a:srcRect/>
          <a:stretch>
            <a:fillRect/>
          </a:stretch>
        </p:blipFill>
        <p:spPr>
          <a:xfrm>
            <a:off x="5943600" y="1066800"/>
            <a:ext cx="2971800" cy="1981200"/>
          </a:xfrm>
          <a:prstGeom prst="rect">
            <a:avLst/>
          </a:prstGeom>
          <a:noFill/>
        </p:spPr>
      </p:pic>
      <p:pic>
        <p:nvPicPr>
          <p:cNvPr id="5" name="Picture 6" descr="chlor"/>
          <p:cNvPicPr>
            <a:picLocks noChangeAspect="1" noChangeArrowheads="1"/>
          </p:cNvPicPr>
          <p:nvPr/>
        </p:nvPicPr>
        <p:blipFill>
          <a:blip r:embed="rId3"/>
          <a:srcRect/>
          <a:stretch>
            <a:fillRect/>
          </a:stretch>
        </p:blipFill>
        <p:spPr bwMode="auto">
          <a:xfrm>
            <a:off x="6172200" y="3429000"/>
            <a:ext cx="2971800" cy="2438400"/>
          </a:xfrm>
          <a:prstGeom prst="rect">
            <a:avLst/>
          </a:prstGeom>
          <a:noFill/>
          <a:ln w="9525">
            <a:noFill/>
            <a:miter lim="800000"/>
            <a:headEnd/>
            <a:tailEnd/>
          </a:ln>
        </p:spPr>
      </p:pic>
      <p:sp>
        <p:nvSpPr>
          <p:cNvPr id="6" name="Rectangle 3"/>
          <p:cNvSpPr txBox="1">
            <a:spLocks noChangeArrowheads="1"/>
          </p:cNvSpPr>
          <p:nvPr/>
        </p:nvSpPr>
        <p:spPr>
          <a:xfrm>
            <a:off x="457200" y="1600200"/>
            <a:ext cx="4038600" cy="4525963"/>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CHLORHEXIDINE GLUCONATE(0.2%)</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It is a cationic bisbiguanide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Effective against gram +ve, gram –ve organisms, fungi, yeasts and viruses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Exhibit antiplaque &amp; antibacterial properties</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04800"/>
            <a:ext cx="8229600" cy="63246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MECHANISM OF ACTION</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Antiplaque</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 action of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chlorhexidine</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Prevents pellicle formation by blocking acidic groups on salivary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glycoproteins</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thereby reducing glycoprotein adsorption on to the tooth surface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Prevents adsorption of bacterial cell wall on to the tooth surface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Prevents binding of mature plaques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8229600" cy="6858000"/>
          </a:xfrm>
          <a:prstGeom prst="rect">
            <a:avLst/>
          </a:prstGeom>
        </p:spPr>
        <p:txBody>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Antibacterial action of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chlorhexidine</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It shows two actions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AutoNum type="arabicPeriod"/>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Bacteriostatic</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low concentrations</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Bacterial cell wall(-</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ve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charge)</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Reacts with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ve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charged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chlorhexidine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molecule</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Integrity of cell membrane altered</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CHX binds to inner membrane phospholipids &amp; increase 		        permeability </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Vital elements leak out &amp; this effect is reversible</a:t>
            </a:r>
          </a:p>
          <a:p>
            <a:pPr marL="1371600" marR="0" lvl="2" indent="-4572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04800"/>
            <a:ext cx="8305800" cy="61722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ADVERSE EFFECTS OF CHLORHEXIDINE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Brownish staining of tooth or restorations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Loss of taste sensation</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Rarely hypersensitivity to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chlorhexidine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has been reported</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Stenosis</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of parotid duct has also been reported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Times New Roman" pitchFamily="18" charset="0"/>
                <a:ea typeface="+mj-ea"/>
                <a:cs typeface="+mj-cs"/>
              </a:rPr>
              <a:t>ENZYMES</a:t>
            </a:r>
          </a:p>
        </p:txBody>
      </p:sp>
      <p:sp>
        <p:nvSpPr>
          <p:cNvPr id="3" name="Rectangle 3"/>
          <p:cNvSpPr txBox="1">
            <a:spLocks noChangeArrowheads="1"/>
          </p:cNvSpPr>
          <p:nvPr/>
        </p:nvSpPr>
        <p:spPr>
          <a:xfrm>
            <a:off x="0" y="1219200"/>
            <a:ext cx="82296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Enzymes has been used as active agents in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antiplaque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preparations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It is due to the fact that enzymes would be able to breakdown already formed matrix some plaques and calculus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Some are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proteolytic</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and have bactericidal action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eg</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Mucinase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mutanase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dextranase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Times New Roman" pitchFamily="18" charset="0"/>
                <a:ea typeface="+mj-ea"/>
                <a:cs typeface="+mj-cs"/>
              </a:rPr>
              <a:t>DELMOPINOL</a:t>
            </a:r>
            <a:endParaRPr kumimoji="0" lang="en-US" sz="36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3" name="Rectangle 3"/>
          <p:cNvSpPr txBox="1">
            <a:spLocks noChangeArrowheads="1"/>
          </p:cNvSpPr>
          <p:nvPr/>
        </p:nvSpPr>
        <p:spPr>
          <a:xfrm>
            <a:off x="228600" y="1066800"/>
            <a:ext cx="5486400" cy="5334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Inhibits plaque growth and reduces gingivitis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Mechanism of action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Interfere with plaque matrix formation &amp; also reduces bacterial adherence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It causes weak binding of plaque to tooth, thus aiding in easy removal of plaque by mechanical procedures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It is therefore indicated as a pre brushing mouth rinse</a:t>
            </a:r>
          </a:p>
        </p:txBody>
      </p:sp>
      <p:pic>
        <p:nvPicPr>
          <p:cNvPr id="4" name="Picture 4" descr="delmopinol"/>
          <p:cNvPicPr>
            <a:picLocks noChangeAspect="1" noChangeArrowheads="1"/>
          </p:cNvPicPr>
          <p:nvPr/>
        </p:nvPicPr>
        <p:blipFill>
          <a:blip r:embed="rId2"/>
          <a:srcRect/>
          <a:stretch>
            <a:fillRect/>
          </a:stretch>
        </p:blipFill>
        <p:spPr>
          <a:xfrm>
            <a:off x="5562600" y="1905000"/>
            <a:ext cx="2514600" cy="4724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8686800" cy="66294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Adverse effect of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delmopinol</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Staining of tooth &amp; tongue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Taste disturbances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Mucosal soreness &amp; erosion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219200"/>
            <a:ext cx="5181600" cy="5486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Dentifrice is a substance used with a tooth brush for the purpose of cleaning the accessible surfaces of the tooth</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It contains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therapeutic agent such as fluoride to inhibit caries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Antimicrobial agents-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chlorhexidine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cetrimide</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Anticalculus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agent    - Zn-chloride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400" dirty="0" err="1" smtClean="0">
                <a:latin typeface="Times New Roman" pitchFamily="18" charset="0"/>
              </a:rPr>
              <a:t>Anticariogenic</a:t>
            </a:r>
            <a:r>
              <a:rPr lang="en-US" sz="2400" dirty="0" smtClean="0">
                <a:latin typeface="Times New Roman" pitchFamily="18" charset="0"/>
              </a:rPr>
              <a:t> agents- sodium fluoride</a:t>
            </a:r>
          </a:p>
        </p:txBody>
      </p:sp>
      <p:pic>
        <p:nvPicPr>
          <p:cNvPr id="3" name="Picture 4" descr="dentifrices"/>
          <p:cNvPicPr>
            <a:picLocks noChangeAspect="1" noChangeArrowheads="1"/>
          </p:cNvPicPr>
          <p:nvPr/>
        </p:nvPicPr>
        <p:blipFill>
          <a:blip r:embed="rId2"/>
          <a:srcRect/>
          <a:stretch>
            <a:fillRect/>
          </a:stretch>
        </p:blipFill>
        <p:spPr>
          <a:xfrm>
            <a:off x="5562600" y="2286000"/>
            <a:ext cx="2362200" cy="2438400"/>
          </a:xfrm>
          <a:prstGeom prst="rect">
            <a:avLst/>
          </a:prstGeom>
          <a:noFill/>
        </p:spPr>
      </p:pic>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Times New Roman" pitchFamily="18" charset="0"/>
                <a:ea typeface="+mj-ea"/>
                <a:cs typeface="+mj-cs"/>
              </a:rPr>
              <a:t>DENTIFRICES</a:t>
            </a:r>
            <a:endPar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7"/>
          <p:cNvSpPr txBox="1">
            <a:spLocks/>
          </p:cNvSpPr>
          <p:nvPr/>
        </p:nvSpPr>
        <p:spPr>
          <a:xfrm>
            <a:off x="380999" y="0"/>
            <a:ext cx="7467599" cy="1399032"/>
          </a:xfrm>
          <a:prstGeom prst="rect">
            <a:avLst/>
          </a:prstGeom>
        </p:spPr>
        <p:txBody>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tint val="83000"/>
                    <a:satMod val="150000"/>
                  </a:schemeClr>
                </a:solidFill>
                <a:effectLst/>
                <a:uLnTx/>
                <a:uFillTx/>
                <a:latin typeface="+mj-lt"/>
                <a:ea typeface="+mj-ea"/>
                <a:cs typeface="+mj-cs"/>
              </a:rPr>
              <a:t>Introduction:</a:t>
            </a:r>
            <a:endParaRPr kumimoji="0" lang="ar-KW" sz="4400" b="1" i="0" u="none" strike="noStrike" kern="1200" cap="none" spc="0" normalizeH="0" baseline="0" noProof="0" dirty="0">
              <a:ln>
                <a:noFill/>
              </a:ln>
              <a:solidFill>
                <a:schemeClr val="accent1">
                  <a:tint val="83000"/>
                  <a:satMod val="150000"/>
                </a:schemeClr>
              </a:solidFill>
              <a:effectLst/>
              <a:uLnTx/>
              <a:uFillTx/>
              <a:latin typeface="+mj-lt"/>
              <a:ea typeface="+mj-ea"/>
              <a:cs typeface="+mj-cs"/>
            </a:endParaRPr>
          </a:p>
        </p:txBody>
      </p:sp>
      <p:sp>
        <p:nvSpPr>
          <p:cNvPr id="5" name="عنصر نائب للمحتوى 8"/>
          <p:cNvSpPr txBox="1">
            <a:spLocks/>
          </p:cNvSpPr>
          <p:nvPr/>
        </p:nvSpPr>
        <p:spPr>
          <a:xfrm>
            <a:off x="457198" y="1219200"/>
            <a:ext cx="7315199" cy="4800600"/>
          </a:xfrm>
          <a:prstGeom prst="rect">
            <a:avLst/>
          </a:prstGeom>
        </p:spPr>
        <p:txBody>
          <a:bodyPr>
            <a:noAutofit/>
          </a:bodyPr>
          <a:lstStyle/>
          <a:p>
            <a:pPr marL="64008" marR="0" lvl="0" algn="just"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Mechanical plaque control is the removal of microbial plaque and the prevention of its accumulation on the teeth and adjacent gingival surface by the use of tooth brush and other mechanical hygiene aids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066800"/>
            <a:ext cx="8229600" cy="54864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Polishing/ abrasive agents</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Ca carbonate</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Dicalcium</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phosphate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dihydrate</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Alumina</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Silica</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Functions</a:t>
            </a: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Mild abrasive action aids in illuminating plaque</a:t>
            </a: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Removes stained pellicle, restores natural luster, enhances enamel whiteness</a:t>
            </a:r>
          </a:p>
          <a:p>
            <a:pPr marL="990600" marR="0" lvl="1" indent="-5334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 name="Rectangle 2"/>
          <p:cNvSpPr txBox="1">
            <a:spLocks noChangeArrowheads="1"/>
          </p:cNvSpPr>
          <p:nvPr/>
        </p:nvSpPr>
        <p:spPr>
          <a:xfrm>
            <a:off x="457200" y="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Times New Roman" pitchFamily="18" charset="0"/>
                <a:ea typeface="+mj-ea"/>
                <a:cs typeface="+mj-cs"/>
              </a:rPr>
              <a:t>COMPOSITION</a:t>
            </a:r>
            <a:endPar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28600"/>
            <a:ext cx="8229600" cy="64008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2.Binding/ thickening agents</a:t>
            </a:r>
          </a:p>
          <a:p>
            <a:pPr marL="1371600" marR="0" lvl="2" indent="-457200" algn="l" defTabSz="914400" rtl="0" eaLnBrk="1" fontAlgn="auto" latinLnBrk="0" hangingPunct="1">
              <a:lnSpc>
                <a:spcPct val="100000"/>
              </a:lnSpc>
              <a:spcBef>
                <a:spcPct val="20000"/>
              </a:spcBef>
              <a:spcAft>
                <a:spcPts val="0"/>
              </a:spcAft>
              <a:buClrTx/>
              <a:buSzTx/>
              <a:buFontTx/>
              <a:buAutoNum type="alphaLcPeriod"/>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Water soluble agents</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Alginates, Sodium carboxy methyl cellulose etc</a:t>
            </a:r>
          </a:p>
          <a:p>
            <a:pPr marL="1371600" marR="0" lvl="2" indent="-457200" algn="l" defTabSz="914400" rtl="0" eaLnBrk="1" fontAlgn="auto" latinLnBrk="0" hangingPunct="1">
              <a:lnSpc>
                <a:spcPct val="100000"/>
              </a:lnSpc>
              <a:spcBef>
                <a:spcPct val="20000"/>
              </a:spcBef>
              <a:spcAft>
                <a:spcPts val="0"/>
              </a:spcAft>
              <a:buClrTx/>
              <a:buSzTx/>
              <a:buFontTx/>
              <a:buAutoNum type="alphaLcPeriod"/>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Water insoluble agents</a:t>
            </a:r>
          </a:p>
          <a:p>
            <a:pPr marL="1752600" marR="0" lvl="3" indent="-38100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Colloidal silica, Magnesium aluminium salts etc</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Functions</a:t>
            </a: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Controls stability &amp;constitency of tooth paste</a:t>
            </a: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3.Detergents/ surfactants</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Sodium lauryl sulfate</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Functions</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mn-cs"/>
              </a:rPr>
              <a:t> </a:t>
            </a:r>
          </a:p>
          <a:p>
            <a:pPr marL="990600" marR="0" lvl="1" indent="-5334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Produces foam &amp; removes food debris</a:t>
            </a:r>
          </a:p>
          <a:p>
            <a:pPr marL="990600" marR="0" lvl="1" indent="-5334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rPr>
              <a:t>Antimicrobial property</a:t>
            </a: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1752600" marR="0" lvl="3" indent="-3810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28600"/>
            <a:ext cx="8229600" cy="63246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4. Humectants </a:t>
            </a: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Sorbitol, glycerine, polyethylene glycol</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Function</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reduces the loss of moisture from tooth paste</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5. Flavoring agents</a:t>
            </a: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Peppermint oil, spearmint oil, oil of wintergreen</a:t>
            </a:r>
          </a:p>
          <a:p>
            <a:pPr marL="1371600" marR="0" lvl="2" indent="-457200" algn="l" defTabSz="9144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mn-cs"/>
              </a:rPr>
              <a:t>Function </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rPr>
              <a:t>Render the product pleasant to use &amp; leaves a fresh taste in mouth after use</a:t>
            </a:r>
          </a:p>
          <a:p>
            <a:pPr marL="609600" marR="0" lvl="0" indent="-609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04800"/>
            <a:ext cx="8229600" cy="6324600"/>
          </a:xfrm>
          <a:prstGeom prst="rect">
            <a:avLst/>
          </a:prstGeom>
        </p:spPr>
        <p:txBody>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6. Sweeteners and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colouring</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agents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tabLst/>
              <a:defRPr/>
            </a:pPr>
            <a:r>
              <a:rPr lang="en-US" sz="2400" dirty="0" smtClean="0">
                <a:latin typeface="Times New Roman" pitchFamily="18" charset="0"/>
              </a:rPr>
              <a:t>7.</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Anti bacterial agents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Triclosan</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delmopinol</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metallic ions &amp; Zn-citrate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trihydrate</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startAt="8"/>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Anticaries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agents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Na fluoride, stannous fluoride</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startAt="8"/>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Active agents-fluoride</a:t>
            </a:r>
          </a:p>
          <a:p>
            <a:pPr marL="609600" marR="0" lvl="0" indent="-609600" algn="l" defTabSz="914400" rtl="0" eaLnBrk="1" fontAlgn="auto" latinLnBrk="0" hangingPunct="1">
              <a:lnSpc>
                <a:spcPct val="90000"/>
              </a:lnSpc>
              <a:spcBef>
                <a:spcPct val="20000"/>
              </a:spcBef>
              <a:spcAft>
                <a:spcPts val="0"/>
              </a:spcAft>
              <a:buClrTx/>
              <a:buSzTx/>
              <a:buFontTx/>
              <a:buAutoNum type="arabicPeriod" startAt="8"/>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startAt="8"/>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Anticalculus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agents(crystal growth inhibitors)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Pyrophosphate, Zn citrate, Zn chloride</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startAt="8"/>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Desensitizing agents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Sodium fluoride, potassium nitrate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066800"/>
            <a:ext cx="4038600" cy="5791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 disclosing agent is a preparation in liquid, tablet or lozenge from which contains a dye or other coloring agents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 disclosing agent is used for identifying bacterial plaque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When applied to the teeth, the agents imparts its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colour</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to soft deposits but can be rinsed easily from clean tooth surface</a:t>
            </a:r>
          </a:p>
        </p:txBody>
      </p:sp>
      <p:pic>
        <p:nvPicPr>
          <p:cNvPr id="3" name="Picture 4" descr="disclosing agent"/>
          <p:cNvPicPr>
            <a:picLocks noChangeAspect="1" noChangeArrowheads="1"/>
          </p:cNvPicPr>
          <p:nvPr/>
        </p:nvPicPr>
        <p:blipFill>
          <a:blip r:embed="rId2"/>
          <a:srcRect/>
          <a:stretch>
            <a:fillRect/>
          </a:stretch>
        </p:blipFill>
        <p:spPr>
          <a:xfrm>
            <a:off x="4419600" y="1600200"/>
            <a:ext cx="3124200" cy="1492250"/>
          </a:xfrm>
          <a:prstGeom prst="rect">
            <a:avLst/>
          </a:prstGeom>
          <a:noFill/>
        </p:spPr>
      </p:pic>
      <p:pic>
        <p:nvPicPr>
          <p:cNvPr id="4" name="Picture 6" descr="disclosing agents"/>
          <p:cNvPicPr>
            <a:picLocks noChangeAspect="1" noChangeArrowheads="1"/>
          </p:cNvPicPr>
          <p:nvPr/>
        </p:nvPicPr>
        <p:blipFill>
          <a:blip r:embed="rId3"/>
          <a:srcRect/>
          <a:stretch>
            <a:fillRect/>
          </a:stretch>
        </p:blipFill>
        <p:spPr>
          <a:xfrm>
            <a:off x="4495800" y="4495800"/>
            <a:ext cx="3048000" cy="1524000"/>
          </a:xfrm>
          <a:prstGeom prst="rect">
            <a:avLst/>
          </a:prstGeom>
          <a:noFill/>
        </p:spPr>
      </p:pic>
      <p:sp>
        <p:nvSpPr>
          <p:cNvPr id="5" name="Rectangle 2"/>
          <p:cNvSpPr txBox="1">
            <a:spLocks noChangeArrowheads="1"/>
          </p:cNvSpPr>
          <p:nvPr/>
        </p:nvSpPr>
        <p:spPr>
          <a:xfrm>
            <a:off x="1524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mj-cs"/>
              </a:rPr>
              <a:t>DISCLOSING AGENTS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28600"/>
            <a:ext cx="8229600" cy="6400800"/>
          </a:xfrm>
          <a:prstGeom prst="rect">
            <a:avLst/>
          </a:prstGeom>
        </p:spPr>
        <p:txBody>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mn-cs"/>
              </a:rPr>
              <a:t>Agents used for disclosing plaque</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Iodine preparations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Skinners iodine solution</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Diluted tincture of iodine</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Mercurochrome preparations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Mercurochrome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soln</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5</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Flavored mercurochrome disclosing solution</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Bismark</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 brown</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Mebromin</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Erythrosine</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Fast green</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Fluoresin</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Two tone solutions</a:t>
            </a:r>
          </a:p>
          <a:p>
            <a:pPr marL="609600" marR="0" lvl="0" indent="-609600" algn="l" defTabSz="914400" rtl="0" eaLnBrk="1" fontAlgn="auto" latinLnBrk="0" hangingPunct="1">
              <a:lnSpc>
                <a:spcPct val="90000"/>
              </a:lnSpc>
              <a:spcBef>
                <a:spcPct val="20000"/>
              </a:spcBef>
              <a:spcAft>
                <a:spcPts val="0"/>
              </a:spcAft>
              <a:buClrTx/>
              <a:buSzTx/>
              <a:buFontTx/>
              <a:buAutoNum type="alphaLcPeriod"/>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Basic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n-ea"/>
                <a:cs typeface="+mn-cs"/>
              </a:rPr>
              <a:t>fuschin</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371600"/>
            <a:ext cx="7851648" cy="1828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60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t>PREVENTIVE   RESIN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60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60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t> RESTORATION</a:t>
            </a:r>
            <a:endParaRPr kumimoji="0" lang="en-IN" sz="60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57200"/>
            <a:ext cx="7851648" cy="1219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PREVENTIVE RESIN RESTORATION</a:t>
            </a:r>
            <a:endParaRPr kumimoji="0" lang="en-IN" sz="36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Content Placeholder 2"/>
          <p:cNvSpPr txBox="1">
            <a:spLocks/>
          </p:cNvSpPr>
          <p:nvPr/>
        </p:nvSpPr>
        <p:spPr>
          <a:xfrm>
            <a:off x="0" y="1828800"/>
            <a:ext cx="8229600" cy="438912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Are among the newer techniques which show long term success.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This treatment of resin restoration has various distinct advantages over the traditional amalgam restorations.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But it requires an excellent isolation of  moisture and saliva contamination.</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685800"/>
            <a:ext cx="8229600" cy="438912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PRR  utilizes the invasive and non invasive treatment of borderline or questionable caries.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The resin placed in the carious areas and adjacent caries susceptible areas, seals them from the oral environment and provides a  valuable treatment alternative to conventional restorations like amalgam.</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81000"/>
            <a:ext cx="8229600" cy="594360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Based on the extent and depth of the carious</a:t>
            </a:r>
            <a:r>
              <a:rPr lang="en-IN" sz="2800" dirty="0" smtClean="0"/>
              <a:t> </a:t>
            </a:r>
            <a:r>
              <a:rPr kumimoji="0" lang="en-IN" sz="2800" b="0" i="0" u="none" strike="noStrike" kern="1200" cap="none" spc="0" normalizeH="0" baseline="0" noProof="0" dirty="0" smtClean="0">
                <a:ln>
                  <a:noFill/>
                </a:ln>
                <a:solidFill>
                  <a:schemeClr val="tx1"/>
                </a:solidFill>
                <a:effectLst/>
                <a:uLnTx/>
                <a:uFillTx/>
                <a:latin typeface="+mn-lt"/>
                <a:ea typeface="+mn-ea"/>
                <a:cs typeface="+mn-cs"/>
              </a:rPr>
              <a:t>lesion , PRR are of 3 types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lang="en-IN" sz="2800" dirty="0" smtClean="0"/>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a) type A</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b) type B</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c) type C</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6" descr="hippo-oral-hygiene-500x337.jpg"/>
          <p:cNvPicPr>
            <a:picLocks noChangeAspect="1"/>
          </p:cNvPicPr>
          <p:nvPr/>
        </p:nvPicPr>
        <p:blipFill>
          <a:blip r:embed="rId2" cstate="print"/>
          <a:srcRect l="25867"/>
          <a:stretch>
            <a:fillRect/>
          </a:stretch>
        </p:blipFill>
        <p:spPr>
          <a:xfrm>
            <a:off x="4495800" y="2895600"/>
            <a:ext cx="3886200" cy="3962400"/>
          </a:xfrm>
          <a:prstGeom prst="rect">
            <a:avLst/>
          </a:prstGeom>
          <a:effectLst>
            <a:softEdge rad="112500"/>
          </a:effectLst>
        </p:spPr>
      </p:pic>
      <p:sp>
        <p:nvSpPr>
          <p:cNvPr id="4" name="عنصر نائب للنص 5"/>
          <p:cNvSpPr txBox="1">
            <a:spLocks/>
          </p:cNvSpPr>
          <p:nvPr/>
        </p:nvSpPr>
        <p:spPr>
          <a:xfrm>
            <a:off x="762000" y="0"/>
            <a:ext cx="4572000" cy="9372600"/>
          </a:xfrm>
          <a:prstGeom prst="rect">
            <a:avLst/>
          </a:prstGeom>
        </p:spPr>
        <p:txBody>
          <a:bodyPr/>
          <a:lstStyle/>
          <a:p>
            <a:pPr marL="371475" marR="0" lvl="0" indent="-371475" algn="l" defTabSz="914400" rtl="0" eaLnBrk="1" fontAlgn="auto" latinLnBrk="0" hangingPunct="1">
              <a:lnSpc>
                <a:spcPct val="140000"/>
              </a:lnSpc>
              <a:spcBef>
                <a:spcPct val="0"/>
              </a:spcBef>
              <a:spcAft>
                <a:spcPts val="0"/>
              </a:spcAft>
              <a:buClrTx/>
              <a:buSzTx/>
              <a:buFont typeface="Wingdings" pitchFamily="2" charset="2"/>
              <a:buAutoNum type="arabicPeriod"/>
              <a:tabLst/>
              <a:defRPr/>
            </a:pPr>
            <a:r>
              <a:rPr kumimoji="0" lang="en-US" sz="2800" b="0" i="0" u="none" strike="noStrike" kern="1200" cap="none" spc="0" normalizeH="0" baseline="0" noProof="0" dirty="0" smtClean="0">
                <a:ln>
                  <a:noFill/>
                </a:ln>
                <a:solidFill>
                  <a:schemeClr val="tx1"/>
                </a:solidFill>
                <a:effectLst/>
                <a:uLnTx/>
                <a:uFillTx/>
              </a:rPr>
              <a:t>Mechanical plaque control</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(a) Toothbrush </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(b) Dentifrice </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(c) </a:t>
            </a:r>
            <a:r>
              <a:rPr kumimoji="0" lang="en-US" sz="2800" b="0" i="0" u="none" strike="noStrike" kern="1200" cap="none" spc="0" normalizeH="0" baseline="0" noProof="0" dirty="0" err="1" smtClean="0">
                <a:ln>
                  <a:noFill/>
                </a:ln>
                <a:solidFill>
                  <a:schemeClr val="tx1"/>
                </a:solidFill>
                <a:effectLst/>
                <a:uLnTx/>
                <a:uFillTx/>
              </a:rPr>
              <a:t>Interdental</a:t>
            </a:r>
            <a:r>
              <a:rPr kumimoji="0" lang="en-US" sz="2800" b="0" i="0" u="none" strike="noStrike" kern="1200" cap="none" spc="0" normalizeH="0" baseline="0" noProof="0" dirty="0" smtClean="0">
                <a:ln>
                  <a:noFill/>
                </a:ln>
                <a:solidFill>
                  <a:schemeClr val="tx1"/>
                </a:solidFill>
                <a:effectLst/>
                <a:uLnTx/>
                <a:uFillTx/>
              </a:rPr>
              <a:t> cleaning aids</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 dental floss</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 toothpick</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 </a:t>
            </a:r>
            <a:r>
              <a:rPr kumimoji="0" lang="en-US" sz="2800" b="0" i="0" u="none" strike="noStrike" kern="1200" cap="none" spc="0" normalizeH="0" baseline="0" noProof="0" dirty="0" err="1" smtClean="0">
                <a:ln>
                  <a:noFill/>
                </a:ln>
                <a:solidFill>
                  <a:schemeClr val="tx1"/>
                </a:solidFill>
                <a:effectLst/>
                <a:uLnTx/>
                <a:uFillTx/>
              </a:rPr>
              <a:t>interproximal</a:t>
            </a:r>
            <a:r>
              <a:rPr kumimoji="0" lang="en-US" sz="2800" b="0" i="0" u="none" strike="noStrike" kern="1200" cap="none" spc="0" normalizeH="0" baseline="0" noProof="0" dirty="0" smtClean="0">
                <a:ln>
                  <a:noFill/>
                </a:ln>
                <a:solidFill>
                  <a:schemeClr val="tx1"/>
                </a:solidFill>
                <a:effectLst/>
                <a:uLnTx/>
                <a:uFillTx/>
              </a:rPr>
              <a:t> </a:t>
            </a:r>
            <a:r>
              <a:rPr lang="en-US" sz="2800" dirty="0" smtClean="0"/>
              <a:t>brushes</a:t>
            </a:r>
          </a:p>
          <a:p>
            <a:pPr marL="371475" marR="0" lvl="0" indent="-371475" algn="l" defTabSz="914400" rtl="0" eaLnBrk="1" fontAlgn="auto" latinLnBrk="0" hangingPunct="1">
              <a:lnSpc>
                <a:spcPct val="140000"/>
              </a:lnSpc>
              <a:spcBef>
                <a:spcPct val="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endParaRPr>
          </a:p>
          <a:p>
            <a:pPr marL="371475" marR="0" lvl="0" indent="-371475" algn="l" defTabSz="914400" rtl="0" eaLnBrk="1" fontAlgn="auto" latinLnBrk="0" hangingPunct="1">
              <a:lnSpc>
                <a:spcPct val="140000"/>
              </a:lnSpc>
              <a:spcBef>
                <a:spcPct val="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endParaRP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(d) Oral irrigation</a:t>
            </a:r>
          </a:p>
          <a:p>
            <a:pPr marL="371475" marR="0" lvl="0" indent="-371475" algn="l" defTabSz="914400" rtl="0" eaLnBrk="1" fontAlgn="auto" latinLnBrk="0" hangingPunct="1">
              <a:lnSpc>
                <a:spcPct val="14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    (e) </a:t>
            </a:r>
            <a:r>
              <a:rPr kumimoji="0" lang="en-US" sz="2800" b="0" i="0" u="none" strike="noStrike" kern="1200" cap="none" spc="0" normalizeH="0" baseline="0" noProof="0" dirty="0" err="1" smtClean="0">
                <a:ln>
                  <a:noFill/>
                </a:ln>
                <a:solidFill>
                  <a:schemeClr val="tx1"/>
                </a:solidFill>
                <a:effectLst/>
                <a:uLnTx/>
                <a:uFillTx/>
              </a:rPr>
              <a:t>Salvadora</a:t>
            </a:r>
            <a:r>
              <a:rPr kumimoji="0" lang="en-US" sz="2800" b="0" i="0" u="none" strike="noStrike" kern="1200" cap="none" spc="0" normalizeH="0" baseline="0" noProof="0" dirty="0" smtClean="0">
                <a:ln>
                  <a:noFill/>
                </a:ln>
                <a:solidFill>
                  <a:schemeClr val="tx1"/>
                </a:solidFill>
                <a:effectLst/>
                <a:uLnTx/>
                <a:uFillTx/>
              </a:rPr>
              <a:t> </a:t>
            </a:r>
            <a:r>
              <a:rPr kumimoji="0" lang="en-US" sz="2800" b="0" i="0" u="none" strike="noStrike" kern="1200" cap="none" spc="0" normalizeH="0" baseline="0" noProof="0" dirty="0" err="1" smtClean="0">
                <a:ln>
                  <a:noFill/>
                </a:ln>
                <a:solidFill>
                  <a:schemeClr val="tx1"/>
                </a:solidFill>
                <a:effectLst/>
                <a:uLnTx/>
                <a:uFillTx/>
              </a:rPr>
              <a:t>persica</a:t>
            </a:r>
            <a:endParaRPr kumimoji="0" lang="ar-KW" sz="2800" b="0" i="0" u="none" strike="noStrike" kern="1200" cap="none" spc="0" normalizeH="0" baseline="0" noProof="0" dirty="0" smtClean="0">
              <a:ln>
                <a:noFill/>
              </a:ln>
              <a:solidFill>
                <a:schemeClr val="tx1"/>
              </a:solidFill>
              <a:effectLst/>
              <a:uLnTx/>
              <a:uFillTx/>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TYPE A</a:t>
            </a:r>
            <a:endParaRPr kumimoji="0" lang="en-IN"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Content Placeholder 2"/>
          <p:cNvSpPr txBox="1">
            <a:spLocks/>
          </p:cNvSpPr>
          <p:nvPr/>
        </p:nvSpPr>
        <p:spPr>
          <a:xfrm>
            <a:off x="0" y="1752600"/>
            <a:ext cx="8229600" cy="438912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Comprises of deep pit and fissures where caries is limited to enamel.</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The preparation size is very small.</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A slow speed round bur is used to remove any decalcified enamel.</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Unfilled resin or sealant is used to restore the preparations of carious lesions.</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35480"/>
            <a:ext cx="8229600" cy="438912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Minimal  exploratory carious lesion.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The preparation is by size 2 round bur.</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The restoration requires some filler to the unfilled resin.</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381000" y="533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TYPE B</a:t>
            </a:r>
            <a:endParaRPr kumimoji="0" lang="en-IN"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TYPE C</a:t>
            </a:r>
            <a:endParaRPr kumimoji="0" lang="en-IN"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Content Placeholder 2"/>
          <p:cNvSpPr txBox="1">
            <a:spLocks/>
          </p:cNvSpPr>
          <p:nvPr/>
        </p:nvSpPr>
        <p:spPr>
          <a:xfrm>
            <a:off x="0" y="990600"/>
            <a:ext cx="8229600" cy="5562600"/>
          </a:xfrm>
          <a:prstGeom prst="rect">
            <a:avLst/>
          </a:prstGeom>
        </p:spPr>
        <p:txBody>
          <a:bodyPr>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q"/>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need for greater exploratory preparation into dentin.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q"/>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large size bur is used.</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A bevel is placed on the enamel </a:t>
            </a:r>
            <a:r>
              <a:rPr kumimoji="0" lang="en-IN" sz="2400" b="0" i="0" u="none" strike="noStrike" kern="1200" cap="none" spc="0" normalizeH="0" baseline="0" noProof="0" dirty="0" err="1" smtClean="0">
                <a:ln>
                  <a:noFill/>
                </a:ln>
                <a:solidFill>
                  <a:schemeClr val="tx1"/>
                </a:solidFill>
                <a:effectLst/>
                <a:uLnTx/>
                <a:uFillTx/>
                <a:latin typeface="+mn-lt"/>
                <a:ea typeface="+mn-ea"/>
                <a:cs typeface="+mn-cs"/>
              </a:rPr>
              <a:t>cavosurface</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margin of the preparation.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Unfilled resin layer followed by filled composite is introduced into the preparation.</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STEPS TO BE FOLLOWED</a:t>
            </a:r>
            <a:endParaRPr kumimoji="0" lang="en-IN"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Content Placeholder 2"/>
          <p:cNvSpPr txBox="1">
            <a:spLocks/>
          </p:cNvSpPr>
          <p:nvPr/>
        </p:nvSpPr>
        <p:spPr>
          <a:xfrm>
            <a:off x="-152400" y="1295400"/>
            <a:ext cx="8229600" cy="4876800"/>
          </a:xfrm>
          <a:prstGeom prst="rect">
            <a:avLst/>
          </a:prstGeom>
        </p:spPr>
        <p:txBody>
          <a:bodyPr>
            <a:normAutofit fontScale="92500" lnSpcReduction="2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Thorough prophylaxis  to be done.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Teeth  should be isolated with rubber dam or cotton rolls.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Any decalcified areas over the tooth surface to be removed with the bur.</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Acid etchant to be applied.</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Washing and drying.</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 Bonding  agent to be applied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Then the cavity to be restored with sealant.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44"/>
          <p:cNvPicPr>
            <a:picLocks noChangeAspect="1" noChangeArrowheads="1"/>
          </p:cNvPicPr>
          <p:nvPr/>
        </p:nvPicPr>
        <p:blipFill>
          <a:blip r:embed="rId2"/>
          <a:srcRect/>
          <a:stretch>
            <a:fillRect/>
          </a:stretch>
        </p:blipFill>
        <p:spPr bwMode="auto">
          <a:xfrm>
            <a:off x="0" y="1676400"/>
            <a:ext cx="3733085" cy="4214841"/>
          </a:xfrm>
          <a:prstGeom prst="rect">
            <a:avLst/>
          </a:prstGeom>
          <a:noFill/>
        </p:spPr>
      </p:pic>
      <p:pic>
        <p:nvPicPr>
          <p:cNvPr id="3" name="Picture 1045"/>
          <p:cNvPicPr>
            <a:picLocks noChangeAspect="1" noChangeArrowheads="1"/>
          </p:cNvPicPr>
          <p:nvPr/>
        </p:nvPicPr>
        <p:blipFill>
          <a:blip r:embed="rId3"/>
          <a:srcRect/>
          <a:stretch>
            <a:fillRect/>
          </a:stretch>
        </p:blipFill>
        <p:spPr bwMode="auto">
          <a:xfrm>
            <a:off x="4343400" y="1676400"/>
            <a:ext cx="4000528" cy="4214842"/>
          </a:xfrm>
          <a:prstGeom prst="rect">
            <a:avLst/>
          </a:prstGeom>
          <a:noFill/>
        </p:spPr>
      </p:pic>
      <p:sp>
        <p:nvSpPr>
          <p:cNvPr id="5" name="TextBox 4"/>
          <p:cNvSpPr txBox="1"/>
          <p:nvPr/>
        </p:nvSpPr>
        <p:spPr>
          <a:xfrm>
            <a:off x="304800" y="685800"/>
            <a:ext cx="1560042" cy="523220"/>
          </a:xfrm>
          <a:prstGeom prst="rect">
            <a:avLst/>
          </a:prstGeom>
          <a:noFill/>
        </p:spPr>
        <p:txBody>
          <a:bodyPr wrap="none" rtlCol="0">
            <a:spAutoFit/>
          </a:bodyPr>
          <a:lstStyle/>
          <a:p>
            <a:r>
              <a:rPr lang="en-US" sz="2800" b="1" dirty="0" smtClean="0"/>
              <a:t>TYPE  A</a:t>
            </a:r>
            <a:endParaRPr lang="en-US" sz="2800" b="1" dirty="0"/>
          </a:p>
        </p:txBody>
      </p:sp>
      <p:sp>
        <p:nvSpPr>
          <p:cNvPr id="6" name="TextBox 5"/>
          <p:cNvSpPr txBox="1"/>
          <p:nvPr/>
        </p:nvSpPr>
        <p:spPr>
          <a:xfrm>
            <a:off x="6096000" y="762000"/>
            <a:ext cx="1561646" cy="584775"/>
          </a:xfrm>
          <a:prstGeom prst="rect">
            <a:avLst/>
          </a:prstGeom>
          <a:noFill/>
        </p:spPr>
        <p:txBody>
          <a:bodyPr wrap="none" rtlCol="0">
            <a:spAutoFit/>
          </a:bodyPr>
          <a:lstStyle/>
          <a:p>
            <a:r>
              <a:rPr lang="en-US" sz="3200" dirty="0" smtClean="0"/>
              <a:t>TYPE B</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ADVANTAGES</a:t>
            </a:r>
            <a:endParaRPr kumimoji="0" lang="en-IN"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Content Placeholder 2"/>
          <p:cNvSpPr txBox="1">
            <a:spLocks/>
          </p:cNvSpPr>
          <p:nvPr/>
        </p:nvSpPr>
        <p:spPr>
          <a:xfrm>
            <a:off x="-152400" y="1143000"/>
            <a:ext cx="8763000" cy="571500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Minimal cavity preparation is required</a:t>
            </a:r>
            <a:r>
              <a:rPr kumimoji="0" lang="en-IN" sz="2800" b="0" i="0" u="none" strike="noStrike" kern="1200" cap="none" spc="0" normalizeH="0" noProof="0" dirty="0" smtClean="0">
                <a:ln>
                  <a:noFill/>
                </a:ln>
                <a:solidFill>
                  <a:schemeClr val="tx1"/>
                </a:solidFill>
                <a:effectLst/>
                <a:uLnTx/>
                <a:uFillTx/>
                <a:latin typeface="+mn-lt"/>
                <a:ea typeface="+mn-ea"/>
                <a:cs typeface="+mn-cs"/>
              </a:rPr>
              <a:t> </a:t>
            </a:r>
            <a:r>
              <a:rPr kumimoji="0" lang="en-IN" sz="2800" b="0" i="0" u="none" strike="noStrike" kern="1200" cap="none" spc="0" normalizeH="0" baseline="0" noProof="0" dirty="0" smtClean="0">
                <a:ln>
                  <a:noFill/>
                </a:ln>
                <a:solidFill>
                  <a:schemeClr val="tx1"/>
                </a:solidFill>
                <a:effectLst/>
                <a:uLnTx/>
                <a:uFillTx/>
                <a:latin typeface="+mn-lt"/>
                <a:ea typeface="+mn-ea"/>
                <a:cs typeface="+mn-cs"/>
              </a:rPr>
              <a:t>thus prevents unnecessary removal of healthy tooth structure for retention.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Seals caries thus halting the destruction of tooth.</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IN" sz="28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IN" sz="2800" b="0" i="0" u="none" strike="noStrike" kern="1200" cap="none" spc="0" normalizeH="0" baseline="0" noProof="0" dirty="0" smtClean="0">
                <a:ln>
                  <a:noFill/>
                </a:ln>
                <a:solidFill>
                  <a:schemeClr val="tx1"/>
                </a:solidFill>
                <a:effectLst/>
                <a:uLnTx/>
                <a:uFillTx/>
                <a:latin typeface="+mn-lt"/>
                <a:ea typeface="+mn-ea"/>
                <a:cs typeface="+mn-cs"/>
              </a:rPr>
              <a:t>: teeth with pit and fissure</a:t>
            </a:r>
          </a:p>
        </p:txBody>
      </p:sp>
      <p:sp>
        <p:nvSpPr>
          <p:cNvPr id="4" name="Content Placeholder 2"/>
          <p:cNvSpPr txBox="1">
            <a:spLocks/>
          </p:cNvSpPr>
          <p:nvPr/>
        </p:nvSpPr>
        <p:spPr>
          <a:xfrm>
            <a:off x="0" y="4663440"/>
            <a:ext cx="8229600" cy="438912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Loss of  the restoration and subsequent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replacement  proves to be less invasive than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that for conventional restoration like amalgam.</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PIT AND FISSURE SEALENT</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err="1" smtClean="0"/>
              <a:t>Sealents</a:t>
            </a:r>
            <a:r>
              <a:rPr lang="en-US" dirty="0" smtClean="0"/>
              <a:t> acts as covering of deep pit and fissures and provides a mechanical barrier against </a:t>
            </a:r>
            <a:r>
              <a:rPr lang="en-US" dirty="0" err="1" smtClean="0"/>
              <a:t>cariogenic</a:t>
            </a:r>
            <a:r>
              <a:rPr lang="en-US" dirty="0" smtClean="0"/>
              <a:t> bacteria</a:t>
            </a:r>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r>
              <a:rPr lang="en-US" dirty="0" smtClean="0"/>
              <a:t>The procedure is aesthetic, cost effective and non invasive</a:t>
            </a:r>
          </a:p>
          <a:p>
            <a:pPr>
              <a:buFont typeface="Wingdings" pitchFamily="2" charset="2"/>
              <a:buChar char="q"/>
            </a:pPr>
            <a:endParaRPr lang="en-US" dirty="0" smtClean="0"/>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Criterias</a:t>
            </a:r>
            <a:r>
              <a:rPr lang="en-US" dirty="0" smtClean="0"/>
              <a:t> for </a:t>
            </a:r>
            <a:r>
              <a:rPr lang="en-US" dirty="0" err="1" smtClean="0"/>
              <a:t>sealent</a:t>
            </a:r>
            <a:r>
              <a:rPr lang="en-US" dirty="0" smtClean="0"/>
              <a:t> placement</a:t>
            </a:r>
            <a:endParaRPr lang="en-US" dirty="0"/>
          </a:p>
        </p:txBody>
      </p:sp>
      <p:sp>
        <p:nvSpPr>
          <p:cNvPr id="3" name="Content Placeholder 2"/>
          <p:cNvSpPr>
            <a:spLocks noGrp="1"/>
          </p:cNvSpPr>
          <p:nvPr>
            <p:ph idx="1"/>
          </p:nvPr>
        </p:nvSpPr>
        <p:spPr/>
        <p:txBody>
          <a:bodyPr/>
          <a:lstStyle/>
          <a:p>
            <a:pPr marL="514350" indent="-514350">
              <a:buFont typeface="Wingdings" pitchFamily="2" charset="2"/>
              <a:buChar char="q"/>
            </a:pPr>
            <a:r>
              <a:rPr lang="en-US" dirty="0" smtClean="0"/>
              <a:t>Patients under high caries risk:</a:t>
            </a:r>
          </a:p>
          <a:p>
            <a:pPr marL="514350" indent="-514350">
              <a:buFont typeface="Wingdings" pitchFamily="2" charset="2"/>
              <a:buChar char="§"/>
            </a:pPr>
            <a:r>
              <a:rPr lang="en-US" dirty="0" smtClean="0"/>
              <a:t>1.Pit and fissure anatomy</a:t>
            </a:r>
          </a:p>
          <a:p>
            <a:pPr marL="514350" indent="-514350">
              <a:buFont typeface="Wingdings" pitchFamily="2" charset="2"/>
              <a:buChar char="§"/>
            </a:pPr>
            <a:r>
              <a:rPr lang="en-US" dirty="0" smtClean="0"/>
              <a:t>2. </a:t>
            </a:r>
            <a:r>
              <a:rPr lang="en-US" dirty="0" err="1" smtClean="0"/>
              <a:t>cariogenic</a:t>
            </a:r>
            <a:r>
              <a:rPr lang="en-US" dirty="0" smtClean="0"/>
              <a:t> diet</a:t>
            </a:r>
          </a:p>
          <a:p>
            <a:pPr marL="514350" indent="-514350">
              <a:buFont typeface="Wingdings" pitchFamily="2" charset="2"/>
              <a:buChar char="§"/>
            </a:pPr>
            <a:r>
              <a:rPr lang="en-US" dirty="0" smtClean="0"/>
              <a:t>3.past history of high </a:t>
            </a:r>
            <a:r>
              <a:rPr lang="en-US" dirty="0" err="1" smtClean="0"/>
              <a:t>prevalance</a:t>
            </a:r>
            <a:r>
              <a:rPr lang="en-US" dirty="0" smtClean="0"/>
              <a:t> of caries</a:t>
            </a:r>
          </a:p>
          <a:p>
            <a:pPr marL="514350" indent="-514350">
              <a:buFont typeface="Wingdings" pitchFamily="2" charset="2"/>
              <a:buChar char="§"/>
            </a:pPr>
            <a:r>
              <a:rPr lang="en-US" dirty="0" smtClean="0"/>
              <a:t>4.low fluoride intake</a:t>
            </a:r>
          </a:p>
          <a:p>
            <a:pPr marL="514350" indent="-514350">
              <a:buFont typeface="Wingdings" pitchFamily="2" charset="2"/>
              <a:buChar char="q"/>
            </a:pPr>
            <a:endParaRPr lang="en-US" dirty="0" smtClean="0"/>
          </a:p>
          <a:p>
            <a:pPr marL="514350" indent="-514350">
              <a:buFont typeface="Wingdings" pitchFamily="2" charset="2"/>
              <a:buChar char="q"/>
            </a:pPr>
            <a:r>
              <a:rPr lang="en-US" dirty="0" smtClean="0"/>
              <a:t>OTHER CONSIDERATIONS</a:t>
            </a:r>
          </a:p>
          <a:p>
            <a:pPr marL="514350" indent="-514350">
              <a:buNone/>
            </a:pPr>
            <a:r>
              <a:rPr lang="en-US" dirty="0" smtClean="0"/>
              <a:t>1.Teeth with deep grooves and fissures will benefit from sealant placement immediately after placement</a:t>
            </a:r>
          </a:p>
          <a:p>
            <a:pPr marL="514350" indent="-514350">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 OF SEALENT PLACEMENT</a:t>
            </a:r>
            <a:endParaRPr lang="en-US" dirty="0"/>
          </a:p>
        </p:txBody>
      </p:sp>
      <p:sp>
        <p:nvSpPr>
          <p:cNvPr id="3" name="Content Placeholder 2"/>
          <p:cNvSpPr>
            <a:spLocks noGrp="1"/>
          </p:cNvSpPr>
          <p:nvPr>
            <p:ph idx="1"/>
          </p:nvPr>
        </p:nvSpPr>
        <p:spPr/>
        <p:txBody>
          <a:bodyPr/>
          <a:lstStyle/>
          <a:p>
            <a:r>
              <a:rPr lang="en-US" dirty="0" smtClean="0"/>
              <a:t>Presence of decay</a:t>
            </a:r>
          </a:p>
          <a:p>
            <a:endParaRPr lang="en-US" dirty="0" smtClean="0"/>
          </a:p>
          <a:p>
            <a:r>
              <a:rPr lang="en-US" dirty="0" smtClean="0"/>
              <a:t>Primary teeth close to exfoliation</a:t>
            </a:r>
          </a:p>
          <a:p>
            <a:endParaRPr lang="en-US" dirty="0" smtClean="0"/>
          </a:p>
          <a:p>
            <a:r>
              <a:rPr lang="en-US" dirty="0" smtClean="0"/>
              <a:t>Inability to isolate and maintain a dry field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Glass </a:t>
            </a:r>
            <a:r>
              <a:rPr lang="en-US" dirty="0" err="1" smtClean="0"/>
              <a:t>ionomer</a:t>
            </a:r>
            <a:r>
              <a:rPr lang="en-US" dirty="0" smtClean="0"/>
              <a:t> </a:t>
            </a:r>
            <a:r>
              <a:rPr lang="en-US" dirty="0" err="1" smtClean="0"/>
              <a:t>vs</a:t>
            </a:r>
            <a:r>
              <a:rPr lang="en-US" dirty="0" smtClean="0"/>
              <a:t> resin based </a:t>
            </a:r>
            <a:r>
              <a:rPr lang="en-US" dirty="0" err="1" smtClean="0"/>
              <a:t>sealent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Fluoride releasing GIC is a good choice for sealant in </a:t>
            </a:r>
            <a:r>
              <a:rPr lang="en-US" smtClean="0"/>
              <a:t>case of</a:t>
            </a:r>
            <a:endParaRPr lang="en-US" dirty="0" smtClean="0"/>
          </a:p>
          <a:p>
            <a:pPr>
              <a:buFont typeface="Arial" pitchFamily="34" charset="0"/>
              <a:buChar char="•"/>
            </a:pPr>
            <a:r>
              <a:rPr lang="en-US" dirty="0" smtClean="0"/>
              <a:t>1.Partially erupted teeth</a:t>
            </a:r>
          </a:p>
          <a:p>
            <a:pPr>
              <a:buFont typeface="Arial" pitchFamily="34" charset="0"/>
              <a:buChar char="•"/>
            </a:pPr>
            <a:r>
              <a:rPr lang="en-US" dirty="0" smtClean="0"/>
              <a:t>2.Teeth which is difficult to isolate</a:t>
            </a:r>
          </a:p>
          <a:p>
            <a:pPr>
              <a:buFont typeface="Arial" pitchFamily="34" charset="0"/>
              <a:buChar char="•"/>
            </a:pPr>
            <a:r>
              <a:rPr lang="en-US" dirty="0" smtClean="0"/>
              <a:t>3.GIC is moisture tolerant and excellent as a transitional material</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7" descr="toothbrushes-graphicsfairy002sm.jpg"/>
          <p:cNvPicPr>
            <a:picLocks noChangeAspect="1"/>
          </p:cNvPicPr>
          <p:nvPr/>
        </p:nvPicPr>
        <p:blipFill>
          <a:blip r:embed="rId2" cstate="print"/>
          <a:srcRect/>
          <a:stretch>
            <a:fillRect/>
          </a:stretch>
        </p:blipFill>
        <p:spPr>
          <a:xfrm>
            <a:off x="4267200" y="0"/>
            <a:ext cx="4660900" cy="4525963"/>
          </a:xfrm>
          <a:prstGeom prst="rect">
            <a:avLst/>
          </a:prstGeom>
        </p:spPr>
      </p:pic>
      <p:pic>
        <p:nvPicPr>
          <p:cNvPr id="3" name="صورة 8" descr="1043-30a-7.jpg"/>
          <p:cNvPicPr>
            <a:picLocks noChangeAspect="1"/>
          </p:cNvPicPr>
          <p:nvPr/>
        </p:nvPicPr>
        <p:blipFill>
          <a:blip r:embed="rId3"/>
          <a:srcRect/>
          <a:stretch>
            <a:fillRect/>
          </a:stretch>
        </p:blipFill>
        <p:spPr bwMode="auto">
          <a:xfrm>
            <a:off x="4343401" y="4800600"/>
            <a:ext cx="4800600" cy="1828800"/>
          </a:xfrm>
          <a:prstGeom prst="rect">
            <a:avLst/>
          </a:prstGeom>
          <a:noFill/>
          <a:ln w="9525">
            <a:noFill/>
            <a:miter lim="800000"/>
            <a:headEnd/>
            <a:tailEnd/>
          </a:ln>
        </p:spPr>
      </p:pic>
      <p:sp>
        <p:nvSpPr>
          <p:cNvPr id="4" name="عنصر نائب للمحتوى 5"/>
          <p:cNvSpPr txBox="1">
            <a:spLocks/>
          </p:cNvSpPr>
          <p:nvPr/>
        </p:nvSpPr>
        <p:spPr>
          <a:xfrm>
            <a:off x="0" y="1371600"/>
            <a:ext cx="4038600" cy="5029200"/>
          </a:xfrm>
          <a:prstGeom prst="rect">
            <a:avLst/>
          </a:prstGeom>
        </p:spPr>
        <p:txBody>
          <a:bodyPr>
            <a:noAutofit/>
          </a:bodyPr>
          <a:lstStyle/>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bristle tooth brush appeared about the year of 1600 in China and later was patented in America in 1857. </a:t>
            </a: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endParaRPr lang="en-US" sz="2000" dirty="0" smtClean="0"/>
          </a:p>
          <a:p>
            <a:pPr marL="448056" marR="0" lvl="0" indent="-384048" algn="l" defTabSz="914400" rtl="0" eaLnBrk="1" fontAlgn="auto" latinLnBrk="0" hangingPunct="1">
              <a:lnSpc>
                <a:spcPct val="15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Originally, they are varied in size, length, hardness of the bristle, and even in the arrangement of the bristle</a:t>
            </a:r>
            <a:endParaRPr kumimoji="0" lang="ar-KW"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609600" y="228600"/>
            <a:ext cx="4800600" cy="523220"/>
          </a:xfrm>
          <a:prstGeom prst="rect">
            <a:avLst/>
          </a:prstGeom>
          <a:noFill/>
        </p:spPr>
        <p:txBody>
          <a:bodyPr wrap="square" rtlCol="0">
            <a:spAutoFit/>
          </a:bodyPr>
          <a:lstStyle/>
          <a:p>
            <a:r>
              <a:rPr lang="en-US" sz="2800" dirty="0" smtClean="0"/>
              <a:t>TOOTH BRUSH</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Resin based sealer</a:t>
            </a:r>
            <a:endParaRPr lang="en-US" dirty="0"/>
          </a:p>
        </p:txBody>
      </p:sp>
      <p:sp>
        <p:nvSpPr>
          <p:cNvPr id="3" name="Content Placeholder 2"/>
          <p:cNvSpPr>
            <a:spLocks noGrp="1"/>
          </p:cNvSpPr>
          <p:nvPr>
            <p:ph idx="1"/>
          </p:nvPr>
        </p:nvSpPr>
        <p:spPr/>
        <p:txBody>
          <a:bodyPr/>
          <a:lstStyle/>
          <a:p>
            <a:r>
              <a:rPr lang="en-US" dirty="0" smtClean="0"/>
              <a:t>Resin based sealer higher bond strength and better retention</a:t>
            </a:r>
          </a:p>
          <a:p>
            <a:endParaRPr lang="en-US" dirty="0" smtClean="0"/>
          </a:p>
          <a:p>
            <a:r>
              <a:rPr lang="en-US" dirty="0" smtClean="0"/>
              <a:t>Once the tooth has totally erupted a resin based sealer should be used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a:t>
            </a:r>
            <a:br>
              <a:rPr lang="en-US" dirty="0" smtClean="0"/>
            </a:br>
            <a:endParaRPr lang="en-US" dirty="0"/>
          </a:p>
        </p:txBody>
      </p:sp>
      <p:sp>
        <p:nvSpPr>
          <p:cNvPr id="3" name="Content Placeholder 2"/>
          <p:cNvSpPr>
            <a:spLocks noGrp="1"/>
          </p:cNvSpPr>
          <p:nvPr>
            <p:ph idx="1"/>
          </p:nvPr>
        </p:nvSpPr>
        <p:spPr/>
        <p:txBody>
          <a:bodyPr/>
          <a:lstStyle/>
          <a:p>
            <a:r>
              <a:rPr lang="en-US" dirty="0" smtClean="0"/>
              <a:t>One of the best preventive measures we can offer to the patients</a:t>
            </a:r>
          </a:p>
          <a:p>
            <a:endParaRPr lang="en-US" dirty="0" smtClean="0"/>
          </a:p>
          <a:p>
            <a:r>
              <a:rPr lang="en-US" dirty="0" smtClean="0"/>
              <a:t>Cost effective and conservative method</a:t>
            </a:r>
          </a:p>
          <a:p>
            <a:endParaRPr lang="en-US" dirty="0" smtClean="0"/>
          </a:p>
          <a:p>
            <a:r>
              <a:rPr lang="en-US" dirty="0" smtClean="0"/>
              <a:t>When properly placed sealants have proven longevity</a:t>
            </a:r>
          </a:p>
          <a:p>
            <a:endParaRPr lang="en-US" dirty="0" smtClean="0"/>
          </a:p>
          <a:p>
            <a:r>
              <a:rPr lang="en-US" dirty="0" smtClean="0"/>
              <a:t>Simple and fast method of placement</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73006154figure_4.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0" y="0"/>
            <a:ext cx="7892545" cy="1569660"/>
          </a:xfrm>
          <a:prstGeom prst="rect">
            <a:avLst/>
          </a:prstGeom>
          <a:solidFill>
            <a:schemeClr val="bg1"/>
          </a:solidFill>
        </p:spPr>
        <p:txBody>
          <a:bodyPr wrap="none" rtlCol="0">
            <a:spAutoFit/>
          </a:bodyPr>
          <a:lstStyle/>
          <a:p>
            <a:r>
              <a:rPr lang="en-US" sz="4800" dirty="0" smtClean="0">
                <a:solidFill>
                  <a:srgbClr val="FF0000"/>
                </a:solidFill>
              </a:rPr>
              <a:t>TOOTH SEPARATION  MATRIX</a:t>
            </a:r>
          </a:p>
          <a:p>
            <a:r>
              <a:rPr lang="en-US" sz="4800" dirty="0" smtClean="0">
                <a:solidFill>
                  <a:srgbClr val="FF0000"/>
                </a:solidFill>
              </a:rPr>
              <a:t>AND WEDGES</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286776" cy="6863417"/>
          </a:xfrm>
          <a:prstGeom prst="rect">
            <a:avLst/>
          </a:prstGeom>
          <a:noFill/>
        </p:spPr>
        <p:txBody>
          <a:bodyPr wrap="square" rtlCol="0">
            <a:spAutoFit/>
          </a:bodyPr>
          <a:lstStyle/>
          <a:p>
            <a:pPr>
              <a:buFont typeface="Wingdings" pitchFamily="2" charset="2"/>
              <a:buChar char="§"/>
            </a:pPr>
            <a:r>
              <a:rPr lang="en-IN" sz="4000" dirty="0" smtClean="0">
                <a:solidFill>
                  <a:srgbClr val="FF0000"/>
                </a:solidFill>
              </a:rPr>
              <a:t>INTRODUCTION</a:t>
            </a:r>
          </a:p>
          <a:p>
            <a:pPr>
              <a:buFont typeface="Wingdings" pitchFamily="2" charset="2"/>
              <a:buChar char="§"/>
            </a:pPr>
            <a:endParaRPr lang="en-IN" sz="4000" dirty="0" smtClean="0">
              <a:solidFill>
                <a:srgbClr val="FF0000"/>
              </a:solidFill>
            </a:endParaRPr>
          </a:p>
          <a:p>
            <a:pPr>
              <a:buFont typeface="Wingdings" pitchFamily="2" charset="2"/>
              <a:buChar char="§"/>
            </a:pPr>
            <a:r>
              <a:rPr lang="en-IN" sz="4000" dirty="0" smtClean="0">
                <a:solidFill>
                  <a:srgbClr val="FF0000"/>
                </a:solidFill>
              </a:rPr>
              <a:t>DEFNITIONS</a:t>
            </a:r>
          </a:p>
          <a:p>
            <a:pPr>
              <a:buFont typeface="Wingdings" pitchFamily="2" charset="2"/>
              <a:buChar char="§"/>
            </a:pPr>
            <a:endParaRPr lang="en-IN" sz="4000" dirty="0" smtClean="0">
              <a:solidFill>
                <a:srgbClr val="FF0000"/>
              </a:solidFill>
            </a:endParaRPr>
          </a:p>
          <a:p>
            <a:pPr>
              <a:buFont typeface="Wingdings" pitchFamily="2" charset="2"/>
              <a:buChar char="§"/>
            </a:pPr>
            <a:r>
              <a:rPr lang="en-IN" sz="4000" dirty="0" smtClean="0">
                <a:solidFill>
                  <a:srgbClr val="FF0000"/>
                </a:solidFill>
              </a:rPr>
              <a:t>NEED FOR TOOTH SEPARATION</a:t>
            </a:r>
          </a:p>
          <a:p>
            <a:pPr>
              <a:buFont typeface="Wingdings" pitchFamily="2" charset="2"/>
              <a:buChar char="§"/>
            </a:pPr>
            <a:endParaRPr lang="en-IN" sz="4000" dirty="0" smtClean="0">
              <a:solidFill>
                <a:srgbClr val="FF0000"/>
              </a:solidFill>
            </a:endParaRPr>
          </a:p>
          <a:p>
            <a:pPr>
              <a:buFont typeface="Wingdings" pitchFamily="2" charset="2"/>
              <a:buChar char="§"/>
            </a:pPr>
            <a:r>
              <a:rPr lang="en-IN" sz="4000" dirty="0" smtClean="0">
                <a:solidFill>
                  <a:srgbClr val="FF0000"/>
                </a:solidFill>
              </a:rPr>
              <a:t>METHODS OF TOOTH SEPARATION</a:t>
            </a:r>
          </a:p>
          <a:p>
            <a:pPr>
              <a:buFont typeface="Wingdings" pitchFamily="2" charset="2"/>
              <a:buChar char="§"/>
            </a:pPr>
            <a:endParaRPr lang="en-IN" sz="4000" dirty="0" smtClean="0">
              <a:solidFill>
                <a:srgbClr val="FF0000"/>
              </a:solidFill>
            </a:endParaRPr>
          </a:p>
          <a:p>
            <a:pPr>
              <a:buFont typeface="Wingdings" pitchFamily="2" charset="2"/>
              <a:buChar char="§"/>
            </a:pPr>
            <a:r>
              <a:rPr lang="en-IN" sz="4000" dirty="0" smtClean="0">
                <a:solidFill>
                  <a:srgbClr val="FF0000"/>
                </a:solidFill>
              </a:rPr>
              <a:t>MATRICING</a:t>
            </a:r>
            <a:endParaRPr lang="en-IN" sz="4000"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5867400" cy="769441"/>
          </a:xfrm>
          <a:prstGeom prst="rect">
            <a:avLst/>
          </a:prstGeom>
          <a:noFill/>
        </p:spPr>
        <p:txBody>
          <a:bodyPr wrap="square" rtlCol="0">
            <a:spAutoFit/>
          </a:bodyPr>
          <a:lstStyle/>
          <a:p>
            <a:r>
              <a:rPr lang="en-US" sz="4400" dirty="0" smtClean="0">
                <a:solidFill>
                  <a:srgbClr val="FF0000"/>
                </a:solidFill>
              </a:rPr>
              <a:t>INTRODUCTION</a:t>
            </a:r>
            <a:endParaRPr lang="en-US" sz="4400" dirty="0">
              <a:solidFill>
                <a:srgbClr val="FF0000"/>
              </a:solidFill>
            </a:endParaRPr>
          </a:p>
        </p:txBody>
      </p:sp>
      <p:sp>
        <p:nvSpPr>
          <p:cNvPr id="4" name="TextBox 3"/>
          <p:cNvSpPr txBox="1"/>
          <p:nvPr/>
        </p:nvSpPr>
        <p:spPr>
          <a:xfrm>
            <a:off x="0" y="1371600"/>
            <a:ext cx="7929618" cy="4647426"/>
          </a:xfrm>
          <a:prstGeom prst="rect">
            <a:avLst/>
          </a:prstGeom>
          <a:noFill/>
        </p:spPr>
        <p:txBody>
          <a:bodyPr wrap="square" rtlCol="0">
            <a:spAutoFit/>
          </a:bodyPr>
          <a:lstStyle/>
          <a:p>
            <a:pPr>
              <a:buFont typeface="Arial" pitchFamily="34" charset="0"/>
              <a:buChar char="•"/>
            </a:pPr>
            <a:r>
              <a:rPr lang="en-IN" sz="3200" dirty="0" smtClean="0">
                <a:latin typeface="Andalus" pitchFamily="18" charset="-78"/>
                <a:cs typeface="Andalus" pitchFamily="18" charset="-78"/>
              </a:rPr>
              <a:t>Seperation of teeth may be  necessary inorder to-</a:t>
            </a:r>
            <a:endParaRPr lang="en-IN" sz="3200" dirty="0" smtClean="0"/>
          </a:p>
          <a:p>
            <a:endParaRPr lang="en-IN" sz="3200" dirty="0" smtClean="0">
              <a:latin typeface="Aharoni" pitchFamily="2" charset="-79"/>
              <a:cs typeface="Aharoni" pitchFamily="2" charset="-79"/>
            </a:endParaRPr>
          </a:p>
          <a:p>
            <a:pPr>
              <a:buFont typeface="Arial" pitchFamily="34" charset="0"/>
              <a:buChar char="•"/>
            </a:pPr>
            <a:r>
              <a:rPr lang="en-IN" sz="3200" dirty="0" smtClean="0">
                <a:latin typeface="Aharoni" pitchFamily="2" charset="-79"/>
                <a:cs typeface="Aharoni" pitchFamily="2" charset="-79"/>
              </a:rPr>
              <a:t> </a:t>
            </a:r>
            <a:r>
              <a:rPr lang="en-IN" sz="2800" dirty="0" smtClean="0">
                <a:latin typeface="Aharoni" pitchFamily="2" charset="-79"/>
                <a:cs typeface="Aharoni" pitchFamily="2" charset="-79"/>
              </a:rPr>
              <a:t>Improve convenience form of dentist</a:t>
            </a:r>
          </a:p>
          <a:p>
            <a:pPr>
              <a:buFont typeface="Arial" pitchFamily="34" charset="0"/>
              <a:buChar char="•"/>
            </a:pPr>
            <a:endParaRPr lang="en-IN" sz="2800" dirty="0" smtClean="0">
              <a:latin typeface="Aharoni" pitchFamily="2" charset="-79"/>
              <a:cs typeface="Aharoni" pitchFamily="2" charset="-79"/>
            </a:endParaRPr>
          </a:p>
          <a:p>
            <a:pPr>
              <a:buFont typeface="Arial" pitchFamily="34" charset="0"/>
              <a:buChar char="•"/>
            </a:pPr>
            <a:r>
              <a:rPr lang="en-IN" sz="2800" dirty="0" smtClean="0">
                <a:latin typeface="Aharoni" pitchFamily="2" charset="-79"/>
                <a:cs typeface="Aharoni" pitchFamily="2" charset="-79"/>
              </a:rPr>
              <a:t> Prevent damage to teeth &amp; supporting tissues</a:t>
            </a:r>
          </a:p>
          <a:p>
            <a:pPr>
              <a:buFont typeface="Arial" pitchFamily="34" charset="0"/>
              <a:buChar char="•"/>
            </a:pPr>
            <a:endParaRPr lang="en-IN" sz="2800" dirty="0" smtClean="0">
              <a:latin typeface="Aharoni" pitchFamily="2" charset="-79"/>
              <a:cs typeface="Aharoni" pitchFamily="2" charset="-79"/>
            </a:endParaRPr>
          </a:p>
          <a:p>
            <a:pPr>
              <a:buFont typeface="Arial" pitchFamily="34" charset="0"/>
              <a:buChar char="•"/>
            </a:pPr>
            <a:r>
              <a:rPr lang="en-IN" sz="2800" dirty="0" smtClean="0">
                <a:latin typeface="Aharoni" pitchFamily="2" charset="-79"/>
                <a:cs typeface="Aharoni" pitchFamily="2" charset="-79"/>
              </a:rPr>
              <a:t>Achieve functional contacts,contours &amp; occlusion during restorations.</a:t>
            </a:r>
            <a:endParaRPr lang="en-IN"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6400"/>
            <a:ext cx="7429552" cy="3046988"/>
          </a:xfrm>
          <a:prstGeom prst="rect">
            <a:avLst/>
          </a:prstGeom>
          <a:noFill/>
        </p:spPr>
        <p:txBody>
          <a:bodyPr wrap="square" rtlCol="0">
            <a:spAutoFit/>
          </a:bodyPr>
          <a:lstStyle/>
          <a:p>
            <a:r>
              <a:rPr lang="en-IN" sz="3200" dirty="0" smtClean="0">
                <a:solidFill>
                  <a:srgbClr val="C00000"/>
                </a:solidFill>
                <a:latin typeface="Andalus" pitchFamily="18" charset="-78"/>
                <a:cs typeface="Andalus" pitchFamily="18" charset="-78"/>
              </a:rPr>
              <a:t>Tooth movement </a:t>
            </a:r>
            <a:r>
              <a:rPr lang="en-IN" sz="3200" dirty="0" smtClean="0">
                <a:latin typeface="Andalus" pitchFamily="18" charset="-78"/>
                <a:cs typeface="Andalus" pitchFamily="18" charset="-78"/>
              </a:rPr>
              <a:t>or </a:t>
            </a:r>
            <a:r>
              <a:rPr lang="en-IN" sz="3200" dirty="0" smtClean="0">
                <a:solidFill>
                  <a:srgbClr val="C00000"/>
                </a:solidFill>
                <a:latin typeface="Andalus" pitchFamily="18" charset="-78"/>
                <a:cs typeface="Andalus" pitchFamily="18" charset="-78"/>
              </a:rPr>
              <a:t>separation of teeth </a:t>
            </a:r>
            <a:r>
              <a:rPr lang="en-IN" sz="3200" dirty="0" smtClean="0">
                <a:latin typeface="Andalus" pitchFamily="18" charset="-78"/>
                <a:cs typeface="Andalus" pitchFamily="18" charset="-78"/>
              </a:rPr>
              <a:t>can be defined as the process of separating the involved teeth slightly away from each other or bringing them closer to each other or changing their spatial position in one or more dimensions..</a:t>
            </a:r>
            <a:endParaRPr lang="en-IN" sz="3200" dirty="0">
              <a:latin typeface="Andalus" pitchFamily="18" charset="-78"/>
              <a:cs typeface="Andalus" pitchFamily="18" charset="-78"/>
            </a:endParaRPr>
          </a:p>
        </p:txBody>
      </p:sp>
      <p:sp>
        <p:nvSpPr>
          <p:cNvPr id="3" name="TextBox 2"/>
          <p:cNvSpPr txBox="1"/>
          <p:nvPr/>
        </p:nvSpPr>
        <p:spPr>
          <a:xfrm>
            <a:off x="0" y="304800"/>
            <a:ext cx="5643602" cy="830997"/>
          </a:xfrm>
          <a:prstGeom prst="rect">
            <a:avLst/>
          </a:prstGeom>
          <a:noFill/>
        </p:spPr>
        <p:txBody>
          <a:bodyPr wrap="square" rtlCol="0">
            <a:spAutoFit/>
          </a:bodyPr>
          <a:lstStyle/>
          <a:p>
            <a:r>
              <a:rPr lang="en-IN" sz="4800" dirty="0" smtClean="0">
                <a:solidFill>
                  <a:srgbClr val="FF0000"/>
                </a:solidFill>
              </a:rPr>
              <a:t>DEFINATION</a:t>
            </a:r>
            <a:endParaRPr lang="en-IN" sz="4800"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8143900" cy="6247864"/>
          </a:xfrm>
          <a:prstGeom prst="rect">
            <a:avLst/>
          </a:prstGeom>
          <a:noFill/>
        </p:spPr>
        <p:txBody>
          <a:bodyPr wrap="square" rtlCol="0">
            <a:spAutoFit/>
          </a:bodyPr>
          <a:lstStyle/>
          <a:p>
            <a:r>
              <a:rPr lang="en-IN" sz="3200" dirty="0" smtClean="0">
                <a:solidFill>
                  <a:srgbClr val="C00000"/>
                </a:solidFill>
                <a:latin typeface="Andalus" pitchFamily="18" charset="-78"/>
                <a:cs typeface="Andalus" pitchFamily="18" charset="-78"/>
              </a:rPr>
              <a:t>1.DIAGNOSIS</a:t>
            </a:r>
            <a:r>
              <a:rPr lang="en-IN" sz="3200" dirty="0" smtClean="0"/>
              <a:t> </a:t>
            </a:r>
            <a:r>
              <a:rPr lang="en-IN" sz="2400" dirty="0" smtClean="0"/>
              <a:t>of initial proximal caries not seen on radiograph</a:t>
            </a:r>
          </a:p>
          <a:p>
            <a:endParaRPr lang="en-IN" sz="2400" dirty="0" smtClean="0"/>
          </a:p>
          <a:p>
            <a:r>
              <a:rPr lang="en-IN" sz="3200" dirty="0" smtClean="0">
                <a:solidFill>
                  <a:srgbClr val="C00000"/>
                </a:solidFill>
                <a:latin typeface="Andalus" pitchFamily="18" charset="-78"/>
                <a:cs typeface="Andalus" pitchFamily="18" charset="-78"/>
              </a:rPr>
              <a:t>2.CAVITY PREPARATION- </a:t>
            </a:r>
            <a:r>
              <a:rPr lang="en-IN" sz="2400" dirty="0" smtClean="0"/>
              <a:t>adequate access in class2 &amp; class3 cavity preparation</a:t>
            </a:r>
          </a:p>
          <a:p>
            <a:endParaRPr lang="en-IN" sz="2400" dirty="0" smtClean="0"/>
          </a:p>
          <a:p>
            <a:r>
              <a:rPr lang="en-IN" sz="3200" dirty="0" smtClean="0">
                <a:solidFill>
                  <a:srgbClr val="C00000"/>
                </a:solidFill>
                <a:latin typeface="Andalus" pitchFamily="18" charset="-78"/>
                <a:cs typeface="Andalus" pitchFamily="18" charset="-78"/>
              </a:rPr>
              <a:t>3.MATRIX PLACEMENT</a:t>
            </a:r>
          </a:p>
          <a:p>
            <a:endParaRPr lang="en-IN" sz="3200" dirty="0" smtClean="0">
              <a:solidFill>
                <a:srgbClr val="C00000"/>
              </a:solidFill>
              <a:latin typeface="Andalus" pitchFamily="18" charset="-78"/>
              <a:cs typeface="Andalus" pitchFamily="18" charset="-78"/>
            </a:endParaRPr>
          </a:p>
          <a:p>
            <a:r>
              <a:rPr lang="en-IN" sz="3200" dirty="0" smtClean="0">
                <a:solidFill>
                  <a:srgbClr val="C00000"/>
                </a:solidFill>
                <a:latin typeface="Andalus" pitchFamily="18" charset="-78"/>
                <a:cs typeface="Andalus" pitchFamily="18" charset="-78"/>
              </a:rPr>
              <a:t>4.POLISHING RESTORATION</a:t>
            </a:r>
            <a:r>
              <a:rPr lang="en-IN" sz="3200" dirty="0" smtClean="0"/>
              <a:t>-</a:t>
            </a:r>
            <a:r>
              <a:rPr lang="en-IN" sz="2400" dirty="0" smtClean="0"/>
              <a:t>polishing proximal surfaces of class3 &amp; class 4 Restoration</a:t>
            </a:r>
          </a:p>
          <a:p>
            <a:endParaRPr lang="en-IN" sz="2400" dirty="0" smtClean="0"/>
          </a:p>
          <a:p>
            <a:r>
              <a:rPr lang="en-IN" sz="3200" dirty="0" smtClean="0">
                <a:solidFill>
                  <a:srgbClr val="C00000"/>
                </a:solidFill>
                <a:latin typeface="Andalus" pitchFamily="18" charset="-78"/>
                <a:cs typeface="Andalus" pitchFamily="18" charset="-78"/>
              </a:rPr>
              <a:t>5.REPOSITIONING DRIFTED TEETH</a:t>
            </a:r>
          </a:p>
          <a:p>
            <a:endParaRPr lang="en-IN" sz="3200" dirty="0" smtClean="0">
              <a:solidFill>
                <a:srgbClr val="C00000"/>
              </a:solidFill>
              <a:latin typeface="Andalus" pitchFamily="18" charset="-78"/>
              <a:cs typeface="Andalus" pitchFamily="18" charset="-78"/>
            </a:endParaRPr>
          </a:p>
          <a:p>
            <a:r>
              <a:rPr lang="en-IN" sz="3200" dirty="0" smtClean="0">
                <a:solidFill>
                  <a:srgbClr val="C00000"/>
                </a:solidFill>
                <a:latin typeface="Andalus" pitchFamily="18" charset="-78"/>
                <a:cs typeface="Andalus" pitchFamily="18" charset="-78"/>
              </a:rPr>
              <a:t>6.REMOVAL OF FOREIGN OBJECTS</a:t>
            </a:r>
          </a:p>
        </p:txBody>
      </p:sp>
      <p:sp>
        <p:nvSpPr>
          <p:cNvPr id="3" name="TextBox 2"/>
          <p:cNvSpPr txBox="1"/>
          <p:nvPr/>
        </p:nvSpPr>
        <p:spPr>
          <a:xfrm>
            <a:off x="0" y="0"/>
            <a:ext cx="8143900" cy="646331"/>
          </a:xfrm>
          <a:prstGeom prst="rect">
            <a:avLst/>
          </a:prstGeom>
          <a:noFill/>
        </p:spPr>
        <p:txBody>
          <a:bodyPr wrap="square" rtlCol="0">
            <a:spAutoFit/>
          </a:bodyPr>
          <a:lstStyle/>
          <a:p>
            <a:r>
              <a:rPr lang="en-IN" sz="3600" dirty="0" smtClean="0">
                <a:solidFill>
                  <a:srgbClr val="FF0000"/>
                </a:solidFill>
              </a:rPr>
              <a:t>NEED FOR TOOTH SEPARATION</a:t>
            </a:r>
            <a:endParaRPr lang="en-IN" sz="36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1446550"/>
          </a:xfrm>
          <a:prstGeom prst="rect">
            <a:avLst/>
          </a:prstGeom>
          <a:noFill/>
        </p:spPr>
        <p:txBody>
          <a:bodyPr wrap="square" rtlCol="0">
            <a:spAutoFit/>
          </a:bodyPr>
          <a:lstStyle/>
          <a:p>
            <a:r>
              <a:rPr lang="en-IN" sz="4400" dirty="0" smtClean="0">
                <a:solidFill>
                  <a:srgbClr val="FF0000"/>
                </a:solidFill>
              </a:rPr>
              <a:t>METHODS OF TOOTH SEPARATION</a:t>
            </a:r>
            <a:endParaRPr lang="en-IN" sz="4400" dirty="0">
              <a:solidFill>
                <a:srgbClr val="FF0000"/>
              </a:solidFill>
            </a:endParaRPr>
          </a:p>
        </p:txBody>
      </p:sp>
      <p:sp>
        <p:nvSpPr>
          <p:cNvPr id="3" name="TextBox 2"/>
          <p:cNvSpPr txBox="1"/>
          <p:nvPr/>
        </p:nvSpPr>
        <p:spPr>
          <a:xfrm>
            <a:off x="0" y="1905000"/>
            <a:ext cx="7643866" cy="2769989"/>
          </a:xfrm>
          <a:prstGeom prst="rect">
            <a:avLst/>
          </a:prstGeom>
          <a:noFill/>
        </p:spPr>
        <p:txBody>
          <a:bodyPr wrap="square" rtlCol="0">
            <a:spAutoFit/>
          </a:bodyPr>
          <a:lstStyle/>
          <a:p>
            <a:pPr>
              <a:buFont typeface="Wingdings" pitchFamily="2" charset="2"/>
              <a:buChar char="§"/>
            </a:pPr>
            <a:r>
              <a:rPr lang="en-IN" sz="3600" i="1" dirty="0" smtClean="0">
                <a:latin typeface="Times New Roman" pitchFamily="18" charset="0"/>
                <a:cs typeface="Times New Roman" pitchFamily="18" charset="0"/>
              </a:rPr>
              <a:t>Slow or delayed separation.</a:t>
            </a:r>
          </a:p>
          <a:p>
            <a:pPr>
              <a:buFont typeface="Wingdings" pitchFamily="2" charset="2"/>
              <a:buChar char="§"/>
            </a:pPr>
            <a:endParaRPr lang="en-IN" sz="3600" dirty="0">
              <a:latin typeface="Times New Roman" pitchFamily="18" charset="0"/>
              <a:cs typeface="Times New Roman" pitchFamily="18" charset="0"/>
            </a:endParaRPr>
          </a:p>
          <a:p>
            <a:pPr>
              <a:buFont typeface="Wingdings" pitchFamily="2" charset="2"/>
              <a:buChar char="§"/>
            </a:pPr>
            <a:r>
              <a:rPr lang="en-IN" sz="3600" i="1" dirty="0" smtClean="0">
                <a:latin typeface="Times New Roman" pitchFamily="18" charset="0"/>
                <a:cs typeface="Times New Roman" pitchFamily="18" charset="0"/>
              </a:rPr>
              <a:t>Rapid or immediate separation.</a:t>
            </a:r>
          </a:p>
          <a:p>
            <a:endParaRPr lang="en-IN" sz="6600" dirty="0">
              <a:latin typeface="Blue Highway" pitchFamily="2"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143668" cy="1077218"/>
          </a:xfrm>
          <a:prstGeom prst="rect">
            <a:avLst/>
          </a:prstGeom>
          <a:noFill/>
        </p:spPr>
        <p:txBody>
          <a:bodyPr wrap="square" rtlCol="0">
            <a:spAutoFit/>
          </a:bodyPr>
          <a:lstStyle/>
          <a:p>
            <a:r>
              <a:rPr lang="en-IN" sz="3200" dirty="0" smtClean="0">
                <a:solidFill>
                  <a:srgbClr val="FF0000"/>
                </a:solidFill>
              </a:rPr>
              <a:t>SLOW OR DELAYED SEPARATION</a:t>
            </a:r>
          </a:p>
        </p:txBody>
      </p:sp>
      <p:sp>
        <p:nvSpPr>
          <p:cNvPr id="3" name="TextBox 2"/>
          <p:cNvSpPr txBox="1"/>
          <p:nvPr/>
        </p:nvSpPr>
        <p:spPr>
          <a:xfrm>
            <a:off x="0" y="914400"/>
            <a:ext cx="7162800" cy="5693866"/>
          </a:xfrm>
          <a:prstGeom prst="rect">
            <a:avLst/>
          </a:prstGeom>
          <a:noFill/>
        </p:spPr>
        <p:txBody>
          <a:bodyPr wrap="square" rtlCol="0">
            <a:spAutoFit/>
          </a:bodyPr>
          <a:lstStyle/>
          <a:p>
            <a:pPr>
              <a:buFont typeface="Wingdings" pitchFamily="2" charset="2"/>
              <a:buChar char="§"/>
            </a:pPr>
            <a:r>
              <a:rPr lang="en-IN" sz="2800" i="1" dirty="0" smtClean="0"/>
              <a:t>Causes slow movement of teeth over a period of several days or weeks</a:t>
            </a:r>
          </a:p>
          <a:p>
            <a:pPr>
              <a:buFont typeface="Wingdings" pitchFamily="2" charset="2"/>
              <a:buChar char="§"/>
            </a:pPr>
            <a:endParaRPr lang="en-IN" sz="2800" i="1" dirty="0" smtClean="0"/>
          </a:p>
          <a:p>
            <a:pPr>
              <a:buFont typeface="Wingdings" pitchFamily="2" charset="2"/>
              <a:buChar char="§"/>
            </a:pPr>
            <a:endParaRPr lang="en-IN" sz="2800" dirty="0"/>
          </a:p>
          <a:p>
            <a:pPr>
              <a:buFont typeface="Wingdings" pitchFamily="2" charset="2"/>
              <a:buChar char="§"/>
            </a:pPr>
            <a:r>
              <a:rPr lang="en-IN" sz="2800" dirty="0" smtClean="0">
                <a:solidFill>
                  <a:srgbClr val="C00000"/>
                </a:solidFill>
              </a:rPr>
              <a:t>Indications</a:t>
            </a:r>
            <a:r>
              <a:rPr lang="en-IN" sz="2800" dirty="0" smtClean="0"/>
              <a:t>- tilted,drifted or rotated tooth in which rapid movement is not possible</a:t>
            </a:r>
          </a:p>
          <a:p>
            <a:pPr>
              <a:buFont typeface="Wingdings" pitchFamily="2" charset="2"/>
              <a:buChar char="§"/>
            </a:pPr>
            <a:endParaRPr lang="en-IN" sz="2800" dirty="0" smtClean="0"/>
          </a:p>
          <a:p>
            <a:pPr>
              <a:buFont typeface="Wingdings" pitchFamily="2" charset="2"/>
              <a:buChar char="§"/>
            </a:pPr>
            <a:endParaRPr lang="en-IN" sz="2800" dirty="0"/>
          </a:p>
          <a:p>
            <a:pPr>
              <a:buFont typeface="Wingdings" pitchFamily="2" charset="2"/>
              <a:buChar char="§"/>
            </a:pPr>
            <a:r>
              <a:rPr lang="en-IN" sz="2800" dirty="0" smtClean="0">
                <a:solidFill>
                  <a:srgbClr val="C00000"/>
                </a:solidFill>
              </a:rPr>
              <a:t>Advantage</a:t>
            </a:r>
            <a:r>
              <a:rPr lang="en-IN" sz="2800" dirty="0" smtClean="0"/>
              <a:t>- no periodontal damage</a:t>
            </a:r>
          </a:p>
          <a:p>
            <a:pPr>
              <a:buFont typeface="Wingdings" pitchFamily="2" charset="2"/>
              <a:buChar char="§"/>
            </a:pPr>
            <a:endParaRPr lang="en-IN" sz="2800" dirty="0" smtClean="0"/>
          </a:p>
          <a:p>
            <a:pPr>
              <a:buFont typeface="Wingdings" pitchFamily="2" charset="2"/>
              <a:buChar char="§"/>
            </a:pPr>
            <a:endParaRPr lang="en-IN" sz="2800" dirty="0"/>
          </a:p>
          <a:p>
            <a:pPr>
              <a:buFont typeface="Wingdings" pitchFamily="2" charset="2"/>
              <a:buChar char="§"/>
            </a:pPr>
            <a:r>
              <a:rPr lang="en-IN" sz="2800" dirty="0" smtClean="0">
                <a:solidFill>
                  <a:srgbClr val="C00000"/>
                </a:solidFill>
              </a:rPr>
              <a:t>Disadvantage</a:t>
            </a:r>
            <a:r>
              <a:rPr lang="en-IN" sz="2800" dirty="0" smtClean="0"/>
              <a:t>- time consuming &amp; require many visits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86610" cy="1323439"/>
          </a:xfrm>
          <a:prstGeom prst="rect">
            <a:avLst/>
          </a:prstGeom>
          <a:noFill/>
        </p:spPr>
        <p:txBody>
          <a:bodyPr wrap="square" rtlCol="0">
            <a:spAutoFit/>
          </a:bodyPr>
          <a:lstStyle/>
          <a:p>
            <a:r>
              <a:rPr lang="en-IN" sz="4000" dirty="0" smtClean="0">
                <a:solidFill>
                  <a:srgbClr val="C00000"/>
                </a:solidFill>
              </a:rPr>
              <a:t>Methods of achieving slow separation</a:t>
            </a:r>
            <a:endParaRPr lang="en-IN" sz="4000" dirty="0">
              <a:solidFill>
                <a:srgbClr val="C00000"/>
              </a:solidFill>
            </a:endParaRPr>
          </a:p>
        </p:txBody>
      </p:sp>
      <p:sp>
        <p:nvSpPr>
          <p:cNvPr id="3" name="TextBox 2"/>
          <p:cNvSpPr txBox="1"/>
          <p:nvPr/>
        </p:nvSpPr>
        <p:spPr>
          <a:xfrm>
            <a:off x="152400" y="1600200"/>
            <a:ext cx="8001024" cy="4893647"/>
          </a:xfrm>
          <a:prstGeom prst="rect">
            <a:avLst/>
          </a:prstGeom>
          <a:noFill/>
        </p:spPr>
        <p:txBody>
          <a:bodyPr wrap="square" rtlCol="0">
            <a:spAutoFit/>
          </a:bodyPr>
          <a:lstStyle/>
          <a:p>
            <a:r>
              <a:rPr lang="en-IN" sz="2400" dirty="0" smtClean="0"/>
              <a:t>1 Separating rubber rings or bands</a:t>
            </a:r>
          </a:p>
          <a:p>
            <a:endParaRPr lang="en-IN" sz="2400" dirty="0" smtClean="0"/>
          </a:p>
          <a:p>
            <a:r>
              <a:rPr lang="en-IN" sz="2400" dirty="0" smtClean="0"/>
              <a:t>2 Rubber dam sheet</a:t>
            </a:r>
          </a:p>
          <a:p>
            <a:endParaRPr lang="en-IN" sz="2400" dirty="0"/>
          </a:p>
          <a:p>
            <a:r>
              <a:rPr lang="en-IN" sz="2400" dirty="0" smtClean="0"/>
              <a:t>3 Ligature wire or copper wire</a:t>
            </a:r>
          </a:p>
          <a:p>
            <a:endParaRPr lang="en-IN" sz="2400" dirty="0"/>
          </a:p>
          <a:p>
            <a:r>
              <a:rPr lang="en-IN" sz="2400" dirty="0" smtClean="0"/>
              <a:t>4 Gutta percha sticks</a:t>
            </a:r>
          </a:p>
          <a:p>
            <a:endParaRPr lang="en-IN" sz="2400" dirty="0"/>
          </a:p>
          <a:p>
            <a:r>
              <a:rPr lang="en-IN" sz="2400" dirty="0" smtClean="0"/>
              <a:t>5 Oversized temporary crowns</a:t>
            </a:r>
          </a:p>
          <a:p>
            <a:endParaRPr lang="en-IN" sz="2400" dirty="0"/>
          </a:p>
          <a:p>
            <a:r>
              <a:rPr lang="en-IN" sz="2400" dirty="0" smtClean="0"/>
              <a:t>6 Fixed orthodontic appliance</a:t>
            </a:r>
          </a:p>
          <a:p>
            <a:endParaRPr lang="en-IN" sz="2400" dirty="0"/>
          </a:p>
          <a:p>
            <a:endParaRPr lang="en-IN"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45719"/>
          </a:xfrm>
        </p:spPr>
        <p:txBody>
          <a:bodyPr>
            <a:normAutofit fontScale="90000"/>
          </a:bodyPr>
          <a:lstStyle/>
          <a:p>
            <a:endParaRPr lang="en-US" dirty="0"/>
          </a:p>
        </p:txBody>
      </p:sp>
      <p:sp>
        <p:nvSpPr>
          <p:cNvPr id="3" name="عنصر نائب للمحتوى 2"/>
          <p:cNvSpPr txBox="1">
            <a:spLocks/>
          </p:cNvSpPr>
          <p:nvPr/>
        </p:nvSpPr>
        <p:spPr>
          <a:xfrm>
            <a:off x="-152400" y="838200"/>
            <a:ext cx="8153400" cy="5791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Soft, nylon bristle toothbrush clean effectively ( when used properly),remain effective for a reasonable time , Soft bristle are more flexible, clean beneath the gingival margin, and reach farther into the proximal tooth surfaces.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soft toothbrush is </a:t>
            </a:r>
            <a:r>
              <a:rPr lang="en-US" sz="2400" dirty="0" smtClean="0"/>
              <a: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traumatic , eliminates gingival recession, tooth surface abrasion (classical wedge shape defect in the cervical area of root surfaces), and trauma to soft tissue.</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001056" cy="1323439"/>
          </a:xfrm>
          <a:prstGeom prst="rect">
            <a:avLst/>
          </a:prstGeom>
          <a:noFill/>
        </p:spPr>
        <p:txBody>
          <a:bodyPr wrap="square" rtlCol="0">
            <a:spAutoFit/>
          </a:bodyPr>
          <a:lstStyle/>
          <a:p>
            <a:r>
              <a:rPr lang="en-IN" sz="4000" dirty="0" smtClean="0">
                <a:solidFill>
                  <a:srgbClr val="C00000"/>
                </a:solidFill>
              </a:rPr>
              <a:t>Separating rubber ring or band</a:t>
            </a:r>
          </a:p>
          <a:p>
            <a:endParaRPr lang="en-IN" sz="4000" dirty="0">
              <a:solidFill>
                <a:srgbClr val="C00000"/>
              </a:solidFill>
            </a:endParaRPr>
          </a:p>
        </p:txBody>
      </p:sp>
      <p:sp>
        <p:nvSpPr>
          <p:cNvPr id="3" name="TextBox 2"/>
          <p:cNvSpPr txBox="1"/>
          <p:nvPr/>
        </p:nvSpPr>
        <p:spPr>
          <a:xfrm>
            <a:off x="228600" y="1219200"/>
            <a:ext cx="6772292" cy="3046988"/>
          </a:xfrm>
          <a:prstGeom prst="rect">
            <a:avLst/>
          </a:prstGeom>
          <a:noFill/>
        </p:spPr>
        <p:txBody>
          <a:bodyPr wrap="square" rtlCol="0">
            <a:spAutoFit/>
          </a:bodyPr>
          <a:lstStyle/>
          <a:p>
            <a:pPr>
              <a:buFont typeface="Wingdings" pitchFamily="2" charset="2"/>
              <a:buChar char="§"/>
            </a:pPr>
            <a:r>
              <a:rPr lang="en-IN" sz="2400" dirty="0" smtClean="0"/>
              <a:t>Used in orthodontic cases</a:t>
            </a:r>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It is stretched and placed interproximally between two teeth to achieve </a:t>
            </a:r>
            <a:r>
              <a:rPr lang="en-IN" sz="2400" dirty="0" err="1" smtClean="0"/>
              <a:t>seperation</a:t>
            </a: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It may take 2-3 days to 1 week.</a:t>
            </a:r>
            <a:endParaRPr lang="en-IN" sz="2400" dirty="0"/>
          </a:p>
        </p:txBody>
      </p:sp>
      <p:pic>
        <p:nvPicPr>
          <p:cNvPr id="4" name="Picture 3" descr="1220.jpg"/>
          <p:cNvPicPr>
            <a:picLocks noChangeAspect="1"/>
          </p:cNvPicPr>
          <p:nvPr/>
        </p:nvPicPr>
        <p:blipFill>
          <a:blip r:embed="rId2"/>
          <a:stretch>
            <a:fillRect/>
          </a:stretch>
        </p:blipFill>
        <p:spPr>
          <a:xfrm>
            <a:off x="4800600" y="3810000"/>
            <a:ext cx="3276600" cy="2857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6929486" cy="646331"/>
          </a:xfrm>
          <a:prstGeom prst="rect">
            <a:avLst/>
          </a:prstGeom>
          <a:noFill/>
        </p:spPr>
        <p:txBody>
          <a:bodyPr wrap="square" rtlCol="0">
            <a:spAutoFit/>
          </a:bodyPr>
          <a:lstStyle/>
          <a:p>
            <a:r>
              <a:rPr lang="en-IN" sz="3600" dirty="0" smtClean="0">
                <a:solidFill>
                  <a:srgbClr val="C00000"/>
                </a:solidFill>
              </a:rPr>
              <a:t>Rubber dam sheet</a:t>
            </a:r>
            <a:endParaRPr lang="en-IN" sz="3600" dirty="0">
              <a:solidFill>
                <a:srgbClr val="C00000"/>
              </a:solidFill>
            </a:endParaRPr>
          </a:p>
        </p:txBody>
      </p:sp>
      <p:sp>
        <p:nvSpPr>
          <p:cNvPr id="3" name="TextBox 2"/>
          <p:cNvSpPr txBox="1"/>
          <p:nvPr/>
        </p:nvSpPr>
        <p:spPr>
          <a:xfrm>
            <a:off x="0" y="2057400"/>
            <a:ext cx="7929618" cy="4524315"/>
          </a:xfrm>
          <a:prstGeom prst="rect">
            <a:avLst/>
          </a:prstGeom>
          <a:noFill/>
        </p:spPr>
        <p:txBody>
          <a:bodyPr wrap="square" rtlCol="0">
            <a:spAutoFit/>
          </a:bodyPr>
          <a:lstStyle/>
          <a:p>
            <a:pPr>
              <a:buFont typeface="Wingdings" pitchFamily="2" charset="2"/>
              <a:buChar char="§"/>
            </a:pPr>
            <a:r>
              <a:rPr lang="en-IN" sz="2400" dirty="0" smtClean="0"/>
              <a:t>It is stretched and placed interproximally between the teeth</a:t>
            </a:r>
          </a:p>
          <a:p>
            <a:pPr>
              <a:buFont typeface="Wingdings" pitchFamily="2" charset="2"/>
              <a:buChar char="§"/>
            </a:pPr>
            <a:endParaRPr lang="en-IN" sz="2400" dirty="0" smtClean="0"/>
          </a:p>
          <a:p>
            <a:endParaRPr lang="en-IN" sz="2400" dirty="0"/>
          </a:p>
          <a:p>
            <a:pPr>
              <a:buFont typeface="Wingdings" pitchFamily="2" charset="2"/>
              <a:buChar char="§"/>
            </a:pPr>
            <a:r>
              <a:rPr lang="en-IN" sz="2400" dirty="0" smtClean="0"/>
              <a:t>Usually heavy or extra heavy type is preferred</a:t>
            </a:r>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Time for separation varies from 1hr to 24 hrs</a:t>
            </a:r>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In case of pain or swelling a floss may be used to remove the sheet</a:t>
            </a:r>
            <a:endParaRPr lang="en-IN" sz="2400" dirty="0"/>
          </a:p>
        </p:txBody>
      </p:sp>
      <p:pic>
        <p:nvPicPr>
          <p:cNvPr id="4" name="Picture 3" descr="41123kit.jpg"/>
          <p:cNvPicPr>
            <a:picLocks noChangeAspect="1"/>
          </p:cNvPicPr>
          <p:nvPr/>
        </p:nvPicPr>
        <p:blipFill>
          <a:blip r:embed="rId2"/>
          <a:stretch>
            <a:fillRect/>
          </a:stretch>
        </p:blipFill>
        <p:spPr>
          <a:xfrm>
            <a:off x="4495800" y="-1"/>
            <a:ext cx="2926077" cy="2057831"/>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643834" cy="584775"/>
          </a:xfrm>
          <a:prstGeom prst="rect">
            <a:avLst/>
          </a:prstGeom>
          <a:noFill/>
        </p:spPr>
        <p:txBody>
          <a:bodyPr wrap="square" rtlCol="0">
            <a:spAutoFit/>
          </a:bodyPr>
          <a:lstStyle/>
          <a:p>
            <a:r>
              <a:rPr lang="en-IN" sz="3200" dirty="0" smtClean="0">
                <a:solidFill>
                  <a:srgbClr val="C00000"/>
                </a:solidFill>
              </a:rPr>
              <a:t>LIGATURE WIRE OR COPPER WIRE</a:t>
            </a:r>
            <a:endParaRPr lang="en-IN" sz="3200" dirty="0">
              <a:solidFill>
                <a:srgbClr val="C00000"/>
              </a:solidFill>
            </a:endParaRPr>
          </a:p>
        </p:txBody>
      </p:sp>
      <p:sp>
        <p:nvSpPr>
          <p:cNvPr id="3" name="TextBox 2"/>
          <p:cNvSpPr txBox="1"/>
          <p:nvPr/>
        </p:nvSpPr>
        <p:spPr>
          <a:xfrm>
            <a:off x="152400" y="1371600"/>
            <a:ext cx="7858180" cy="4524315"/>
          </a:xfrm>
          <a:prstGeom prst="rect">
            <a:avLst/>
          </a:prstGeom>
          <a:noFill/>
        </p:spPr>
        <p:txBody>
          <a:bodyPr wrap="square" rtlCol="0">
            <a:spAutoFit/>
          </a:bodyPr>
          <a:lstStyle/>
          <a:p>
            <a:pPr>
              <a:buFont typeface="Wingdings" pitchFamily="2" charset="2"/>
              <a:buChar char="§"/>
            </a:pPr>
            <a:r>
              <a:rPr lang="en-IN" sz="2400" dirty="0" smtClean="0"/>
              <a:t>Wire is passed beneath the contact area to form  loop</a:t>
            </a:r>
          </a:p>
          <a:p>
            <a:pPr>
              <a:buFont typeface="Wingdings" pitchFamily="2" charset="2"/>
              <a:buChar char="§"/>
            </a:pPr>
            <a:endParaRPr lang="en-IN" sz="2400" dirty="0" smtClean="0"/>
          </a:p>
          <a:p>
            <a:pPr>
              <a:buFont typeface="Wingdings" pitchFamily="2" charset="2"/>
              <a:buChar char="§"/>
            </a:pPr>
            <a:endParaRPr lang="en-IN" sz="2400" dirty="0" smtClean="0"/>
          </a:p>
          <a:p>
            <a:endParaRPr lang="en-IN" sz="2400" dirty="0" smtClean="0"/>
          </a:p>
          <a:p>
            <a:pPr>
              <a:buFont typeface="Wingdings" pitchFamily="2" charset="2"/>
              <a:buChar char="§"/>
            </a:pPr>
            <a:r>
              <a:rPr lang="en-IN" sz="2400" dirty="0" smtClean="0"/>
              <a:t>Tightening done by twisting two ends together.this causes increase in separation.</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Separation achieved in 2-3 days</a:t>
            </a:r>
          </a:p>
          <a:p>
            <a:pPr>
              <a:buFont typeface="Wingdings" pitchFamily="2" charset="2"/>
              <a:buChar char="§"/>
            </a:pPr>
            <a:endParaRPr lang="en-IN" sz="2400" dirty="0"/>
          </a:p>
          <a:p>
            <a:endParaRPr lang="en-IN" sz="2400" dirty="0"/>
          </a:p>
        </p:txBody>
      </p:sp>
      <p:pic>
        <p:nvPicPr>
          <p:cNvPr id="4" name="Picture 3" descr="ligature-wire-12115137994.jpg"/>
          <p:cNvPicPr>
            <a:picLocks noChangeAspect="1"/>
          </p:cNvPicPr>
          <p:nvPr/>
        </p:nvPicPr>
        <p:blipFill>
          <a:blip r:embed="rId2"/>
          <a:stretch>
            <a:fillRect/>
          </a:stretch>
        </p:blipFill>
        <p:spPr>
          <a:xfrm>
            <a:off x="4800600" y="4114800"/>
            <a:ext cx="3257374" cy="2468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7072362" cy="584775"/>
          </a:xfrm>
          <a:prstGeom prst="rect">
            <a:avLst/>
          </a:prstGeom>
          <a:noFill/>
        </p:spPr>
        <p:txBody>
          <a:bodyPr wrap="square" rtlCol="0">
            <a:spAutoFit/>
          </a:bodyPr>
          <a:lstStyle/>
          <a:p>
            <a:r>
              <a:rPr lang="en-IN" sz="3200" dirty="0" smtClean="0">
                <a:solidFill>
                  <a:srgbClr val="C00000"/>
                </a:solidFill>
              </a:rPr>
              <a:t>Gutta percha stick</a:t>
            </a:r>
            <a:endParaRPr lang="en-IN" sz="3200" dirty="0">
              <a:solidFill>
                <a:srgbClr val="C00000"/>
              </a:solidFill>
            </a:endParaRPr>
          </a:p>
        </p:txBody>
      </p:sp>
      <p:sp>
        <p:nvSpPr>
          <p:cNvPr id="3" name="TextBox 2"/>
          <p:cNvSpPr txBox="1"/>
          <p:nvPr/>
        </p:nvSpPr>
        <p:spPr>
          <a:xfrm>
            <a:off x="228600" y="1524000"/>
            <a:ext cx="7620000" cy="3785652"/>
          </a:xfrm>
          <a:prstGeom prst="rect">
            <a:avLst/>
          </a:prstGeom>
          <a:noFill/>
        </p:spPr>
        <p:txBody>
          <a:bodyPr wrap="square" rtlCol="0">
            <a:spAutoFit/>
          </a:bodyPr>
          <a:lstStyle/>
          <a:p>
            <a:pPr>
              <a:buFont typeface="Wingdings" pitchFamily="2" charset="2"/>
              <a:buChar char="§"/>
            </a:pPr>
            <a:r>
              <a:rPr lang="en-IN" sz="2400" dirty="0" smtClean="0"/>
              <a:t>It is softend with heat and packed into proximal area.</a:t>
            </a:r>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Usually indicated in posterior teeth</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a:p>
          <a:p>
            <a:pPr>
              <a:buFont typeface="Wingdings" pitchFamily="2" charset="2"/>
              <a:buChar char="§"/>
            </a:pPr>
            <a:r>
              <a:rPr lang="en-IN" sz="2400" dirty="0" smtClean="0"/>
              <a:t>Tooth separation usually takes 1 to </a:t>
            </a:r>
          </a:p>
          <a:p>
            <a:r>
              <a:rPr lang="en-IN" sz="2400" dirty="0" smtClean="0"/>
              <a:t>   2 weeks</a:t>
            </a:r>
            <a:endParaRPr lang="en-IN" sz="2400" dirty="0"/>
          </a:p>
        </p:txBody>
      </p:sp>
      <p:pic>
        <p:nvPicPr>
          <p:cNvPr id="4" name="Picture 3" descr="GP_Temporary_Stopping.jpg"/>
          <p:cNvPicPr>
            <a:picLocks noChangeAspect="1"/>
          </p:cNvPicPr>
          <p:nvPr/>
        </p:nvPicPr>
        <p:blipFill>
          <a:blip r:embed="rId2"/>
          <a:stretch>
            <a:fillRect/>
          </a:stretch>
        </p:blipFill>
        <p:spPr>
          <a:xfrm>
            <a:off x="5334000" y="3505200"/>
            <a:ext cx="3062295" cy="3000372"/>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6786610" cy="584775"/>
          </a:xfrm>
          <a:prstGeom prst="rect">
            <a:avLst/>
          </a:prstGeom>
          <a:noFill/>
        </p:spPr>
        <p:txBody>
          <a:bodyPr wrap="square" rtlCol="0">
            <a:spAutoFit/>
          </a:bodyPr>
          <a:lstStyle/>
          <a:p>
            <a:r>
              <a:rPr lang="en-IN" sz="3200" dirty="0" smtClean="0">
                <a:solidFill>
                  <a:srgbClr val="C00000"/>
                </a:solidFill>
              </a:rPr>
              <a:t>Over sized temporary crowns</a:t>
            </a:r>
            <a:endParaRPr lang="en-IN" sz="3200" dirty="0">
              <a:solidFill>
                <a:srgbClr val="C00000"/>
              </a:solidFill>
            </a:endParaRPr>
          </a:p>
        </p:txBody>
      </p:sp>
      <p:sp>
        <p:nvSpPr>
          <p:cNvPr id="3" name="TextBox 2"/>
          <p:cNvSpPr txBox="1"/>
          <p:nvPr/>
        </p:nvSpPr>
        <p:spPr>
          <a:xfrm>
            <a:off x="0" y="1571612"/>
            <a:ext cx="7620000" cy="1815882"/>
          </a:xfrm>
          <a:prstGeom prst="rect">
            <a:avLst/>
          </a:prstGeom>
          <a:noFill/>
        </p:spPr>
        <p:txBody>
          <a:bodyPr wrap="square" rtlCol="0">
            <a:spAutoFit/>
          </a:bodyPr>
          <a:lstStyle/>
          <a:p>
            <a:r>
              <a:rPr lang="en-IN" sz="2800" dirty="0" smtClean="0"/>
              <a:t>Temporary crowns are made oversized in the mesiodistal dimensions and periodically resin is added to the contact area to increase the amount of separation.</a:t>
            </a:r>
            <a:endParaRPr lang="en-IN" sz="2800" dirty="0"/>
          </a:p>
        </p:txBody>
      </p:sp>
      <p:pic>
        <p:nvPicPr>
          <p:cNvPr id="4" name="Picture 3" descr="thumbnailcad2jzsv.jpg"/>
          <p:cNvPicPr>
            <a:picLocks noChangeAspect="1"/>
          </p:cNvPicPr>
          <p:nvPr/>
        </p:nvPicPr>
        <p:blipFill>
          <a:blip r:embed="rId2"/>
          <a:stretch>
            <a:fillRect/>
          </a:stretch>
        </p:blipFill>
        <p:spPr>
          <a:xfrm>
            <a:off x="1905000" y="3581400"/>
            <a:ext cx="3657600" cy="298704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6286544" cy="646331"/>
          </a:xfrm>
          <a:prstGeom prst="rect">
            <a:avLst/>
          </a:prstGeom>
          <a:noFill/>
        </p:spPr>
        <p:txBody>
          <a:bodyPr wrap="square" rtlCol="0">
            <a:spAutoFit/>
          </a:bodyPr>
          <a:lstStyle/>
          <a:p>
            <a:r>
              <a:rPr lang="en-IN" sz="3600" dirty="0" smtClean="0">
                <a:solidFill>
                  <a:srgbClr val="C00000"/>
                </a:solidFill>
              </a:rPr>
              <a:t>Orthodontic appliances</a:t>
            </a:r>
            <a:endParaRPr lang="en-IN" sz="3600" dirty="0">
              <a:solidFill>
                <a:srgbClr val="C00000"/>
              </a:solidFill>
            </a:endParaRPr>
          </a:p>
        </p:txBody>
      </p:sp>
      <p:sp>
        <p:nvSpPr>
          <p:cNvPr id="3" name="TextBox 2"/>
          <p:cNvSpPr txBox="1"/>
          <p:nvPr/>
        </p:nvSpPr>
        <p:spPr>
          <a:xfrm>
            <a:off x="304800" y="1752600"/>
            <a:ext cx="7467600" cy="3046988"/>
          </a:xfrm>
          <a:prstGeom prst="rect">
            <a:avLst/>
          </a:prstGeom>
          <a:noFill/>
        </p:spPr>
        <p:txBody>
          <a:bodyPr wrap="square" rtlCol="0">
            <a:spAutoFit/>
          </a:bodyPr>
          <a:lstStyle/>
          <a:p>
            <a:r>
              <a:rPr lang="en-IN" sz="3200" dirty="0" smtClean="0"/>
              <a:t>Indicated only when extensive repositioning of tooth required  </a:t>
            </a:r>
          </a:p>
          <a:p>
            <a:endParaRPr lang="en-IN" sz="3200" dirty="0" smtClean="0"/>
          </a:p>
          <a:p>
            <a:endParaRPr lang="en-IN" sz="3200" dirty="0"/>
          </a:p>
          <a:p>
            <a:r>
              <a:rPr lang="en-IN" sz="3200" dirty="0" smtClean="0"/>
              <a:t>Most predictable and effective method..</a:t>
            </a:r>
            <a:endParaRPr lang="en-IN" sz="3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858180" cy="1200329"/>
          </a:xfrm>
          <a:prstGeom prst="rect">
            <a:avLst/>
          </a:prstGeom>
          <a:noFill/>
        </p:spPr>
        <p:txBody>
          <a:bodyPr wrap="square" rtlCol="0">
            <a:spAutoFit/>
          </a:bodyPr>
          <a:lstStyle/>
          <a:p>
            <a:r>
              <a:rPr lang="en-IN" sz="3600" dirty="0" smtClean="0">
                <a:solidFill>
                  <a:srgbClr val="C00000"/>
                </a:solidFill>
              </a:rPr>
              <a:t>RAPID OR IMMEDIATE SEPARATION</a:t>
            </a:r>
            <a:endParaRPr lang="en-IN" sz="3600" dirty="0">
              <a:solidFill>
                <a:srgbClr val="C00000"/>
              </a:solidFill>
            </a:endParaRPr>
          </a:p>
        </p:txBody>
      </p:sp>
      <p:sp>
        <p:nvSpPr>
          <p:cNvPr id="3" name="TextBox 2"/>
          <p:cNvSpPr txBox="1"/>
          <p:nvPr/>
        </p:nvSpPr>
        <p:spPr>
          <a:xfrm>
            <a:off x="152400" y="1295400"/>
            <a:ext cx="6572296" cy="4401205"/>
          </a:xfrm>
          <a:prstGeom prst="rect">
            <a:avLst/>
          </a:prstGeom>
          <a:noFill/>
        </p:spPr>
        <p:txBody>
          <a:bodyPr wrap="square" rtlCol="0">
            <a:spAutoFit/>
          </a:bodyPr>
          <a:lstStyle/>
          <a:p>
            <a:pPr>
              <a:buFont typeface="Wingdings" pitchFamily="2" charset="2"/>
              <a:buChar char="§"/>
            </a:pPr>
            <a:r>
              <a:rPr lang="en-IN" sz="2800" i="1" dirty="0" smtClean="0">
                <a:latin typeface="Andalus" pitchFamily="18" charset="-78"/>
                <a:cs typeface="Andalus" pitchFamily="18" charset="-78"/>
              </a:rPr>
              <a:t>Here tooth movement achieved rapidly over a short period of time</a:t>
            </a:r>
          </a:p>
          <a:p>
            <a:endParaRPr lang="en-IN" sz="2800" dirty="0" smtClean="0"/>
          </a:p>
          <a:p>
            <a:endParaRPr lang="en-IN" sz="2800" dirty="0" smtClean="0"/>
          </a:p>
          <a:p>
            <a:endParaRPr lang="en-IN" sz="2800" dirty="0" smtClean="0"/>
          </a:p>
          <a:p>
            <a:pPr>
              <a:buFont typeface="Wingdings" pitchFamily="2" charset="2"/>
              <a:buChar char="§"/>
            </a:pPr>
            <a:r>
              <a:rPr lang="en-IN" sz="2800" dirty="0" smtClean="0"/>
              <a:t>It is achieved by two methods</a:t>
            </a:r>
          </a:p>
          <a:p>
            <a:pPr>
              <a:buFont typeface="Wingdings" pitchFamily="2" charset="2"/>
              <a:buChar char="§"/>
            </a:pPr>
            <a:endParaRPr lang="en-IN" sz="2800" dirty="0" smtClean="0"/>
          </a:p>
          <a:p>
            <a:pPr marL="514350" indent="-514350">
              <a:buAutoNum type="arabicPeriod"/>
            </a:pPr>
            <a:r>
              <a:rPr lang="en-IN" sz="2800" dirty="0" smtClean="0">
                <a:solidFill>
                  <a:srgbClr val="FF0000"/>
                </a:solidFill>
              </a:rPr>
              <a:t>Wedge principle</a:t>
            </a:r>
          </a:p>
          <a:p>
            <a:pPr marL="514350" indent="-514350">
              <a:buAutoNum type="arabicPeriod"/>
            </a:pPr>
            <a:endParaRPr lang="en-IN" sz="2800" dirty="0" smtClean="0"/>
          </a:p>
          <a:p>
            <a:pPr marL="514350" indent="-514350">
              <a:buAutoNum type="arabicPeriod"/>
            </a:pPr>
            <a:r>
              <a:rPr lang="en-IN" sz="2800" dirty="0" smtClean="0">
                <a:solidFill>
                  <a:srgbClr val="FF0000"/>
                </a:solidFill>
              </a:rPr>
              <a:t>Traction principle</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6715172" cy="584775"/>
          </a:xfrm>
          <a:prstGeom prst="rect">
            <a:avLst/>
          </a:prstGeom>
          <a:noFill/>
        </p:spPr>
        <p:txBody>
          <a:bodyPr wrap="square" rtlCol="0">
            <a:spAutoFit/>
          </a:bodyPr>
          <a:lstStyle/>
          <a:p>
            <a:r>
              <a:rPr lang="en-IN" sz="3200" dirty="0" smtClean="0">
                <a:solidFill>
                  <a:srgbClr val="C00000"/>
                </a:solidFill>
              </a:rPr>
              <a:t>1.Separation by wedge principle</a:t>
            </a:r>
            <a:endParaRPr lang="en-IN" sz="3200" dirty="0">
              <a:solidFill>
                <a:srgbClr val="C00000"/>
              </a:solidFill>
            </a:endParaRPr>
          </a:p>
        </p:txBody>
      </p:sp>
      <p:sp>
        <p:nvSpPr>
          <p:cNvPr id="3" name="TextBox 2"/>
          <p:cNvSpPr txBox="1"/>
          <p:nvPr/>
        </p:nvSpPr>
        <p:spPr>
          <a:xfrm>
            <a:off x="0" y="1371600"/>
            <a:ext cx="8215338" cy="7232749"/>
          </a:xfrm>
          <a:prstGeom prst="rect">
            <a:avLst/>
          </a:prstGeom>
          <a:noFill/>
        </p:spPr>
        <p:txBody>
          <a:bodyPr wrap="square" rtlCol="0">
            <a:spAutoFit/>
          </a:bodyPr>
          <a:lstStyle/>
          <a:p>
            <a:pPr>
              <a:buFont typeface="Wingdings" pitchFamily="2" charset="2"/>
              <a:buChar char="§"/>
            </a:pPr>
            <a:r>
              <a:rPr lang="en-IN" sz="2400" dirty="0" smtClean="0">
                <a:latin typeface="Andalus" pitchFamily="18" charset="-78"/>
                <a:cs typeface="Andalus" pitchFamily="18" charset="-78"/>
              </a:rPr>
              <a:t>A pointed wedge shaped device is inserted between teeth to produce the desired amount of </a:t>
            </a:r>
            <a:r>
              <a:rPr lang="en-IN" sz="2400" dirty="0" err="1" smtClean="0">
                <a:latin typeface="Andalus" pitchFamily="18" charset="-78"/>
                <a:cs typeface="Andalus" pitchFamily="18" charset="-78"/>
              </a:rPr>
              <a:t>seperation</a:t>
            </a:r>
            <a:r>
              <a:rPr lang="en-IN" sz="2400" dirty="0" smtClean="0">
                <a:latin typeface="Andalus" pitchFamily="18" charset="-78"/>
                <a:cs typeface="Andalus" pitchFamily="18" charset="-78"/>
              </a:rPr>
              <a:t>…</a:t>
            </a:r>
            <a:r>
              <a:rPr lang="en-IN" sz="2400" dirty="0" err="1" smtClean="0">
                <a:latin typeface="Andalus" pitchFamily="18" charset="-78"/>
                <a:cs typeface="Andalus" pitchFamily="18" charset="-78"/>
              </a:rPr>
              <a:t>eg</a:t>
            </a:r>
            <a:r>
              <a:rPr lang="en-IN" sz="2400" dirty="0" smtClean="0">
                <a:latin typeface="Andalus" pitchFamily="18" charset="-78"/>
                <a:cs typeface="Andalus" pitchFamily="18" charset="-78"/>
              </a:rPr>
              <a:t> </a:t>
            </a:r>
          </a:p>
          <a:p>
            <a:r>
              <a:rPr lang="en-IN" sz="4000" dirty="0" smtClean="0">
                <a:latin typeface="Andalus" pitchFamily="18" charset="-78"/>
                <a:cs typeface="Andalus" pitchFamily="18" charset="-78"/>
              </a:rPr>
              <a:t>1.</a:t>
            </a:r>
            <a:r>
              <a:rPr lang="en-IN" sz="3600" dirty="0" smtClean="0">
                <a:latin typeface="Andalus" pitchFamily="18" charset="-78"/>
                <a:cs typeface="Andalus" pitchFamily="18" charset="-78"/>
              </a:rPr>
              <a:t>elliot’s seperator</a:t>
            </a:r>
            <a:r>
              <a:rPr lang="en-IN" sz="4000" dirty="0" smtClean="0">
                <a:latin typeface="Andalus" pitchFamily="18" charset="-78"/>
                <a:cs typeface="Andalus" pitchFamily="18" charset="-78"/>
              </a:rPr>
              <a:t>, </a:t>
            </a:r>
          </a:p>
          <a:p>
            <a:r>
              <a:rPr lang="en-IN" sz="4000" dirty="0" smtClean="0">
                <a:latin typeface="Andalus" pitchFamily="18" charset="-78"/>
                <a:cs typeface="Andalus" pitchFamily="18" charset="-78"/>
              </a:rPr>
              <a:t>2.wedges.</a:t>
            </a:r>
          </a:p>
          <a:p>
            <a:endParaRPr lang="en-IN" sz="2400" dirty="0" smtClean="0"/>
          </a:p>
          <a:p>
            <a:r>
              <a:rPr lang="en-IN" sz="2400" dirty="0" smtClean="0">
                <a:solidFill>
                  <a:srgbClr val="FF0000"/>
                </a:solidFill>
              </a:rPr>
              <a:t> </a:t>
            </a:r>
            <a:r>
              <a:rPr lang="en-IN" sz="2400" b="1" dirty="0" smtClean="0">
                <a:solidFill>
                  <a:srgbClr val="FF0000"/>
                </a:solidFill>
              </a:rPr>
              <a:t>1. ELLIOTS SEPARATOR</a:t>
            </a:r>
          </a:p>
          <a:p>
            <a:endParaRPr lang="en-IN" sz="2400" dirty="0" smtClean="0">
              <a:solidFill>
                <a:srgbClr val="FF0000"/>
              </a:solidFill>
            </a:endParaRPr>
          </a:p>
          <a:p>
            <a:pPr>
              <a:buFont typeface="Wingdings" pitchFamily="2" charset="2"/>
              <a:buChar char="§"/>
            </a:pPr>
            <a:r>
              <a:rPr lang="en-IN" sz="2400" dirty="0" smtClean="0"/>
              <a:t>Also known as crab claw separator because of </a:t>
            </a:r>
          </a:p>
          <a:p>
            <a:r>
              <a:rPr lang="en-IN" sz="2400" dirty="0" smtClean="0"/>
              <a:t> its design.</a:t>
            </a:r>
          </a:p>
          <a:p>
            <a:pPr>
              <a:buFont typeface="Wingdings" pitchFamily="2" charset="2"/>
              <a:buChar char="§"/>
            </a:pPr>
            <a:r>
              <a:rPr lang="en-IN" sz="2400" dirty="0" smtClean="0"/>
              <a:t>Mechanical device consisting of</a:t>
            </a:r>
          </a:p>
          <a:p>
            <a:r>
              <a:rPr lang="en-IN" sz="2400" dirty="0" smtClean="0"/>
              <a:t>-bow</a:t>
            </a:r>
          </a:p>
          <a:p>
            <a:r>
              <a:rPr lang="en-IN" sz="2400" dirty="0" smtClean="0"/>
              <a:t>-two holding jaws</a:t>
            </a:r>
          </a:p>
          <a:p>
            <a:r>
              <a:rPr lang="en-IN" sz="2400" dirty="0" smtClean="0"/>
              <a:t>-tightening screw</a:t>
            </a:r>
          </a:p>
          <a:p>
            <a:endParaRPr lang="en-IN" sz="2400" dirty="0" smtClean="0"/>
          </a:p>
          <a:p>
            <a:endParaRPr lang="en-IN" sz="2400" dirty="0" smtClean="0"/>
          </a:p>
          <a:p>
            <a:pPr>
              <a:buFont typeface="Wingdings" pitchFamily="2" charset="2"/>
              <a:buChar char="§"/>
            </a:pPr>
            <a:endParaRPr lang="en-IN" sz="2400" dirty="0" smtClean="0">
              <a:solidFill>
                <a:srgbClr val="FF0000"/>
              </a:solidFill>
            </a:endParaRPr>
          </a:p>
          <a:p>
            <a:pPr>
              <a:buFont typeface="Wingdings" pitchFamily="2" charset="2"/>
              <a:buChar char="§"/>
            </a:pPr>
            <a:endParaRPr lang="en-IN" sz="2400" dirty="0" smtClean="0">
              <a:solidFill>
                <a:srgbClr val="FF0000"/>
              </a:solidFill>
            </a:endParaRPr>
          </a:p>
          <a:p>
            <a:pPr>
              <a:buFont typeface="Wingdings" pitchFamily="2" charset="2"/>
              <a:buChar char="§"/>
            </a:pPr>
            <a:endParaRPr lang="en-IN" sz="2400" dirty="0">
              <a:solidFill>
                <a:schemeClr val="tx1">
                  <a:lumMod val="95000"/>
                  <a:lumOff val="5000"/>
                </a:schemeClr>
              </a:solidFill>
            </a:endParaRPr>
          </a:p>
        </p:txBody>
      </p:sp>
      <p:pic>
        <p:nvPicPr>
          <p:cNvPr id="4" name="Picture 3" descr="ivory-separator.gif"/>
          <p:cNvPicPr>
            <a:picLocks noChangeAspect="1"/>
          </p:cNvPicPr>
          <p:nvPr/>
        </p:nvPicPr>
        <p:blipFill>
          <a:blip r:embed="rId2"/>
          <a:stretch>
            <a:fillRect/>
          </a:stretch>
        </p:blipFill>
        <p:spPr>
          <a:xfrm rot="3665542">
            <a:off x="5781853" y="2633164"/>
            <a:ext cx="2957967" cy="189832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7929618" cy="2308324"/>
          </a:xfrm>
          <a:prstGeom prst="rect">
            <a:avLst/>
          </a:prstGeom>
        </p:spPr>
        <p:txBody>
          <a:bodyPr wrap="square">
            <a:spAutoFit/>
          </a:bodyPr>
          <a:lstStyle/>
          <a:p>
            <a:endParaRPr lang="en-IN" sz="2400" dirty="0" smtClean="0"/>
          </a:p>
          <a:p>
            <a:pPr>
              <a:buFont typeface="Wingdings" pitchFamily="2" charset="2"/>
              <a:buChar char="§"/>
            </a:pPr>
            <a:r>
              <a:rPr lang="en-IN" sz="2400" dirty="0" smtClean="0"/>
              <a:t>Clockwise rotation of tightening screw moves contacting teeth apart</a:t>
            </a:r>
          </a:p>
          <a:p>
            <a:pPr>
              <a:buFont typeface="Wingdings" pitchFamily="2" charset="2"/>
              <a:buChar char="§"/>
            </a:pPr>
            <a:endParaRPr lang="en-IN" sz="2400" dirty="0" smtClean="0"/>
          </a:p>
          <a:p>
            <a:pPr>
              <a:buFont typeface="Wingdings" pitchFamily="2" charset="2"/>
              <a:buChar char="§"/>
            </a:pPr>
            <a:r>
              <a:rPr lang="en-IN" sz="2400" dirty="0" smtClean="0"/>
              <a:t>Two holding jaws are positioned gingival to the contact area without damaging the interproximal area</a:t>
            </a:r>
          </a:p>
        </p:txBody>
      </p:sp>
      <p:sp>
        <p:nvSpPr>
          <p:cNvPr id="3" name="TextBox 2"/>
          <p:cNvSpPr txBox="1"/>
          <p:nvPr/>
        </p:nvSpPr>
        <p:spPr>
          <a:xfrm>
            <a:off x="0" y="3048000"/>
            <a:ext cx="7643866" cy="2308324"/>
          </a:xfrm>
          <a:prstGeom prst="rect">
            <a:avLst/>
          </a:prstGeom>
          <a:noFill/>
        </p:spPr>
        <p:txBody>
          <a:bodyPr wrap="square" rtlCol="0">
            <a:spAutoFit/>
          </a:bodyPr>
          <a:lstStyle/>
          <a:p>
            <a:pPr>
              <a:buFont typeface="Wingdings" pitchFamily="2" charset="2"/>
              <a:buChar char="§"/>
            </a:pPr>
            <a:r>
              <a:rPr lang="en-IN" sz="2400" dirty="0" smtClean="0"/>
              <a:t>Separation should not be more than thickness of pdl, ie,0.2-0.5mm</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r>
              <a:rPr lang="en-IN" sz="2400" dirty="0" smtClean="0"/>
              <a:t>Used for examination and polishing of final restoration.</a:t>
            </a:r>
            <a:endParaRPr lang="en-IN"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7429552" cy="584775"/>
          </a:xfrm>
          <a:prstGeom prst="rect">
            <a:avLst/>
          </a:prstGeom>
          <a:noFill/>
        </p:spPr>
        <p:txBody>
          <a:bodyPr wrap="square" rtlCol="0">
            <a:spAutoFit/>
          </a:bodyPr>
          <a:lstStyle/>
          <a:p>
            <a:r>
              <a:rPr lang="en-IN" sz="3200" dirty="0" smtClean="0">
                <a:solidFill>
                  <a:srgbClr val="C00000"/>
                </a:solidFill>
              </a:rPr>
              <a:t>WEDGES</a:t>
            </a:r>
            <a:endParaRPr lang="en-IN" sz="3200" dirty="0">
              <a:solidFill>
                <a:srgbClr val="C00000"/>
              </a:solidFill>
            </a:endParaRPr>
          </a:p>
        </p:txBody>
      </p:sp>
      <p:sp>
        <p:nvSpPr>
          <p:cNvPr id="3" name="TextBox 2"/>
          <p:cNvSpPr txBox="1"/>
          <p:nvPr/>
        </p:nvSpPr>
        <p:spPr>
          <a:xfrm>
            <a:off x="0" y="838200"/>
            <a:ext cx="8001024" cy="6555641"/>
          </a:xfrm>
          <a:prstGeom prst="rect">
            <a:avLst/>
          </a:prstGeom>
          <a:noFill/>
        </p:spPr>
        <p:txBody>
          <a:bodyPr wrap="square" rtlCol="0">
            <a:spAutoFit/>
          </a:bodyPr>
          <a:lstStyle/>
          <a:p>
            <a:pPr>
              <a:buFont typeface="Wingdings" pitchFamily="2" charset="2"/>
              <a:buChar char="§"/>
            </a:pPr>
            <a:r>
              <a:rPr lang="en-IN" sz="2400" dirty="0" smtClean="0"/>
              <a:t>Wedges are devices that create rapid seperation during tooth preperation and restoration</a:t>
            </a:r>
          </a:p>
          <a:p>
            <a:pPr marL="457200" indent="-457200"/>
            <a:endParaRPr lang="en-IN" sz="2400" dirty="0" smtClean="0"/>
          </a:p>
          <a:p>
            <a:pPr marL="457200" indent="-457200"/>
            <a:r>
              <a:rPr lang="en-IN" sz="2400" dirty="0" smtClean="0">
                <a:solidFill>
                  <a:srgbClr val="FF0000"/>
                </a:solidFill>
              </a:rPr>
              <a:t>Functions of wedges</a:t>
            </a:r>
          </a:p>
          <a:p>
            <a:pPr marL="457200" indent="-457200"/>
            <a:endParaRPr lang="en-IN" sz="2400" dirty="0" smtClean="0"/>
          </a:p>
          <a:p>
            <a:pPr marL="457200" indent="-457200">
              <a:buFont typeface="Wingdings" pitchFamily="2" charset="2"/>
              <a:buChar char="§"/>
            </a:pPr>
            <a:r>
              <a:rPr lang="en-IN" sz="2000" dirty="0" smtClean="0">
                <a:latin typeface="Andalus" pitchFamily="18" charset="-78"/>
                <a:cs typeface="Andalus" pitchFamily="18" charset="-78"/>
              </a:rPr>
              <a:t>Help in rapid seperation of teeth</a:t>
            </a:r>
          </a:p>
          <a:p>
            <a:pPr marL="457200" indent="-457200">
              <a:buFont typeface="Wingdings" pitchFamily="2" charset="2"/>
              <a:buChar char="§"/>
            </a:pPr>
            <a:endParaRPr lang="en-IN" sz="2000" dirty="0" smtClean="0">
              <a:latin typeface="Andalus" pitchFamily="18" charset="-78"/>
              <a:cs typeface="Andalus" pitchFamily="18" charset="-78"/>
            </a:endParaRPr>
          </a:p>
          <a:p>
            <a:pPr marL="457200" indent="-457200">
              <a:buFont typeface="Wingdings" pitchFamily="2" charset="2"/>
              <a:buChar char="§"/>
            </a:pPr>
            <a:r>
              <a:rPr lang="en-IN" sz="2000" dirty="0" smtClean="0">
                <a:latin typeface="Andalus" pitchFamily="18" charset="-78"/>
                <a:cs typeface="Andalus" pitchFamily="18" charset="-78"/>
              </a:rPr>
              <a:t>Prevent gingival overhang of restoration</a:t>
            </a:r>
          </a:p>
          <a:p>
            <a:pPr marL="457200" indent="-457200">
              <a:buFont typeface="Wingdings" pitchFamily="2" charset="2"/>
              <a:buChar char="§"/>
            </a:pPr>
            <a:endParaRPr lang="en-IN" sz="2000" dirty="0" smtClean="0">
              <a:latin typeface="Andalus" pitchFamily="18" charset="-78"/>
              <a:cs typeface="Andalus" pitchFamily="18" charset="-78"/>
            </a:endParaRPr>
          </a:p>
          <a:p>
            <a:pPr marL="457200" indent="-457200">
              <a:buFont typeface="Wingdings" pitchFamily="2" charset="2"/>
              <a:buChar char="§"/>
            </a:pPr>
            <a:r>
              <a:rPr lang="en-IN" sz="2000" dirty="0" smtClean="0">
                <a:latin typeface="Andalus" pitchFamily="18" charset="-78"/>
                <a:cs typeface="Andalus" pitchFamily="18" charset="-78"/>
              </a:rPr>
              <a:t>Provide space for compensate thickness of matrix band</a:t>
            </a:r>
          </a:p>
          <a:p>
            <a:pPr marL="457200" indent="-457200">
              <a:buFont typeface="Wingdings" pitchFamily="2" charset="2"/>
              <a:buChar char="§"/>
            </a:pPr>
            <a:endParaRPr lang="en-IN" sz="2000" dirty="0" smtClean="0">
              <a:latin typeface="Andalus" pitchFamily="18" charset="-78"/>
              <a:cs typeface="Andalus" pitchFamily="18" charset="-78"/>
            </a:endParaRPr>
          </a:p>
          <a:p>
            <a:pPr marL="457200" indent="-457200">
              <a:buFont typeface="Wingdings" pitchFamily="2" charset="2"/>
              <a:buChar char="§"/>
            </a:pPr>
            <a:r>
              <a:rPr lang="en-IN" sz="2000" dirty="0" smtClean="0">
                <a:latin typeface="Andalus" pitchFamily="18" charset="-78"/>
                <a:cs typeface="Andalus" pitchFamily="18" charset="-78"/>
              </a:rPr>
              <a:t>Help in stabilization of retainer and matrix during restorative procedures</a:t>
            </a:r>
          </a:p>
          <a:p>
            <a:pPr marL="457200" indent="-457200">
              <a:buFont typeface="Wingdings" pitchFamily="2" charset="2"/>
              <a:buChar char="§"/>
            </a:pPr>
            <a:endParaRPr lang="en-IN" sz="2000" dirty="0" smtClean="0">
              <a:latin typeface="Andalus" pitchFamily="18" charset="-78"/>
              <a:cs typeface="Andalus" pitchFamily="18" charset="-78"/>
            </a:endParaRPr>
          </a:p>
          <a:p>
            <a:pPr marL="457200" indent="-457200">
              <a:buFont typeface="Wingdings" pitchFamily="2" charset="2"/>
              <a:buChar char="§"/>
            </a:pPr>
            <a:r>
              <a:rPr lang="en-IN" sz="2000" dirty="0" smtClean="0">
                <a:latin typeface="Andalus" pitchFamily="18" charset="-78"/>
                <a:cs typeface="Andalus" pitchFamily="18" charset="-78"/>
              </a:rPr>
              <a:t>Help in retracting and depressing interproximal gingival area thus help in minimizing trauma to soft tissue.</a:t>
            </a:r>
          </a:p>
          <a:p>
            <a:pPr marL="457200" indent="-457200">
              <a:buFont typeface="Wingdings" pitchFamily="2" charset="2"/>
              <a:buChar char="§"/>
            </a:pPr>
            <a:endParaRPr lang="en-IN" sz="2000" dirty="0" smtClean="0">
              <a:latin typeface="Andalus" pitchFamily="18" charset="-78"/>
              <a:cs typeface="Andalus" pitchFamily="18" charset="-78"/>
            </a:endParaRPr>
          </a:p>
          <a:p>
            <a:pPr marL="457200" indent="-457200">
              <a:buFont typeface="Wingdings" pitchFamily="2" charset="2"/>
              <a:buChar char="§"/>
            </a:pPr>
            <a:r>
              <a:rPr lang="en-IN" sz="2000" dirty="0" smtClean="0">
                <a:latin typeface="Andalus" pitchFamily="18" charset="-78"/>
                <a:cs typeface="Andalus" pitchFamily="18" charset="-78"/>
              </a:rPr>
              <a:t>Help in depressing rubber dam in interproximal area</a:t>
            </a:r>
          </a:p>
          <a:p>
            <a:pPr marL="457200" indent="-457200"/>
            <a:endParaRPr lang="en-IN" sz="2000" dirty="0" smtClean="0">
              <a:latin typeface="Andalus" pitchFamily="18" charset="-78"/>
              <a:cs typeface="Andalus" pitchFamily="18" charset="-78"/>
            </a:endParaRPr>
          </a:p>
          <a:p>
            <a:endParaRPr lang="en-IN" sz="2000" dirty="0">
              <a:latin typeface="Andalus" pitchFamily="18" charset="-78"/>
              <a:cs typeface="Andalus" pitchFamily="18" charset="-78"/>
            </a:endParaRPr>
          </a:p>
        </p:txBody>
      </p:sp>
      <p:pic>
        <p:nvPicPr>
          <p:cNvPr id="4" name="Picture 3" descr="w1rot.jpg"/>
          <p:cNvPicPr>
            <a:picLocks noChangeAspect="1"/>
          </p:cNvPicPr>
          <p:nvPr/>
        </p:nvPicPr>
        <p:blipFill>
          <a:blip r:embed="rId2"/>
          <a:stretch>
            <a:fillRect/>
          </a:stretch>
        </p:blipFill>
        <p:spPr>
          <a:xfrm>
            <a:off x="6500826" y="1428736"/>
            <a:ext cx="2403476" cy="213342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7"/>
          <p:cNvSpPr txBox="1">
            <a:spLocks/>
          </p:cNvSpPr>
          <p:nvPr/>
        </p:nvSpPr>
        <p:spPr>
          <a:xfrm>
            <a:off x="0" y="1447800"/>
            <a:ext cx="8196262" cy="4702175"/>
          </a:xfrm>
          <a:prstGeom prst="rect">
            <a:avLst/>
          </a:prstGeom>
        </p:spPr>
        <p:txBody>
          <a:bodyPr>
            <a:noAutofit/>
          </a:bodyPr>
          <a:lstStyle/>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Today, there are three methods that are widely accepted: the bass method, the modified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stillman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method(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stillman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1932), and the charters method( Carter’s 1948) . </a:t>
            </a: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Controlled studied evaluating the most common brushing technique have shown that </a:t>
            </a:r>
            <a:r>
              <a:rPr kumimoji="0" lang="en-US" sz="2000" b="0" i="0" u="none" strike="noStrike" kern="1200" cap="none" spc="0" normalizeH="0" baseline="0" noProof="0" dirty="0" smtClean="0">
                <a:ln>
                  <a:noFill/>
                </a:ln>
                <a:solidFill>
                  <a:schemeClr val="accent1"/>
                </a:solidFill>
                <a:effectLst/>
                <a:uLnTx/>
                <a:uFillTx/>
                <a:latin typeface="+mn-lt"/>
                <a:ea typeface="+mn-ea"/>
                <a:cs typeface="+mn-cs"/>
              </a:rPr>
              <a:t>no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one method is superior</a:t>
            </a: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50000"/>
              </a:lnSpc>
              <a:spcBef>
                <a:spcPct val="20000"/>
              </a:spcBef>
              <a:spcAft>
                <a:spcPts val="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method which is often recommended is Bass technique , because it emphasize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sulcular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placement of the bristle</a:t>
            </a:r>
          </a:p>
        </p:txBody>
      </p:sp>
      <p:sp>
        <p:nvSpPr>
          <p:cNvPr id="5" name="TextBox 4"/>
          <p:cNvSpPr txBox="1"/>
          <p:nvPr/>
        </p:nvSpPr>
        <p:spPr>
          <a:xfrm>
            <a:off x="228600" y="0"/>
            <a:ext cx="8060540" cy="769441"/>
          </a:xfrm>
          <a:prstGeom prst="rect">
            <a:avLst/>
          </a:prstGeom>
          <a:noFill/>
        </p:spPr>
        <p:txBody>
          <a:bodyPr wrap="none" rtlCol="0">
            <a:spAutoFit/>
          </a:bodyPr>
          <a:lstStyle/>
          <a:p>
            <a:r>
              <a:rPr lang="en-US" sz="4400" dirty="0" smtClean="0"/>
              <a:t>METHODS OF TOOTH BRUSHING</a:t>
            </a:r>
            <a:endParaRPr lang="en-US" sz="4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286676" cy="1569660"/>
          </a:xfrm>
          <a:prstGeom prst="rect">
            <a:avLst/>
          </a:prstGeom>
          <a:noFill/>
        </p:spPr>
        <p:txBody>
          <a:bodyPr wrap="square" rtlCol="0">
            <a:spAutoFit/>
          </a:bodyPr>
          <a:lstStyle/>
          <a:p>
            <a:pPr>
              <a:buFont typeface="Wingdings" pitchFamily="2" charset="2"/>
              <a:buChar char="§"/>
            </a:pPr>
            <a:r>
              <a:rPr lang="en-IN" sz="2400" dirty="0" smtClean="0">
                <a:solidFill>
                  <a:schemeClr val="tx1">
                    <a:lumMod val="95000"/>
                    <a:lumOff val="5000"/>
                  </a:schemeClr>
                </a:solidFill>
              </a:rPr>
              <a:t>Wedges made of two materials</a:t>
            </a:r>
          </a:p>
          <a:p>
            <a:endParaRPr lang="en-IN" sz="2400" dirty="0" smtClean="0">
              <a:solidFill>
                <a:schemeClr val="tx1">
                  <a:lumMod val="95000"/>
                  <a:lumOff val="5000"/>
                </a:schemeClr>
              </a:solidFill>
            </a:endParaRPr>
          </a:p>
          <a:p>
            <a:r>
              <a:rPr lang="en-IN" sz="2400" dirty="0" smtClean="0">
                <a:solidFill>
                  <a:srgbClr val="FF0000"/>
                </a:solidFill>
              </a:rPr>
              <a:t>Wood or plastic</a:t>
            </a:r>
          </a:p>
          <a:p>
            <a:pPr>
              <a:buFont typeface="Wingdings" pitchFamily="2" charset="2"/>
              <a:buChar char="§"/>
            </a:pPr>
            <a:endParaRPr lang="en-IN" sz="2400" dirty="0">
              <a:solidFill>
                <a:schemeClr val="tx1">
                  <a:lumMod val="95000"/>
                  <a:lumOff val="5000"/>
                </a:schemeClr>
              </a:solidFill>
            </a:endParaRPr>
          </a:p>
        </p:txBody>
      </p:sp>
      <p:sp>
        <p:nvSpPr>
          <p:cNvPr id="3" name="TextBox 2"/>
          <p:cNvSpPr txBox="1"/>
          <p:nvPr/>
        </p:nvSpPr>
        <p:spPr>
          <a:xfrm>
            <a:off x="0" y="1752600"/>
            <a:ext cx="8072462" cy="4647426"/>
          </a:xfrm>
          <a:prstGeom prst="rect">
            <a:avLst/>
          </a:prstGeom>
          <a:noFill/>
        </p:spPr>
        <p:txBody>
          <a:bodyPr wrap="square" rtlCol="0">
            <a:spAutoFit/>
          </a:bodyPr>
          <a:lstStyle/>
          <a:p>
            <a:r>
              <a:rPr lang="en-IN" sz="3200" dirty="0" smtClean="0">
                <a:solidFill>
                  <a:srgbClr val="FF0000"/>
                </a:solidFill>
              </a:rPr>
              <a:t>1.Wooden wedges</a:t>
            </a:r>
          </a:p>
          <a:p>
            <a:pPr>
              <a:buFont typeface="Wingdings" pitchFamily="2" charset="2"/>
              <a:buChar char="§"/>
            </a:pPr>
            <a:endParaRPr lang="en-IN" sz="2400" dirty="0" smtClean="0">
              <a:solidFill>
                <a:srgbClr val="FF0000"/>
              </a:solidFill>
            </a:endParaRPr>
          </a:p>
          <a:p>
            <a:pPr>
              <a:buFont typeface="Wingdings" pitchFamily="2" charset="2"/>
              <a:buChar char="§"/>
            </a:pPr>
            <a:r>
              <a:rPr lang="en-IN" sz="2400" dirty="0" smtClean="0"/>
              <a:t>Soft wood like pine or hardwood like oak</a:t>
            </a:r>
          </a:p>
          <a:p>
            <a:pPr>
              <a:buFont typeface="Wingdings" pitchFamily="2" charset="2"/>
              <a:buChar char="§"/>
            </a:pPr>
            <a:r>
              <a:rPr lang="en-IN" sz="2400" dirty="0" smtClean="0"/>
              <a:t>They may be medicated</a:t>
            </a:r>
          </a:p>
          <a:p>
            <a:pPr>
              <a:buFont typeface="Wingdings" pitchFamily="2" charset="2"/>
              <a:buChar char="§"/>
            </a:pPr>
            <a:endParaRPr lang="en-IN" sz="2400" dirty="0" smtClean="0"/>
          </a:p>
          <a:p>
            <a:pPr>
              <a:buFont typeface="Wingdings" pitchFamily="2" charset="2"/>
              <a:buChar char="§"/>
            </a:pPr>
            <a:r>
              <a:rPr lang="en-IN" sz="2400" dirty="0" smtClean="0"/>
              <a:t>They are prefered because-</a:t>
            </a:r>
          </a:p>
          <a:p>
            <a:pPr>
              <a:buFont typeface="Wingdings" pitchFamily="2" charset="2"/>
              <a:buChar char="§"/>
            </a:pPr>
            <a:endParaRPr lang="en-IN" sz="2400" dirty="0" smtClean="0"/>
          </a:p>
          <a:p>
            <a:pPr marL="457200" indent="-457200">
              <a:buFont typeface="+mj-lt"/>
              <a:buAutoNum type="arabicPeriod"/>
            </a:pPr>
            <a:r>
              <a:rPr lang="en-IN" sz="2400" i="1" dirty="0" smtClean="0"/>
              <a:t>Easy to trim</a:t>
            </a:r>
          </a:p>
          <a:p>
            <a:pPr marL="457200" indent="-457200">
              <a:buFont typeface="+mj-lt"/>
              <a:buAutoNum type="arabicPeriod"/>
            </a:pPr>
            <a:r>
              <a:rPr lang="en-IN" sz="2400" i="1" dirty="0" smtClean="0"/>
              <a:t>Adapt well</a:t>
            </a:r>
          </a:p>
          <a:p>
            <a:pPr marL="457200" indent="-457200">
              <a:buFont typeface="+mj-lt"/>
              <a:buAutoNum type="arabicPeriod"/>
            </a:pPr>
            <a:r>
              <a:rPr lang="en-IN" sz="2400" i="1" dirty="0" smtClean="0"/>
              <a:t>Absorb moisture and swells to provide adequate stabilization to matrix band</a:t>
            </a:r>
          </a:p>
          <a:p>
            <a:pPr marL="457200" indent="-457200">
              <a:buFont typeface="+mj-lt"/>
              <a:buAutoNum type="arabicPeriod"/>
            </a:pPr>
            <a:r>
              <a:rPr lang="en-IN" sz="2400" i="1" dirty="0" smtClean="0"/>
              <a:t>They are used along with metal matrices</a:t>
            </a:r>
            <a:endParaRPr lang="en-IN" sz="2400" i="1" dirty="0"/>
          </a:p>
        </p:txBody>
      </p:sp>
      <p:pic>
        <p:nvPicPr>
          <p:cNvPr id="4" name="Picture 3" descr="rainbowwedge%2050.jpg"/>
          <p:cNvPicPr>
            <a:picLocks noChangeAspect="1"/>
          </p:cNvPicPr>
          <p:nvPr/>
        </p:nvPicPr>
        <p:blipFill>
          <a:blip r:embed="rId2"/>
          <a:stretch>
            <a:fillRect/>
          </a:stretch>
        </p:blipFill>
        <p:spPr>
          <a:xfrm>
            <a:off x="5867400" y="2133600"/>
            <a:ext cx="2360850" cy="2604377"/>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7786742" cy="7355860"/>
          </a:xfrm>
          <a:prstGeom prst="rect">
            <a:avLst/>
          </a:prstGeom>
          <a:noFill/>
        </p:spPr>
        <p:txBody>
          <a:bodyPr wrap="square" rtlCol="0">
            <a:spAutoFit/>
          </a:bodyPr>
          <a:lstStyle/>
          <a:p>
            <a:pPr>
              <a:buFont typeface="Wingdings" pitchFamily="2" charset="2"/>
              <a:buChar char="§"/>
            </a:pPr>
            <a:r>
              <a:rPr lang="en-IN" sz="2400" dirty="0" smtClean="0"/>
              <a:t>Wooden wedges can be of two shapes</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Triangular or round</a:t>
            </a:r>
          </a:p>
          <a:p>
            <a:pPr>
              <a:buFont typeface="Wingdings" pitchFamily="2" charset="2"/>
              <a:buChar char="§"/>
            </a:pPr>
            <a:endParaRPr lang="en-IN" sz="2400" dirty="0" smtClean="0"/>
          </a:p>
          <a:p>
            <a:pPr>
              <a:buFont typeface="Wingdings" pitchFamily="2" charset="2"/>
              <a:buChar char="§"/>
            </a:pPr>
            <a:r>
              <a:rPr lang="en-IN" sz="4000" dirty="0" smtClean="0">
                <a:solidFill>
                  <a:srgbClr val="FF0000"/>
                </a:solidFill>
              </a:rPr>
              <a:t>Triangular</a:t>
            </a:r>
            <a:r>
              <a:rPr lang="en-IN" sz="2400" dirty="0" smtClean="0">
                <a:solidFill>
                  <a:srgbClr val="FF0000"/>
                </a:solidFill>
              </a:rPr>
              <a:t> </a:t>
            </a:r>
            <a:r>
              <a:rPr lang="en-IN" sz="2400" dirty="0" smtClean="0"/>
              <a:t>wedges are commercially available</a:t>
            </a:r>
          </a:p>
          <a:p>
            <a:pPr>
              <a:buFont typeface="Wingdings" pitchFamily="2" charset="2"/>
              <a:buChar char="§"/>
            </a:pPr>
            <a:endParaRPr lang="en-IN" sz="2400" dirty="0" smtClean="0"/>
          </a:p>
          <a:p>
            <a:pPr>
              <a:buFont typeface="Wingdings" pitchFamily="2" charset="2"/>
              <a:buChar char="§"/>
            </a:pPr>
            <a:r>
              <a:rPr lang="en-IN" sz="2400" dirty="0" smtClean="0"/>
              <a:t>Prefered for cavities with deep gingival margin</a:t>
            </a:r>
          </a:p>
          <a:p>
            <a:pPr>
              <a:buFont typeface="Wingdings" pitchFamily="2" charset="2"/>
              <a:buChar char="§"/>
            </a:pPr>
            <a:endParaRPr lang="en-IN" sz="2400" dirty="0" smtClean="0"/>
          </a:p>
          <a:p>
            <a:pPr>
              <a:buFont typeface="Wingdings" pitchFamily="2" charset="2"/>
              <a:buChar char="§"/>
            </a:pPr>
            <a:r>
              <a:rPr lang="en-IN" sz="2400" dirty="0" smtClean="0"/>
              <a:t>It has got an apex and a base</a:t>
            </a:r>
          </a:p>
          <a:p>
            <a:pPr>
              <a:buFont typeface="Wingdings" pitchFamily="2" charset="2"/>
              <a:buChar char="§"/>
            </a:pPr>
            <a:endParaRPr lang="en-IN" sz="2400" dirty="0" smtClean="0"/>
          </a:p>
          <a:p>
            <a:pPr>
              <a:buFont typeface="Wingdings" pitchFamily="2" charset="2"/>
              <a:buChar char="§"/>
            </a:pPr>
            <a:r>
              <a:rPr lang="en-IN" sz="2400" dirty="0" smtClean="0"/>
              <a:t>Apex usually lies in the gingival portion of contact area.</a:t>
            </a:r>
          </a:p>
          <a:p>
            <a:pPr>
              <a:buFont typeface="Wingdings" pitchFamily="2" charset="2"/>
              <a:buChar char="§"/>
            </a:pPr>
            <a:endParaRPr lang="en-IN" sz="2400" dirty="0" smtClean="0"/>
          </a:p>
          <a:p>
            <a:pPr>
              <a:buFont typeface="Wingdings" pitchFamily="2" charset="2"/>
              <a:buChar char="§"/>
            </a:pPr>
            <a:r>
              <a:rPr lang="en-IN" sz="2400" dirty="0" smtClean="0"/>
              <a:t>Base lies in contact with gingiva ,this  helps in stabilization and retraction of gingiva</a:t>
            </a:r>
          </a:p>
          <a:p>
            <a:pPr>
              <a:buFont typeface="Wingdings" pitchFamily="2" charset="2"/>
              <a:buChar char="§"/>
            </a:pPr>
            <a:endParaRPr lang="en-IN" sz="2400" dirty="0" smtClean="0"/>
          </a:p>
          <a:p>
            <a:pPr>
              <a:buFont typeface="Wingdings" pitchFamily="2" charset="2"/>
              <a:buChar char="§"/>
            </a:pPr>
            <a:r>
              <a:rPr lang="en-IN" sz="2400" dirty="0" smtClean="0"/>
              <a:t>Used in tooth preperation with deep gingival margin.</a:t>
            </a:r>
          </a:p>
          <a:p>
            <a:pPr>
              <a:buFont typeface="Wingdings" pitchFamily="2" charset="2"/>
              <a:buChar char="§"/>
            </a:pPr>
            <a:endParaRPr lang="en-IN" sz="2400" dirty="0" smtClean="0"/>
          </a:p>
          <a:p>
            <a:pPr>
              <a:buFont typeface="Wingdings" pitchFamily="2" charset="2"/>
              <a:buChar char="§"/>
            </a:pPr>
            <a:endParaRPr lang="en-IN"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5929354" cy="3231654"/>
          </a:xfrm>
          <a:prstGeom prst="rect">
            <a:avLst/>
          </a:prstGeom>
          <a:noFill/>
        </p:spPr>
        <p:txBody>
          <a:bodyPr wrap="square" rtlCol="0">
            <a:spAutoFit/>
          </a:bodyPr>
          <a:lstStyle/>
          <a:p>
            <a:r>
              <a:rPr lang="en-IN" sz="3600" dirty="0" smtClean="0">
                <a:solidFill>
                  <a:srgbClr val="FF0000"/>
                </a:solidFill>
              </a:rPr>
              <a:t>Round wedge</a:t>
            </a:r>
          </a:p>
          <a:p>
            <a:endParaRPr lang="en-IN" sz="2400" dirty="0" smtClean="0">
              <a:solidFill>
                <a:srgbClr val="FF0000"/>
              </a:solidFill>
            </a:endParaRPr>
          </a:p>
          <a:p>
            <a:r>
              <a:rPr lang="en-IN" sz="2400" dirty="0" smtClean="0"/>
              <a:t>-Made from wooden tooth picks by trimming the apical portion</a:t>
            </a:r>
          </a:p>
          <a:p>
            <a:endParaRPr lang="en-IN" sz="2400" dirty="0" smtClean="0"/>
          </a:p>
          <a:p>
            <a:r>
              <a:rPr lang="en-IN" sz="2400" dirty="0" smtClean="0"/>
              <a:t>-It has a uniform shape</a:t>
            </a:r>
          </a:p>
          <a:p>
            <a:endParaRPr lang="en-IN" sz="2400" dirty="0" smtClean="0"/>
          </a:p>
          <a:p>
            <a:r>
              <a:rPr lang="en-IN" sz="2400" dirty="0" smtClean="0"/>
              <a:t>-Used in class11 tooth preparation</a:t>
            </a:r>
            <a:endParaRPr lang="en-IN" sz="2400" dirty="0"/>
          </a:p>
        </p:txBody>
      </p:sp>
      <p:pic>
        <p:nvPicPr>
          <p:cNvPr id="3" name="Picture 2" descr="E:\pd933101-dental_assisting_tools_l_s_m_fixing_plastic_wedges_ta028b.jpg"/>
          <p:cNvPicPr>
            <a:picLocks noChangeAspect="1" noChangeArrowheads="1"/>
          </p:cNvPicPr>
          <p:nvPr/>
        </p:nvPicPr>
        <p:blipFill>
          <a:blip r:embed="rId2"/>
          <a:srcRect/>
          <a:stretch>
            <a:fillRect/>
          </a:stretch>
        </p:blipFill>
        <p:spPr bwMode="auto">
          <a:xfrm>
            <a:off x="5486400" y="1447800"/>
            <a:ext cx="2516214" cy="2516214"/>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00792" cy="1077218"/>
          </a:xfrm>
          <a:prstGeom prst="rect">
            <a:avLst/>
          </a:prstGeom>
        </p:spPr>
        <p:txBody>
          <a:bodyPr wrap="square">
            <a:spAutoFit/>
          </a:bodyPr>
          <a:lstStyle/>
          <a:p>
            <a:pPr>
              <a:buFont typeface="Wingdings" pitchFamily="2" charset="2"/>
              <a:buChar char="§"/>
            </a:pPr>
            <a:endParaRPr lang="en-IN" sz="3200" dirty="0" smtClean="0">
              <a:solidFill>
                <a:schemeClr val="tx1">
                  <a:lumMod val="95000"/>
                  <a:lumOff val="5000"/>
                </a:schemeClr>
              </a:solidFill>
            </a:endParaRPr>
          </a:p>
          <a:p>
            <a:pPr>
              <a:buFont typeface="Wingdings" pitchFamily="2" charset="2"/>
              <a:buChar char="§"/>
            </a:pPr>
            <a:r>
              <a:rPr lang="en-IN" sz="3200" dirty="0" smtClean="0">
                <a:solidFill>
                  <a:srgbClr val="FF0000"/>
                </a:solidFill>
              </a:rPr>
              <a:t>Light transmitting wedges</a:t>
            </a:r>
            <a:r>
              <a:rPr lang="en-IN" sz="3200" dirty="0" smtClean="0"/>
              <a:t>.</a:t>
            </a:r>
            <a:endParaRPr lang="en-IN" sz="3200" dirty="0"/>
          </a:p>
        </p:txBody>
      </p:sp>
      <p:sp>
        <p:nvSpPr>
          <p:cNvPr id="3" name="Rectangle 2"/>
          <p:cNvSpPr/>
          <p:nvPr/>
        </p:nvSpPr>
        <p:spPr>
          <a:xfrm>
            <a:off x="0" y="1295400"/>
            <a:ext cx="7500990" cy="5262979"/>
          </a:xfrm>
          <a:prstGeom prst="rect">
            <a:avLst/>
          </a:prstGeom>
        </p:spPr>
        <p:txBody>
          <a:bodyPr wrap="square">
            <a:spAutoFit/>
          </a:bodyPr>
          <a:lstStyle/>
          <a:p>
            <a:pPr>
              <a:buFont typeface="Wingdings" pitchFamily="2" charset="2"/>
              <a:buChar char="§"/>
            </a:pPr>
            <a:endParaRPr lang="en-IN" sz="2400" dirty="0" smtClean="0">
              <a:solidFill>
                <a:srgbClr val="FF0000"/>
              </a:solidFill>
            </a:endParaRPr>
          </a:p>
          <a:p>
            <a:pPr>
              <a:buFont typeface="Wingdings" pitchFamily="2" charset="2"/>
              <a:buChar char="§"/>
            </a:pPr>
            <a:endParaRPr lang="en-IN" sz="2400" dirty="0" smtClean="0">
              <a:solidFill>
                <a:srgbClr val="FF0000"/>
              </a:solidFill>
            </a:endParaRPr>
          </a:p>
          <a:p>
            <a:pPr>
              <a:buFont typeface="Wingdings" pitchFamily="2" charset="2"/>
              <a:buChar char="§"/>
            </a:pPr>
            <a:r>
              <a:rPr lang="en-IN" sz="2400" dirty="0" smtClean="0"/>
              <a:t>Special plastic wedges which are transparent and have a light reflecting core</a:t>
            </a:r>
          </a:p>
          <a:p>
            <a:pPr>
              <a:buFont typeface="Wingdings" pitchFamily="2" charset="2"/>
              <a:buChar char="§"/>
            </a:pPr>
            <a:endParaRPr lang="en-IN" sz="2400" dirty="0" smtClean="0"/>
          </a:p>
          <a:p>
            <a:pPr>
              <a:buFont typeface="Wingdings" pitchFamily="2" charset="2"/>
              <a:buChar char="§"/>
            </a:pPr>
            <a:r>
              <a:rPr lang="en-IN" sz="2400" dirty="0" smtClean="0"/>
              <a:t>Used with transparent matrices while placing class11 composite restoration.</a:t>
            </a:r>
          </a:p>
          <a:p>
            <a:pPr>
              <a:buFont typeface="Wingdings" pitchFamily="2" charset="2"/>
              <a:buChar char="§"/>
            </a:pPr>
            <a:endParaRPr lang="en-IN" sz="2400" dirty="0" smtClean="0"/>
          </a:p>
          <a:p>
            <a:pPr>
              <a:buFont typeface="Wingdings" pitchFamily="2" charset="2"/>
              <a:buChar char="§"/>
            </a:pPr>
            <a:r>
              <a:rPr lang="en-IN" sz="2400" dirty="0" smtClean="0"/>
              <a:t>Transmits 90-95% incident light</a:t>
            </a:r>
          </a:p>
          <a:p>
            <a:pPr>
              <a:buFont typeface="Wingdings" pitchFamily="2" charset="2"/>
              <a:buChar char="§"/>
            </a:pPr>
            <a:endParaRPr lang="en-IN" sz="2400" dirty="0" smtClean="0"/>
          </a:p>
          <a:p>
            <a:pPr>
              <a:buFont typeface="Wingdings" pitchFamily="2" charset="2"/>
              <a:buChar char="§"/>
            </a:pPr>
            <a:r>
              <a:rPr lang="en-IN" sz="2400" dirty="0" smtClean="0"/>
              <a:t>It helps in reducing </a:t>
            </a:r>
            <a:r>
              <a:rPr lang="en-IN" sz="2400" dirty="0" smtClean="0">
                <a:solidFill>
                  <a:srgbClr val="00B0F0"/>
                </a:solidFill>
              </a:rPr>
              <a:t>polymerization shrinkage </a:t>
            </a:r>
            <a:r>
              <a:rPr lang="en-IN" sz="2400" dirty="0" smtClean="0"/>
              <a:t>as it transmits light.</a:t>
            </a:r>
          </a:p>
          <a:p>
            <a:pPr>
              <a:buFont typeface="Wingdings" pitchFamily="2" charset="2"/>
              <a:buChar char="§"/>
            </a:pPr>
            <a:endParaRPr lang="en-IN" sz="2400" dirty="0" smtClean="0"/>
          </a:p>
          <a:p>
            <a:pPr>
              <a:buFont typeface="Wingdings" pitchFamily="2" charset="2"/>
              <a:buChar char="§"/>
            </a:pPr>
            <a:r>
              <a:rPr lang="en-IN" sz="2400" dirty="0" smtClean="0"/>
              <a:t>Better adaptability</a:t>
            </a:r>
            <a:endParaRPr lang="en-IN"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6357982" cy="461665"/>
          </a:xfrm>
          <a:prstGeom prst="rect">
            <a:avLst/>
          </a:prstGeom>
          <a:noFill/>
        </p:spPr>
        <p:txBody>
          <a:bodyPr wrap="square" rtlCol="0">
            <a:spAutoFit/>
          </a:bodyPr>
          <a:lstStyle/>
          <a:p>
            <a:r>
              <a:rPr lang="en-IN" sz="2400" dirty="0" smtClean="0">
                <a:solidFill>
                  <a:srgbClr val="C00000"/>
                </a:solidFill>
              </a:rPr>
              <a:t>PLACEMENT AND LOCATION OF WEDGES</a:t>
            </a:r>
            <a:endParaRPr lang="en-IN" sz="2400" dirty="0">
              <a:solidFill>
                <a:srgbClr val="C00000"/>
              </a:solidFill>
            </a:endParaRPr>
          </a:p>
        </p:txBody>
      </p:sp>
      <p:sp>
        <p:nvSpPr>
          <p:cNvPr id="3" name="TextBox 2"/>
          <p:cNvSpPr txBox="1"/>
          <p:nvPr/>
        </p:nvSpPr>
        <p:spPr>
          <a:xfrm>
            <a:off x="0" y="1295400"/>
            <a:ext cx="7858180" cy="4893647"/>
          </a:xfrm>
          <a:prstGeom prst="rect">
            <a:avLst/>
          </a:prstGeom>
          <a:noFill/>
        </p:spPr>
        <p:txBody>
          <a:bodyPr wrap="square" rtlCol="0">
            <a:spAutoFit/>
          </a:bodyPr>
          <a:lstStyle/>
          <a:p>
            <a:pPr>
              <a:buFont typeface="Wingdings" pitchFamily="2" charset="2"/>
              <a:buChar char="§"/>
            </a:pPr>
            <a:r>
              <a:rPr lang="en-IN" sz="2400" dirty="0" smtClean="0"/>
              <a:t>Correct location of the wedge is in the gingival embrasure below the contact area,</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r>
              <a:rPr lang="en-IN" sz="2400" dirty="0" smtClean="0"/>
              <a:t>Select the appropriate wedge depending on the clinical situation</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r>
              <a:rPr lang="en-IN" sz="2400" dirty="0" smtClean="0"/>
              <a:t>Wooden wedges can be trimmed with a knife or scalpel to produce a custom fit</a:t>
            </a:r>
          </a:p>
          <a:p>
            <a:pPr>
              <a:buFont typeface="Wingdings" pitchFamily="2" charset="2"/>
              <a:buChar char="§"/>
            </a:pPr>
            <a:endParaRPr lang="en-IN" sz="2400" dirty="0" smtClean="0"/>
          </a:p>
          <a:p>
            <a:pPr>
              <a:buFont typeface="Wingdings" pitchFamily="2" charset="2"/>
              <a:buChar char="§"/>
            </a:pPr>
            <a:endParaRPr lang="en-IN"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7543800" cy="8710077"/>
          </a:xfrm>
          <a:prstGeom prst="rect">
            <a:avLst/>
          </a:prstGeom>
        </p:spPr>
        <p:txBody>
          <a:bodyPr wrap="square">
            <a:spAutoFit/>
          </a:bodyPr>
          <a:lstStyle/>
          <a:p>
            <a:pPr>
              <a:buFont typeface="Wingdings" pitchFamily="2" charset="2"/>
              <a:buChar char="§"/>
            </a:pPr>
            <a:r>
              <a:rPr lang="en-IN" sz="2800" dirty="0" smtClean="0"/>
              <a:t>Wedge is usually placed from the lingual embrasure which is normally larger in size</a:t>
            </a:r>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r>
              <a:rPr lang="en-IN" sz="2800" dirty="0" smtClean="0"/>
              <a:t>If it interferes with tongue it can be placed from </a:t>
            </a:r>
            <a:r>
              <a:rPr lang="en-IN" sz="2800" dirty="0" err="1" smtClean="0"/>
              <a:t>buccal</a:t>
            </a:r>
            <a:r>
              <a:rPr lang="en-IN" sz="2800" dirty="0" smtClean="0"/>
              <a:t> side.</a:t>
            </a:r>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r>
              <a:rPr lang="en-IN" sz="2800" dirty="0" smtClean="0"/>
              <a:t>Length of the wedge should be only 0.5inch or 1.3cm so that it does not irritate tongue or the cheek.</a:t>
            </a:r>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endParaRPr lang="en-IN" sz="2800" dirty="0" smtClean="0"/>
          </a:p>
          <a:p>
            <a:pPr>
              <a:buFont typeface="Wingdings" pitchFamily="2" charset="2"/>
              <a:buChar char="§"/>
            </a:pPr>
            <a:r>
              <a:rPr lang="en-IN" sz="2800" dirty="0" smtClean="0"/>
              <a:t>After placement wedge should be firm and stable.</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7848600" cy="1077218"/>
          </a:xfrm>
          <a:prstGeom prst="rect">
            <a:avLst/>
          </a:prstGeom>
          <a:noFill/>
        </p:spPr>
        <p:txBody>
          <a:bodyPr wrap="square" rtlCol="0">
            <a:spAutoFit/>
          </a:bodyPr>
          <a:lstStyle/>
          <a:p>
            <a:r>
              <a:rPr lang="en-IN" sz="3200" dirty="0" smtClean="0">
                <a:solidFill>
                  <a:srgbClr val="C00000"/>
                </a:solidFill>
              </a:rPr>
              <a:t>Modified wedging techniques</a:t>
            </a:r>
          </a:p>
          <a:p>
            <a:endParaRPr lang="en-IN" sz="3200" dirty="0">
              <a:solidFill>
                <a:srgbClr val="C00000"/>
              </a:solidFill>
            </a:endParaRPr>
          </a:p>
        </p:txBody>
      </p:sp>
      <p:sp>
        <p:nvSpPr>
          <p:cNvPr id="3" name="TextBox 2"/>
          <p:cNvSpPr txBox="1"/>
          <p:nvPr/>
        </p:nvSpPr>
        <p:spPr>
          <a:xfrm>
            <a:off x="0" y="1219200"/>
            <a:ext cx="7858180" cy="5447645"/>
          </a:xfrm>
          <a:prstGeom prst="rect">
            <a:avLst/>
          </a:prstGeom>
          <a:noFill/>
        </p:spPr>
        <p:txBody>
          <a:bodyPr wrap="square" rtlCol="0">
            <a:spAutoFit/>
          </a:bodyPr>
          <a:lstStyle/>
          <a:p>
            <a:pPr>
              <a:buFont typeface="Wingdings" pitchFamily="2" charset="2"/>
              <a:buChar char="Ø"/>
            </a:pPr>
            <a:r>
              <a:rPr lang="en-IN" sz="3600" dirty="0" smtClean="0">
                <a:solidFill>
                  <a:srgbClr val="FF0000"/>
                </a:solidFill>
              </a:rPr>
              <a:t>Double wedging</a:t>
            </a:r>
          </a:p>
          <a:p>
            <a:pPr>
              <a:buFont typeface="Wingdings" pitchFamily="2" charset="2"/>
              <a:buChar char="Ø"/>
            </a:pPr>
            <a:endParaRPr lang="en-IN" sz="2400" dirty="0" smtClean="0">
              <a:solidFill>
                <a:srgbClr val="FF0000"/>
              </a:solidFill>
            </a:endParaRPr>
          </a:p>
          <a:p>
            <a:pPr>
              <a:buFont typeface="Wingdings" pitchFamily="2" charset="2"/>
              <a:buChar char="Ø"/>
            </a:pPr>
            <a:r>
              <a:rPr lang="en-IN" sz="2400" dirty="0" smtClean="0"/>
              <a:t>Two wedges are used</a:t>
            </a:r>
          </a:p>
          <a:p>
            <a:pPr>
              <a:buFont typeface="Wingdings" pitchFamily="2" charset="2"/>
              <a:buChar char="Ø"/>
            </a:pPr>
            <a:r>
              <a:rPr lang="en-IN" sz="2400" dirty="0" smtClean="0"/>
              <a:t>One inserted from </a:t>
            </a:r>
            <a:r>
              <a:rPr lang="en-IN" sz="2400" dirty="0" err="1" smtClean="0"/>
              <a:t>buccal</a:t>
            </a:r>
            <a:endParaRPr lang="en-IN" sz="2400" dirty="0" smtClean="0"/>
          </a:p>
          <a:p>
            <a:r>
              <a:rPr lang="en-IN" sz="2400" dirty="0" smtClean="0"/>
              <a:t> embrasure and another inserted </a:t>
            </a:r>
          </a:p>
          <a:p>
            <a:r>
              <a:rPr lang="en-IN" sz="2400" dirty="0" smtClean="0"/>
              <a:t>  from lingual embrasure</a:t>
            </a:r>
          </a:p>
          <a:p>
            <a:r>
              <a:rPr lang="en-IN" sz="2400" dirty="0" smtClean="0"/>
              <a:t>  </a:t>
            </a:r>
          </a:p>
          <a:p>
            <a:pPr>
              <a:buFont typeface="Wingdings" pitchFamily="2" charset="2"/>
              <a:buChar char="Ø"/>
            </a:pPr>
            <a:endParaRPr lang="en-IN" sz="2400" dirty="0" smtClean="0"/>
          </a:p>
          <a:p>
            <a:pPr>
              <a:buFont typeface="Wingdings" pitchFamily="2" charset="2"/>
              <a:buChar char="Ø"/>
            </a:pPr>
            <a:endParaRPr lang="en-IN" sz="2400" dirty="0" smtClean="0"/>
          </a:p>
          <a:p>
            <a:pPr>
              <a:buFont typeface="Wingdings" pitchFamily="2" charset="2"/>
              <a:buChar char="Ø"/>
            </a:pPr>
            <a:endParaRPr lang="en-IN" sz="2400" dirty="0" smtClean="0"/>
          </a:p>
          <a:p>
            <a:endParaRPr lang="en-IN" sz="2400" dirty="0" smtClean="0"/>
          </a:p>
          <a:p>
            <a:pPr>
              <a:buFont typeface="Wingdings" pitchFamily="2" charset="2"/>
              <a:buChar char="Ø"/>
            </a:pPr>
            <a:r>
              <a:rPr lang="en-IN" sz="2400" dirty="0" smtClean="0">
                <a:solidFill>
                  <a:srgbClr val="FF0000"/>
                </a:solidFill>
              </a:rPr>
              <a:t>Indication: </a:t>
            </a:r>
            <a:r>
              <a:rPr lang="en-IN" sz="2400" dirty="0" smtClean="0">
                <a:solidFill>
                  <a:schemeClr val="tx1">
                    <a:lumMod val="95000"/>
                    <a:lumOff val="5000"/>
                  </a:schemeClr>
                </a:solidFill>
              </a:rPr>
              <a:t>large </a:t>
            </a:r>
            <a:r>
              <a:rPr lang="en-IN" sz="2400" dirty="0" smtClean="0"/>
              <a:t>spacing between adjacent teeth where single wedge is not sufficient</a:t>
            </a:r>
          </a:p>
          <a:p>
            <a:pPr>
              <a:buFont typeface="Wingdings" pitchFamily="2" charset="2"/>
              <a:buChar char="Ø"/>
            </a:pPr>
            <a:r>
              <a:rPr lang="en-IN" sz="2400" dirty="0" smtClean="0"/>
              <a:t>Widening of proximal box in buccolingual dimension</a:t>
            </a:r>
          </a:p>
        </p:txBody>
      </p:sp>
      <p:pic>
        <p:nvPicPr>
          <p:cNvPr id="4" name="Picture 4" descr="1b"/>
          <p:cNvPicPr>
            <a:picLocks noChangeAspect="1" noChangeArrowheads="1"/>
          </p:cNvPicPr>
          <p:nvPr/>
        </p:nvPicPr>
        <p:blipFill>
          <a:blip r:embed="rId2"/>
          <a:srcRect l="612" t="54881" r="51234" b="20370"/>
          <a:stretch>
            <a:fillRect/>
          </a:stretch>
        </p:blipFill>
        <p:spPr>
          <a:xfrm>
            <a:off x="4724400" y="1676400"/>
            <a:ext cx="3367757" cy="2357430"/>
          </a:xfrm>
          <a:prstGeom prst="rect">
            <a:avLst/>
          </a:prstGeom>
          <a:noFill/>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358114" cy="5324535"/>
          </a:xfrm>
          <a:prstGeom prst="rect">
            <a:avLst/>
          </a:prstGeom>
          <a:noFill/>
        </p:spPr>
        <p:txBody>
          <a:bodyPr wrap="square" rtlCol="0">
            <a:spAutoFit/>
          </a:bodyPr>
          <a:lstStyle/>
          <a:p>
            <a:pPr>
              <a:buFont typeface="Wingdings" pitchFamily="2" charset="2"/>
              <a:buChar char="Ø"/>
            </a:pPr>
            <a:r>
              <a:rPr lang="en-IN" sz="2800" i="1" dirty="0" smtClean="0">
                <a:solidFill>
                  <a:srgbClr val="FF0000"/>
                </a:solidFill>
              </a:rPr>
              <a:t>Wedge wedging</a:t>
            </a:r>
          </a:p>
          <a:p>
            <a:pPr>
              <a:buFont typeface="Wingdings" pitchFamily="2" charset="2"/>
              <a:buChar char="Ø"/>
            </a:pPr>
            <a:endParaRPr lang="en-IN" sz="2400" dirty="0" smtClean="0"/>
          </a:p>
          <a:p>
            <a:pPr>
              <a:buFont typeface="Wingdings" pitchFamily="2" charset="2"/>
              <a:buChar char="Ø"/>
            </a:pPr>
            <a:r>
              <a:rPr lang="en-IN" sz="2400" dirty="0" smtClean="0"/>
              <a:t>Two wedges are used</a:t>
            </a:r>
          </a:p>
          <a:p>
            <a:pPr>
              <a:buFont typeface="Wingdings" pitchFamily="2" charset="2"/>
              <a:buChar char="Ø"/>
            </a:pPr>
            <a:endParaRPr lang="en-IN" sz="2400" dirty="0" smtClean="0"/>
          </a:p>
          <a:p>
            <a:pPr>
              <a:buFont typeface="Wingdings" pitchFamily="2" charset="2"/>
              <a:buChar char="Ø"/>
            </a:pPr>
            <a:r>
              <a:rPr lang="en-IN" sz="2400" dirty="0" smtClean="0"/>
              <a:t>One wedge is inserted from lingual embrasure area while another inserted between wedge and matrix band at right angle to first wedge.</a:t>
            </a:r>
          </a:p>
          <a:p>
            <a:pPr>
              <a:buFont typeface="Wingdings" pitchFamily="2" charset="2"/>
              <a:buChar char="Ø"/>
            </a:pPr>
            <a:endParaRPr lang="en-IN" sz="2400" dirty="0" smtClean="0"/>
          </a:p>
          <a:p>
            <a:pPr>
              <a:buFont typeface="Wingdings" pitchFamily="2" charset="2"/>
              <a:buChar char="Ø"/>
            </a:pPr>
            <a:r>
              <a:rPr lang="en-IN" sz="2400" dirty="0" smtClean="0"/>
              <a:t>Primarily indicated while treating mesial aspect of maxillary first premolar.</a:t>
            </a:r>
          </a:p>
          <a:p>
            <a:pPr>
              <a:buFont typeface="Wingdings" pitchFamily="2" charset="2"/>
              <a:buChar char="Ø"/>
            </a:pPr>
            <a:endParaRPr lang="en-IN" sz="2400" dirty="0" smtClean="0"/>
          </a:p>
          <a:p>
            <a:pPr>
              <a:buFont typeface="Wingdings" pitchFamily="2" charset="2"/>
              <a:buChar char="Ø"/>
            </a:pPr>
            <a:r>
              <a:rPr lang="en-IN" sz="2400" dirty="0" smtClean="0"/>
              <a:t>These tooth have flutes(concavities) in root near gingival area.</a:t>
            </a:r>
          </a:p>
          <a:p>
            <a:pPr>
              <a:buFont typeface="Wingdings" pitchFamily="2" charset="2"/>
              <a:buChar char="Ø"/>
            </a:pPr>
            <a:endParaRPr lang="en-IN" sz="2400" dirty="0"/>
          </a:p>
        </p:txBody>
      </p:sp>
      <p:pic>
        <p:nvPicPr>
          <p:cNvPr id="3" name="Picture 4" descr="1b"/>
          <p:cNvPicPr>
            <a:picLocks noChangeAspect="1" noChangeArrowheads="1"/>
          </p:cNvPicPr>
          <p:nvPr/>
        </p:nvPicPr>
        <p:blipFill>
          <a:blip r:embed="rId2"/>
          <a:srcRect l="59727" b="77640"/>
          <a:stretch>
            <a:fillRect/>
          </a:stretch>
        </p:blipFill>
        <p:spPr>
          <a:xfrm>
            <a:off x="685800" y="5105400"/>
            <a:ext cx="2590800" cy="1700213"/>
          </a:xfrm>
          <a:prstGeom prst="rect">
            <a:avLst/>
          </a:prstGeom>
          <a:noFill/>
          <a:ln w="38100">
            <a:solidFill>
              <a:srgbClr val="000000"/>
            </a:solidFill>
          </a:ln>
        </p:spPr>
      </p:pic>
      <p:pic>
        <p:nvPicPr>
          <p:cNvPr id="4" name="Picture 12" descr="1b"/>
          <p:cNvPicPr>
            <a:picLocks noChangeAspect="1" noChangeArrowheads="1"/>
          </p:cNvPicPr>
          <p:nvPr/>
        </p:nvPicPr>
        <p:blipFill>
          <a:blip r:embed="rId2"/>
          <a:srcRect l="53949" t="34384" b="49782"/>
          <a:stretch>
            <a:fillRect/>
          </a:stretch>
        </p:blipFill>
        <p:spPr>
          <a:xfrm>
            <a:off x="3962400" y="5029200"/>
            <a:ext cx="3581400" cy="1676400"/>
          </a:xfrm>
          <a:prstGeom prst="rect">
            <a:avLst/>
          </a:prstGeom>
          <a:noFill/>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072362" cy="4339650"/>
          </a:xfrm>
          <a:prstGeom prst="rect">
            <a:avLst/>
          </a:prstGeom>
          <a:noFill/>
        </p:spPr>
        <p:txBody>
          <a:bodyPr wrap="square" rtlCol="0">
            <a:spAutoFit/>
          </a:bodyPr>
          <a:lstStyle/>
          <a:p>
            <a:pPr>
              <a:buFont typeface="Wingdings" pitchFamily="2" charset="2"/>
              <a:buChar char="Ø"/>
            </a:pPr>
            <a:r>
              <a:rPr lang="en-IN" sz="2800" dirty="0" smtClean="0">
                <a:solidFill>
                  <a:srgbClr val="FF0000"/>
                </a:solidFill>
              </a:rPr>
              <a:t>Piggyback wedging</a:t>
            </a:r>
          </a:p>
          <a:p>
            <a:pPr>
              <a:buFont typeface="Wingdings" pitchFamily="2" charset="2"/>
              <a:buChar char="Ø"/>
            </a:pPr>
            <a:endParaRPr lang="en-IN" sz="2800" dirty="0" smtClean="0"/>
          </a:p>
          <a:p>
            <a:pPr>
              <a:buFont typeface="Wingdings" pitchFamily="2" charset="2"/>
              <a:buChar char="Ø"/>
            </a:pPr>
            <a:r>
              <a:rPr lang="en-IN" sz="2400" dirty="0" smtClean="0"/>
              <a:t>Two wedges are used</a:t>
            </a:r>
          </a:p>
          <a:p>
            <a:pPr>
              <a:buFont typeface="Wingdings" pitchFamily="2" charset="2"/>
              <a:buChar char="Ø"/>
            </a:pPr>
            <a:r>
              <a:rPr lang="en-IN" sz="2400" dirty="0" smtClean="0"/>
              <a:t>One larger wedge is inserted as normally ,while the smaller wedge(piggyback) inserted above the larger one.</a:t>
            </a:r>
          </a:p>
          <a:p>
            <a:pPr>
              <a:buFont typeface="Wingdings" pitchFamily="2" charset="2"/>
              <a:buChar char="Ø"/>
            </a:pPr>
            <a:r>
              <a:rPr lang="en-IN" sz="2400" dirty="0" smtClean="0"/>
              <a:t>Indicated in case of shallow proximal box with gingival recession.</a:t>
            </a:r>
          </a:p>
          <a:p>
            <a:pPr>
              <a:buFont typeface="Wingdings" pitchFamily="2" charset="2"/>
              <a:buChar char="Ø"/>
            </a:pPr>
            <a:r>
              <a:rPr lang="en-IN" sz="2400" dirty="0" smtClean="0"/>
              <a:t>This technique provides closer adaptation and contour of matrix band.</a:t>
            </a:r>
          </a:p>
          <a:p>
            <a:pPr>
              <a:buFont typeface="Wingdings" pitchFamily="2" charset="2"/>
              <a:buChar char="Ø"/>
            </a:pPr>
            <a:endParaRPr lang="en-IN" sz="2800" dirty="0"/>
          </a:p>
        </p:txBody>
      </p:sp>
      <p:pic>
        <p:nvPicPr>
          <p:cNvPr id="3" name="Picture 4" descr="1b"/>
          <p:cNvPicPr>
            <a:picLocks noChangeAspect="1" noChangeArrowheads="1"/>
          </p:cNvPicPr>
          <p:nvPr/>
        </p:nvPicPr>
        <p:blipFill>
          <a:blip r:embed="rId2"/>
          <a:srcRect l="48766" t="70370" r="4182" b="6204"/>
          <a:stretch>
            <a:fillRect/>
          </a:stretch>
        </p:blipFill>
        <p:spPr>
          <a:xfrm>
            <a:off x="2438400" y="4343400"/>
            <a:ext cx="3200400" cy="2170082"/>
          </a:xfrm>
          <a:prstGeom prst="rect">
            <a:avLst/>
          </a:prstGeom>
          <a:noFill/>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072494" cy="6924973"/>
          </a:xfrm>
          <a:prstGeom prst="rect">
            <a:avLst/>
          </a:prstGeom>
          <a:noFill/>
        </p:spPr>
        <p:txBody>
          <a:bodyPr wrap="square" rtlCol="0">
            <a:spAutoFit/>
          </a:bodyPr>
          <a:lstStyle/>
          <a:p>
            <a:pPr>
              <a:buFont typeface="Wingdings" pitchFamily="2" charset="2"/>
              <a:buChar char="§"/>
            </a:pPr>
            <a:r>
              <a:rPr lang="en-IN" sz="2800" dirty="0" smtClean="0">
                <a:solidFill>
                  <a:srgbClr val="FF0000"/>
                </a:solidFill>
              </a:rPr>
              <a:t>2.Separation by traction principle</a:t>
            </a:r>
          </a:p>
          <a:p>
            <a:pPr>
              <a:buFont typeface="Wingdings" pitchFamily="2" charset="2"/>
              <a:buChar char="§"/>
            </a:pPr>
            <a:endParaRPr lang="en-IN" sz="2800" i="1" dirty="0" smtClean="0">
              <a:solidFill>
                <a:srgbClr val="FF0000"/>
              </a:solidFill>
            </a:endParaRPr>
          </a:p>
          <a:p>
            <a:pPr>
              <a:buFont typeface="Wingdings" pitchFamily="2" charset="2"/>
              <a:buChar char="§"/>
            </a:pPr>
            <a:r>
              <a:rPr lang="en-IN" sz="2400" i="1" dirty="0" smtClean="0"/>
              <a:t>This employs a mechanical device to engage the proximal surfaces of contacting teeth and bodily moves them apart to bring about seperation.</a:t>
            </a:r>
          </a:p>
          <a:p>
            <a:pPr>
              <a:buFont typeface="Wingdings" pitchFamily="2" charset="2"/>
              <a:buChar char="§"/>
            </a:pPr>
            <a:endParaRPr lang="en-IN" sz="2400" i="1" dirty="0" smtClean="0"/>
          </a:p>
          <a:p>
            <a:pPr>
              <a:buFont typeface="Wingdings" pitchFamily="2" charset="2"/>
              <a:buChar char="§"/>
            </a:pPr>
            <a:r>
              <a:rPr lang="en-IN" sz="2400" dirty="0" smtClean="0">
                <a:solidFill>
                  <a:srgbClr val="FF0000"/>
                </a:solidFill>
              </a:rPr>
              <a:t>eg: </a:t>
            </a:r>
            <a:r>
              <a:rPr lang="en-IN" sz="2400" dirty="0" err="1" smtClean="0">
                <a:solidFill>
                  <a:srgbClr val="FF0000"/>
                </a:solidFill>
              </a:rPr>
              <a:t>ferriers</a:t>
            </a:r>
            <a:r>
              <a:rPr lang="en-IN" sz="2400" dirty="0" smtClean="0">
                <a:solidFill>
                  <a:srgbClr val="FF0000"/>
                </a:solidFill>
              </a:rPr>
              <a:t> double bow seperator</a:t>
            </a:r>
          </a:p>
          <a:p>
            <a:pPr>
              <a:buFont typeface="Wingdings" pitchFamily="2" charset="2"/>
              <a:buChar char="§"/>
            </a:pPr>
            <a:endParaRPr lang="en-IN" sz="2400" dirty="0" smtClean="0">
              <a:solidFill>
                <a:srgbClr val="FF0000"/>
              </a:solidFill>
            </a:endParaRPr>
          </a:p>
          <a:p>
            <a:pPr>
              <a:buFont typeface="Wingdings" pitchFamily="2" charset="2"/>
              <a:buChar char="§"/>
            </a:pPr>
            <a:r>
              <a:rPr lang="en-IN" sz="2400" dirty="0" smtClean="0"/>
              <a:t>This mechanical device has two bows.</a:t>
            </a:r>
          </a:p>
          <a:p>
            <a:pPr>
              <a:buFont typeface="Wingdings" pitchFamily="2" charset="2"/>
              <a:buChar char="§"/>
            </a:pPr>
            <a:endParaRPr lang="en-IN" sz="2400" dirty="0" smtClean="0"/>
          </a:p>
          <a:p>
            <a:pPr>
              <a:buFont typeface="Wingdings" pitchFamily="2" charset="2"/>
              <a:buChar char="§"/>
            </a:pPr>
            <a:r>
              <a:rPr lang="en-IN" sz="2400" dirty="0" smtClean="0"/>
              <a:t>The jaws of each bow engages the embrasure of the contacting teeth gingival to contact area</a:t>
            </a:r>
          </a:p>
          <a:p>
            <a:pPr>
              <a:buFont typeface="Wingdings" pitchFamily="2" charset="2"/>
              <a:buChar char="§"/>
            </a:pPr>
            <a:endParaRPr lang="en-IN" sz="2400" dirty="0" smtClean="0"/>
          </a:p>
          <a:p>
            <a:pPr>
              <a:buFont typeface="Wingdings" pitchFamily="2" charset="2"/>
              <a:buChar char="§"/>
            </a:pPr>
            <a:r>
              <a:rPr lang="en-IN" sz="2400" dirty="0" smtClean="0"/>
              <a:t>A wrench is used to turn the threaded bars slowly to create adequate separation</a:t>
            </a:r>
          </a:p>
          <a:p>
            <a:pPr>
              <a:buFont typeface="Wingdings" pitchFamily="2" charset="2"/>
              <a:buChar char="§"/>
            </a:pPr>
            <a:endParaRPr lang="en-IN" sz="2400" dirty="0" smtClean="0"/>
          </a:p>
          <a:p>
            <a:pPr>
              <a:buFont typeface="Wingdings" pitchFamily="2" charset="2"/>
              <a:buChar char="§"/>
            </a:pPr>
            <a:endParaRPr lang="en-IN" sz="2800" dirty="0" smtClean="0">
              <a:solidFill>
                <a:srgbClr val="FF0000"/>
              </a:solidFill>
            </a:endParaRPr>
          </a:p>
          <a:p>
            <a:pPr>
              <a:buFont typeface="Wingdings" pitchFamily="2" charset="2"/>
              <a:buChar char="§"/>
            </a:pPr>
            <a:endParaRPr lang="en-IN"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35"/>
          <p:cNvGraphicFramePr>
            <a:graphicFrameLocks noGrp="1"/>
          </p:cNvGraphicFramePr>
          <p:nvPr/>
        </p:nvGraphicFramePr>
        <p:xfrm>
          <a:off x="0" y="0"/>
          <a:ext cx="8782050" cy="6437630"/>
        </p:xfrm>
        <a:graphic>
          <a:graphicData uri="http://schemas.openxmlformats.org/drawingml/2006/table">
            <a:tbl>
              <a:tblPr/>
              <a:tblGrid>
                <a:gridCol w="1001713"/>
                <a:gridCol w="2813050"/>
                <a:gridCol w="2725737"/>
                <a:gridCol w="2241550"/>
              </a:tblGrid>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Method</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Bristle placement</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Motion</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Advantage/</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disadvantage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Scrub</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Horizontal on gingival margin</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Scrub in anterior position direction keeping brush horizontal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Easy to learn &amp; best suited fro children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BASS</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Apical towards gingival into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sulcus</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at 45</a:t>
                      </a:r>
                      <a:r>
                        <a:rPr kumimoji="0" lang="en-US" sz="1200" b="1" i="0" u="none" strike="noStrike" cap="none" normalizeH="0" baseline="30000" dirty="0" smtClean="0">
                          <a:ln>
                            <a:noFill/>
                          </a:ln>
                          <a:solidFill>
                            <a:schemeClr val="tx1"/>
                          </a:solidFill>
                          <a:effectLst/>
                          <a:latin typeface="Comic Sans MS" pitchFamily="66" charset="0"/>
                          <a:cs typeface="Times New Roman" pitchFamily="18" charset="0"/>
                        </a:rPr>
                        <a:t>0</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to tooth surface</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Short back and forth vibratory motion while bristles remain in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sulcus</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Cervical plaque removal</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Easily learned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tab pos="228600" algn="l"/>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Good gingival stimulation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8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Charter's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Coronally</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45</a:t>
                      </a:r>
                      <a:r>
                        <a:rPr kumimoji="0" lang="en-US" sz="1200" b="1" i="0" u="none" strike="noStrike" cap="none" normalizeH="0" baseline="30000" dirty="0" smtClean="0">
                          <a:ln>
                            <a:noFill/>
                          </a:ln>
                          <a:solidFill>
                            <a:schemeClr val="tx1"/>
                          </a:solidFill>
                          <a:effectLst/>
                          <a:latin typeface="Comic Sans MS" pitchFamily="66" charset="0"/>
                          <a:cs typeface="Times New Roman" pitchFamily="18" charset="0"/>
                        </a:rPr>
                        <a:t>o,</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sides of bristles half on teeth and half of gingiva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Small circular motions with apical movements towards gingival margin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Hard to learn and position brush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Clears inter proximal</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Gingival stimulation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Fones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Perpendicular to the tooth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With teeth in occlusions, move brush in rotary motion over both arches and gingival margin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Easy to learn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Inter proximal areas not cleaned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May cause trauma</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Roll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Apically, parallel to tooth and then over tooth surface</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On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buccal</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and lingual inward pressure, then rolling of head to sweep bristle over gingiva &amp; tooth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Doesn't clean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sulcus</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area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Easy to learn</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good gingival stimulation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7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Stillman's</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On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buccal</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and lingual,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aplically</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at an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ablique</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angle to long axis of tooth. Ends rest on gingiva and cervical part.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On buccal and lingual slight rotary motions with bristle ends stationary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Excellent gingival stimulation</a:t>
                      </a:r>
                    </a:p>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Moderate dexterity required </a:t>
                      </a:r>
                    </a:p>
                    <a:p>
                      <a:pPr marL="114300" marR="0" lvl="1" indent="0" algn="l"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Moderate cleaning of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interproximal</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area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Modified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stillman's</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Pointing apically at and angle of 45</a:t>
                      </a:r>
                      <a:r>
                        <a:rPr kumimoji="0" lang="en-US" sz="1200" b="1" i="0" u="none" strike="noStrike" cap="none" normalizeH="0" baseline="30000" dirty="0" smtClean="0">
                          <a:ln>
                            <a:noFill/>
                          </a:ln>
                          <a:solidFill>
                            <a:schemeClr val="tx1"/>
                          </a:solidFill>
                          <a:effectLst/>
                          <a:latin typeface="Comic Sans MS" pitchFamily="66" charset="0"/>
                          <a:cs typeface="Times New Roman" pitchFamily="18" charset="0"/>
                        </a:rPr>
                        <a:t>o</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to tooth surface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Apply pressure as in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stillmans's</a:t>
                      </a: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 method but vibrate brush and also move </a:t>
                      </a:r>
                      <a:r>
                        <a:rPr kumimoji="0" lang="en-US" sz="1200" b="1" i="0" u="none" strike="noStrike" cap="none" normalizeH="0" baseline="0" dirty="0" err="1" smtClean="0">
                          <a:ln>
                            <a:noFill/>
                          </a:ln>
                          <a:solidFill>
                            <a:schemeClr val="tx1"/>
                          </a:solidFill>
                          <a:effectLst/>
                          <a:latin typeface="Comic Sans MS" pitchFamily="66" charset="0"/>
                          <a:cs typeface="Times New Roman" pitchFamily="18" charset="0"/>
                        </a:rPr>
                        <a:t>occlusally</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Easy to master </a:t>
                      </a:r>
                    </a:p>
                    <a:p>
                      <a:pPr marL="114300" marR="0" lvl="1" indent="0" algn="just" defTabSz="914400" rtl="0" eaLnBrk="1" fontAlgn="base" latinLnBrk="0" hangingPunct="1">
                        <a:lnSpc>
                          <a:spcPct val="115000"/>
                        </a:lnSpc>
                        <a:spcBef>
                          <a:spcPct val="0"/>
                        </a:spcBef>
                        <a:spcAft>
                          <a:spcPct val="0"/>
                        </a:spcAft>
                        <a:buClr>
                          <a:schemeClr val="tx1"/>
                        </a:buClr>
                        <a:buSzTx/>
                        <a:buFont typeface="Symbol" pitchFamily="18" charset="2"/>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Gingival stimulation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7643866" cy="3046988"/>
          </a:xfrm>
          <a:prstGeom prst="rect">
            <a:avLst/>
          </a:prstGeom>
        </p:spPr>
        <p:txBody>
          <a:bodyPr wrap="square">
            <a:spAutoFit/>
          </a:bodyPr>
          <a:lstStyle/>
          <a:p>
            <a:pPr>
              <a:buFont typeface="Wingdings" pitchFamily="2" charset="2"/>
              <a:buChar char="§"/>
            </a:pPr>
            <a:r>
              <a:rPr lang="en-IN" sz="2400" dirty="0" smtClean="0"/>
              <a:t>Impression compound is used to stabilize the bows on the teeth</a:t>
            </a:r>
          </a:p>
          <a:p>
            <a:pPr>
              <a:buFont typeface="Wingdings" pitchFamily="2" charset="2"/>
              <a:buChar char="§"/>
            </a:pPr>
            <a:endParaRPr lang="en-IN" sz="2400" dirty="0" smtClean="0"/>
          </a:p>
          <a:p>
            <a:pPr>
              <a:buFont typeface="Wingdings" pitchFamily="2" charset="2"/>
              <a:buChar char="§"/>
            </a:pPr>
            <a:r>
              <a:rPr lang="en-IN" sz="2400" dirty="0" smtClean="0"/>
              <a:t>Separation is achieved at the expense of both contacting tooth rather than one tooth.</a:t>
            </a:r>
          </a:p>
          <a:p>
            <a:pPr>
              <a:buFont typeface="Wingdings" pitchFamily="2" charset="2"/>
              <a:buChar char="§"/>
            </a:pPr>
            <a:endParaRPr lang="en-IN" sz="2400" dirty="0" smtClean="0"/>
          </a:p>
          <a:p>
            <a:pPr>
              <a:buFont typeface="Wingdings" pitchFamily="2" charset="2"/>
              <a:buChar char="§"/>
            </a:pPr>
            <a:r>
              <a:rPr lang="en-IN" sz="2400" dirty="0" smtClean="0"/>
              <a:t>Tooth preperation,finishing &amp; polishing of class111 direct gold restoration</a:t>
            </a:r>
          </a:p>
        </p:txBody>
      </p:sp>
      <p:pic>
        <p:nvPicPr>
          <p:cNvPr id="3" name="Picture 2" descr="image006.jpg"/>
          <p:cNvPicPr>
            <a:picLocks noChangeAspect="1"/>
          </p:cNvPicPr>
          <p:nvPr/>
        </p:nvPicPr>
        <p:blipFill>
          <a:blip r:embed="rId2"/>
          <a:stretch>
            <a:fillRect/>
          </a:stretch>
        </p:blipFill>
        <p:spPr>
          <a:xfrm>
            <a:off x="3124200" y="3587479"/>
            <a:ext cx="3929090" cy="3270521"/>
          </a:xfrm>
          <a:prstGeom prst="rect">
            <a:avLst/>
          </a:prstGeom>
          <a:ln>
            <a:noFill/>
          </a:ln>
          <a:effectLst>
            <a:softEdge rad="112500"/>
          </a:effectLst>
        </p:spPr>
      </p:pic>
      <p:sp>
        <p:nvSpPr>
          <p:cNvPr id="4" name="TextBox 3"/>
          <p:cNvSpPr txBox="1"/>
          <p:nvPr/>
        </p:nvSpPr>
        <p:spPr>
          <a:xfrm>
            <a:off x="762000" y="4495800"/>
            <a:ext cx="2500330" cy="830997"/>
          </a:xfrm>
          <a:prstGeom prst="rect">
            <a:avLst/>
          </a:prstGeom>
          <a:noFill/>
        </p:spPr>
        <p:txBody>
          <a:bodyPr wrap="square" rtlCol="0">
            <a:spAutoFit/>
          </a:bodyPr>
          <a:lstStyle/>
          <a:p>
            <a:r>
              <a:rPr lang="en-IN" sz="2400" dirty="0" smtClean="0">
                <a:solidFill>
                  <a:srgbClr val="FF0000"/>
                </a:solidFill>
              </a:rPr>
              <a:t>Ferrier bow separator</a:t>
            </a:r>
            <a:endParaRPr lang="en-IN" sz="2400" dirty="0">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7643866" cy="3416320"/>
          </a:xfrm>
          <a:prstGeom prst="rect">
            <a:avLst/>
          </a:prstGeom>
          <a:noFill/>
        </p:spPr>
        <p:txBody>
          <a:bodyPr wrap="square" rtlCol="0">
            <a:spAutoFit/>
          </a:bodyPr>
          <a:lstStyle/>
          <a:p>
            <a:pPr>
              <a:buFont typeface="Wingdings" pitchFamily="2" charset="2"/>
              <a:buChar char="Ø"/>
            </a:pPr>
            <a:r>
              <a:rPr lang="en-IN" sz="2400" dirty="0" smtClean="0"/>
              <a:t>DEFINITIONS</a:t>
            </a:r>
          </a:p>
          <a:p>
            <a:pPr>
              <a:buFont typeface="Wingdings" pitchFamily="2" charset="2"/>
              <a:buChar char="Ø"/>
            </a:pPr>
            <a:endParaRPr lang="en-IN" sz="2400" dirty="0" smtClean="0"/>
          </a:p>
          <a:p>
            <a:pPr>
              <a:buFont typeface="Wingdings" pitchFamily="2" charset="2"/>
              <a:buChar char="Ø"/>
            </a:pPr>
            <a:r>
              <a:rPr lang="en-IN" sz="2400" dirty="0" smtClean="0"/>
              <a:t>‘</a:t>
            </a:r>
            <a:r>
              <a:rPr lang="en-IN" sz="2400" dirty="0" smtClean="0">
                <a:solidFill>
                  <a:srgbClr val="FF0000"/>
                </a:solidFill>
              </a:rPr>
              <a:t>Matricing</a:t>
            </a:r>
            <a:r>
              <a:rPr lang="en-IN" sz="2400" dirty="0" smtClean="0"/>
              <a:t> ‘-</a:t>
            </a:r>
            <a:r>
              <a:rPr lang="en-IN" sz="2400" dirty="0" smtClean="0">
                <a:latin typeface="Andalus" pitchFamily="18" charset="-78"/>
                <a:cs typeface="Andalus" pitchFamily="18" charset="-78"/>
              </a:rPr>
              <a:t>is the procedure whereby a temporary wall is created opposite to axial walls, surrounding areas of the tooth structure that were lost during cavity preperation…</a:t>
            </a:r>
          </a:p>
          <a:p>
            <a:pPr>
              <a:buFont typeface="Wingdings" pitchFamily="2" charset="2"/>
              <a:buChar char="Ø"/>
            </a:pPr>
            <a:endParaRPr lang="en-IN" sz="2400" dirty="0" smtClean="0">
              <a:latin typeface="Andalus" pitchFamily="18" charset="-78"/>
              <a:cs typeface="Andalus" pitchFamily="18" charset="-78"/>
            </a:endParaRPr>
          </a:p>
          <a:p>
            <a:pPr>
              <a:buFont typeface="Wingdings" pitchFamily="2" charset="2"/>
              <a:buChar char="Ø"/>
            </a:pPr>
            <a:r>
              <a:rPr lang="en-IN" sz="2400" dirty="0" smtClean="0">
                <a:latin typeface="Andalus" pitchFamily="18" charset="-78"/>
                <a:cs typeface="Andalus" pitchFamily="18" charset="-78"/>
              </a:rPr>
              <a:t>‘</a:t>
            </a:r>
            <a:r>
              <a:rPr lang="en-IN" sz="2400" dirty="0" smtClean="0">
                <a:solidFill>
                  <a:srgbClr val="FF0000"/>
                </a:solidFill>
                <a:latin typeface="+mj-lt"/>
                <a:cs typeface="Andalus" pitchFamily="18" charset="-78"/>
              </a:rPr>
              <a:t>Matrix</a:t>
            </a:r>
            <a:r>
              <a:rPr lang="en-IN" sz="2400" dirty="0" smtClean="0">
                <a:latin typeface="+mj-lt"/>
                <a:cs typeface="Andalus" pitchFamily="18" charset="-78"/>
              </a:rPr>
              <a:t>’-</a:t>
            </a:r>
            <a:r>
              <a:rPr lang="en-IN" sz="2400" dirty="0" smtClean="0">
                <a:latin typeface="Andalus" pitchFamily="18" charset="-78"/>
                <a:cs typeface="Andalus" pitchFamily="18" charset="-78"/>
              </a:rPr>
              <a:t>is a device used during restorative procedures  to hold the plastic restorative material within the tooth while it is setting…</a:t>
            </a:r>
            <a:endParaRPr lang="en-IN" sz="2400" dirty="0"/>
          </a:p>
        </p:txBody>
      </p:sp>
      <p:sp>
        <p:nvSpPr>
          <p:cNvPr id="3" name="TextBox 2"/>
          <p:cNvSpPr txBox="1"/>
          <p:nvPr/>
        </p:nvSpPr>
        <p:spPr>
          <a:xfrm>
            <a:off x="0" y="381000"/>
            <a:ext cx="5214974" cy="584775"/>
          </a:xfrm>
          <a:prstGeom prst="rect">
            <a:avLst/>
          </a:prstGeom>
          <a:noFill/>
        </p:spPr>
        <p:txBody>
          <a:bodyPr wrap="square" rtlCol="0">
            <a:spAutoFit/>
          </a:bodyPr>
          <a:lstStyle/>
          <a:p>
            <a:r>
              <a:rPr lang="en-IN" sz="3200" dirty="0" smtClean="0">
                <a:solidFill>
                  <a:srgbClr val="C00000"/>
                </a:solidFill>
              </a:rPr>
              <a:t>MATRICING</a:t>
            </a:r>
            <a:endParaRPr lang="en-IN" sz="3200" dirty="0">
              <a:solidFill>
                <a:srgbClr val="C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6500858" cy="461665"/>
          </a:xfrm>
          <a:prstGeom prst="rect">
            <a:avLst/>
          </a:prstGeom>
          <a:noFill/>
        </p:spPr>
        <p:txBody>
          <a:bodyPr wrap="square" rtlCol="0">
            <a:spAutoFit/>
          </a:bodyPr>
          <a:lstStyle/>
          <a:p>
            <a:r>
              <a:rPr lang="en-IN" sz="2400" dirty="0" smtClean="0">
                <a:solidFill>
                  <a:srgbClr val="C00000"/>
                </a:solidFill>
              </a:rPr>
              <a:t>Ideal requirements of a matrix</a:t>
            </a:r>
            <a:endParaRPr lang="en-IN" sz="2400" dirty="0">
              <a:solidFill>
                <a:srgbClr val="C00000"/>
              </a:solidFill>
            </a:endParaRPr>
          </a:p>
        </p:txBody>
      </p:sp>
      <p:sp>
        <p:nvSpPr>
          <p:cNvPr id="3" name="TextBox 2"/>
          <p:cNvSpPr txBox="1"/>
          <p:nvPr/>
        </p:nvSpPr>
        <p:spPr>
          <a:xfrm>
            <a:off x="152400" y="1219200"/>
            <a:ext cx="8215338" cy="4524315"/>
          </a:xfrm>
          <a:prstGeom prst="rect">
            <a:avLst/>
          </a:prstGeom>
          <a:noFill/>
        </p:spPr>
        <p:txBody>
          <a:bodyPr wrap="square" rtlCol="0">
            <a:spAutoFit/>
          </a:bodyPr>
          <a:lstStyle/>
          <a:p>
            <a:pPr>
              <a:buFont typeface="Wingdings" pitchFamily="2" charset="2"/>
              <a:buChar char="§"/>
            </a:pPr>
            <a:r>
              <a:rPr lang="en-IN" sz="2400" dirty="0" smtClean="0">
                <a:solidFill>
                  <a:srgbClr val="FF0000"/>
                </a:solidFill>
                <a:latin typeface="Berylium" pitchFamily="2" charset="0"/>
              </a:rPr>
              <a:t>Ease of application</a:t>
            </a:r>
            <a:r>
              <a:rPr lang="en-IN" sz="2400" dirty="0" smtClean="0">
                <a:solidFill>
                  <a:srgbClr val="FF0000"/>
                </a:solidFill>
              </a:rPr>
              <a:t>-</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latin typeface="Bell MT" pitchFamily="18" charset="0"/>
              </a:rPr>
              <a:t>Ease of use- </a:t>
            </a:r>
            <a:r>
              <a:rPr lang="en-IN" sz="2400" dirty="0" smtClean="0"/>
              <a:t>the retainer or its handle should not interfere with the condensation of the restoration or patient comfort</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Ease of removal</a:t>
            </a:r>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Rigidity</a:t>
            </a:r>
            <a:r>
              <a:rPr lang="en-IN" sz="2400" dirty="0" smtClean="0"/>
              <a:t>-the matrix should be rigid enough to confine the restorative material as it is condensed under presssure and should not get displaced easily from its position</a:t>
            </a:r>
          </a:p>
          <a:p>
            <a:endParaRPr lang="en-IN" sz="2400" dirty="0" smtClean="0"/>
          </a:p>
          <a:p>
            <a:pPr>
              <a:buFont typeface="Wingdings" pitchFamily="2" charset="2"/>
              <a:buChar char="§"/>
            </a:pPr>
            <a:r>
              <a:rPr lang="en-IN" sz="2400" dirty="0" smtClean="0">
                <a:solidFill>
                  <a:srgbClr val="FF0000"/>
                </a:solidFill>
              </a:rPr>
              <a:t>Provide proper proximal contact and contour.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7929618" cy="7109639"/>
          </a:xfrm>
          <a:prstGeom prst="rect">
            <a:avLst/>
          </a:prstGeom>
        </p:spPr>
        <p:txBody>
          <a:bodyPr wrap="square">
            <a:spAutoFit/>
          </a:bodyPr>
          <a:lstStyle/>
          <a:p>
            <a:pPr>
              <a:buFont typeface="Wingdings" pitchFamily="2" charset="2"/>
              <a:buChar char="§"/>
            </a:pPr>
            <a:r>
              <a:rPr lang="en-IN" sz="2400" dirty="0" smtClean="0">
                <a:solidFill>
                  <a:srgbClr val="FF0000"/>
                </a:solidFill>
              </a:rPr>
              <a:t>Positive proximal pressure</a:t>
            </a:r>
            <a:r>
              <a:rPr lang="en-IN" sz="2400" dirty="0" smtClean="0"/>
              <a:t>-the matrix should exert a positive pressure against the adjacent tooth during insertion of the restoration so that after its removal normal contact between teeth is established</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Non reactive</a:t>
            </a:r>
            <a:r>
              <a:rPr lang="en-IN" sz="2400" dirty="0" smtClean="0"/>
              <a:t>-it should not react or stick to the restorative material.</a:t>
            </a:r>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endParaRPr lang="en-IN" sz="2400" dirty="0" smtClean="0"/>
          </a:p>
          <a:p>
            <a:pPr>
              <a:buFont typeface="Wingdings" pitchFamily="2" charset="2"/>
              <a:buChar char="§"/>
            </a:pPr>
            <a:r>
              <a:rPr lang="en-IN" sz="2400" dirty="0" smtClean="0">
                <a:solidFill>
                  <a:srgbClr val="FF0000"/>
                </a:solidFill>
              </a:rPr>
              <a:t>Inexpensive</a:t>
            </a:r>
          </a:p>
          <a:p>
            <a:pPr>
              <a:buFont typeface="Wingdings" pitchFamily="2" charset="2"/>
              <a:buChar char="§"/>
            </a:pPr>
            <a:endParaRPr lang="en-IN" sz="2400" dirty="0" smtClean="0">
              <a:solidFill>
                <a:srgbClr val="FF0000"/>
              </a:solidFill>
            </a:endParaRPr>
          </a:p>
          <a:p>
            <a:pPr>
              <a:buFont typeface="Wingdings" pitchFamily="2" charset="2"/>
              <a:buChar char="§"/>
            </a:pPr>
            <a:endParaRPr lang="en-IN" sz="2400" dirty="0" smtClean="0">
              <a:solidFill>
                <a:srgbClr val="FF0000"/>
              </a:solidFill>
            </a:endParaRPr>
          </a:p>
          <a:p>
            <a:pPr>
              <a:buFont typeface="Wingdings" pitchFamily="2" charset="2"/>
              <a:buChar char="§"/>
            </a:pPr>
            <a:endParaRPr lang="en-IN" sz="2400" dirty="0" smtClean="0">
              <a:solidFill>
                <a:srgbClr val="FF0000"/>
              </a:solidFill>
            </a:endParaRPr>
          </a:p>
          <a:p>
            <a:pPr>
              <a:buFont typeface="Wingdings" pitchFamily="2" charset="2"/>
              <a:buChar char="§"/>
            </a:pPr>
            <a:r>
              <a:rPr lang="en-IN" sz="2400" dirty="0" smtClean="0">
                <a:solidFill>
                  <a:srgbClr val="FF0000"/>
                </a:solidFill>
              </a:rPr>
              <a:t>Easy to sterilize</a:t>
            </a:r>
          </a:p>
          <a:p>
            <a:pPr>
              <a:buFont typeface="Wingdings" pitchFamily="2" charset="2"/>
              <a:buChar char="§"/>
            </a:pPr>
            <a:endParaRPr lang="en-IN" sz="2400" dirty="0" smtClean="0">
              <a:solidFill>
                <a:srgbClr val="FF0000"/>
              </a:solidFill>
            </a:endParaRPr>
          </a:p>
          <a:p>
            <a:endParaRPr lang="en-IN" sz="2400" dirty="0">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7643866" cy="3046988"/>
          </a:xfrm>
          <a:prstGeom prst="rect">
            <a:avLst/>
          </a:prstGeom>
          <a:noFill/>
        </p:spPr>
        <p:txBody>
          <a:bodyPr wrap="square" rtlCol="0">
            <a:spAutoFit/>
          </a:bodyPr>
          <a:lstStyle/>
          <a:p>
            <a:pPr>
              <a:buFont typeface="Wingdings" pitchFamily="2" charset="2"/>
              <a:buChar char="Ø"/>
            </a:pPr>
            <a:r>
              <a:rPr lang="en-IN" sz="2400" dirty="0" smtClean="0"/>
              <a:t>To confine restorative material while it is hardening.</a:t>
            </a:r>
          </a:p>
          <a:p>
            <a:pPr>
              <a:buFont typeface="Wingdings" pitchFamily="2" charset="2"/>
              <a:buChar char="Ø"/>
            </a:pPr>
            <a:endParaRPr lang="en-IN" sz="2400" dirty="0" smtClean="0"/>
          </a:p>
          <a:p>
            <a:pPr>
              <a:buFont typeface="Wingdings" pitchFamily="2" charset="2"/>
              <a:buChar char="Ø"/>
            </a:pPr>
            <a:r>
              <a:rPr lang="en-IN" sz="2400" dirty="0" smtClean="0"/>
              <a:t>To establish optimal contacts and contours for the restoration.</a:t>
            </a:r>
          </a:p>
          <a:p>
            <a:pPr>
              <a:buFont typeface="Wingdings" pitchFamily="2" charset="2"/>
              <a:buChar char="Ø"/>
            </a:pPr>
            <a:endParaRPr lang="en-IN" sz="2400" dirty="0" smtClean="0"/>
          </a:p>
          <a:p>
            <a:pPr>
              <a:buFont typeface="Wingdings" pitchFamily="2" charset="2"/>
              <a:buChar char="Ø"/>
            </a:pPr>
            <a:r>
              <a:rPr lang="en-IN" sz="2400" dirty="0" smtClean="0"/>
              <a:t>To prevent gingival overhangs of restoration.</a:t>
            </a:r>
          </a:p>
          <a:p>
            <a:pPr>
              <a:buFont typeface="Wingdings" pitchFamily="2" charset="2"/>
              <a:buChar char="Ø"/>
            </a:pPr>
            <a:endParaRPr lang="en-IN" sz="2400" dirty="0" smtClean="0"/>
          </a:p>
          <a:p>
            <a:pPr>
              <a:buFont typeface="Wingdings" pitchFamily="2" charset="2"/>
              <a:buChar char="Ø"/>
            </a:pPr>
            <a:r>
              <a:rPr lang="en-IN" sz="2400" dirty="0" smtClean="0"/>
              <a:t>To provide acceptable surface texture for restoration.</a:t>
            </a:r>
            <a:endParaRPr lang="en-IN" sz="2400" dirty="0"/>
          </a:p>
        </p:txBody>
      </p:sp>
      <p:sp>
        <p:nvSpPr>
          <p:cNvPr id="3" name="TextBox 2"/>
          <p:cNvSpPr txBox="1"/>
          <p:nvPr/>
        </p:nvSpPr>
        <p:spPr>
          <a:xfrm>
            <a:off x="228600" y="304800"/>
            <a:ext cx="5786478" cy="523220"/>
          </a:xfrm>
          <a:prstGeom prst="rect">
            <a:avLst/>
          </a:prstGeom>
          <a:noFill/>
        </p:spPr>
        <p:txBody>
          <a:bodyPr wrap="square" rtlCol="0">
            <a:spAutoFit/>
          </a:bodyPr>
          <a:lstStyle/>
          <a:p>
            <a:r>
              <a:rPr lang="en-IN" sz="2800" dirty="0" smtClean="0">
                <a:solidFill>
                  <a:srgbClr val="FF0000"/>
                </a:solidFill>
              </a:rPr>
              <a:t>Functions of matrix</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6357"/>
            <a:ext cx="7500990" cy="6001643"/>
          </a:xfrm>
          <a:prstGeom prst="rect">
            <a:avLst/>
          </a:prstGeom>
          <a:noFill/>
        </p:spPr>
        <p:txBody>
          <a:bodyPr wrap="square" rtlCol="0">
            <a:spAutoFit/>
          </a:bodyPr>
          <a:lstStyle/>
          <a:p>
            <a:pPr>
              <a:buFont typeface="Wingdings" pitchFamily="2" charset="2"/>
              <a:buChar char="Ø"/>
            </a:pPr>
            <a:r>
              <a:rPr lang="en-IN" sz="2400" dirty="0" smtClean="0">
                <a:solidFill>
                  <a:srgbClr val="FF0000"/>
                </a:solidFill>
              </a:rPr>
              <a:t>Retainer</a:t>
            </a:r>
            <a:r>
              <a:rPr lang="en-IN" sz="2400" dirty="0" smtClean="0"/>
              <a:t>-it holds the band in desired position and shape.</a:t>
            </a:r>
          </a:p>
          <a:p>
            <a:pPr>
              <a:buFont typeface="Wingdings" pitchFamily="2" charset="2"/>
              <a:buChar char="Ø"/>
            </a:pPr>
            <a:endParaRPr lang="en-IN" sz="2400" dirty="0" smtClean="0"/>
          </a:p>
          <a:p>
            <a:pPr>
              <a:buFont typeface="Wingdings" pitchFamily="2" charset="2"/>
              <a:buChar char="Ø"/>
            </a:pPr>
            <a:r>
              <a:rPr lang="en-IN" sz="2400" dirty="0" smtClean="0"/>
              <a:t>It may be a metallic ring, mechanical device, dental floss or impression compound.</a:t>
            </a:r>
          </a:p>
          <a:p>
            <a:pPr>
              <a:buFont typeface="Wingdings" pitchFamily="2" charset="2"/>
              <a:buChar char="Ø"/>
            </a:pPr>
            <a:endParaRPr lang="en-IN" sz="2400" dirty="0" smtClean="0"/>
          </a:p>
          <a:p>
            <a:pPr>
              <a:buFont typeface="Wingdings" pitchFamily="2" charset="2"/>
              <a:buChar char="Ø"/>
            </a:pPr>
            <a:r>
              <a:rPr lang="en-IN" sz="2400" dirty="0" smtClean="0">
                <a:solidFill>
                  <a:srgbClr val="FF0000"/>
                </a:solidFill>
              </a:rPr>
              <a:t>Band</a:t>
            </a:r>
            <a:r>
              <a:rPr lang="en-IN" sz="2400" dirty="0" smtClean="0"/>
              <a:t>-It is a piece of metal or polymeric material used to give support and give form to the restorative material during its insertion and hardening.</a:t>
            </a:r>
          </a:p>
          <a:p>
            <a:pPr>
              <a:buFont typeface="Wingdings" pitchFamily="2" charset="2"/>
              <a:buChar char="Ø"/>
            </a:pPr>
            <a:endParaRPr lang="en-IN" sz="2400" dirty="0" smtClean="0"/>
          </a:p>
          <a:p>
            <a:pPr>
              <a:buFont typeface="Wingdings" pitchFamily="2" charset="2"/>
              <a:buChar char="Ø"/>
            </a:pPr>
            <a:r>
              <a:rPr lang="en-IN" sz="2400" dirty="0" smtClean="0"/>
              <a:t>Commonly used materials for matrix bands are</a:t>
            </a:r>
          </a:p>
          <a:p>
            <a:endParaRPr lang="en-IN" sz="2400" dirty="0" smtClean="0"/>
          </a:p>
          <a:p>
            <a:pPr marL="457200" indent="-457200">
              <a:buFont typeface="+mj-lt"/>
              <a:buAutoNum type="arabicPeriod"/>
            </a:pPr>
            <a:r>
              <a:rPr lang="en-IN" sz="2400" dirty="0" smtClean="0"/>
              <a:t>Stainless steel</a:t>
            </a:r>
          </a:p>
          <a:p>
            <a:pPr marL="457200" indent="-457200">
              <a:buFont typeface="+mj-lt"/>
              <a:buAutoNum type="arabicPeriod"/>
            </a:pPr>
            <a:r>
              <a:rPr lang="en-IN" sz="2400" dirty="0" smtClean="0"/>
              <a:t>Polyacetate</a:t>
            </a:r>
          </a:p>
          <a:p>
            <a:pPr marL="457200" indent="-457200">
              <a:buFont typeface="+mj-lt"/>
              <a:buAutoNum type="arabicPeriod"/>
            </a:pPr>
            <a:r>
              <a:rPr lang="en-IN" sz="2400" dirty="0" smtClean="0"/>
              <a:t>Cellulose acetate</a:t>
            </a:r>
          </a:p>
          <a:p>
            <a:pPr marL="457200" indent="-457200">
              <a:buFont typeface="+mj-lt"/>
              <a:buAutoNum type="arabicPeriod"/>
            </a:pPr>
            <a:r>
              <a:rPr lang="en-IN" sz="2400" dirty="0" smtClean="0"/>
              <a:t>Cellulose nitrate</a:t>
            </a:r>
          </a:p>
          <a:p>
            <a:pPr>
              <a:buFont typeface="Wingdings" pitchFamily="2" charset="2"/>
              <a:buChar char="Ø"/>
            </a:pPr>
            <a:endParaRPr lang="en-IN" sz="2400" dirty="0"/>
          </a:p>
        </p:txBody>
      </p:sp>
      <p:sp>
        <p:nvSpPr>
          <p:cNvPr id="3" name="TextBox 2"/>
          <p:cNvSpPr txBox="1"/>
          <p:nvPr/>
        </p:nvSpPr>
        <p:spPr>
          <a:xfrm>
            <a:off x="0" y="0"/>
            <a:ext cx="7858180" cy="1384995"/>
          </a:xfrm>
          <a:prstGeom prst="rect">
            <a:avLst/>
          </a:prstGeom>
          <a:noFill/>
        </p:spPr>
        <p:txBody>
          <a:bodyPr wrap="square" rtlCol="0">
            <a:spAutoFit/>
          </a:bodyPr>
          <a:lstStyle/>
          <a:p>
            <a:r>
              <a:rPr lang="en-IN" sz="2800" dirty="0" smtClean="0">
                <a:solidFill>
                  <a:srgbClr val="C00000"/>
                </a:solidFill>
              </a:rPr>
              <a:t>Parts of matrix</a:t>
            </a:r>
          </a:p>
          <a:p>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7643866" cy="4893647"/>
          </a:xfrm>
          <a:prstGeom prst="rect">
            <a:avLst/>
          </a:prstGeom>
          <a:noFill/>
        </p:spPr>
        <p:txBody>
          <a:bodyPr wrap="square" rtlCol="0">
            <a:spAutoFit/>
          </a:bodyPr>
          <a:lstStyle/>
          <a:p>
            <a:r>
              <a:rPr lang="en-IN" sz="2400" dirty="0" smtClean="0"/>
              <a:t>The bands are usually available as strips of various dimensions   0.001-0.002 inch </a:t>
            </a:r>
            <a:r>
              <a:rPr lang="en-IN" sz="2400" dirty="0" smtClean="0">
                <a:solidFill>
                  <a:srgbClr val="FF0000"/>
                </a:solidFill>
              </a:rPr>
              <a:t>thickness</a:t>
            </a:r>
          </a:p>
          <a:p>
            <a:endParaRPr lang="en-IN" sz="2400" dirty="0" smtClean="0">
              <a:solidFill>
                <a:srgbClr val="FF0000"/>
              </a:solidFill>
            </a:endParaRPr>
          </a:p>
          <a:p>
            <a:endParaRPr lang="en-IN" sz="2400" dirty="0" smtClean="0"/>
          </a:p>
          <a:p>
            <a:r>
              <a:rPr lang="en-IN" sz="2400" dirty="0" smtClean="0">
                <a:solidFill>
                  <a:srgbClr val="FF0000"/>
                </a:solidFill>
              </a:rPr>
              <a:t>Width-</a:t>
            </a:r>
            <a:r>
              <a:rPr lang="en-IN" sz="2400" dirty="0" smtClean="0"/>
              <a:t> 3/16 or ¼th inches for permanent teeth</a:t>
            </a:r>
          </a:p>
          <a:p>
            <a:r>
              <a:rPr lang="en-IN" sz="2400" dirty="0" smtClean="0"/>
              <a:t>5/16</a:t>
            </a:r>
            <a:r>
              <a:rPr lang="en-IN" sz="2400" baseline="30000" dirty="0" smtClean="0"/>
              <a:t>th</a:t>
            </a:r>
            <a:r>
              <a:rPr lang="en-IN" sz="2400" dirty="0" smtClean="0"/>
              <a:t> inch width  for deciduous teeth</a:t>
            </a:r>
          </a:p>
          <a:p>
            <a:endParaRPr lang="en-IN" sz="2400" dirty="0" smtClean="0"/>
          </a:p>
          <a:p>
            <a:endParaRPr lang="en-IN" sz="2400" dirty="0" smtClean="0"/>
          </a:p>
          <a:p>
            <a:r>
              <a:rPr lang="en-IN" sz="2400" dirty="0" smtClean="0"/>
              <a:t>Matrix band should extend </a:t>
            </a:r>
            <a:r>
              <a:rPr lang="en-IN" sz="2400" dirty="0" smtClean="0">
                <a:solidFill>
                  <a:srgbClr val="FF0000"/>
                </a:solidFill>
              </a:rPr>
              <a:t>2mm</a:t>
            </a:r>
            <a:r>
              <a:rPr lang="en-IN" sz="2400" dirty="0" smtClean="0"/>
              <a:t> above </a:t>
            </a:r>
            <a:r>
              <a:rPr lang="en-IN" sz="2400" dirty="0" smtClean="0">
                <a:solidFill>
                  <a:srgbClr val="FF0000"/>
                </a:solidFill>
              </a:rPr>
              <a:t>marginal ridge </a:t>
            </a:r>
            <a:r>
              <a:rPr lang="en-IN" sz="2400" dirty="0" smtClean="0"/>
              <a:t>height and </a:t>
            </a:r>
            <a:r>
              <a:rPr lang="en-IN" sz="2400" dirty="0" smtClean="0">
                <a:solidFill>
                  <a:srgbClr val="FF0000"/>
                </a:solidFill>
              </a:rPr>
              <a:t>1mm</a:t>
            </a:r>
            <a:r>
              <a:rPr lang="en-IN" sz="2400" dirty="0" smtClean="0"/>
              <a:t> below </a:t>
            </a:r>
            <a:r>
              <a:rPr lang="en-IN" sz="2400" dirty="0" smtClean="0">
                <a:solidFill>
                  <a:srgbClr val="FF0000"/>
                </a:solidFill>
              </a:rPr>
              <a:t>gingival margin </a:t>
            </a:r>
            <a:r>
              <a:rPr lang="en-IN" sz="2400" dirty="0" smtClean="0"/>
              <a:t>of the preparation.</a:t>
            </a:r>
          </a:p>
          <a:p>
            <a:endParaRPr lang="en-IN" sz="2400" dirty="0" smtClean="0"/>
          </a:p>
          <a:p>
            <a:endParaRPr lang="en-IN"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6572296" cy="6924973"/>
          </a:xfrm>
          <a:prstGeom prst="rect">
            <a:avLst/>
          </a:prstGeom>
          <a:noFill/>
        </p:spPr>
        <p:txBody>
          <a:bodyPr wrap="square" rtlCol="0">
            <a:spAutoFit/>
          </a:bodyPr>
          <a:lstStyle/>
          <a:p>
            <a:pPr>
              <a:buFont typeface="Wingdings" pitchFamily="2" charset="2"/>
              <a:buChar char="Ø"/>
            </a:pPr>
            <a:r>
              <a:rPr lang="en-IN" sz="2400" dirty="0" smtClean="0">
                <a:solidFill>
                  <a:srgbClr val="C00000"/>
                </a:solidFill>
              </a:rPr>
              <a:t>Classification of matrices</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Depending on type of band material</a:t>
            </a:r>
          </a:p>
          <a:p>
            <a:pPr>
              <a:buFont typeface="Wingdings" pitchFamily="2" charset="2"/>
              <a:buChar char="Ø"/>
            </a:pPr>
            <a:endParaRPr lang="en-IN" sz="2000" dirty="0" smtClean="0">
              <a:solidFill>
                <a:srgbClr val="FF0000"/>
              </a:solidFill>
            </a:endParaRPr>
          </a:p>
          <a:p>
            <a:pPr>
              <a:buFont typeface="Wingdings" pitchFamily="2" charset="2"/>
              <a:buChar char="Ø"/>
            </a:pPr>
            <a:r>
              <a:rPr lang="en-IN" sz="2000" dirty="0" smtClean="0"/>
              <a:t>Stainless steel</a:t>
            </a:r>
          </a:p>
          <a:p>
            <a:pPr>
              <a:buFont typeface="Wingdings" pitchFamily="2" charset="2"/>
              <a:buChar char="Ø"/>
            </a:pPr>
            <a:r>
              <a:rPr lang="en-IN" sz="2000" dirty="0" smtClean="0"/>
              <a:t>Copper band</a:t>
            </a:r>
          </a:p>
          <a:p>
            <a:pPr>
              <a:buFont typeface="Wingdings" pitchFamily="2" charset="2"/>
              <a:buChar char="Ø"/>
            </a:pPr>
            <a:r>
              <a:rPr lang="en-IN" sz="2000" dirty="0" smtClean="0"/>
              <a:t>Cellulose acetate</a:t>
            </a:r>
          </a:p>
          <a:p>
            <a:pPr>
              <a:buFont typeface="Wingdings" pitchFamily="2" charset="2"/>
              <a:buChar char="Ø"/>
            </a:pPr>
            <a:r>
              <a:rPr lang="en-IN" sz="2000" dirty="0" smtClean="0"/>
              <a:t>Polyacetate</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Depending on its preparation</a:t>
            </a:r>
          </a:p>
          <a:p>
            <a:pPr>
              <a:buFont typeface="Wingdings" pitchFamily="2" charset="2"/>
              <a:buChar char="Ø"/>
            </a:pPr>
            <a:endParaRPr lang="en-IN" sz="2000" dirty="0" smtClean="0">
              <a:solidFill>
                <a:srgbClr val="FF0000"/>
              </a:solidFill>
            </a:endParaRPr>
          </a:p>
          <a:p>
            <a:pPr>
              <a:buFont typeface="Wingdings" pitchFamily="2" charset="2"/>
              <a:buChar char="Ø"/>
            </a:pPr>
            <a:r>
              <a:rPr lang="en-IN" sz="2000" dirty="0" smtClean="0"/>
              <a:t>Custom made or anatomic matrix</a:t>
            </a:r>
          </a:p>
          <a:p>
            <a:r>
              <a:rPr lang="en-IN" sz="2000" dirty="0" smtClean="0"/>
              <a:t>          eg; compound supported matrix</a:t>
            </a:r>
          </a:p>
          <a:p>
            <a:pPr>
              <a:buFont typeface="Wingdings" pitchFamily="2" charset="2"/>
              <a:buChar char="Ø"/>
            </a:pPr>
            <a:r>
              <a:rPr lang="en-IN" sz="2000" dirty="0" smtClean="0"/>
              <a:t>Mechanical matrix</a:t>
            </a:r>
          </a:p>
          <a:p>
            <a:r>
              <a:rPr lang="en-IN" sz="2000" dirty="0" smtClean="0"/>
              <a:t>          eg; ivory no.1 and ivory no.8</a:t>
            </a:r>
          </a:p>
          <a:p>
            <a:pPr>
              <a:buFont typeface="Wingdings" pitchFamily="2" charset="2"/>
              <a:buChar char="Ø"/>
            </a:pPr>
            <a:endParaRPr lang="en-IN" sz="2000" dirty="0" smtClean="0"/>
          </a:p>
          <a:p>
            <a:pPr>
              <a:buFont typeface="Wingdings" pitchFamily="2" charset="2"/>
              <a:buChar char="Ø"/>
            </a:pPr>
            <a:r>
              <a:rPr lang="en-IN" sz="2000" dirty="0" smtClean="0">
                <a:solidFill>
                  <a:srgbClr val="FF0000"/>
                </a:solidFill>
              </a:rPr>
              <a:t>Depending on mode of retention</a:t>
            </a:r>
          </a:p>
          <a:p>
            <a:r>
              <a:rPr lang="en-IN" sz="2000" dirty="0" smtClean="0"/>
              <a:t>1.with retainer</a:t>
            </a:r>
          </a:p>
          <a:p>
            <a:r>
              <a:rPr lang="en-IN" sz="2000" dirty="0" smtClean="0"/>
              <a:t>          eg: </a:t>
            </a:r>
            <a:r>
              <a:rPr lang="en-IN" sz="2000" dirty="0" err="1" smtClean="0"/>
              <a:t>tofflemire</a:t>
            </a:r>
            <a:r>
              <a:rPr lang="en-IN" sz="2000" dirty="0" smtClean="0"/>
              <a:t>,  ivory no.1 and ivory no 8 matrices</a:t>
            </a:r>
          </a:p>
          <a:p>
            <a:r>
              <a:rPr lang="en-IN" sz="2000" dirty="0" smtClean="0"/>
              <a:t>2.without retainer</a:t>
            </a:r>
          </a:p>
          <a:p>
            <a:r>
              <a:rPr lang="en-IN" sz="2000" dirty="0" smtClean="0"/>
              <a:t>          eg: automatrix</a:t>
            </a:r>
            <a:endParaRPr lang="en-IN" sz="2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58180" cy="6555641"/>
          </a:xfrm>
          <a:prstGeom prst="rect">
            <a:avLst/>
          </a:prstGeom>
          <a:noFill/>
        </p:spPr>
        <p:txBody>
          <a:bodyPr wrap="square" rtlCol="0">
            <a:spAutoFit/>
          </a:bodyPr>
          <a:lstStyle/>
          <a:p>
            <a:pPr>
              <a:buFont typeface="Wingdings" pitchFamily="2" charset="2"/>
              <a:buChar char="Ø"/>
            </a:pPr>
            <a:r>
              <a:rPr lang="en-IN" sz="2400" dirty="0" smtClean="0">
                <a:solidFill>
                  <a:srgbClr val="FF0000"/>
                </a:solidFill>
              </a:rPr>
              <a:t>Depending on cavity preparation for which it is used</a:t>
            </a:r>
          </a:p>
          <a:p>
            <a:pPr>
              <a:buFont typeface="Wingdings" pitchFamily="2" charset="2"/>
              <a:buChar char="Ø"/>
            </a:pPr>
            <a:endParaRPr lang="en-IN" sz="2000" dirty="0" smtClean="0"/>
          </a:p>
          <a:p>
            <a:pPr marL="800100" lvl="1" indent="-342900">
              <a:buFont typeface="+mj-lt"/>
              <a:buAutoNum type="arabicPeriod"/>
            </a:pPr>
            <a:r>
              <a:rPr lang="en-IN" sz="2000" dirty="0" smtClean="0"/>
              <a:t>Class1 cavity with buccal or lingual extension.</a:t>
            </a:r>
          </a:p>
          <a:p>
            <a:pPr marL="800100" lvl="1" indent="-342900">
              <a:buFont typeface="+mj-lt"/>
              <a:buAutoNum type="arabicPeriod"/>
            </a:pPr>
            <a:endParaRPr lang="en-IN" sz="2000" dirty="0" smtClean="0"/>
          </a:p>
          <a:p>
            <a:pPr marL="800100" lvl="1" indent="-342900"/>
            <a:r>
              <a:rPr lang="en-IN" sz="2000" dirty="0" smtClean="0"/>
              <a:t>     Double banded </a:t>
            </a:r>
            <a:r>
              <a:rPr lang="en-IN" sz="2000" dirty="0" err="1" smtClean="0"/>
              <a:t>tofflemire</a:t>
            </a:r>
            <a:r>
              <a:rPr lang="en-IN" sz="2000" dirty="0" smtClean="0"/>
              <a:t> matrix</a:t>
            </a:r>
          </a:p>
          <a:p>
            <a:pPr marL="800100" lvl="1" indent="-342900"/>
            <a:endParaRPr lang="en-IN" sz="2000" dirty="0" smtClean="0"/>
          </a:p>
          <a:p>
            <a:pPr marL="800100" lvl="1" indent="-342900">
              <a:buAutoNum type="arabicPeriod" startAt="2"/>
            </a:pPr>
            <a:r>
              <a:rPr lang="en-IN" sz="2000" dirty="0" smtClean="0"/>
              <a:t>Class 2 cavity</a:t>
            </a:r>
          </a:p>
          <a:p>
            <a:pPr marL="800100" lvl="1" indent="-342900"/>
            <a:endParaRPr lang="en-IN" sz="2000" dirty="0" smtClean="0"/>
          </a:p>
          <a:p>
            <a:pPr marL="800100" lvl="1" indent="-342900"/>
            <a:r>
              <a:rPr lang="en-IN" sz="2000" dirty="0" smtClean="0"/>
              <a:t>Single banded </a:t>
            </a:r>
            <a:r>
              <a:rPr lang="en-IN" sz="2000" dirty="0" err="1" smtClean="0"/>
              <a:t>tofflemire</a:t>
            </a:r>
            <a:r>
              <a:rPr lang="en-IN" sz="2000" dirty="0" smtClean="0"/>
              <a:t> matrix</a:t>
            </a:r>
          </a:p>
          <a:p>
            <a:pPr marL="800100" lvl="1" indent="-342900"/>
            <a:r>
              <a:rPr lang="en-IN" sz="2000" dirty="0" smtClean="0"/>
              <a:t>Ivory no.1 &amp; ivory no.8</a:t>
            </a:r>
          </a:p>
          <a:p>
            <a:pPr marL="800100" lvl="1" indent="-342900"/>
            <a:r>
              <a:rPr lang="en-IN" sz="2000" dirty="0" smtClean="0"/>
              <a:t>Compound supported matrix</a:t>
            </a:r>
          </a:p>
          <a:p>
            <a:pPr marL="800100" lvl="1" indent="-342900"/>
            <a:r>
              <a:rPr lang="en-IN" sz="2000" dirty="0" smtClean="0"/>
              <a:t>T-band matrix</a:t>
            </a:r>
          </a:p>
          <a:p>
            <a:pPr marL="800100" lvl="1" indent="-342900"/>
            <a:r>
              <a:rPr lang="en-IN" sz="2000" dirty="0" smtClean="0"/>
              <a:t>Automatrix</a:t>
            </a:r>
          </a:p>
          <a:p>
            <a:pPr marL="800100" lvl="1" indent="-342900"/>
            <a:endParaRPr lang="en-IN" sz="2000" dirty="0" smtClean="0"/>
          </a:p>
          <a:p>
            <a:pPr marL="800100" lvl="1" indent="-342900">
              <a:buAutoNum type="arabicPeriod" startAt="3"/>
            </a:pPr>
            <a:r>
              <a:rPr lang="en-IN" sz="2000" dirty="0" smtClean="0"/>
              <a:t>Class 3 cavity</a:t>
            </a:r>
          </a:p>
          <a:p>
            <a:pPr marL="800100" lvl="1" indent="-342900"/>
            <a:endParaRPr lang="en-IN" sz="2000" dirty="0" smtClean="0"/>
          </a:p>
          <a:p>
            <a:pPr marL="800100" lvl="1" indent="-342900"/>
            <a:r>
              <a:rPr lang="en-IN" sz="2000" dirty="0" smtClean="0"/>
              <a:t>S-shaped matrix</a:t>
            </a:r>
          </a:p>
          <a:p>
            <a:pPr marL="800100" lvl="1" indent="-342900"/>
            <a:r>
              <a:rPr lang="en-IN" sz="2000" dirty="0" smtClean="0"/>
              <a:t>Cellophane strips</a:t>
            </a:r>
          </a:p>
          <a:p>
            <a:pPr marL="800100" lvl="1" indent="-342900"/>
            <a:r>
              <a:rPr lang="en-IN" sz="2000" dirty="0" smtClean="0"/>
              <a:t>Mylar strips</a:t>
            </a:r>
          </a:p>
          <a:p>
            <a:pPr marL="800100" lvl="1" indent="-342900"/>
            <a:endParaRPr lang="en-IN" sz="2000" dirty="0" smtClean="0"/>
          </a:p>
          <a:p>
            <a:pPr marL="800100" lvl="1" indent="-342900">
              <a:buFont typeface="+mj-lt"/>
              <a:buAutoNum type="arabicPeriod"/>
            </a:pPr>
            <a:endParaRPr lang="en-IN"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7286676" cy="6001643"/>
          </a:xfrm>
          <a:prstGeom prst="rect">
            <a:avLst/>
          </a:prstGeom>
          <a:noFill/>
        </p:spPr>
        <p:txBody>
          <a:bodyPr wrap="square" rtlCol="0">
            <a:spAutoFit/>
          </a:bodyPr>
          <a:lstStyle/>
          <a:p>
            <a:pPr marL="342900" indent="-342900">
              <a:buAutoNum type="arabicPeriod" startAt="4"/>
            </a:pPr>
            <a:r>
              <a:rPr lang="en-IN" sz="2400" dirty="0" smtClean="0"/>
              <a:t>Class IV cavity</a:t>
            </a:r>
          </a:p>
          <a:p>
            <a:pPr marL="342900" indent="-342900">
              <a:buAutoNum type="arabicPeriod" startAt="4"/>
            </a:pPr>
            <a:endParaRPr lang="en-IN" sz="2400" dirty="0" smtClean="0"/>
          </a:p>
          <a:p>
            <a:pPr marL="342900" indent="-342900"/>
            <a:r>
              <a:rPr lang="en-IN" sz="2400" dirty="0" smtClean="0"/>
              <a:t>Cellophane strips</a:t>
            </a:r>
          </a:p>
          <a:p>
            <a:pPr marL="342900" indent="-342900"/>
            <a:r>
              <a:rPr lang="en-IN" sz="2400" dirty="0" smtClean="0"/>
              <a:t>Transparent celluloid crown forms</a:t>
            </a:r>
          </a:p>
          <a:p>
            <a:pPr marL="342900" indent="-342900"/>
            <a:r>
              <a:rPr lang="en-IN" sz="2400" dirty="0" smtClean="0"/>
              <a:t>Dead soft metal matrix strips</a:t>
            </a:r>
          </a:p>
          <a:p>
            <a:pPr marL="342900" indent="-342900"/>
            <a:endParaRPr lang="en-IN" sz="2400" dirty="0" smtClean="0"/>
          </a:p>
          <a:p>
            <a:pPr marL="342900" indent="-342900"/>
            <a:endParaRPr lang="en-IN" sz="2400" dirty="0" smtClean="0"/>
          </a:p>
          <a:p>
            <a:pPr marL="342900" indent="-342900"/>
            <a:endParaRPr lang="en-IN" sz="2400" dirty="0" smtClean="0"/>
          </a:p>
          <a:p>
            <a:pPr marL="342900" indent="-342900"/>
            <a:endParaRPr lang="en-IN" sz="2400" dirty="0" smtClean="0"/>
          </a:p>
          <a:p>
            <a:pPr marL="342900" indent="-342900">
              <a:buAutoNum type="arabicPeriod" startAt="4"/>
            </a:pPr>
            <a:endParaRPr lang="en-IN" sz="2400" dirty="0" smtClean="0"/>
          </a:p>
          <a:p>
            <a:pPr marL="342900" indent="-342900">
              <a:buAutoNum type="arabicPeriod" startAt="5"/>
            </a:pPr>
            <a:r>
              <a:rPr lang="en-IN" sz="2400" dirty="0" smtClean="0"/>
              <a:t>Class V cavity</a:t>
            </a:r>
          </a:p>
          <a:p>
            <a:pPr marL="342900" indent="-342900">
              <a:buAutoNum type="arabicPeriod" startAt="5"/>
            </a:pPr>
            <a:endParaRPr lang="en-IN" sz="2400" dirty="0" smtClean="0"/>
          </a:p>
          <a:p>
            <a:pPr marL="342900" indent="-342900"/>
            <a:r>
              <a:rPr lang="en-IN" sz="2400" dirty="0" smtClean="0"/>
              <a:t>Window matrix</a:t>
            </a:r>
          </a:p>
          <a:p>
            <a:pPr marL="342900" indent="-342900"/>
            <a:r>
              <a:rPr lang="en-IN" sz="2400" dirty="0" smtClean="0"/>
              <a:t>Tin foil matrix</a:t>
            </a:r>
          </a:p>
          <a:p>
            <a:pPr marL="342900" indent="-342900"/>
            <a:r>
              <a:rPr lang="en-IN" sz="2400" dirty="0" smtClean="0"/>
              <a:t>Preformed transparent cervical matrix </a:t>
            </a:r>
          </a:p>
          <a:p>
            <a:pPr marL="342900" indent="-342900">
              <a:buAutoNum type="arabicPeriod" startAt="4"/>
            </a:pPr>
            <a:endParaRPr lang="en-IN"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6174</Words>
  <Application>Microsoft Office PowerPoint</Application>
  <PresentationFormat>On-screen Show (4:3)</PresentationFormat>
  <Paragraphs>1189</Paragraphs>
  <Slides>130</Slides>
  <Notes>0</Notes>
  <HiddenSlides>0</HiddenSlides>
  <MMClips>0</MMClips>
  <ScaleCrop>false</ScaleCrop>
  <HeadingPairs>
    <vt:vector size="4" baseType="variant">
      <vt:variant>
        <vt:lpstr>Theme</vt:lpstr>
      </vt:variant>
      <vt:variant>
        <vt:i4>2</vt:i4>
      </vt:variant>
      <vt:variant>
        <vt:lpstr>Slide Titles</vt:lpstr>
      </vt:variant>
      <vt:variant>
        <vt:i4>130</vt:i4>
      </vt:variant>
    </vt:vector>
  </HeadingPairs>
  <TitlesOfParts>
    <vt:vector size="132" baseType="lpstr">
      <vt:lpstr>Opulent</vt:lpstr>
      <vt:lpstr>Office Theme</vt:lpstr>
      <vt:lpstr>PREVENTIVE MEASURES IN RESTORATIVE PRACTICE</vt:lpstr>
      <vt:lpstr>PLAQUE CONTROL: MECHANICAL AND CHEMICAL METHODS OF PLAQUE CONTROL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PIT AND FISSURE SEALENT </vt:lpstr>
      <vt:lpstr>Criterias for sealent placement</vt:lpstr>
      <vt:lpstr>CONTRAINDICATIONS OF SEALENT PLACEMENT</vt:lpstr>
      <vt:lpstr>Glass ionomer vs resin based sealent</vt:lpstr>
      <vt:lpstr>Resin based sealer</vt:lpstr>
      <vt:lpstr>Conclusion </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MEASURES IN RESTORATIVE PRACTICE</dc:title>
  <dc:creator>Sharad Kapoor</dc:creator>
  <cp:lastModifiedBy>oem</cp:lastModifiedBy>
  <cp:revision>55</cp:revision>
  <dcterms:created xsi:type="dcterms:W3CDTF">2014-08-24T07:31:11Z</dcterms:created>
  <dcterms:modified xsi:type="dcterms:W3CDTF">2015-10-15T06:21:30Z</dcterms:modified>
</cp:coreProperties>
</file>