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363" r:id="rId2"/>
    <p:sldId id="364" r:id="rId3"/>
    <p:sldId id="257" r:id="rId4"/>
    <p:sldId id="258" r:id="rId5"/>
    <p:sldId id="260" r:id="rId6"/>
    <p:sldId id="261" r:id="rId7"/>
    <p:sldId id="263" r:id="rId8"/>
    <p:sldId id="319" r:id="rId9"/>
    <p:sldId id="320" r:id="rId10"/>
    <p:sldId id="276" r:id="rId11"/>
    <p:sldId id="277" r:id="rId12"/>
    <p:sldId id="269" r:id="rId13"/>
    <p:sldId id="270" r:id="rId14"/>
    <p:sldId id="271" r:id="rId15"/>
    <p:sldId id="314" r:id="rId16"/>
    <p:sldId id="315" r:id="rId17"/>
    <p:sldId id="290" r:id="rId18"/>
    <p:sldId id="358" r:id="rId19"/>
    <p:sldId id="359" r:id="rId20"/>
    <p:sldId id="321" r:id="rId21"/>
    <p:sldId id="310" r:id="rId22"/>
    <p:sldId id="322" r:id="rId23"/>
    <p:sldId id="306" r:id="rId24"/>
    <p:sldId id="309" r:id="rId25"/>
    <p:sldId id="307" r:id="rId26"/>
    <p:sldId id="331" r:id="rId27"/>
    <p:sldId id="308" r:id="rId28"/>
    <p:sldId id="324" r:id="rId29"/>
    <p:sldId id="313" r:id="rId30"/>
    <p:sldId id="380" r:id="rId31"/>
    <p:sldId id="375" r:id="rId32"/>
    <p:sldId id="311" r:id="rId33"/>
    <p:sldId id="333" r:id="rId34"/>
    <p:sldId id="334" r:id="rId35"/>
    <p:sldId id="301" r:id="rId36"/>
    <p:sldId id="336" r:id="rId37"/>
    <p:sldId id="341" r:id="rId38"/>
    <p:sldId id="352" r:id="rId39"/>
    <p:sldId id="346" r:id="rId40"/>
    <p:sldId id="350" r:id="rId41"/>
    <p:sldId id="351" r:id="rId42"/>
    <p:sldId id="344" r:id="rId43"/>
    <p:sldId id="345" r:id="rId44"/>
    <p:sldId id="349" r:id="rId45"/>
    <p:sldId id="353" r:id="rId46"/>
    <p:sldId id="357" r:id="rId47"/>
    <p:sldId id="356" r:id="rId48"/>
    <p:sldId id="355" r:id="rId49"/>
    <p:sldId id="360" r:id="rId50"/>
    <p:sldId id="362" r:id="rId51"/>
    <p:sldId id="365" r:id="rId52"/>
    <p:sldId id="367" r:id="rId53"/>
    <p:sldId id="366" r:id="rId54"/>
    <p:sldId id="371" r:id="rId55"/>
    <p:sldId id="374" r:id="rId56"/>
    <p:sldId id="272" r:id="rId57"/>
    <p:sldId id="274" r:id="rId58"/>
    <p:sldId id="275" r:id="rId59"/>
    <p:sldId id="278" r:id="rId60"/>
    <p:sldId id="279" r:id="rId61"/>
    <p:sldId id="370" r:id="rId62"/>
    <p:sldId id="376" r:id="rId63"/>
    <p:sldId id="377" r:id="rId64"/>
    <p:sldId id="378" r:id="rId65"/>
    <p:sldId id="368" r:id="rId66"/>
    <p:sldId id="369" r:id="rId67"/>
    <p:sldId id="284" r:id="rId68"/>
    <p:sldId id="372" r:id="rId69"/>
    <p:sldId id="280" r:id="rId70"/>
    <p:sldId id="379" r:id="rId71"/>
    <p:sldId id="381" r:id="rId72"/>
    <p:sldId id="382" r:id="rId73"/>
    <p:sldId id="383" r:id="rId74"/>
    <p:sldId id="384" r:id="rId75"/>
    <p:sldId id="385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54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FA9DB-62E7-49D2-AE31-60CCCC635FFE}" type="datetimeFigureOut">
              <a:rPr lang="en-US" smtClean="0"/>
              <a:pPr/>
              <a:t>8/24/2015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8AE18-D3EA-4E7F-AB7D-6B982594ADC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>
                <a:solidFill>
                  <a:srgbClr val="FFFF00"/>
                </a:solidFill>
              </a:rPr>
              <a:pPr/>
              <a:t>8/24/2015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FFFF00"/>
                </a:solidFill>
              </a:rPr>
              <a:pPr/>
              <a:t>1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3" descr="H:\519-King-George-Medical-College-at-Lucknow.jpg"/>
          <p:cNvPicPr>
            <a:picLocks noChangeAspect="1" noChangeArrowheads="1"/>
          </p:cNvPicPr>
          <p:nvPr/>
        </p:nvPicPr>
        <p:blipFill rotWithShape="1">
          <a:blip r:embed="rId2" cstate="print"/>
          <a:srcRect l="5275" t="13045" r="4624"/>
          <a:stretch/>
        </p:blipFill>
        <p:spPr bwMode="auto">
          <a:xfrm>
            <a:off x="-1" y="0"/>
            <a:ext cx="9045525" cy="595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4017333"/>
            <a:ext cx="868101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3200" i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44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Faculty of Dental </a:t>
            </a:r>
            <a:r>
              <a:rPr lang="en-US" sz="4400" i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Sciences,KGMU</a:t>
            </a:r>
            <a:endParaRPr lang="en-US" sz="4400" i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4400" i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Lucknow</a:t>
            </a:r>
            <a:r>
              <a:rPr lang="en-US" sz="44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India.</a:t>
            </a:r>
            <a:endParaRPr lang="en-US" sz="4400" i="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3200" i="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3600" i="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747755"/>
            <a:ext cx="6308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i="0" dirty="0" smtClean="0"/>
          </a:p>
          <a:p>
            <a:r>
              <a:rPr lang="en-US" sz="4000" b="1" i="0" dirty="0" smtClean="0"/>
              <a:t>DR PROMILA VERMA </a:t>
            </a:r>
          </a:p>
          <a:p>
            <a:r>
              <a:rPr lang="en-US" sz="4000" b="1" dirty="0" smtClean="0"/>
              <a:t>PROFESSOR</a:t>
            </a:r>
            <a:endParaRPr lang="en-US" sz="4000" b="1" i="0" dirty="0" smtClean="0"/>
          </a:p>
        </p:txBody>
      </p:sp>
    </p:spTree>
    <p:extLst>
      <p:ext uri="{BB962C8B-B14F-4D97-AF65-F5344CB8AC3E}">
        <p14:creationId xmlns:p14="http://schemas.microsoft.com/office/powerpoint/2010/main" xmlns="" val="3367601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95287"/>
            <a:ext cx="5111750" cy="58531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One of the first metals used by man, it is recognized as the </a:t>
            </a: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most noble of metals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From the earliest historic records down through the ages, has played a prominent part in the development of our present knowledge of metallurgy.</a:t>
            </a:r>
            <a:endParaRPr lang="en-IN" dirty="0"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17519"/>
            <a:ext cx="2895600" cy="2273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5663625"/>
            <a:ext cx="144016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Period 6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Group 11</a:t>
            </a:r>
            <a:endParaRPr lang="en-IN" sz="16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4990728"/>
            <a:ext cx="770384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6" descr="https://encrypted-tbn2.gstatic.com/images?q=tbn:ANd9GcSqMCY-I6oMJSl3byQpvuX4QiaKlrbK4u9cCkD-j3rraUnE6beEP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90600"/>
            <a:ext cx="2667000" cy="19976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623887"/>
            <a:ext cx="5111750" cy="5853113"/>
          </a:xfrm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sz="3400" dirty="0" smtClean="0">
                <a:latin typeface="Bradley Hand ITC" pitchFamily="66" charset="0"/>
                <a:cs typeface="Times New Roman" pitchFamily="18" charset="0"/>
              </a:rPr>
              <a:t>Several </a:t>
            </a:r>
            <a:r>
              <a:rPr lang="en-IN" sz="3400" dirty="0" err="1" smtClean="0">
                <a:latin typeface="Bradley Hand ITC" pitchFamily="66" charset="0"/>
                <a:cs typeface="Times New Roman" pitchFamily="18" charset="0"/>
              </a:rPr>
              <a:t>collodial</a:t>
            </a:r>
            <a:r>
              <a:rPr lang="en-IN" sz="3400" dirty="0" smtClean="0">
                <a:latin typeface="Bradley Hand ITC" pitchFamily="66" charset="0"/>
                <a:cs typeface="Times New Roman" pitchFamily="18" charset="0"/>
              </a:rPr>
              <a:t> forms of gold have been introduced for its therapeutic value in skin rejuvenation, malignant diseases, rheumatoid arthritis etc.</a:t>
            </a:r>
            <a:endParaRPr lang="en-IN" sz="3400" dirty="0"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26" descr="http://3.imimg.com/data3/HV/GU/MY-9311557/gold-leaves-for-swarn-bhasm-250x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3943350"/>
            <a:ext cx="2381250" cy="23812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9" name="Picture 12" descr="https://encrypted-tbn3.gstatic.com/images?q=tbn:ANd9GcS_xF5V-Ykr09EUP34MdWz91-BqeKq9UxdNwjjl2XC5oALP1eH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990600"/>
            <a:ext cx="2143125" cy="21431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PURITY of GOLD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ClrTx/>
              <a:buNone/>
            </a:pP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The  karat system (k) </a:t>
            </a: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specifies the gold content of an alloy based on parts of gold per 24 parts of the alloy.</a:t>
            </a:r>
          </a:p>
          <a:p>
            <a:pPr marL="0" lvl="0" indent="0">
              <a:buClrTx/>
              <a:buNone/>
            </a:pPr>
            <a:endParaRPr lang="en-IN" dirty="0" smtClean="0">
              <a:latin typeface="Bradley Hand ITC" pitchFamily="66" charset="0"/>
              <a:cs typeface="Times New Roman" pitchFamily="18" charset="0"/>
            </a:endParaRPr>
          </a:p>
          <a:p>
            <a:pPr marL="0" lvl="0" indent="0">
              <a:buClrTx/>
              <a:buNone/>
            </a:pP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Thus 24 karat indicates pure gold</a:t>
            </a: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. </a:t>
            </a:r>
          </a:p>
          <a:p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ClrTx/>
              <a:buNone/>
            </a:pP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Fineness</a:t>
            </a: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 is the unit that describes  the gold content in noble metal alloys by the number of parts of gold in each 1000 parts of alloy. </a:t>
            </a:r>
          </a:p>
          <a:p>
            <a:pPr marL="0" lvl="0" indent="0">
              <a:buClrTx/>
              <a:buNone/>
            </a:pPr>
            <a:endParaRPr lang="en-IN" dirty="0" smtClean="0">
              <a:latin typeface="Bradley Hand ITC" pitchFamily="66" charset="0"/>
              <a:cs typeface="Times New Roman" pitchFamily="18" charset="0"/>
            </a:endParaRPr>
          </a:p>
          <a:p>
            <a:pPr marL="0" lvl="0" indent="0">
              <a:buClrTx/>
              <a:buNone/>
            </a:pP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Pure gold has fineness of 1000 .</a:t>
            </a:r>
            <a:endParaRPr lang="en-IN" dirty="0">
              <a:solidFill>
                <a:srgbClr val="FFC000"/>
              </a:solidFill>
              <a:latin typeface="Bradley Hand ITC" pitchFamily="66" charset="0"/>
            </a:endParaRPr>
          </a:p>
        </p:txBody>
      </p:sp>
      <p:sp>
        <p:nvSpPr>
          <p:cNvPr id="52226" name="AutoShape 2" descr="data:image/jpeg;base64,/9j/4AAQSkZJRgABAQAAAQABAAD/2wCEAAkGBxQSEhQUExQVFBUXFx0aGRgYFxUYFxcXFxwcFxgYHBgcHCggGBwmHBcYITEhJSkrLi4uGB8zODMsNygtLisBCgoKDg0OGxAQGy0kHyQ0LCwsLCwsLCwsLCwsLCwvLCwsLCwsLCwsLCwsLCwsLCwsLCwsLCwsLCwsLCwsLCwsLP/AABEIALcBFAMBIgACEQEDEQH/xAAcAAABBQEBAQAAAAAAAAAAAAAFAAIDBAYBBwj/xABDEAACAQIEAggCBwUHBAMBAAABAgMAEQQSITEFQQYTIlFhcYGRMqFCUnKCorHBFCOSsvAHFTNTYtHhQ2PC0iSj8XP/xAAaAQADAQEBAQAAAAAAAAAAAAABAgMABAUG/8QALREAAgIBAwIEBQQDAAAAAAAAAAECESEDEjFBUSIyYfAEE3GBkaGxwdEUQuH/2gAMAwEAAhEDEQA/AAkKXuSQoG5N/wBLmrcABF1ZWHepuKrwSHqVtzPa8+73vp4VNwqH94xAsuTteJF/0/MV4UuGz2EX4Vq/CKocIUkO52J0HyH8rH1q3BOTOIwBa12Pde5/IH3Fcs1lrsVTCkQq3HQ/CYsM7IL9k2vyJABI+fyNEFdQwBIBOwvqa5Jp2OTGFWFmUMO5gCPY1GnCIRslvAM6j+EG1W0WpAKnva4YrGxRhRZQB5D+r1MtNAqRaF2YkU0E6XS9iKL/ADJBf7MYzn5hR60aSsrxybPim7oowv3pDmb5KnvVNFXL6C9QFiXvNtfIpIH+puyv616LgMP1caJ9VQPYVhujcYkcXHaebNf/ALcN7D+ID3r0Kqa74RmxhFQutWap43FBLDVmOyjc/wC3nXPVmTIJRUIpTRztzjTwIZz66iqrGdd0SQf6Gyn+FtPnTqPqMmEYzUymgh4oSwRI2Eh5MLe2tj57C1SScNnb45wo7lUk+9wKPy+rdAsLu4G5tUJnXkb+Wv5UNHA0+k8r+bAD5C/zqzFgI1FguniWb8yaVqK6hOYvjEcWhJv3Aa0yPjbN8MEh9CP0q3HGBsoHkAKm3o3FdDA4dIFDBZo3iJ2zjsnybYnw3qxiOE4eYZmjRr7MBY/xCxp+KwyyoUcBlYWIP5+BoX0WlZS8Dm5Qn1tpf1FjTLi44YDr9GQP8KeWPwJEi+za/OoWweMj26qYeBaNvY3HzrSkVyt82XXIDMjjksf+LFLH4lS6/wAS3q9g+kUUmxVvssCfY60VNU8XwqGX/EiRj3kC/vvR3xfKNRPDjUY2DC/cdD7Gp9azeM6Msovh5Dp/05SWU/Zf4kPqfKouGceaMlJQwy/Erf4kfcb/AE0/1Cn2qSuLFaNTSpqyA2IIIOtxtXb0oCZa7XFpUTHjUIZWujlb7jQqfMGi8E5K2J33PM/8eFCEGtFsJCdtL92YX/rwr0tQWA7AYzqkEcivoeyyqWVhy1GxtyNFeGQZOsma/aBIuLECw1ty0W3qabh1tvRJIgylWFwQQR3g7iuPUmu3PJZRAccTpCuI1BV7sP8AS3aZvusy+imimCPWYkyHRUS/hYD/ANnJ+7RPDYZQgjA7AFrG50O9ydTvzpnCeECKN0LZg3ZBtqE1CqddSAd/AVKWqmn7waqI8I8mIUur9WOWmbUgGxFxyI51Nw3EzCVoZhcgZldQQrD9DyIvpp31Q4VjGwq9TMj6HsuFJRhYAEMNBew0NiDfwoq+OcQySFCllJW+7G2l15a2pZJ8VjoayNeOR3Oa6qCRmPw6G1ydhe2lEcNikkHYYNbe3K+1CeBwyoqZQnVtuSzZ9OyTa1jt386MRxqt8qgXNzYAXPee+p6iisIxOhrz+TE5kml/zXZl8b9iP5BR61r+kGJMeGlZfiy5V+0/YX5kVk+rCmOIWsoufspYD8WWq6CpWbqGOiOECux5RoEB8W1b8h71qgaDdGktDmO8jFvT4V+Sii4NS1XcmAkvQbo+Os6ydt3YhfBBsB/XKrPG8RkgkPMjKPNuyPzqbhcHVwxr3KL+Z1PzNZYiKSutVJRUHH8UymKNDYytbN3AWuR460puCwkfCb/WDMH9WBufXShtVWxkzPcH4gHxkl/oyPH5aLY+uQj1rYEV5eMNJg8c6McwkXrEa9yxRri+m9gb16fFIGAYbEAjyOtW+Igk01xRk7ImGtMqWQa1G9c4wqlgO4qGnRmxrGOkUB4h+5xccv0XGvmuh/Cfw1oJloT0livh2fnEQ/oPj/CWp9N5ruAOkUw0LwPFx1a5lewFswUspsN7jarkGOjk+F1PqL0HFoBKa4Kca5ShHrQrpJwjrU6yOwmj1Q/WHND3qaLJUtNGTi7QrMf0Vx+oj+g6l477qR8cfof1rUFO7SsPMOqma2nV4vTyksWH4jW7C10ai6oVj02pUgTyFKlAePcMTNMinbf5gfrU7wLO5BChiLrqFIA0FjvppQ8FgQyGzDUHf0I5ir0WIDkdZDHe98wJ9wuwN69SSd2hE1wF4sQyLGj6yG+o2Kjn/XM1fnkxEQLCNJFAuwDHOLb2FspI8CKC4jGBJopSLRoAvgoBUi57jl1PjWixGLXISjK172Nxz/rauPUVVjkun6l3AY5Hh669lAufCwv+RB9avYLELIoZb2PeCNqy+Jh/Z8GsR+KRgCOeUAXuOV1T8Vq0fCiixogdSwW5AYE5jq2gPeTXLqaaSbXf9A2EFpk8CyKVcXU7jUeO41B8RQjiuIc4iGGNipILMR3HQac9FY28q7isbNhmTrSskbtlzKCpU6nVSTyHfypFpvDXJiduFsv+FNIncGtIv4u2f4qJRiwAJubanvPfTq6BSOTfJjP9K5tYIxzYyHyjFh+Jl9qB5btI43ChFH+q9/8AyQelW+LTZ8VKf8tVjHde2dj7sB92mcATrGh7ixf7qkuD/EUFdkVth7+pjY4aEIioNlUL7C1TimCnCuMAJ4922gi+vJc/ZXf+a/pRsUEi/eY1jyijC/ebX8m/DRoU8uEgMo8b4aZ0XK2WRGzI3K45HwP+3lUCYjEbPB2rfEsiFL+pDD2qKHiM8xk6oQr1bshWRmzdk76A2uNfWp8HxRjJ1M0Rje1wR2o359lu/Q6HXTyu9NKmroBl+n2EdYoMQ2XPDJ28twMj7jXfUAetaLo1iM8IF75Dl+7uvyIHpS6QQpiI5sLcZ3iJy931T3fFas5/Z3jyVVW0LKUP24th/CT7U/m0fp+3uw9TZyCo2FUONcTkhOkRKdm8lxYFjlta99DbXxq5gZc8av3i58DzHob1zuLSsY6K7aqP95hiciO6jmqlvyqs3F2KXULuAdbgBgQCPJxb1FFQkEPMLioygZSCLgggjvB0PyrP4zFTpGrFwVkFwV3BIzAHTmAdR3W7qfiJXw0kbdYZIm3v3C2b5HMPIimWm+4B3Q9ymeBjrGSvnkNgfVSpo3isBHJ8aK3iQL+h3FZ7i6tDiS6EjrUuCPrx6H3Qr/DR7Bx4gNaRo3S24DK1/LUfOmnl7kAoTwvhu2hZ4R8SMSWQfWVjqQOYNE43DAMpuCLg+FWGWg3RwWiK8ldlX7IOlK8qzBVKlJqMVFj58kbv9VCfYUiMY6Veta/18SD6Z/8A1Wtre9ZThUP7zDp9UFz91cv5tWqyd1dE+wsidBpSrkUulcpbFPJZ42aLrJFyuGyk5cuYa2JHfVSF6s47EhgsaEsAdSd2bYfmdf8AV4VWkgZDZhY+n6V6seMiPnAd4fGXG118bWPfvvRTAcMiibOsaKd8wA9xyrN4Awyw9XLlDqb2bmLW0/P1opwpzFBKpbOARY3v8WbS537Itfyrl1YvNMtBofxXF9ZGzNYKpyqNyzHXL6DU+Y9M9DgHcjJIVPdoR7EGrPFsQQVj+oLt9t+03qLhfu1Z4JLaRTvrVY3DTwI6cibCYfHwuJFVZSBa4azW7rNe/wAqk4p0mMgRMTG8NmubowzWuN9QNCa3caggaU54wRYgEdxFxXD/AJCbuUfxgfb2YN4d0kw8o7Lgeeo9xcD1okuJQqWDKVUXJBBAA1O1Bsb0RwkpzGII31oyY2/DQ+Xoc4v1WIJ0tlmQOLHlnUq/zpNujLhtfU1sGdYWiDWs8uZjf60pJH8IZfatH0ewYVjl1CRog8C3bYewjrPcRgmw4DYiM9Wp0kjYyRry7QIEiDXfUCtX0ZsYbgglmJa3j8OvPsBdarq2o33DaYUArtdtXLVyGBXR3tCWTm8rew2H4qLyvlUtYtYE2G5trYX50Cwcow07xPpHMxeNuWY6uhPI93hbxtoFqk+bABoxh8WBLE5STbOpCyAj6LA/EB3MD6VY4LjXZpIpbF4iBnUEK4OoNuR8O+/dUuM4LBKczxKWO7C6ubbXdbMferOCwKRC0a5R5kk22uxJJ3O550XKNV7QoE4KOsxOJl7m6semh/kU+tZQp+y4/EINBmXEIPA/GB7sPStiuCmw7yNCqyxyMXKFgjqx3sTowPjYjbWsn0zadZsNiZIliQP1T9sMxV7720tv610aWZNLhr9jWbrH4YTROnJ1Iv5jQ/rQPoxKXieNtCNx3Zrhh6MG96JdHJs2HVTvGTGfu/D+HLVqPh8aFnRQGY3Y3OpOp3Omuulc17U4j2AuHYhsODHKrAg3DAHK2gGh2sbA945ioSmeRhYqZr6EWAJGZW/ijB9TRnG8PzsHEjxsBbsm4I8VPnuLetcwmAVDmLM7d7W0vvYfqabeueoSqmCZ8MInGVxtqDazZlBt7acqmn4XmhSJ21W1mAvsCOe/ZJFXmFPMimy5hmIuBcXI2vSb2YDdJoLYcONTCVe53Kr2Xv8AdJPpRng8+eJT3aH02+Vj61SPEIX7BbR7pqrBSToVzEWvvpVHoXIUDwP8UZKa8zGcoP3lKmnp7M9BWaDGSZEdvqqT7C9D+AQZYEvuRf3N/wArVJ0lktAw5sVUeNzcj2Bq7DFlVV5KAPYWpf8AUCY21DOkb/uCv12VfQsL/IGipFBOkZu8CeLP/CuUfN6EF4hiDg4vO5+rGq+rkt+grQrQXo6LiV980pA8kAUfO9GlqsuRJckiilTlpUoDxCeIqbMtvBgw/Igj3qbEYguFGwAsO/Xc379vYU9MJKoBjkYIQLXdcpvyyOSPlXJTIn+JCjeIBjPmGW6H2r2LTJ0PGMLgLLDHIRpnzMreosb+9FEkARVA7K3ZuWawudOQsoUDW3vQhJ4efWx+aiRfdO1+Gr+MfJC3exEY8hZ5D75B96ozjbSoeLxYFmlLMWJuWJJPidTRDgzkyL50MorwNBnF96rqUosSOWen4ReyKmtVDhcvZsTrRM14clk6BgFPTenWrqrSms66AgggEEWIOxB3vWP6AAhXA+AM4T7AkIj9LXt51oOkmN6jCzSDcIQv2m7K/M1S6I4bJER3EL/Ao/Umrxxpv19/yKg3auU61cIqISDF4RJVKSKGU8j3jYg7gjkRqKHrwzERf4GIuv1Jkz2HcJFIIHmGNFwKcKeM2sGYJXiGKS3W4XP3tBIrgfdfKx9AafF0lw9wHZoWP0ZkaM/iFFhTmQMLEAjuIuPam3RfK/HtiMbHIraqQfI3oL004b+0YKdALtlzL9pO0Pyt61al6PYc/CnVnviZo/khAPqKYvC5o79XiWYd0yh7eAK5T73oxpNST4BZnOgXEs6Akk9ZGD9+Lsv6kEH0o7/foKqyxsVcgKxKAHNextcsBewuRzFYbghODxU8LADqZVkFiSOrkFnOw0ysOXKtrh+j6CKWMkdtyVdVAdVuHQZueVh5aCq60YqdvqOngqPx1mQFFysVJytqbgZhbvBCuPAi3hV2N3aJypYsVJQsEW9xdbAHbzp2NwkUQjupc9aTH9bO5LkA6ALoTY6aVTTERRhTHGqHP1RL6ZCLmxbXQ2AFjY6VKk+EPZSabPlWPNJexZC7Mbp2mVkYfuyTcWvY5RoL1YTBt1wlhjYKGByEdWe2pElla1tkPde9WF4m0igrmADskhQdaVI+EgAaqe+1VXxbNGryHKqs0cgzmG76ZGBJ7PkSNTT57AJ34ZK4lQhESWQP8RLIdC1gFsSSL786i4hJ+z40P9GVQ33o+w/qY2X+E0Q6Pyu0KmQ5iCRm+uAbBr879/OoOlsN4RKN4XEn3fhk/AxP3RSxfj2v6ALnG+3Lho+9y/8AAL/kTRe1ZvgUplnUn/oxZfW+h9UatKaWarArxgjIrM8XlviXJ2iiHuczn5Ktam1YjiLlhiXAuXkKjxAKxf8Ai1HTWQxYf6OQ5cNEOZXMfvHN+tESKbFHlUKNlAHsLU8Gmk7dikimlXFrtKA8VGKsY7qbJe+W1yTpms2h8jU8M0Y61QcmcDKMpUa2z9lbqG+Lw29JZ8UWjBRwRfVcyOnbJ3Q9pLMdxTpsIM73UqAFtbTtNa/K1ta9VtdQJPoOjnVibZDz1TWy6XDgixuBoQfiFV+OvYpH9RAT9t+2fYFV+7V3B4OMOBZgpN2zZL9WgzuQVJBBA301FA8ZiDI7u27EsfU3pdNJytBm8F3hOGWUNmXLkViWVjrlW99e82FvGm4GTKwNW4x1WEPfIwX0Xtv8yg9DU3C8M3UNMoW4tq2vxHQAbbC9Zy5fTgyWUF8NxYLY1oMDx5HHcayfCsd+0N1UkSF7gXHZJvoDcD9K5EkAYlZSozlVzLe4BIuCDre3zrknpReGqf5K3Z6LE4YXFSqKG8LZci2ZWvsQd6JqK4qyCRl+meJBkw0J1BcyuO9YvhHqxHtRd5Oow5Y6lEufFv8Alj86zmHP7TxCV91RhGv2Ye03u5I9K1eMw4kjeNtnUqbbi4tceNWnS2xf3B0BmG4Z1yLJK8mdhmBV2QLfawBsfUGncEmcPNBIxcxMMrndlYZhfxFx86jwE2JhURPAZMossiMuVgNrgnMpt4W8TvXZIjBDPK5/eSam2wJ7KAeRIou3af2MS8D4wuIMg0BU6Ac0Oqnz7/MVeixiNI0YPaQAtpoL2I19RWefC/s8eHxKi2QWlHfFIc34C3sSeVXeBOLYnENszsfuICR8jb0oShHLXH8mDccgOxBsbaEGxGhHnUwrFcDgw8oCyq4ndicw62Mn6XZkW1xoTvbU1q8BhOqBGeR9b3dsxGgFge7Tn30s4KOAMuUq4DXSaUQ876e4Xqsdhp/ozKYX7r7rf+L8NazgE5kgQn4lGRvNOzf1sD60L/tEgWbByBWUyRESqARm7GrWG/w5qr9A+KrIN9JVDD/+qjLIvnYKQO4E10yW7RT7Y9++gyNDjcI02dGCZMoKMbswkB3y6WtpYgg+VV8HwgKsoLdqQgkoMtrAAWuWue8m96MAUyZda59zSoKZSj4XGEZWHWBjmYvYlmFrHQAAjKLWAtYVNHAqCyAKO4eO9PaZV3YD1qtNxWMc7+VLbYyTLEeosaY8IYMrfCwIPkRY0JxHSSOPcgfaYL8jqaD4rpnE2gYm+nZU6+Gu/pf1p46U3lIz9Qn0KXsX3JjQFubZWkUH1UKa04oZwZGEallys2pH1RyHmB870RBoTlcmxWNnlCKzHZQSfIC9YbAgt+zId2cO3peQ/MmtP0nlthZe9gEHnIQn/lQfhEN8UDySI+hJyj8NV0+GzLg0wNdtXK7ekAPUUq6DXaOAHiTyxNfNE6X3yMsi/wALZW+Zp0ZXQJiF0OiyFoydxa0nZtqdmqsxp0KZiB6+1ew1gmnkLFurw7nmQIl/nk/JR5NQMi9GOLEApGdo4y7XuBnk7ViRtpkHpVKHChsuuS7Zde0PO43Go96TTaStjSTbOGZiqqSSEBAv4kk+epo7wTEvHEcgE8bDVdA68x2SdbG4uDfkRQhMA97WBOZl3A1SwO58RTZMMY21DI3PUrfz76E1GaoMW1kPYErEk0+UoQpAzW+N+ynluT6VNj8Ki8PAsCzWI2v9VP8Af71BkxpKBGN1BvY9538/Wj/B+HpiECsSACCMpsRba39cq59RbPE+5ROyR+FAYIzZmEg+Ag6GxCgEbHMfzFq0GD4gYsE00hvkVyCeYW4W/wCVP4vwoywpFGwQIyntAkEKCANPGxv4UL6ZsEggwy7OwB+xF2mv5kAetcykp0n3/QzGdB8IUjzN8RGv2mOd/mRWpzUM4QmWNRztc+Z1pnSTEZcO4+tZPRvi/DmqLuc/qMwwDTZEDAhgCDuCAQfMGs/w/h0DqDh8Q4awuYpcwJ5nKcw37rVexOJeLqIw3WO7WLMLXUbmwtqLis4ZpMAUdAwKkAgixHIg6EUOk4VlwrQRNa62BfXQnW9t7i4vU2J4kqSxxHdwbHkOQv5m49KtzSqgzMQoHMmw1NhqfE0FuVAAmHxGKgRUbDLIqgAGGQE2GlysmU38r0eQ6DS3h3eFdFdArSlfQA5aF8WlLTRQgkK4JJHcCOfI2uPNhRQVS4pw/rcrK2SRDdWtca2urC4uDYHfcDyLQq8i9QZ0n6PwNh5GEaI6oSGUWJsL2JHxA7a33rydMPi+HMrZSYJO2DqU02Nxqjgd1j5ivYpMJiZh1cpiRLi5jLFmAtpqoA/reqfSrDqv7MzLfDxkiQWzKo7OUsPqAKwN+8V2aOs4+CWUxWuzMXhf7VQQAY5L7brbwObf5VVxfT2dnyrHfW2rE/8AqK0fGeH4Fo7YWGAyuy5TGigjtBtwNL2t60T4/g1Iw2GXshn1KgA5UXKT59u9/CmvQTVQ5vljLf3/AEMXH/euI1SFlB5lQvzk/O9W06FcRlH72dU8C5NvQAj51pRj2XCYiCQ/vYh1d+9XsqOPRgfaiTYo4eCCNVzSsoCryvYZj5C4/wDwGketJeVJfYNXyzJYX+zMby4hj9kW+ZP6VoeB9EsNhTmRSzfWaxPsABU2KxWJgBklWN4h8RUkOg5nUAECr2L4jHEiu7dltiATuC1/KwqOpq60sN2vQKSLq0+9UcHxGKUfu5FbyOvtVwVztNchAvSqTSBPrS5j5RqzfzZah6NJd8Q/+pUH3F1/mpnHZA2LRSdI4ST5yOB72jPvVzowv/xlY7uWc/eY2+VqusQM+AsaRpV2lEHilSFqVazHiES6/CzjXRbcreP+9E8BBE8ihM4Vj2s4sVVe0/mLflVSMyqqSrcKl0zKFI3uQQQdbnnVzrisMshN2IESkCwu/acgcuytvvV6c23+xo0gTi8WXkkfbrDcjwvcD009qUMjZcgFzawsNRdsxPyA9KrXq1h5AC4ve4sO1kO9wwPPbbfWrNJLgmnbC0eNQkh+wSoFnQsjM7FpM1tV1IAOmwpmHjzSup2jjYqoOf4dlW/xAXqTFYhWYXYEpCozMMyvINwx8ja/PLS4lglzIVUj90JHVLXW5sctyO8H1rmVL0KuyRoc0fWFFJRbsV/dh1Y2TTL2W0N9K03RbqzrHnUdWrkNbs3JFie/S/lWZaF0y5JQY5Yh/iBQMgJtmvsQb60dwGFxUcMyrEkgkXR0kF7WsoAOhAHjUdVXGrGRrsFjY5ReN1f7JBt6cqx3FZevx7j6MQEY8z25P0HpRPCQgSRTCN4Uw8LK5dcpbQWXftAWJvt40D4Cp1kbdyXPm5zfIWqEIqNtBXJrYH0qvxTDtJJAALorlmNxoQBl03N7sNPCuwvzq1G/Oop7XYzRaSNQSQoBO5AFzbvPOhd8+OHdFH+J/wDgr7UTRqUUChmYKAzWzMAAWtoLnnYUIyqxTPY3AnFYjEW0MSKsZ5Zx2h6XLqfOu47H/tMOHTZnlAkHMZNGB7rFgfSj+AwKxGQqSc7lze251sNNrk+9UV4MRi+uFurILEcxJbLcC2xBvvuDvfSymvxwAi6RvmlghDmMG7MysFKjYG+31rX51PFw/EoRkxIkTulQFvE51OvsKF8Ukh/bJDi1tEEVVLoxjJ0N81suhZhvetBwd4MgXDspTU2Vr777m9aXhiv6AX66K5XRURR4rjCghxD4mWSJGMccZszLbMzaiw5DUEfd8dG9VPhnjs8mIidgrBhd477NdRqvI6aad9xTYCgimBjQlkjRWO5VVBPmQNarzYANMkxJuikBdMva599/+Km4lxFIbBrljsqgsx8gNTVPBcailfq+2klr5JEZGt5EeftS1PkdFbj3BTM8ciWvcJIL2zR3uD4lTe3gzeFd4+TFLBiCCY0LK9voBhYOfAa3PlyozenA1lqPFmKB4vCQCrh8xsAvaJv4UO46zftECIucoC+W4F9Rl1Og+BqNxYSNWLKiKx3IVQT6gVRx/CmaXro5TG+UL2kDpYEna4P0j9KjFxT/AL/4axQYRJbSSYcJID9IIXFv9S8vWiNU8D1+YiURFbaMhbMT4oVsBv8ASNXaWV2ExPFcReTGP3ERrtfsoq/zyNWtwMOSJE+qoHsAKxWDXrUiv/1p858Q7tJ+WX2reGrzwq94BLoIV2uV0VMUctKkDSoWY8OfFsiPZiAdSNCGtzsdjpvV/iWuGhZdVzMTbvcKV/lI+6aGyrcEHY6VQwXHHwmaORBJE3Ii+nh/wa9r5V5jyv1Jb68xaFPUVLBxLBSnsuYieR1H4rfmavf3VcXjkjceeU/PT51pT2+ZV9TKN8ZB6Eg3BI77Ei47j31N+0Nckm5Ite5DDyYEHbS21SS8OkT4ka3fa49xUKgc6FphyghFxZg9/wDt9WoKhky81IuCDzzedekdGwi4eJFIOVdxtc6kC/LWvKEFajo/xMxjXauT4nSuPhKwd8mj6cYu0AhHxTME+7u59gfegcD2I5D9OR8NLVT4nxHr8SW+jElh9pzv7VHhZLG3hU46VQpjJ0aZZNPMXq7FLsP60oHDiNPP+v0ohFLc+n9flXPKNFAzG2lWEND4XuBV2I1EVlgUMl4/EvKRlG7KjMo8SRsPGiEiBlIOxBB8jpQLAYuTCRdXLC7hL2kjGZWXU3NtVPff5708Ipimgw2IWRQyMGVtiNQaUOCjRi6RorNoWVQCR4kDWgXRtmTCyyKt7s7ovpcL5X09KWBwb4mJZhipVZhcZCuQd11tqPUU2ym1eBWaSlQno/xJpMPnlsCtwx2HZAJPhvTJekSAZ+rmMf8AmBOzbv8ALx2obHdAorJN+xTTtID1Mpzq4VmCsbl1aw7OpJudCCPGlwvGtLiAYJnlgJLMWUWW9yFVrDTbTej2GnV1DKbqRoamFNvXVZMzP8HObGYst8akBR3KRy8xk96XSyPsRMB21lXIeet7jy29bVc4pwUSuJUdoZQLZ12Ycgy/SA9KbDwxsytNL1rLtZQig9+W51/rlRbV7rCmUuLMWxOGjB0uXPpYj+VqNLWdxmI6rGNJKjhBGFVwjMvI3LAWGrONaLYLiUUovHIrgC5sdgN6ScXSHK398OZJFSBpFRspZWW/j2SRfUHa9XOGcTScEpcFTZlYFWU9xB2ql0UW8JkO8js/vv8AO9dw6/8Az5Cu3VAN4sCLHztYfdNGSjldhQxah3SHEdXhp3G4ja32iLL8yKJ0B6YP+6jT/MmQeinrG+SUsFckYF8IgtPBHyiRj6BRGPnetZWe6PLmnmc/RVEH3ryN8yK0NqpI0uRUhXKeFpUKdpUy1KsY8WxGEdD20ZfMEVVmhVxZgCO41fwvTnDsbEyR3+sLr7i/5UQTFYaa+Von+yQD7Cxr1nLUh5otCJQl5WY2fo/G3wkp8x7Gqn90TxG8T+xKn22rcPw5DsSPmKhfhrDYqflVY/FPhv8AJN/D+n4MvhelGOw2hZrdzDQ/oaNYX+0CN7DEQJ5hR+n+1WGwrbEX+dDsVwBZfoCP/VsfQDT3rP5E/NGvVGS1Y8P8mowON4fNaxyHwf8ARtaKYrB4cR9mUC/M/wC25rzfinDcNhlvdi1uyoOreJ7h41B0Nw5lkdmLZEF8tza55a+FTl8Itu9SdLuOtfxbGlfobBJETMqEm9yWOhJPZHlZb12OS3vTuKoEdVAAyqobxa1yfc29KqM1TirVjt5DUE+ttv8An/iiUE+1Z6GTTxojh8Rc1DU0ykWaXDSbCiWGes1DPVp5DJJFGGZRZnYqxBsBZdfM/KuR6eR2aOaFZEZG1VgQR4HQ0Nj4HIE6r9pYxbZWRS2Xmue40t4Uo8NOvwYjMO6VFb8SZT+dTrjcQvxQLIO+KQE/wvl/M0qtcP39xGXJVMUJEKZii9lL2zW5X79/WsvMkEit1cc8M7f9MCRBnPPL8NufK9H/AO/4V0kLQn/uoyD+IjKfQ0TgmVxdWDDvBBHuKMW48oXgGYbhYXBmGRsudSGa40Z/E7kEj2qpDi5oIOrmhLZFyh0KsjDYGxII32P/ADR3G4RJo2jcXVt9SDpqCCNQQQDfwqhHwUgBWmldB9Fst7DlmAv+tHdfIE11F0diywINba2v9W9h7gX9au4zEiKN5GvZFLG3cBeqnG8f+zRBlVTYgWLBez4X3t3DlXcTjFGGMkynIUu62v2W0NweVjr4XoU27DzkqHF4t4hLEsJBGYRnNmYfa2B7h8xV3hPEBiIUlUWDDbuPOgAR4YC2HxIaG11VgGZb8s19vTTxo30fwxjgQHc3Y/eNx8rU00qMXHqt+zJdjlW7DKTYAkdxO9qtPUBNQHQPi4Eqf4U08Q+qHDj/AOxWI96JYPCLGCBckm7MTdmPef8AYaV1DUoNM5t8gaHVmukrZsRAm+VJH9TljX+Zq0tYvi+Ivi525Roi+oUyn5stNprJo8hboqn7p3+vK59Acg/lNGaocAiyYaFeeQE+bDMfmav08nliMRp1qaadegAQpU5aVGjHyWaRFbyXhMbj4Bp6UNl6ModQxHhyr6iPxEXyea9GS4AGF4nNH8MjAdxNx7GiuG6XYhd8jDxBv7g1FJ0ZkFyCpA8xVWTgsy7xn0saDWjPmjJ6seLDa9M5W0CKPG5q3h+MuzAswBPIC5HgBres9g+Cyk6oR7D9a0vDOGCMhjYfn3Vz6sNKPlR0ac5teIocQ4UzqzWck7L8TsTzPcKO9BeH5IhmFi0hLd9k3Hhopq3hMQYg0pXMFuPlVjBKY8OSd8lvvSHX5BveuXV1JOGz1LacFu3FHEzZ3ZjzJPvURNcNcopBsnWS1W4ZKHg1LE1qVoZMOQy28jrVzh2IyNNJvbLGviTrb3NARiLAeFEIXKQI29mEjDwzXPyrmnDBVMPDFQk/v8z65SxUmJWOmXuGulzRH+68M4JjCxMGy54j1bK45XGh8jcUO4dHIt1Xq3iZi4Jvms2uW2x8Deq0WEmjWHOSyktK6FRZGQZvjXme43rmavhjUaLheNa8kU9i8YuWtYSRnZ7ctiCO8VQjkwcg6wxtBcXzhWiv5SJYE+F6qcFw2fQsQWw5DvzDTMSBrztrV1uCSLAYgIZRmBtZ4ibc8wY5XvY38KWkmLRfw2GYjNBiyynbOFlXyuLN86mM+KT4oUlHfG+Vv4X0/FWXx/DpUWMvE5kANygur5jazlLMsgAHbGlEsLx1ziIY1DrEwKBnDXZwO8jtEEd9Nt+4rQRl4zDp1yPERr+9jOUH7YBX51fgxKSC6OrjvUgj5UDTpFIsWeSMHKxjchgoaQNl7N+Vhck0/JhpmAkg6qQqWv2VbIPpCSNtu7XlSOJqCMfB4FbMsMYa97hFGvf51eNBIcGdDBi3sRcK+WVbHY62e33qmwGMm65oZRG2VA+dMw+IkAFTex0J3NBq+pgi4qu4q01QSLUhkximplquKlQ1gsmFecu5kE7c5p2UeTP1a/hSt5xHE9VFJIfoIzfwgmsZwPCENhYzuCGPmi3/AJmro0eGwI26rbQeXtUlNp1KhGcroFNpwrGOilXaVYx4tCuhHnTUNmFKlXtnMWG1JtsTr60jERe+ltv69a5SpXgJFk50idL12lTAHzpeLLc3eRRvy3PyFXeKNaNAPpMW9F7A/wDL3pUq55eZF4+VgqlSpVUQdTlNKlQCSMpYWG9FI+JqLZ1ZLC1+yy/I3+VKlU3FSdMdOgnwmU2vh3Vk+owYAfZNrqPDUUew8mIYWtHH4gs59BYUqVedreGTRZZVkfFeGnLFFH9OTMzNrcgE3bUE+QpoiZJmgSRogsQkut2u5uDbNey6fDSpUFJtAFg+lLBo0lUXaIsSPri5t5ED51dfpNCMnXIQey17BgrPtbnfXcDnSpVb5cbA4plvGcIhlQRKTHkfOMttHNzchgQfiOlVMXwSXNmWRWLRdU+cZSFuTmXLoDra3hSpVBSZNtoEy8DkGIQsAI2kCggDOBGvYIN9A2Ugij3CRmmxMn+sIPKNR+pNKlTSdoa8BMio2WlSqLMiB6SmlSoDgrphJbCuv+YyR+juA34b1S6PR5sQT9SL5u3+y0qVdOn5fz/AHwzUNSFKlSdSZwV0UqVZBO2pUqVG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2228" name="AutoShape 4" descr="data:image/jpeg;base64,/9j/4AAQSkZJRgABAQAAAQABAAD/2wCEAAkGBxQSEhQUExQVFBUXFx0aGRgYFxUYFxcXFxwcFxgYHBgcHCggGBwmHBcYITEhJSkrLi4uGB8zODMsNygtLisBCgoKDg0OGxAQGy0kHyQ0LCwsLCwsLCwsLCwsLCwvLCwsLCwsLCwsLCwsLCwsLCwsLCwsLCwsLCwsLCwsLCwsLP/AABEIALcBFAMBIgACEQEDEQH/xAAcAAABBQEBAQAAAAAAAAAAAAAFAAIDBAYBBwj/xABDEAACAQIEAggCBwUHBAMBAAABAgMAEQQSITEFQQYTIlFhcYGRMqFCUnKCorHBFCOSsvAHFTNTYtHhQ2PC0iSj8XP/xAAaAQADAQEBAQAAAAAAAAAAAAABAgMABAUG/8QALREAAgIBAwIEBQQDAAAAAAAAAAECESEDEjFBUSIyYfAEE3GBkaGxwdEUQuH/2gAMAwEAAhEDEQA/AAkKXuSQoG5N/wBLmrcABF1ZWHepuKrwSHqVtzPa8+73vp4VNwqH94xAsuTteJF/0/MV4UuGz2EX4Vq/CKocIUkO52J0HyH8rH1q3BOTOIwBa12Pde5/IH3Fcs1lrsVTCkQq3HQ/CYsM7IL9k2vyJABI+fyNEFdQwBIBOwvqa5Jp2OTGFWFmUMO5gCPY1GnCIRslvAM6j+EG1W0WpAKnva4YrGxRhRZQB5D+r1MtNAqRaF2YkU0E6XS9iKL/ADJBf7MYzn5hR60aSsrxybPim7oowv3pDmb5KnvVNFXL6C9QFiXvNtfIpIH+puyv616LgMP1caJ9VQPYVhujcYkcXHaebNf/ALcN7D+ID3r0Kqa74RmxhFQutWap43FBLDVmOyjc/wC3nXPVmTIJRUIpTRztzjTwIZz66iqrGdd0SQf6Gyn+FtPnTqPqMmEYzUymgh4oSwRI2Eh5MLe2tj57C1SScNnb45wo7lUk+9wKPy+rdAsLu4G5tUJnXkb+Wv5UNHA0+k8r+bAD5C/zqzFgI1FguniWb8yaVqK6hOYvjEcWhJv3Aa0yPjbN8MEh9CP0q3HGBsoHkAKm3o3FdDA4dIFDBZo3iJ2zjsnybYnw3qxiOE4eYZmjRr7MBY/xCxp+KwyyoUcBlYWIP5+BoX0WlZS8Dm5Qn1tpf1FjTLi44YDr9GQP8KeWPwJEi+za/OoWweMj26qYeBaNvY3HzrSkVyt82XXIDMjjksf+LFLH4lS6/wAS3q9g+kUUmxVvssCfY60VNU8XwqGX/EiRj3kC/vvR3xfKNRPDjUY2DC/cdD7Gp9azeM6Msovh5Dp/05SWU/Zf4kPqfKouGceaMlJQwy/Erf4kfcb/AE0/1Cn2qSuLFaNTSpqyA2IIIOtxtXb0oCZa7XFpUTHjUIZWujlb7jQqfMGi8E5K2J33PM/8eFCEGtFsJCdtL92YX/rwr0tQWA7AYzqkEcivoeyyqWVhy1GxtyNFeGQZOsma/aBIuLECw1ty0W3qabh1tvRJIgylWFwQQR3g7iuPUmu3PJZRAccTpCuI1BV7sP8AS3aZvusy+imimCPWYkyHRUS/hYD/ANnJ+7RPDYZQgjA7AFrG50O9ydTvzpnCeECKN0LZg3ZBtqE1CqddSAd/AVKWqmn7waqI8I8mIUur9WOWmbUgGxFxyI51Nw3EzCVoZhcgZldQQrD9DyIvpp31Q4VjGwq9TMj6HsuFJRhYAEMNBew0NiDfwoq+OcQySFCllJW+7G2l15a2pZJ8VjoayNeOR3Oa6qCRmPw6G1ydhe2lEcNikkHYYNbe3K+1CeBwyoqZQnVtuSzZ9OyTa1jt386MRxqt8qgXNzYAXPee+p6iisIxOhrz+TE5kml/zXZl8b9iP5BR61r+kGJMeGlZfiy5V+0/YX5kVk+rCmOIWsoufspYD8WWq6CpWbqGOiOECux5RoEB8W1b8h71qgaDdGktDmO8jFvT4V+Sii4NS1XcmAkvQbo+Os6ydt3YhfBBsB/XKrPG8RkgkPMjKPNuyPzqbhcHVwxr3KL+Z1PzNZYiKSutVJRUHH8UymKNDYytbN3AWuR460puCwkfCb/WDMH9WBufXShtVWxkzPcH4gHxkl/oyPH5aLY+uQj1rYEV5eMNJg8c6McwkXrEa9yxRri+m9gb16fFIGAYbEAjyOtW+Igk01xRk7ImGtMqWQa1G9c4wqlgO4qGnRmxrGOkUB4h+5xccv0XGvmuh/Cfw1oJloT0livh2fnEQ/oPj/CWp9N5ruAOkUw0LwPFx1a5lewFswUspsN7jarkGOjk+F1PqL0HFoBKa4Kca5ShHrQrpJwjrU6yOwmj1Q/WHND3qaLJUtNGTi7QrMf0Vx+oj+g6l477qR8cfof1rUFO7SsPMOqma2nV4vTyksWH4jW7C10ai6oVj02pUgTyFKlAePcMTNMinbf5gfrU7wLO5BChiLrqFIA0FjvppQ8FgQyGzDUHf0I5ir0WIDkdZDHe98wJ9wuwN69SSd2hE1wF4sQyLGj6yG+o2Kjn/XM1fnkxEQLCNJFAuwDHOLb2FspI8CKC4jGBJopSLRoAvgoBUi57jl1PjWixGLXISjK172Nxz/rauPUVVjkun6l3AY5Hh669lAufCwv+RB9avYLELIoZb2PeCNqy+Jh/Z8GsR+KRgCOeUAXuOV1T8Vq0fCiixogdSwW5AYE5jq2gPeTXLqaaSbXf9A2EFpk8CyKVcXU7jUeO41B8RQjiuIc4iGGNipILMR3HQac9FY28q7isbNhmTrSskbtlzKCpU6nVSTyHfypFpvDXJiduFsv+FNIncGtIv4u2f4qJRiwAJubanvPfTq6BSOTfJjP9K5tYIxzYyHyjFh+Jl9qB5btI43ChFH+q9/8AyQelW+LTZ8VKf8tVjHde2dj7sB92mcATrGh7ixf7qkuD/EUFdkVth7+pjY4aEIioNlUL7C1TimCnCuMAJ4922gi+vJc/ZXf+a/pRsUEi/eY1jyijC/ebX8m/DRoU8uEgMo8b4aZ0XK2WRGzI3K45HwP+3lUCYjEbPB2rfEsiFL+pDD2qKHiM8xk6oQr1bshWRmzdk76A2uNfWp8HxRjJ1M0Rje1wR2o359lu/Q6HXTyu9NKmroBl+n2EdYoMQ2XPDJ28twMj7jXfUAetaLo1iM8IF75Dl+7uvyIHpS6QQpiI5sLcZ3iJy931T3fFas5/Z3jyVVW0LKUP24th/CT7U/m0fp+3uw9TZyCo2FUONcTkhOkRKdm8lxYFjlta99DbXxq5gZc8av3i58DzHob1zuLSsY6K7aqP95hiciO6jmqlvyqs3F2KXULuAdbgBgQCPJxb1FFQkEPMLioygZSCLgggjvB0PyrP4zFTpGrFwVkFwV3BIzAHTmAdR3W7qfiJXw0kbdYZIm3v3C2b5HMPIimWm+4B3Q9ymeBjrGSvnkNgfVSpo3isBHJ8aK3iQL+h3FZ7i6tDiS6EjrUuCPrx6H3Qr/DR7Bx4gNaRo3S24DK1/LUfOmnl7kAoTwvhu2hZ4R8SMSWQfWVjqQOYNE43DAMpuCLg+FWGWg3RwWiK8ldlX7IOlK8qzBVKlJqMVFj58kbv9VCfYUiMY6Veta/18SD6Z/8A1Wtre9ZThUP7zDp9UFz91cv5tWqyd1dE+wsidBpSrkUulcpbFPJZ42aLrJFyuGyk5cuYa2JHfVSF6s47EhgsaEsAdSd2bYfmdf8AV4VWkgZDZhY+n6V6seMiPnAd4fGXG118bWPfvvRTAcMiibOsaKd8wA9xyrN4Awyw9XLlDqb2bmLW0/P1opwpzFBKpbOARY3v8WbS537Itfyrl1YvNMtBofxXF9ZGzNYKpyqNyzHXL6DU+Y9M9DgHcjJIVPdoR7EGrPFsQQVj+oLt9t+03qLhfu1Z4JLaRTvrVY3DTwI6cibCYfHwuJFVZSBa4azW7rNe/wAqk4p0mMgRMTG8NmubowzWuN9QNCa3caggaU54wRYgEdxFxXD/AJCbuUfxgfb2YN4d0kw8o7Lgeeo9xcD1okuJQqWDKVUXJBBAA1O1Bsb0RwkpzGII31oyY2/DQ+Xoc4v1WIJ0tlmQOLHlnUq/zpNujLhtfU1sGdYWiDWs8uZjf60pJH8IZfatH0ewYVjl1CRog8C3bYewjrPcRgmw4DYiM9Wp0kjYyRry7QIEiDXfUCtX0ZsYbgglmJa3j8OvPsBdarq2o33DaYUArtdtXLVyGBXR3tCWTm8rew2H4qLyvlUtYtYE2G5trYX50Cwcow07xPpHMxeNuWY6uhPI93hbxtoFqk+bABoxh8WBLE5STbOpCyAj6LA/EB3MD6VY4LjXZpIpbF4iBnUEK4OoNuR8O+/dUuM4LBKczxKWO7C6ubbXdbMferOCwKRC0a5R5kk22uxJJ3O550XKNV7QoE4KOsxOJl7m6semh/kU+tZQp+y4/EINBmXEIPA/GB7sPStiuCmw7yNCqyxyMXKFgjqx3sTowPjYjbWsn0zadZsNiZIliQP1T9sMxV7720tv610aWZNLhr9jWbrH4YTROnJ1Iv5jQ/rQPoxKXieNtCNx3Zrhh6MG96JdHJs2HVTvGTGfu/D+HLVqPh8aFnRQGY3Y3OpOp3Omuulc17U4j2AuHYhsODHKrAg3DAHK2gGh2sbA945ioSmeRhYqZr6EWAJGZW/ijB9TRnG8PzsHEjxsBbsm4I8VPnuLetcwmAVDmLM7d7W0vvYfqabeueoSqmCZ8MInGVxtqDazZlBt7acqmn4XmhSJ21W1mAvsCOe/ZJFXmFPMimy5hmIuBcXI2vSb2YDdJoLYcONTCVe53Kr2Xv8AdJPpRng8+eJT3aH02+Vj61SPEIX7BbR7pqrBSToVzEWvvpVHoXIUDwP8UZKa8zGcoP3lKmnp7M9BWaDGSZEdvqqT7C9D+AQZYEvuRf3N/wArVJ0lktAw5sVUeNzcj2Bq7DFlVV5KAPYWpf8AUCY21DOkb/uCv12VfQsL/IGipFBOkZu8CeLP/CuUfN6EF4hiDg4vO5+rGq+rkt+grQrQXo6LiV980pA8kAUfO9GlqsuRJckiilTlpUoDxCeIqbMtvBgw/Igj3qbEYguFGwAsO/Xc379vYU9MJKoBjkYIQLXdcpvyyOSPlXJTIn+JCjeIBjPmGW6H2r2LTJ0PGMLgLLDHIRpnzMreosb+9FEkARVA7K3ZuWawudOQsoUDW3vQhJ4efWx+aiRfdO1+Gr+MfJC3exEY8hZ5D75B96ozjbSoeLxYFmlLMWJuWJJPidTRDgzkyL50MorwNBnF96rqUosSOWen4ReyKmtVDhcvZsTrRM14clk6BgFPTenWrqrSms66AgggEEWIOxB3vWP6AAhXA+AM4T7AkIj9LXt51oOkmN6jCzSDcIQv2m7K/M1S6I4bJER3EL/Ao/Umrxxpv19/yKg3auU61cIqISDF4RJVKSKGU8j3jYg7gjkRqKHrwzERf4GIuv1Jkz2HcJFIIHmGNFwKcKeM2sGYJXiGKS3W4XP3tBIrgfdfKx9AafF0lw9wHZoWP0ZkaM/iFFhTmQMLEAjuIuPam3RfK/HtiMbHIraqQfI3oL004b+0YKdALtlzL9pO0Pyt61al6PYc/CnVnviZo/khAPqKYvC5o79XiWYd0yh7eAK5T73oxpNST4BZnOgXEs6Akk9ZGD9+Lsv6kEH0o7/foKqyxsVcgKxKAHNextcsBewuRzFYbghODxU8LADqZVkFiSOrkFnOw0ysOXKtrh+j6CKWMkdtyVdVAdVuHQZueVh5aCq60YqdvqOngqPx1mQFFysVJytqbgZhbvBCuPAi3hV2N3aJypYsVJQsEW9xdbAHbzp2NwkUQjupc9aTH9bO5LkA6ALoTY6aVTTERRhTHGqHP1RL6ZCLmxbXQ2AFjY6VKk+EPZSabPlWPNJexZC7Mbp2mVkYfuyTcWvY5RoL1YTBt1wlhjYKGByEdWe2pElla1tkPde9WF4m0igrmADskhQdaVI+EgAaqe+1VXxbNGryHKqs0cgzmG76ZGBJ7PkSNTT57AJ34ZK4lQhESWQP8RLIdC1gFsSSL786i4hJ+z40P9GVQ33o+w/qY2X+E0Q6Pyu0KmQ5iCRm+uAbBr879/OoOlsN4RKN4XEn3fhk/AxP3RSxfj2v6ALnG+3Lho+9y/8AAL/kTRe1ZvgUplnUn/oxZfW+h9UatKaWarArxgjIrM8XlviXJ2iiHuczn5Ktam1YjiLlhiXAuXkKjxAKxf8Ai1HTWQxYf6OQ5cNEOZXMfvHN+tESKbFHlUKNlAHsLU8Gmk7dikimlXFrtKA8VGKsY7qbJe+W1yTpms2h8jU8M0Y61QcmcDKMpUa2z9lbqG+Lw29JZ8UWjBRwRfVcyOnbJ3Q9pLMdxTpsIM73UqAFtbTtNa/K1ta9VtdQJPoOjnVibZDz1TWy6XDgixuBoQfiFV+OvYpH9RAT9t+2fYFV+7V3B4OMOBZgpN2zZL9WgzuQVJBBA301FA8ZiDI7u27EsfU3pdNJytBm8F3hOGWUNmXLkViWVjrlW99e82FvGm4GTKwNW4x1WEPfIwX0Xtv8yg9DU3C8M3UNMoW4tq2vxHQAbbC9Zy5fTgyWUF8NxYLY1oMDx5HHcayfCsd+0N1UkSF7gXHZJvoDcD9K5EkAYlZSozlVzLe4BIuCDre3zrknpReGqf5K3Z6LE4YXFSqKG8LZci2ZWvsQd6JqK4qyCRl+meJBkw0J1BcyuO9YvhHqxHtRd5Oow5Y6lEufFv8Alj86zmHP7TxCV91RhGv2Ye03u5I9K1eMw4kjeNtnUqbbi4tceNWnS2xf3B0BmG4Z1yLJK8mdhmBV2QLfawBsfUGncEmcPNBIxcxMMrndlYZhfxFx86jwE2JhURPAZMossiMuVgNrgnMpt4W8TvXZIjBDPK5/eSam2wJ7KAeRIou3af2MS8D4wuIMg0BU6Ac0Oqnz7/MVeixiNI0YPaQAtpoL2I19RWefC/s8eHxKi2QWlHfFIc34C3sSeVXeBOLYnENszsfuICR8jb0oShHLXH8mDccgOxBsbaEGxGhHnUwrFcDgw8oCyq4ndicw62Mn6XZkW1xoTvbU1q8BhOqBGeR9b3dsxGgFge7Tn30s4KOAMuUq4DXSaUQ876e4Xqsdhp/ozKYX7r7rf+L8NazgE5kgQn4lGRvNOzf1sD60L/tEgWbByBWUyRESqARm7GrWG/w5qr9A+KrIN9JVDD/+qjLIvnYKQO4E10yW7RT7Y9++gyNDjcI02dGCZMoKMbswkB3y6WtpYgg+VV8HwgKsoLdqQgkoMtrAAWuWue8m96MAUyZda59zSoKZSj4XGEZWHWBjmYvYlmFrHQAAjKLWAtYVNHAqCyAKO4eO9PaZV3YD1qtNxWMc7+VLbYyTLEeosaY8IYMrfCwIPkRY0JxHSSOPcgfaYL8jqaD4rpnE2gYm+nZU6+Gu/pf1p46U3lIz9Qn0KXsX3JjQFubZWkUH1UKa04oZwZGEallys2pH1RyHmB870RBoTlcmxWNnlCKzHZQSfIC9YbAgt+zId2cO3peQ/MmtP0nlthZe9gEHnIQn/lQfhEN8UDySI+hJyj8NV0+GzLg0wNdtXK7ekAPUUq6DXaOAHiTyxNfNE6X3yMsi/wALZW+Zp0ZXQJiF0OiyFoydxa0nZtqdmqsxp0KZiB6+1ew1gmnkLFurw7nmQIl/nk/JR5NQMi9GOLEApGdo4y7XuBnk7ViRtpkHpVKHChsuuS7Zde0PO43Go96TTaStjSTbOGZiqqSSEBAv4kk+epo7wTEvHEcgE8bDVdA68x2SdbG4uDfkRQhMA97WBOZl3A1SwO58RTZMMY21DI3PUrfz76E1GaoMW1kPYErEk0+UoQpAzW+N+ynluT6VNj8Ki8PAsCzWI2v9VP8Af71BkxpKBGN1BvY9538/Wj/B+HpiECsSACCMpsRba39cq59RbPE+5ROyR+FAYIzZmEg+Ag6GxCgEbHMfzFq0GD4gYsE00hvkVyCeYW4W/wCVP4vwoywpFGwQIyntAkEKCANPGxv4UL6ZsEggwy7OwB+xF2mv5kAetcykp0n3/QzGdB8IUjzN8RGv2mOd/mRWpzUM4QmWNRztc+Z1pnSTEZcO4+tZPRvi/DmqLuc/qMwwDTZEDAhgCDuCAQfMGs/w/h0DqDh8Q4awuYpcwJ5nKcw37rVexOJeLqIw3WO7WLMLXUbmwtqLis4ZpMAUdAwKkAgixHIg6EUOk4VlwrQRNa62BfXQnW9t7i4vU2J4kqSxxHdwbHkOQv5m49KtzSqgzMQoHMmw1NhqfE0FuVAAmHxGKgRUbDLIqgAGGQE2GlysmU38r0eQ6DS3h3eFdFdArSlfQA5aF8WlLTRQgkK4JJHcCOfI2uPNhRQVS4pw/rcrK2SRDdWtca2urC4uDYHfcDyLQq8i9QZ0n6PwNh5GEaI6oSGUWJsL2JHxA7a33rydMPi+HMrZSYJO2DqU02Nxqjgd1j5ivYpMJiZh1cpiRLi5jLFmAtpqoA/reqfSrDqv7MzLfDxkiQWzKo7OUsPqAKwN+8V2aOs4+CWUxWuzMXhf7VQQAY5L7brbwObf5VVxfT2dnyrHfW2rE/8AqK0fGeH4Fo7YWGAyuy5TGigjtBtwNL2t60T4/g1Iw2GXshn1KgA5UXKT59u9/CmvQTVQ5vljLf3/AEMXH/euI1SFlB5lQvzk/O9W06FcRlH72dU8C5NvQAj51pRj2XCYiCQ/vYh1d+9XsqOPRgfaiTYo4eCCNVzSsoCryvYZj5C4/wDwGketJeVJfYNXyzJYX+zMby4hj9kW+ZP6VoeB9EsNhTmRSzfWaxPsABU2KxWJgBklWN4h8RUkOg5nUAECr2L4jHEiu7dltiATuC1/KwqOpq60sN2vQKSLq0+9UcHxGKUfu5FbyOvtVwVztNchAvSqTSBPrS5j5RqzfzZah6NJd8Q/+pUH3F1/mpnHZA2LRSdI4ST5yOB72jPvVzowv/xlY7uWc/eY2+VqusQM+AsaRpV2lEHilSFqVazHiES6/CzjXRbcreP+9E8BBE8ihM4Vj2s4sVVe0/mLflVSMyqqSrcKl0zKFI3uQQQdbnnVzrisMshN2IESkCwu/acgcuytvvV6c23+xo0gTi8WXkkfbrDcjwvcD009qUMjZcgFzawsNRdsxPyA9KrXq1h5AC4ve4sO1kO9wwPPbbfWrNJLgmnbC0eNQkh+wSoFnQsjM7FpM1tV1IAOmwpmHjzSup2jjYqoOf4dlW/xAXqTFYhWYXYEpCozMMyvINwx8ja/PLS4lglzIVUj90JHVLXW5sctyO8H1rmVL0KuyRoc0fWFFJRbsV/dh1Y2TTL2W0N9K03RbqzrHnUdWrkNbs3JFie/S/lWZaF0y5JQY5Yh/iBQMgJtmvsQb60dwGFxUcMyrEkgkXR0kF7WsoAOhAHjUdVXGrGRrsFjY5ReN1f7JBt6cqx3FZevx7j6MQEY8z25P0HpRPCQgSRTCN4Uw8LK5dcpbQWXftAWJvt40D4Cp1kbdyXPm5zfIWqEIqNtBXJrYH0qvxTDtJJAALorlmNxoQBl03N7sNPCuwvzq1G/Oop7XYzRaSNQSQoBO5AFzbvPOhd8+OHdFH+J/wDgr7UTRqUUChmYKAzWzMAAWtoLnnYUIyqxTPY3AnFYjEW0MSKsZ5Zx2h6XLqfOu47H/tMOHTZnlAkHMZNGB7rFgfSj+AwKxGQqSc7lze251sNNrk+9UV4MRi+uFurILEcxJbLcC2xBvvuDvfSymvxwAi6RvmlghDmMG7MysFKjYG+31rX51PFw/EoRkxIkTulQFvE51OvsKF8Ukh/bJDi1tEEVVLoxjJ0N81suhZhvetBwd4MgXDspTU2Vr777m9aXhiv6AX66K5XRURR4rjCghxD4mWSJGMccZszLbMzaiw5DUEfd8dG9VPhnjs8mIidgrBhd477NdRqvI6aad9xTYCgimBjQlkjRWO5VVBPmQNarzYANMkxJuikBdMva599/+Km4lxFIbBrljsqgsx8gNTVPBcailfq+2klr5JEZGt5EeftS1PkdFbj3BTM8ciWvcJIL2zR3uD4lTe3gzeFd4+TFLBiCCY0LK9voBhYOfAa3PlyozenA1lqPFmKB4vCQCrh8xsAvaJv4UO46zftECIucoC+W4F9Rl1Og+BqNxYSNWLKiKx3IVQT6gVRx/CmaXro5TG+UL2kDpYEna4P0j9KjFxT/AL/4axQYRJbSSYcJID9IIXFv9S8vWiNU8D1+YiURFbaMhbMT4oVsBv8ASNXaWV2ExPFcReTGP3ERrtfsoq/zyNWtwMOSJE+qoHsAKxWDXrUiv/1p858Q7tJ+WX2reGrzwq94BLoIV2uV0VMUctKkDSoWY8OfFsiPZiAdSNCGtzsdjpvV/iWuGhZdVzMTbvcKV/lI+6aGyrcEHY6VQwXHHwmaORBJE3Ii+nh/wa9r5V5jyv1Jb68xaFPUVLBxLBSnsuYieR1H4rfmavf3VcXjkjceeU/PT51pT2+ZV9TKN8ZB6Eg3BI77Ei47j31N+0Nckm5Ite5DDyYEHbS21SS8OkT4ka3fa49xUKgc6FphyghFxZg9/wDt9WoKhky81IuCDzzedekdGwi4eJFIOVdxtc6kC/LWvKEFajo/xMxjXauT4nSuPhKwd8mj6cYu0AhHxTME+7u59gfegcD2I5D9OR8NLVT4nxHr8SW+jElh9pzv7VHhZLG3hU46VQpjJ0aZZNPMXq7FLsP60oHDiNPP+v0ohFLc+n9flXPKNFAzG2lWEND4XuBV2I1EVlgUMl4/EvKRlG7KjMo8SRsPGiEiBlIOxBB8jpQLAYuTCRdXLC7hL2kjGZWXU3NtVPff5708Ipimgw2IWRQyMGVtiNQaUOCjRi6RorNoWVQCR4kDWgXRtmTCyyKt7s7ovpcL5X09KWBwb4mJZhipVZhcZCuQd11tqPUU2ym1eBWaSlQno/xJpMPnlsCtwx2HZAJPhvTJekSAZ+rmMf8AmBOzbv8ALx2obHdAorJN+xTTtID1Mpzq4VmCsbl1aw7OpJudCCPGlwvGtLiAYJnlgJLMWUWW9yFVrDTbTej2GnV1DKbqRoamFNvXVZMzP8HObGYst8akBR3KRy8xk96XSyPsRMB21lXIeet7jy29bVc4pwUSuJUdoZQLZ12Ycgy/SA9KbDwxsytNL1rLtZQig9+W51/rlRbV7rCmUuLMWxOGjB0uXPpYj+VqNLWdxmI6rGNJKjhBGFVwjMvI3LAWGrONaLYLiUUovHIrgC5sdgN6ScXSHK398OZJFSBpFRspZWW/j2SRfUHa9XOGcTScEpcFTZlYFWU9xB2ql0UW8JkO8js/vv8AO9dw6/8Az5Cu3VAN4sCLHztYfdNGSjldhQxah3SHEdXhp3G4ja32iLL8yKJ0B6YP+6jT/MmQeinrG+SUsFckYF8IgtPBHyiRj6BRGPnetZWe6PLmnmc/RVEH3ryN8yK0NqpI0uRUhXKeFpUKdpUy1KsY8WxGEdD20ZfMEVVmhVxZgCO41fwvTnDsbEyR3+sLr7i/5UQTFYaa+Von+yQD7Cxr1nLUh5otCJQl5WY2fo/G3wkp8x7Gqn90TxG8T+xKn22rcPw5DsSPmKhfhrDYqflVY/FPhv8AJN/D+n4MvhelGOw2hZrdzDQ/oaNYX+0CN7DEQJ5hR+n+1WGwrbEX+dDsVwBZfoCP/VsfQDT3rP5E/NGvVGS1Y8P8mowON4fNaxyHwf8ARtaKYrB4cR9mUC/M/wC25rzfinDcNhlvdi1uyoOreJ7h41B0Nw5lkdmLZEF8tza55a+FTl8Itu9SdLuOtfxbGlfobBJETMqEm9yWOhJPZHlZb12OS3vTuKoEdVAAyqobxa1yfc29KqM1TirVjt5DUE+ttv8An/iiUE+1Z6GTTxojh8Rc1DU0ykWaXDSbCiWGes1DPVp5DJJFGGZRZnYqxBsBZdfM/KuR6eR2aOaFZEZG1VgQR4HQ0Nj4HIE6r9pYxbZWRS2Xmue40t4Uo8NOvwYjMO6VFb8SZT+dTrjcQvxQLIO+KQE/wvl/M0qtcP39xGXJVMUJEKZii9lL2zW5X79/WsvMkEit1cc8M7f9MCRBnPPL8NufK9H/AO/4V0kLQn/uoyD+IjKfQ0TgmVxdWDDvBBHuKMW48oXgGYbhYXBmGRsudSGa40Z/E7kEj2qpDi5oIOrmhLZFyh0KsjDYGxII32P/ADR3G4RJo2jcXVt9SDpqCCNQQQDfwqhHwUgBWmldB9Fst7DlmAv+tHdfIE11F0diywINba2v9W9h7gX9au4zEiKN5GvZFLG3cBeqnG8f+zRBlVTYgWLBez4X3t3DlXcTjFGGMkynIUu62v2W0NweVjr4XoU27DzkqHF4t4hLEsJBGYRnNmYfa2B7h8xV3hPEBiIUlUWDDbuPOgAR4YC2HxIaG11VgGZb8s19vTTxo30fwxjgQHc3Y/eNx8rU00qMXHqt+zJdjlW7DKTYAkdxO9qtPUBNQHQPi4Eqf4U08Q+qHDj/AOxWI96JYPCLGCBckm7MTdmPef8AYaV1DUoNM5t8gaHVmukrZsRAm+VJH9TljX+Zq0tYvi+Ivi525Roi+oUyn5stNprJo8hboqn7p3+vK59Acg/lNGaocAiyYaFeeQE+bDMfmav08nliMRp1qaadegAQpU5aVGjHyWaRFbyXhMbj4Bp6UNl6ModQxHhyr6iPxEXyea9GS4AGF4nNH8MjAdxNx7GiuG6XYhd8jDxBv7g1FJ0ZkFyCpA8xVWTgsy7xn0saDWjPmjJ6seLDa9M5W0CKPG5q3h+MuzAswBPIC5HgBres9g+Cyk6oR7D9a0vDOGCMhjYfn3Vz6sNKPlR0ac5teIocQ4UzqzWck7L8TsTzPcKO9BeH5IhmFi0hLd9k3Hhopq3hMQYg0pXMFuPlVjBKY8OSd8lvvSHX5BveuXV1JOGz1LacFu3FHEzZ3ZjzJPvURNcNcopBsnWS1W4ZKHg1LE1qVoZMOQy28jrVzh2IyNNJvbLGviTrb3NARiLAeFEIXKQI29mEjDwzXPyrmnDBVMPDFQk/v8z65SxUmJWOmXuGulzRH+68M4JjCxMGy54j1bK45XGh8jcUO4dHIt1Xq3iZi4Jvms2uW2x8Deq0WEmjWHOSyktK6FRZGQZvjXme43rmavhjUaLheNa8kU9i8YuWtYSRnZ7ctiCO8VQjkwcg6wxtBcXzhWiv5SJYE+F6qcFw2fQsQWw5DvzDTMSBrztrV1uCSLAYgIZRmBtZ4ibc8wY5XvY38KWkmLRfw2GYjNBiyynbOFlXyuLN86mM+KT4oUlHfG+Vv4X0/FWXx/DpUWMvE5kANygur5jazlLMsgAHbGlEsLx1ziIY1DrEwKBnDXZwO8jtEEd9Nt+4rQRl4zDp1yPERr+9jOUH7YBX51fgxKSC6OrjvUgj5UDTpFIsWeSMHKxjchgoaQNl7N+Vhck0/JhpmAkg6qQqWv2VbIPpCSNtu7XlSOJqCMfB4FbMsMYa97hFGvf51eNBIcGdDBi3sRcK+WVbHY62e33qmwGMm65oZRG2VA+dMw+IkAFTex0J3NBq+pgi4qu4q01QSLUhkximplquKlQ1gsmFecu5kE7c5p2UeTP1a/hSt5xHE9VFJIfoIzfwgmsZwPCENhYzuCGPmi3/AJmro0eGwI26rbQeXtUlNp1KhGcroFNpwrGOilXaVYx4tCuhHnTUNmFKlXtnMWG1JtsTr60jERe+ltv69a5SpXgJFk50idL12lTAHzpeLLc3eRRvy3PyFXeKNaNAPpMW9F7A/wDL3pUq55eZF4+VgqlSpVUQdTlNKlQCSMpYWG9FI+JqLZ1ZLC1+yy/I3+VKlU3FSdMdOgnwmU2vh3Vk+owYAfZNrqPDUUew8mIYWtHH4gs59BYUqVedreGTRZZVkfFeGnLFFH9OTMzNrcgE3bUE+QpoiZJmgSRogsQkut2u5uDbNey6fDSpUFJtAFg+lLBo0lUXaIsSPri5t5ED51dfpNCMnXIQey17BgrPtbnfXcDnSpVb5cbA4plvGcIhlQRKTHkfOMttHNzchgQfiOlVMXwSXNmWRWLRdU+cZSFuTmXLoDra3hSpVBSZNtoEy8DkGIQsAI2kCggDOBGvYIN9A2Ugij3CRmmxMn+sIPKNR+pNKlTSdoa8BMio2WlSqLMiB6SmlSoDgrphJbCuv+YyR+juA34b1S6PR5sQT9SL5u3+y0qVdOn5fz/AHwzUNSFKlSdSZwV0UqVZBO2pUqVG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2230" name="Picture 6" descr="https://encrypted-tbn3.gstatic.com/images?q=tbn:ANd9GcRX3JmbzwfdKd6G8Nez7VmuU0Q_6ve47P13piLn9Emw2iIMUOd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752600" cy="131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MALLEABILITY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500" dirty="0" smtClean="0">
                <a:latin typeface="Bradley Hand ITC" pitchFamily="66" charset="0"/>
                <a:cs typeface="Times New Roman" pitchFamily="18" charset="0"/>
              </a:rPr>
              <a:t>In annealed state it can be hammered cold into a </a:t>
            </a:r>
            <a:r>
              <a:rPr lang="en-US" sz="2500" dirty="0" err="1" smtClean="0">
                <a:latin typeface="Bradley Hand ITC" pitchFamily="66" charset="0"/>
                <a:cs typeface="Times New Roman" pitchFamily="18" charset="0"/>
              </a:rPr>
              <a:t>transluscent</a:t>
            </a:r>
            <a:r>
              <a:rPr lang="en-US" sz="2500" dirty="0" smtClean="0">
                <a:latin typeface="Bradley Hand ITC" pitchFamily="66" charset="0"/>
                <a:cs typeface="Times New Roman" pitchFamily="18" charset="0"/>
              </a:rPr>
              <a:t>  wafer of </a:t>
            </a:r>
            <a:r>
              <a:rPr lang="en-US" sz="25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0.000013 cm </a:t>
            </a:r>
            <a:r>
              <a:rPr lang="en-US" sz="2500" dirty="0" smtClean="0">
                <a:latin typeface="Bradley Hand ITC" pitchFamily="66" charset="0"/>
                <a:cs typeface="Times New Roman" pitchFamily="18" charset="0"/>
              </a:rPr>
              <a:t>thick.</a:t>
            </a:r>
          </a:p>
          <a:p>
            <a:endParaRPr lang="en-US" dirty="0" smtClean="0">
              <a:latin typeface="Bradley Hand ITC" pitchFamily="66" charset="0"/>
            </a:endParaRPr>
          </a:p>
          <a:p>
            <a:r>
              <a:rPr lang="en-US" sz="25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One ounce </a:t>
            </a:r>
            <a:r>
              <a:rPr lang="en-US" sz="2500" dirty="0" smtClean="0">
                <a:latin typeface="Bradley Hand ITC" pitchFamily="66" charset="0"/>
                <a:cs typeface="Times New Roman" pitchFamily="18" charset="0"/>
              </a:rPr>
              <a:t>of gold can be beaten into a sheet covering over </a:t>
            </a:r>
            <a:r>
              <a:rPr lang="en-US" sz="25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9 sq </a:t>
            </a:r>
            <a:r>
              <a:rPr lang="en-US" sz="2500" dirty="0" err="1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mts</a:t>
            </a:r>
            <a:r>
              <a:rPr lang="en-US" sz="25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Bradley Hand ITC" pitchFamily="66" charset="0"/>
                <a:cs typeface="Times New Roman" pitchFamily="18" charset="0"/>
              </a:rPr>
              <a:t>and </a:t>
            </a:r>
            <a:r>
              <a:rPr lang="en-US" sz="25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0.000018  cm thick.</a:t>
            </a:r>
            <a:endParaRPr lang="en-IN" sz="2500" dirty="0">
              <a:solidFill>
                <a:srgbClr val="FFC000"/>
              </a:solidFill>
              <a:latin typeface="Bradley Hand ITC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DUCTILITY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kern="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One ounce </a:t>
            </a:r>
            <a:r>
              <a:rPr lang="en-US" sz="2800" kern="0" dirty="0" smtClean="0">
                <a:latin typeface="Bradley Hand ITC" pitchFamily="66" charset="0"/>
                <a:cs typeface="Times New Roman" pitchFamily="18" charset="0"/>
              </a:rPr>
              <a:t>can be drawn into </a:t>
            </a:r>
            <a:r>
              <a:rPr lang="en-US" sz="2800" kern="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80 km(50 mile) </a:t>
            </a:r>
            <a:r>
              <a:rPr lang="en-US" sz="2800" kern="0" dirty="0" smtClean="0">
                <a:latin typeface="Bradley Hand ITC" pitchFamily="66" charset="0"/>
                <a:cs typeface="Times New Roman" pitchFamily="18" charset="0"/>
              </a:rPr>
              <a:t>of thin gold wire 15 micron diameter) to make electrical contacts</a:t>
            </a:r>
            <a:endParaRPr lang="en-IN" sz="2800" dirty="0">
              <a:latin typeface="Bradley Hand ITC" pitchFamily="66" charset="0"/>
            </a:endParaRPr>
          </a:p>
        </p:txBody>
      </p:sp>
      <p:pic>
        <p:nvPicPr>
          <p:cNvPr id="7" name="Picture 2" descr="C:\Users\VAIO\Documents\Gold is still the best\images (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25527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C:\Users\VAIO\Documents\Gold is still the best\images (1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8162" y="4701540"/>
            <a:ext cx="2095500" cy="1394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COHESIVENESS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en-US" sz="3000" dirty="0" smtClean="0">
                <a:latin typeface="Bradley Hand ITC" pitchFamily="66" charset="0"/>
                <a:cs typeface="Times New Roman" pitchFamily="18" charset="0"/>
              </a:rPr>
              <a:t>Pure gold is cohesive in nature. By this property it can be welded by just putting pressure. Cohesiveness depends upon purity and surface annealing. </a:t>
            </a:r>
          </a:p>
          <a:p>
            <a:endParaRPr lang="en-I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WELDABILITY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r>
              <a:rPr lang="en-IN" sz="2800" dirty="0" smtClean="0">
                <a:latin typeface="Bradley Hand ITC" pitchFamily="66" charset="0"/>
                <a:cs typeface="Times New Roman" pitchFamily="18" charset="0"/>
              </a:rPr>
              <a:t>In cold state it can be welded in cold state whereas most other metals must be heated for welding to take place.</a:t>
            </a:r>
          </a:p>
          <a:p>
            <a:endParaRPr lang="en-IN" sz="2800" dirty="0"/>
          </a:p>
        </p:txBody>
      </p:sp>
      <p:pic>
        <p:nvPicPr>
          <p:cNvPr id="12290" name="Picture 2" descr="https://encrypted-tbn0.gstatic.com/images?q=tbn:ANd9GcRjaPTuiRltNjLzmZz4b3i2Ijv3F2B4QgMcQ9cvDR2HPkfwW6Pw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8925" y="4552950"/>
            <a:ext cx="220027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TYPES OF DFG: FOIL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</a:rPr>
              <a:t>   Sheets:</a:t>
            </a:r>
            <a:r>
              <a:rPr lang="en-IN" dirty="0" smtClean="0">
                <a:latin typeface="Bradley Hand ITC" pitchFamily="66" charset="0"/>
              </a:rPr>
              <a:t>  Manufactured by beating pure gold into thin sheets. The gold foil is cut into 4 × 4 inch (10 × 10 cm) sheets and sold in books of sheets, separated by pages of thin paper.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Bradley Hand ITC" pitchFamily="66" charset="0"/>
              </a:rPr>
              <a:t>    Pellets:</a:t>
            </a:r>
            <a:r>
              <a:rPr lang="en-IN" dirty="0" smtClean="0">
                <a:latin typeface="Bradley Hand ITC" pitchFamily="66" charset="0"/>
              </a:rPr>
              <a:t>rolled from 132-inch, 143-inch, 164-inch, or 1128-inch sections cut from a No. 4 sheet of foil. </a:t>
            </a:r>
            <a:endParaRPr lang="en-IN" dirty="0" smtClean="0">
              <a:solidFill>
                <a:srgbClr val="FFC000"/>
              </a:solidFill>
              <a:latin typeface="Bradley Hand ITC" pitchFamily="66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IN" sz="3600" dirty="0"/>
          </a:p>
        </p:txBody>
      </p:sp>
      <p:pic>
        <p:nvPicPr>
          <p:cNvPr id="9" name="Picture 4" descr="https://encrypted-tbn2.gstatic.com/images?q=tbn:ANd9GcSeIZSTyQUxecg5xu_UTl3x8DeKZpA4mOfOpH9Ak15p_voLsAr-k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457325"/>
            <a:ext cx="2152650" cy="2124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2466" name="Picture 2" descr="http://www.lesker.com/newweb/deposition_materials/thumbnail/photo/Photo-MA-EVMAU40SHOT-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86200"/>
            <a:ext cx="2362200" cy="2362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POWDERED GOLD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N" dirty="0" smtClean="0"/>
          </a:p>
          <a:p>
            <a:r>
              <a:rPr lang="en-IN" dirty="0" smtClean="0">
                <a:latin typeface="Bradley Hand ITC" pitchFamily="66" charset="0"/>
              </a:rPr>
              <a:t> Powdered gold is made by a combination of chemical precipitation and atomization, with an average particle size of 15 mm </a:t>
            </a:r>
          </a:p>
          <a:p>
            <a:endParaRPr lang="en-IN" dirty="0" smtClean="0">
              <a:latin typeface="Bradley Hand ITC" pitchFamily="66" charset="0"/>
            </a:endParaRPr>
          </a:p>
          <a:p>
            <a:r>
              <a:rPr lang="en-IN" dirty="0" smtClean="0">
                <a:latin typeface="Bradley Hand ITC" pitchFamily="66" charset="0"/>
              </a:rPr>
              <a:t> The atomized particles are mixed together in wax, cut into pieces, and wrapped in No. 4 or No. 3 foil</a:t>
            </a:r>
            <a:endParaRPr lang="en-IN" dirty="0">
              <a:latin typeface="Bradley Hand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5538" name="AutoShape 2" descr="data:image/jpeg;base64,/9j/4AAQSkZJRgABAQAAAQABAAD/2wCEAAkGBxAQEBAPEA8PDw8PDg8QEA8PDw8NDw0QFBIWFhQUFRYYHCggGBonHBQUITEiKCksLi4uFx8zPDMsNygzLisBCgoKDQ0OGhAQGiskHiQ3LSw1NzItLC0zNzA0KywsLDcsLCwyKy8rLCw3KystNywsLCs0LCwrKywsKy4sLCwsLP/AABEIAKAAeAMBIgACEQEDEQH/xAAbAAACAgMBAAAAAAAAAAAAAAAAAQQFAgYHA//EADUQAAIBAgQDBgMHBQEAAAAAAAECAAMRBBIhMQUGQRMiUWFxsTKBkRQjNEJSgqEzcnOS4mL/xAAZAQEBAQEBAQAAAAAAAAAAAAAAAQIDBQT/xAAeEQEAAgEFAQEAAAAAAAAAAAAAAQIDESExMkFREv/aAAwDAQACEQMRAD8A4jeEUIDihCAQhCARzGEBxzGMQMrwvEYQHeF4ooDhFCAoQhAIRxQHCEYgAE9qdUjawJAF7TyEcICb/S20UIQpNCNooBFHFAIQhAUIQgOEIQCeuHpFzlG5IA+c85M4Sfvqf94gXGH5QrOAVqJr4hhJmE5JxAYF1o1FsRYu6/PSbpwRO6NND7zZsOKSm7U84t8JYj2lHJDyLiL6vSUfuaROJcrmgFJqZiTr3coA8RrOu1qa65RNO5qpkUnJ6KbeRiRzB1sSDuCR9IplU3PrMZARRwgKEIQFCEcAjijgEl8PosWVlBt2iLcdGO0iTZuTH7zppZmS9xoAFY38tt4G58MxBUAbEb+BMvMPii2/WUtPDWqLTDAs4YoLWLhQMxHkLjXzlzh6WVspKhh+Ust9dtLxuqXUM1zmCgaymntmuL2vabBUY3K6ZrXyki9vSVOMqIFDlhka+Vh3gbAk2tvoD9IHI+JUBTrVKYJIRrXO5kaWXMSgYqrb9QP1AlbCFCEIChCEBRxRwCOEIDmzcigGrUBAPdpnXXUE2mszYuSr9s5XcKuniM2ssDpeAwqJUzqwVqgFwQP6dMfAv6VBa/zkrDcPqJnFNqbLVxQruXGYlDbMtupFhY9NJBoVEY0zUBDKo2+Gz6kEH/GJPwmEpoy1RWuBcW01JZ/Dzqa+glEenweoopqWB7LF1MSat+/VzZ8o8j3rHyH0rX4ayUKFGpURRRVUuoJ7RijIbE2tfNpvtLyjRqAgtiFcL3SCCLnS5339rmV3Fqyl1BYZULlt7hsnct/sT9IHKuZfxVW3QgfwJVyw4/b7RUte1xqTcnTeV8yCKEIBCEIGMcUYgEcUcBzYOS/65ObLovz72omvS+5PVTWcNt2dzbwBiB02hXygCrSZlyglrAi439/eTcGmHrAgAqcoLqGNstzbUeh+sicIQixV8yMCb/p06edzt0tJgq1lsTSDkAnOAMy3tYabn4h4bTSvOpTo2FVg4FTsyCxU5gTcH/z0v6yHxSqudh2alxoC5uTodFHX/qWOIqEEhKQHca6mmb3LDqNCDrp5CRMUzksCLL39gLMNMvnfeEck5jv9pqX3uPaVkteaPxVX9vtKqZBFCEBRxRwMY4oQHHFCA5e8nE/aCBoSh1Oo3G8opJ4djWoVFqrqV6HYjqIHYOGvUWpkZUyuC5ZSxtYW6jTW31lmMW+fotJWysxBPTxvpqR08Zr3DuPramGRu+NWW2VG2sb+stlxdCozKarjNZWTVVa3y9jrJGWk+tzjtHi0FZWvlYHKSDboZW8TqqqksQBFWrYdEZDWyqCLa6oyWNhp0sPGVPF+IUBTZsr1FpBtgdyNTc7nXfzlnJSPU/FvjnPNH4qr+32lTJXE8V21V6lsuY6Le9h01kWGRFCEAhCEBQhCARxQgO8YimS7wOg8GutBbN2qoFqNTW5Vr+PgQLfxLui/eVQ65KlqgGW9jrcZvnt5Sk4Ov3FOmrU0eqrMaozi6ra6sNusuOHqqkOCFSwyggMC17EG3UefjPIv3epXqMYhFW4UKt2DFmzF3v8Al8rD+JS8YxRejWpBFUKXJdmNPtAbHurtNixgDVB2iFlN7LcFXtpfTboJrvMlVPs1i1QVVZkyA9ynTPxKfA3EtN7pbo0B5jMqm8xnrPMEUcUAhCEBQhCA4RRwCZKZjAQNj4ZzC1IANTWsqpkVb9nlv19dpbYbmXDfc5kYsGY1CToNRlNvIXmo00BAvPXD4QMQL7m0+e2HHM66O9cuSI01bfx3mmhmbsr1iy/EbKlJ7/l9ZrmO4/Uq0hRbKAPiYXL1L73vPHG4BabEDUW0kOogtLXFjieEtkvMco7nWYxtFO7iIQhAIRQgEIQgOEUIDjEUaiBKonSTcJ8Q9ZBpSdhdxMS3VJ4nqb+W8q6ss8bK2qJIWZQ2mMzcTCdHMQhFAIQh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5540" name="AutoShape 4" descr="data:image/jpeg;base64,/9j/4AAQSkZJRgABAQAAAQABAAD/2wCEAAkGBxAQEBAPEA8PDw8PDg8QEA8PDw8NDw0QFBIWFhQUFRYYHCggGBonHBQUITEiKCksLi4uFx8zPDMsNygzLisBCgoKDQ0OGhAQGiskHiQ3LSw1NzItLC0zNzA0KywsLDcsLCwyKy8rLCw3KystNywsLCs0LCwrKywsKy4sLCwsLP/AABEIAKAAeAMBIgACEQEDEQH/xAAbAAACAgMBAAAAAAAAAAAAAAAAAQQFAgYHA//EADUQAAIBAgQDBgMHBQEAAAAAAAECAAMRBBIhMQUGQRMiUWFxsTKBkRQjNEJSgqEzcnOS4mL/xAAZAQEBAQEBAQAAAAAAAAAAAAAAAQIDBQT/xAAeEQEAAgEFAQEAAAAAAAAAAAAAAQIDESExMkFREv/aAAwDAQACEQMRAD8A4jeEUIDihCAQhCARzGEBxzGMQMrwvEYQHeF4ooDhFCAoQhAIRxQHCEYgAE9qdUjawJAF7TyEcICb/S20UIQpNCNooBFHFAIQhAUIQgOEIQCeuHpFzlG5IA+c85M4Sfvqf94gXGH5QrOAVqJr4hhJmE5JxAYF1o1FsRYu6/PSbpwRO6NND7zZsOKSm7U84t8JYj2lHJDyLiL6vSUfuaROJcrmgFJqZiTr3coA8RrOu1qa65RNO5qpkUnJ6KbeRiRzB1sSDuCR9IplU3PrMZARRwgKEIQFCEcAjijgEl8PosWVlBt2iLcdGO0iTZuTH7zppZmS9xoAFY38tt4G58MxBUAbEb+BMvMPii2/WUtPDWqLTDAs4YoLWLhQMxHkLjXzlzh6WVspKhh+Ust9dtLxuqXUM1zmCgaymntmuL2vabBUY3K6ZrXyki9vSVOMqIFDlhka+Vh3gbAk2tvoD9IHI+JUBTrVKYJIRrXO5kaWXMSgYqrb9QP1AlbCFCEIChCEBRxRwCOEIDmzcigGrUBAPdpnXXUE2mszYuSr9s5XcKuniM2ssDpeAwqJUzqwVqgFwQP6dMfAv6VBa/zkrDcPqJnFNqbLVxQruXGYlDbMtupFhY9NJBoVEY0zUBDKo2+Gz6kEH/GJPwmEpoy1RWuBcW01JZ/Dzqa+glEenweoopqWB7LF1MSat+/VzZ8o8j3rHyH0rX4ayUKFGpURRRVUuoJ7RijIbE2tfNpvtLyjRqAgtiFcL3SCCLnS5339rmV3Fqyl1BYZULlt7hsnct/sT9IHKuZfxVW3QgfwJVyw4/b7RUte1xqTcnTeV8yCKEIBCEIGMcUYgEcUcBzYOS/65ObLovz72omvS+5PVTWcNt2dzbwBiB02hXygCrSZlyglrAi439/eTcGmHrAgAqcoLqGNstzbUeh+sicIQixV8yMCb/p06edzt0tJgq1lsTSDkAnOAMy3tYabn4h4bTSvOpTo2FVg4FTsyCxU5gTcH/z0v6yHxSqudh2alxoC5uTodFHX/qWOIqEEhKQHca6mmb3LDqNCDrp5CRMUzksCLL39gLMNMvnfeEck5jv9pqX3uPaVkteaPxVX9vtKqZBFCEBRxRwMY4oQHHFCA5e8nE/aCBoSh1Oo3G8opJ4djWoVFqrqV6HYjqIHYOGvUWpkZUyuC5ZSxtYW6jTW31lmMW+fotJWysxBPTxvpqR08Zr3DuPramGRu+NWW2VG2sb+stlxdCozKarjNZWTVVa3y9jrJGWk+tzjtHi0FZWvlYHKSDboZW8TqqqksQBFWrYdEZDWyqCLa6oyWNhp0sPGVPF+IUBTZsr1FpBtgdyNTc7nXfzlnJSPU/FvjnPNH4qr+32lTJXE8V21V6lsuY6Le9h01kWGRFCEAhCEBQhCARxQgO8YimS7wOg8GutBbN2qoFqNTW5Vr+PgQLfxLui/eVQ65KlqgGW9jrcZvnt5Sk4Ov3FOmrU0eqrMaozi6ra6sNusuOHqqkOCFSwyggMC17EG3UefjPIv3epXqMYhFW4UKt2DFmzF3v8Al8rD+JS8YxRejWpBFUKXJdmNPtAbHurtNixgDVB2iFlN7LcFXtpfTboJrvMlVPs1i1QVVZkyA9ynTPxKfA3EtN7pbo0B5jMqm8xnrPMEUcUAhCEBQhCA4RRwCZKZjAQNj4ZzC1IANTWsqpkVb9nlv19dpbYbmXDfc5kYsGY1CToNRlNvIXmo00BAvPXD4QMQL7m0+e2HHM66O9cuSI01bfx3mmhmbsr1iy/EbKlJ7/l9ZrmO4/Uq0hRbKAPiYXL1L73vPHG4BabEDUW0kOogtLXFjieEtkvMco7nWYxtFO7iIQhAIRQgEIQgOEUIDjEUaiBKonSTcJ8Q9ZBpSdhdxMS3VJ4nqb+W8q6ss8bK2qJIWZQ2mMzcTCdHMQhFAIQh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5542" name="Picture 6" descr="https://encrypted-tbn1.gstatic.com/images?q=tbn:ANd9GcQ9sWybs4myubNxaG8bAMoMm1CFw0YnRHAAx-Bql-SDm-7uNT-FIX8A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685" y="1752600"/>
            <a:ext cx="244602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92872"/>
            <a:ext cx="2534223" cy="1745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3" y="76200"/>
            <a:ext cx="7905200" cy="557748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Bradley Hand ITC" pitchFamily="66" charset="0"/>
                <a:cs typeface="Times New Roman" pitchFamily="18" charset="0"/>
              </a:rPr>
              <a:t>Sheets are manufactured by a process called “gold beating” or “rolling”. All light weight sheets are formed by beating and heavy weight sheets by rolling.</a:t>
            </a:r>
            <a:endParaRPr lang="en-NZ" dirty="0">
              <a:solidFill>
                <a:schemeClr val="tx2"/>
              </a:solidFill>
              <a:latin typeface="Bradley Hand ITC" pitchFamily="66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H="1">
            <a:off x="8444753" y="570156"/>
            <a:ext cx="45719" cy="105425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VAIO\Documents\Gold is still the best\gold-le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438400"/>
            <a:ext cx="2801888" cy="15336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326" y="4953000"/>
            <a:ext cx="88816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dirty="0">
                <a:latin typeface="Bradley Hand ITC" pitchFamily="66" charset="0"/>
              </a:rPr>
              <a:t>The gold foil is cut into 4 × 4 inch (10 × 10 cm</a:t>
            </a:r>
            <a:r>
              <a:rPr lang="en-IN" sz="2200" dirty="0" smtClean="0">
                <a:latin typeface="Bradley Hand ITC" pitchFamily="66" charset="0"/>
              </a:rPr>
              <a:t>)</a:t>
            </a:r>
            <a:r>
              <a:rPr lang="en-IN" sz="2200" dirty="0">
                <a:latin typeface="Bradley Hand ITC" pitchFamily="66" charset="0"/>
              </a:rPr>
              <a:t> The sheet of </a:t>
            </a:r>
            <a:r>
              <a:rPr lang="en-IN" sz="2200" dirty="0" smtClean="0">
                <a:latin typeface="Bradley Hand ITC" pitchFamily="66" charset="0"/>
              </a:rPr>
              <a:t>foil that weighs</a:t>
            </a:r>
          </a:p>
          <a:p>
            <a:r>
              <a:rPr lang="en-IN" sz="2200" dirty="0" smtClean="0">
                <a:latin typeface="Bradley Hand ITC" pitchFamily="66" charset="0"/>
              </a:rPr>
              <a:t> </a:t>
            </a:r>
            <a:r>
              <a:rPr lang="en-IN" sz="2200" dirty="0">
                <a:latin typeface="Bradley Hand ITC" pitchFamily="66" charset="0"/>
              </a:rPr>
              <a:t>4 g is termed No. 4 foil</a:t>
            </a:r>
            <a:r>
              <a:rPr lang="en-IN" sz="2200" dirty="0" smtClean="0">
                <a:latin typeface="Bradley Hand ITC" pitchFamily="66" charset="0"/>
              </a:rPr>
              <a:t>;</a:t>
            </a:r>
          </a:p>
          <a:p>
            <a:r>
              <a:rPr lang="en-IN" sz="2200" dirty="0" smtClean="0">
                <a:latin typeface="Bradley Hand ITC" pitchFamily="66" charset="0"/>
              </a:rPr>
              <a:t> 3 </a:t>
            </a:r>
            <a:r>
              <a:rPr lang="en-IN" sz="2200" dirty="0">
                <a:latin typeface="Bradley Hand ITC" pitchFamily="66" charset="0"/>
              </a:rPr>
              <a:t>g is </a:t>
            </a:r>
            <a:r>
              <a:rPr lang="en-IN" sz="2200" dirty="0" smtClean="0">
                <a:latin typeface="Bradley Hand ITC" pitchFamily="66" charset="0"/>
              </a:rPr>
              <a:t>termed </a:t>
            </a:r>
            <a:r>
              <a:rPr lang="en-IN" sz="2200" dirty="0">
                <a:latin typeface="Bradley Hand ITC" pitchFamily="66" charset="0"/>
              </a:rPr>
              <a:t>No. 3 foil; </a:t>
            </a:r>
          </a:p>
          <a:p>
            <a:r>
              <a:rPr lang="en-IN" sz="2200" dirty="0" smtClean="0">
                <a:latin typeface="Bradley Hand ITC" pitchFamily="66" charset="0"/>
              </a:rPr>
              <a:t> </a:t>
            </a:r>
            <a:r>
              <a:rPr lang="en-IN" sz="2200" dirty="0">
                <a:latin typeface="Bradley Hand ITC" pitchFamily="66" charset="0"/>
              </a:rPr>
              <a:t>2 g is termed No. </a:t>
            </a:r>
            <a:r>
              <a:rPr lang="en-IN" sz="2200" dirty="0" smtClean="0">
                <a:latin typeface="Bradley Hand ITC" pitchFamily="66" charset="0"/>
              </a:rPr>
              <a:t>2 foil</a:t>
            </a:r>
            <a:r>
              <a:rPr lang="en-IN" sz="2200" dirty="0">
                <a:latin typeface="Bradley Hand ITC" pitchFamily="66" charset="0"/>
              </a:rPr>
              <a:t>. </a:t>
            </a:r>
          </a:p>
        </p:txBody>
      </p:sp>
      <p:pic>
        <p:nvPicPr>
          <p:cNvPr id="6" name="Picture 3" descr="C:\Users\India\Desktop\seminar\100SSCAM\S6300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044" y="2133600"/>
            <a:ext cx="1445156" cy="2506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India\Desktop\seminar\100SSCAM\S6300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55776" y="2438400"/>
            <a:ext cx="2244824" cy="14787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5725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3008313" cy="1162050"/>
          </a:xfrm>
        </p:spPr>
        <p:txBody>
          <a:bodyPr/>
          <a:lstStyle/>
          <a:p>
            <a:r>
              <a:rPr lang="en-US" sz="2200" dirty="0" smtClean="0"/>
              <a:t>CASE SELECTION</a:t>
            </a:r>
            <a:endParaRPr lang="en-IN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INDICATIONS</a:t>
            </a:r>
          </a:p>
          <a:p>
            <a:r>
              <a:rPr lang="en-IN" dirty="0" smtClean="0">
                <a:latin typeface="Bradley Hand ITC" pitchFamily="66" charset="0"/>
              </a:rPr>
              <a:t>Foil is best adapted to teeth in which decay has just begun, incipient decay specially in the pits and fissures.</a:t>
            </a:r>
          </a:p>
          <a:p>
            <a:r>
              <a:rPr lang="en-IN" dirty="0" smtClean="0">
                <a:latin typeface="Bradley Hand ITC" pitchFamily="66" charset="0"/>
              </a:rPr>
              <a:t>Pits on the labial and </a:t>
            </a:r>
            <a:r>
              <a:rPr lang="en-IN" dirty="0" err="1" smtClean="0">
                <a:latin typeface="Bradley Hand ITC" pitchFamily="66" charset="0"/>
              </a:rPr>
              <a:t>buccal</a:t>
            </a:r>
            <a:r>
              <a:rPr lang="en-IN" dirty="0" smtClean="0">
                <a:latin typeface="Bradley Hand ITC" pitchFamily="66" charset="0"/>
              </a:rPr>
              <a:t> surfaces of teeth</a:t>
            </a:r>
          </a:p>
          <a:p>
            <a:r>
              <a:rPr lang="en-US" dirty="0" smtClean="0">
                <a:latin typeface="Bradley Hand ITC" pitchFamily="66" charset="0"/>
              </a:rPr>
              <a:t>For repairing margins of castings</a:t>
            </a:r>
            <a:endParaRPr lang="en-IN" dirty="0">
              <a:latin typeface="Bradley Hand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6" name="Picture 4" descr="E:\rhythm pics\DSC01678.JPG"/>
          <p:cNvPicPr>
            <a:picLocks noChangeAspect="1" noChangeArrowheads="1"/>
          </p:cNvPicPr>
          <p:nvPr/>
        </p:nvPicPr>
        <p:blipFill>
          <a:blip r:embed="rId2" cstate="print"/>
          <a:srcRect l="41667" t="29999" r="31667" b="35556"/>
          <a:stretch>
            <a:fillRect/>
          </a:stretch>
        </p:blipFill>
        <p:spPr bwMode="auto">
          <a:xfrm>
            <a:off x="1828800" y="4724400"/>
            <a:ext cx="204511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2" name="Picture 2" descr="C:\Users\Rhythm\Desktop\New PPTolder\IMG_20150204_131818.jpg"/>
          <p:cNvPicPr>
            <a:picLocks noChangeAspect="1" noChangeArrowheads="1"/>
          </p:cNvPicPr>
          <p:nvPr/>
        </p:nvPicPr>
        <p:blipFill>
          <a:blip r:embed="rId3"/>
          <a:srcRect l="50391" t="25000" r="16797" b="37500"/>
          <a:stretch>
            <a:fillRect/>
          </a:stretch>
        </p:blipFill>
        <p:spPr bwMode="auto">
          <a:xfrm>
            <a:off x="1219200" y="2808514"/>
            <a:ext cx="2057400" cy="1763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C:\Users\Rhythm\Desktop\New folder\IMG_2203.JPG"/>
          <p:cNvPicPr>
            <a:picLocks noChangeAspect="1" noChangeArrowheads="1"/>
          </p:cNvPicPr>
          <p:nvPr/>
        </p:nvPicPr>
        <p:blipFill>
          <a:blip r:embed="rId4" cstate="print"/>
          <a:srcRect l="29167" t="42500" r="48333" b="22500"/>
          <a:stretch>
            <a:fillRect/>
          </a:stretch>
        </p:blipFill>
        <p:spPr bwMode="auto">
          <a:xfrm>
            <a:off x="451757" y="838200"/>
            <a:ext cx="1763486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3008313" cy="1162050"/>
          </a:xfrm>
        </p:spPr>
        <p:txBody>
          <a:bodyPr/>
          <a:lstStyle/>
          <a:p>
            <a:r>
              <a:rPr lang="en-US" sz="2400" dirty="0" smtClean="0"/>
              <a:t>CONTRAINDICATIONS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Bradley Hand ITC" pitchFamily="66" charset="0"/>
              </a:rPr>
              <a:t>High caries Index</a:t>
            </a:r>
          </a:p>
          <a:p>
            <a:r>
              <a:rPr lang="en-US" dirty="0" smtClean="0">
                <a:latin typeface="Bradley Hand ITC" pitchFamily="66" charset="0"/>
              </a:rPr>
              <a:t>Young patients</a:t>
            </a:r>
          </a:p>
          <a:p>
            <a:r>
              <a:rPr lang="en-US" dirty="0" smtClean="0">
                <a:latin typeface="Bradley Hand ITC" pitchFamily="66" charset="0"/>
              </a:rPr>
              <a:t>Poor periodontal conditions</a:t>
            </a:r>
          </a:p>
          <a:p>
            <a:r>
              <a:rPr lang="en-US" dirty="0" smtClean="0">
                <a:latin typeface="Bradley Hand ITC" pitchFamily="66" charset="0"/>
              </a:rPr>
              <a:t>Limited accessibility</a:t>
            </a:r>
          </a:p>
          <a:p>
            <a:r>
              <a:rPr lang="en-US" dirty="0" smtClean="0">
                <a:latin typeface="Bradley Hand ITC" pitchFamily="66" charset="0"/>
              </a:rPr>
              <a:t>Handicapped patients</a:t>
            </a:r>
          </a:p>
          <a:p>
            <a:r>
              <a:rPr lang="en-US" dirty="0" smtClean="0">
                <a:latin typeface="Bradley Hand ITC" pitchFamily="66" charset="0"/>
              </a:rPr>
              <a:t>Large cavities</a:t>
            </a:r>
          </a:p>
          <a:p>
            <a:r>
              <a:rPr lang="en-US" dirty="0" smtClean="0">
                <a:latin typeface="Bradley Hand ITC" pitchFamily="66" charset="0"/>
              </a:rPr>
              <a:t>Aesthetics.</a:t>
            </a:r>
            <a:endParaRPr lang="en-IN" dirty="0">
              <a:latin typeface="Bradley Hand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2" descr="C:\Users\Sony Vaio\AppData\Local\Microsoft\Windows\Temporary Internet Files\Content.IE5\IWOUENJ3\MC9002298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2057400" cy="18900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Final-Photo\0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2665476" cy="1776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https://encrypted-tbn3.gstatic.com/images?q=tbn:ANd9GcTLONQ88kxLMhxeyervXIULYDDBux0FcIhV5nKuFvaK6p5yyj5b_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652670"/>
            <a:ext cx="1905000" cy="1947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6050" y="1004887"/>
            <a:ext cx="5111750" cy="5853113"/>
          </a:xfrm>
        </p:spPr>
        <p:txBody>
          <a:bodyPr>
            <a:normAutofit/>
          </a:bodyPr>
          <a:lstStyle/>
          <a:p>
            <a:endParaRPr lang="en-IN" sz="4000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4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 Most inventions are a series of improvements to an idea or concept and evolve over time"</a:t>
            </a:r>
            <a:r>
              <a:rPr lang="en-IN" sz="4000" i="1" dirty="0" smtClean="0">
                <a:solidFill>
                  <a:srgbClr val="FFC000"/>
                </a:solidFill>
              </a:rPr>
              <a:t> </a:t>
            </a:r>
            <a:endParaRPr lang="en-IN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0898" name="Picture 2" descr="https://encrypted-tbn3.gstatic.com/images?q=tbn:ANd9GcQS9fLEaKTKgH-BKld6LjP_iOLDWXSD-LgtOquewV8wCRfNy6KS4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3124200" cy="3124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ARMAMENTARIUM FOR CAVITY PREPARATION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https://encrypted-tbn3.gstatic.com/images?q=tbn:ANd9GcRKzEU1aZbjxZBqikIT6TX0GPrCo_aqUU-w6i16NWatSxrRN4n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424" y="1676400"/>
            <a:ext cx="4131376" cy="43777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 Burs</a:t>
            </a:r>
            <a:endParaRPr lang="en-IN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03650" y="1081087"/>
            <a:ext cx="5111750" cy="5853113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Bradley Hand ITC" pitchFamily="66" charset="0"/>
                <a:cs typeface="Times New Roman" pitchFamily="18" charset="0"/>
              </a:rPr>
              <a:t>For Outline form and initial depth:  </a:t>
            </a:r>
            <a:r>
              <a:rPr lang="en-US" sz="34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Pear shaped No. 330 or 329 bur</a:t>
            </a:r>
          </a:p>
          <a:p>
            <a:endParaRPr lang="en-US" sz="3400" dirty="0" smtClean="0">
              <a:solidFill>
                <a:srgbClr val="FFC000"/>
              </a:solidFill>
              <a:latin typeface="Bradley Hand ITC" pitchFamily="66" charset="0"/>
              <a:cs typeface="Times New Roman" pitchFamily="18" charset="0"/>
            </a:endParaRPr>
          </a:p>
          <a:p>
            <a:r>
              <a:rPr lang="en-US" sz="3400" dirty="0" smtClean="0">
                <a:latin typeface="Bradley Hand ITC" pitchFamily="66" charset="0"/>
                <a:cs typeface="Times New Roman" pitchFamily="18" charset="0"/>
              </a:rPr>
              <a:t>For Retentive undercuts: </a:t>
            </a:r>
            <a:r>
              <a:rPr lang="en-US" sz="34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No. 33 ½ inverted cone bur or </a:t>
            </a:r>
            <a:r>
              <a:rPr lang="da-DK" sz="3400" dirty="0" smtClean="0">
                <a:solidFill>
                  <a:srgbClr val="FFC000"/>
                </a:solidFill>
                <a:latin typeface="Bradley Hand ITC" pitchFamily="66" charset="0"/>
              </a:rPr>
              <a:t>612-(90)-</a:t>
            </a:r>
            <a:r>
              <a:rPr lang="da-DK" sz="34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212-9 angle-former chisel</a:t>
            </a:r>
            <a:r>
              <a:rPr lang="da-DK" sz="3400" dirty="0" smtClean="0">
                <a:latin typeface="Bradley Hand ITC" pitchFamily="66" charset="0"/>
                <a:cs typeface="Times New Roman" pitchFamily="18" charset="0"/>
              </a:rPr>
              <a:t> </a:t>
            </a:r>
            <a:endParaRPr lang="en-IN" sz="3400" dirty="0"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https://encrypted-tbn1.gstatic.com/images?q=tbn:ANd9GcTUty-4vPtM_-Z67kzEmQwaI19jupLw8ifptHEghm_6jetCYBNN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514475"/>
            <a:ext cx="2143125" cy="2143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www.net32.com/images/burs/midwest-type-carbide-bur-inverted-cone-33-hal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886200"/>
            <a:ext cx="2266950" cy="2266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STEPS OF CAVITY PREPARATION</a:t>
            </a:r>
            <a:endParaRPr lang="en-IN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50" name="AutoShape 2" descr="data:image/jpeg;base64,/9j/4AAQSkZJRgABAQAAAQABAAD/2wCEAAkGBw8QEA8UDxAUEBAVDw8QFBUPEBAUDxAPFBEWFhURFRQYHSghGBolGxQUITEhJSkrLi4uFx8zODMsNygtLisBCgoKDg0NGQ4QGiwlHyArLDIwNy0wLjc4LywsLCwsNC44KywtKyw3LiwsKyssKywrKysrNCsrKysrLC4sKysrK//AABEIAMIBAwMBIgACEQEDEQH/xAAcAAEAAQUBAQAAAAAAAAAAAAAAAQIDBQYHBAj/xABEEAACAQMABQYJCAkFAQAAAAAAAQIDBBEFBhIhMRNBUWFxkSIycoGSk6Gx0RUzQkRSYoLBBxQjQ1NzstLhJGODorNU/8QAGgEBAAIDAQAAAAAAAAAAAAAAAAEFAgMEBv/EAB0RAQADAQACAwAAAAAAAAAAAAABAhEDEiEEBRT/2gAMAwEAAhEDEQA/AO4AAAAAAAAAAAAAAAAAAAAAAAAAAAAAAAAAAAAAAAAAAAAAAAAAAAAAAAAAAAAAAAAAAAAAABiNJ6Qe3ydN4f0pLiupGvr1ryp52ZUpNpyGUnVjHxpJdrSKotPg8rqMA7OOMve+viYqV5O3nmnLHSvovqaK3n9rS9/HG/8AP62JbqDzaPvI1qcZx5+K6JLij0lrE7GuYABIAAAAAAAAAAAAAAAAAAAAAAAAAAAAAAAAAAAaBVvnGrUb47cs9uWbjpHS1C3dNVp7LqbShufhOOMrPTvW7t6Dn2staEa7nD5mb2m2sOM3xj35ZxfO4z055DfwvFbe2Srab3GIuLxye881apTccqa4dKPFoyUq9V0oPlJ8Uo4bxnDz7Cj4fCtF9x236xjomok26NXo5Xd27Kz+Rsx4NB6OVtQhDjLfKTXBzfH8l5j3npudfGsQrLTs6AAzQAAAAAAAAAAAAAAAAAAAAAAAAAAAAAABZvOV5OfI7Lq48DlHJU3L7zW/AF4Gl3esV3Sko3Ef1aTeE5Ri6U39yrvi+zc+oj5Yucp8q+6OO7AG33lpTrQlCrCNSD4xmk0/89ZpGsGqFWMW7fNxSw/2VSWa0F9yT3VF92W/rfAzlnrLzVofih+cWZq1u6dVZpzUuziu1cUB87Xer7lKWJzgk8OC2koP7Lg2nF9WEbXqRVdk3yWzBvCl+zyqi5lJtt9zOoaX1ctLtqVelma3bUJzpza+y5QabXUzxR1H0Yvq7flV7iXvmY4nXpsdYaM8Ko1Sl95rYf4ubzmZMFHU3Ri+p0n5Udr3mdMkAAAAAAAAAAAAAAAAAAAAAAAAAAAAAAAYPTllfSltW1aOxhLkp7VN5XFqrHPHoa84GaqVIxWZNRXS2khCaksxaa6U013nObuvOk/9VTqUJZxtVVmm31VVmL78l+hcyh4VObj1wlufdxA36tSjOLjOKnFrDjJJxkuhp8TWr7VCKy7Oo6D48nPM7d9SXGH4XjqPLQ1tlD5zZqL0Zd63ewytlrZZ1Gk6nJy6KiwvSW7vwBpml/1i33XFJ0eblIvbt5dlReL2SSZg6mneTeXVjBrg+Uimux5O0pxnHdicWupxkn7zz2ujLel81QpU/wCXShH3IDn+hNeLtYTpVLuH+3QrSn5pwi0/OdFsrjlKdObhKntRUtiotmpDK8WS5mXgAAAAAAAAAAAAAAAAAAAAAAAAAAAAAAADUNK3Gk03ylGTp799nJTWObMd1TzYYG01LqnF7MqkYy6HJJ9xeRzSne0pScVNKfPGeY1F2wlhno+UZUPFnKHktpd3ADoUoppppNPc01lNdhgL7VC1nl0tq1m+e3aUG+uk8wfcn1mvR17qQ4qNRda2X3r4GW0fr3a1McpGVJ+aUe9b/YBrul9Tb2nlw2biPTS8Cp56cnjuk+w1K6k6LaqvkmuKq5pyXbGWGjuFppKhVxydWMupPwvRe8vVbeE3FzhGTi8xcopuL6VngByDQF7ft5s6NxVT3p04OFKX/JU2YPvZ0zVyd+4z/XoUqb8Hk1Tnt1Mb9rlMJRXNjZzzmXAAAAAAAAAAAAAAAAAAAAAAAAAAAAAAAAMTpLTlOllQ/aT6vEi+t8/YvYBlgaTLS9w5OXKNPoWNldkeBcetNWn47hLtjh+zAG03thRrx2a9KFWPRUhGWOzPAwF7qRbS+ZnUodSnylL0KmcLqTR44fpCop4nRljppyT9jx7zK2muFjU/euD6KkJL2rK9oGoaR1Du4ZdPk66+4+Tm/wAE3j/sa1e2Fag8Vqc6X8yLin2SfgvzNnbLe9o1Pm6sJ+TOLL0oppprKe5prKYHClfOktqUtmK35k8Rx2s27V2ppivsugpUKO7NW72lFx/26D8KXa9lb9zZulPVyxjVjVja0VVjlxkqcfBb4yiuCl1reZQAAAAAAAAAAAAAAAAAAAAAAAAAAAAAAAAAYG51Rs5tyjGdGTbbdGrUjvby3s5cfYZmrc04NKc4xb4bUks95VCtGXiyT7GmBqlbVCtH5m8b6rijGefxQcfczC6S1Wv9+aVOr/IrJP0aij7zpAA4le6JrUs8pRq0101KU9j00nH2nhgm/Fal5LUvcd7PDe6Hta/z1vSqPplTi5eaWMoDi9O5lHnMrY6x16eMVJpdCm8d3A3q71Esp+JylHyKrkvRqbSMUv0bwdSO3cuVHOZxVPYqzX2OUjLEU+dpJ44Y4oPbqfpy7vKjeztWsFKMqs0o7VVbuTpYXhYedqXBcN7zjby3bUIU4RhTioQjFRjGCSjGKWFFJcEXAAAAAAAAAAAAAAAAAAAAAAAAAAAAAAAeXSN9GjDalvfCMeeT+HWeox+ltC291scvBy2NrZcalSDjtYzvhJfZXcBqN1cTqTcpvLfclzJdRidKXcoLEVv6eg2+epVt9Ctc0vJruX/opHlraky+he1P+ajRn/Sogc7/AF6vF5VWpB/dnOPuZ66Gsl9Dhc1X5U3L+rJtVfUe65q1vU8qjUp+6UjGV9Sb1fuqMv5Vw/dOC94Fijrvfx41VLyqdP8AJIyNv+kGv9OFN/hkn/UYStqtfR42tX8LoTX/AFnn2GPraLuIePQrR8q3rpd+zgDfaOvsXxpJ9k2vyZl9Daz07moqcYSjNxlLimlGOMt9W9Lzo5BKSTw5JP70lF9zOlfo20ZsUJV5+NWeIdVCDeGvKltPPOtgDcwU5GQKgRkASCCQAAAAAAAAAAAAAAAAAAAAAAAAALN5cKnTnN/Ri32vmXfg0evpCqk26s+d+PL4gb5KeC26qOOXulrqUm+WqpdCqVEveeb5RuP49X1tT4gdqdUp5U4t8o3H8er62p8SVpK4/jVPWT+IHaOUCqHGflS4/jVPWT+JXHS9dfvZ+nL4gdiniXjJSX3kn7yqDSSSSSSwktyS5kkcgjput9ufpy+J1WFTIHsUiVI8ykVqQHo2icllSKkwLuSShMqQEkkEgAAAAAAAAAAAAAAAAAAAAAGu65XdSEKUYUatVScnLkYOeNnGFLoztew1OVzUf1O69Q/idMnBPiW3SXQBzCUZP6lc+o/yWp2sn9SufUr4nUXSKXTJHKZ6Nk/qdz6pfEsy0RV5rW59Wv7jrTplLpkDkb0Ncc1tX9XH+4p+Rbr/AOat6uP9x1t030lMqT6QOTx0Ld5X+mrcV9CP9x1Cky7yLJVMCqLK0ylIqSAuJlaZaSK4gXkypFuJcQFSJIRIEgAAAAAAAAAAAAAAAAAAAABBJAENFLRWQBbwQ0XGiloC24lLiXcEYAs7I2S7gYAtbJGC7gYAtpFSROCUgCLiKEVoCtEkIkASQSAAAAAAAAAAAAAAAAAAAAAAQCAAZAAFIAAgAAQAABAAElaAAqRIAAk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2" name="Picture 4" descr="https://encrypted-tbn3.gstatic.com/images?q=tbn:ANd9GcT3csCIXvPImdOGBeDi2KmxfzhJ8NALFIAm0VFLQVJPIDsW_nu2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352799"/>
            <a:ext cx="1905000" cy="25977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04800"/>
            <a:ext cx="3008313" cy="1162050"/>
          </a:xfrm>
        </p:spPr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OUTLINE FORM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dirty="0" smtClean="0"/>
          </a:p>
          <a:p>
            <a:pPr eaLnBrk="1" hangingPunct="1">
              <a:buNone/>
            </a:pPr>
            <a:r>
              <a:rPr lang="en-IN" sz="2800" dirty="0" smtClean="0"/>
              <a:t>   </a:t>
            </a:r>
            <a:r>
              <a:rPr lang="en-IN" sz="3000" dirty="0" smtClean="0">
                <a:latin typeface="Bradley Hand ITC" pitchFamily="66" charset="0"/>
                <a:cs typeface="Times New Roman" pitchFamily="18" charset="0"/>
              </a:rPr>
              <a:t>The external walls of the preparation are parallel to each other.</a:t>
            </a:r>
          </a:p>
          <a:p>
            <a:pPr eaLnBrk="1" hangingPunct="1">
              <a:buNone/>
            </a:pPr>
            <a:endParaRPr lang="en-IN" sz="3000" dirty="0" smtClean="0">
              <a:latin typeface="Bradley Hand ITC" pitchFamily="66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IN" sz="3000" dirty="0" smtClean="0">
                <a:latin typeface="Bradley Hand ITC" pitchFamily="66" charset="0"/>
                <a:cs typeface="Times New Roman" pitchFamily="18" charset="0"/>
              </a:rPr>
              <a:t>    The </a:t>
            </a:r>
            <a:r>
              <a:rPr lang="en-IN" sz="3000" dirty="0" err="1" smtClean="0">
                <a:latin typeface="Bradley Hand ITC" pitchFamily="66" charset="0"/>
                <a:cs typeface="Times New Roman" pitchFamily="18" charset="0"/>
              </a:rPr>
              <a:t>pulpal</a:t>
            </a:r>
            <a:r>
              <a:rPr lang="en-IN" sz="3000" dirty="0" smtClean="0">
                <a:latin typeface="Bradley Hand ITC" pitchFamily="66" charset="0"/>
                <a:cs typeface="Times New Roman" pitchFamily="18" charset="0"/>
              </a:rPr>
              <a:t> wall is of uniform depth, parallel with the plane of the surface treated, and established at 0.5 mm into dentin.</a:t>
            </a:r>
          </a:p>
          <a:p>
            <a:pPr eaLnBrk="1" hangingPunct="1">
              <a:buNone/>
            </a:pPr>
            <a:endParaRPr lang="en-IN" sz="3000" dirty="0" smtClean="0">
              <a:latin typeface="Bradley Hand ITC" pitchFamily="66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IN" sz="3000" dirty="0" smtClean="0">
                <a:latin typeface="Bradley Hand ITC" pitchFamily="66" charset="0"/>
                <a:cs typeface="Times New Roman" pitchFamily="18" charset="0"/>
              </a:rPr>
              <a:t>    Small  undercuts to provide convenience form in beginning the compaction of gold</a:t>
            </a:r>
            <a:endParaRPr lang="en-US" altLang="en-US" sz="3000" dirty="0" smtClean="0"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5841" name="Picture 1" descr="C:\Users\Rhythm\Desktop\New PPTolder\DSC01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33528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C:\Users\Rhythm\Desktop\New PPTolder\DSC01930.JPG"/>
          <p:cNvPicPr>
            <a:picLocks noChangeAspect="1" noChangeArrowheads="1"/>
          </p:cNvPicPr>
          <p:nvPr/>
        </p:nvPicPr>
        <p:blipFill>
          <a:blip r:embed="rId3" cstate="print"/>
          <a:srcRect l="6268" t="9345" r="16977" b="5411"/>
          <a:stretch>
            <a:fillRect/>
          </a:stretch>
        </p:blipFill>
        <p:spPr bwMode="auto">
          <a:xfrm rot="5400000" flipV="1">
            <a:off x="329389" y="1281887"/>
            <a:ext cx="3009898" cy="22749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184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58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Resistance form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447800"/>
            <a:ext cx="4304801" cy="46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None/>
            </a:pPr>
            <a:r>
              <a:rPr lang="en-US" altLang="en-US" sz="1200" dirty="0" smtClean="0"/>
              <a:t>	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latin typeface="Bradley Hand ITC" pitchFamily="66" charset="0"/>
              </a:rPr>
              <a:t>Flat </a:t>
            </a:r>
            <a:r>
              <a:rPr lang="en-US" altLang="en-US" sz="2800" b="1" u="sng" dirty="0" smtClean="0">
                <a:latin typeface="Bradley Hand ITC" pitchFamily="66" charset="0"/>
              </a:rPr>
              <a:t>pulpal floors </a:t>
            </a:r>
            <a:r>
              <a:rPr lang="en-US" altLang="en-US" sz="2800" dirty="0" smtClean="0">
                <a:latin typeface="Bradley Hand ITC" pitchFamily="66" charset="0"/>
              </a:rPr>
              <a:t>perpendicular to the occlusal forces.</a:t>
            </a:r>
          </a:p>
          <a:p>
            <a:pPr eaLnBrk="1" hangingPunct="1">
              <a:buNone/>
            </a:pPr>
            <a:endParaRPr lang="en-US" altLang="en-US" sz="2800" dirty="0" smtClean="0">
              <a:latin typeface="Bradley Hand ITC" pitchFamily="66" charset="0"/>
            </a:endParaRPr>
          </a:p>
          <a:p>
            <a:pPr eaLnBrk="1" hangingPunct="1">
              <a:buNone/>
            </a:pPr>
            <a:r>
              <a:rPr lang="en-US" altLang="en-US" sz="2800" dirty="0" smtClean="0">
                <a:latin typeface="Bradley Hand ITC" pitchFamily="66" charset="0"/>
              </a:rPr>
              <a:t>	Walls must be smooth and flat.</a:t>
            </a:r>
          </a:p>
          <a:p>
            <a:pPr marL="0" indent="0" eaLnBrk="1" hangingPunct="1">
              <a:buNone/>
            </a:pPr>
            <a:endParaRPr lang="en-US" altLang="en-US" sz="2800" dirty="0" smtClean="0">
              <a:latin typeface="Bradley Hand ITC" pitchFamily="66" charset="0"/>
            </a:endParaRPr>
          </a:p>
          <a:p>
            <a:pPr eaLnBrk="1" hangingPunct="1">
              <a:buNone/>
            </a:pPr>
            <a:r>
              <a:rPr lang="en-US" altLang="en-US" sz="2800" dirty="0" smtClean="0">
                <a:latin typeface="Bradley Hand ITC" pitchFamily="66" charset="0"/>
              </a:rPr>
              <a:t>	 Enamel walls must be supported by sound dentin.</a:t>
            </a:r>
          </a:p>
          <a:p>
            <a:pPr eaLnBrk="1" hangingPunct="1"/>
            <a:endParaRPr lang="en-IN" altLang="en-US" sz="1200" dirty="0" smtClean="0"/>
          </a:p>
        </p:txBody>
      </p:sp>
      <p:pic>
        <p:nvPicPr>
          <p:cNvPr id="5" name="Picture 4" descr="G: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56" y="1295400"/>
            <a:ext cx="2148744" cy="24930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E:\rhythm pics\DSC01332.JPG"/>
          <p:cNvPicPr>
            <a:picLocks noChangeAspect="1" noChangeArrowheads="1"/>
          </p:cNvPicPr>
          <p:nvPr/>
        </p:nvPicPr>
        <p:blipFill>
          <a:blip r:embed="rId3" cstate="print"/>
          <a:srcRect l="33333" t="24444" r="34167" b="30000"/>
          <a:stretch>
            <a:fillRect/>
          </a:stretch>
        </p:blipFill>
        <p:spPr bwMode="auto">
          <a:xfrm>
            <a:off x="5605347" y="4038600"/>
            <a:ext cx="2319453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657600" y="24384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10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Retention form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981200"/>
            <a:ext cx="3728737" cy="40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Bradley Hand ITC" pitchFamily="66" charset="0"/>
              </a:rPr>
              <a:t>   </a:t>
            </a:r>
            <a:r>
              <a:rPr lang="en-US" altLang="en-US" sz="2800" dirty="0" smtClean="0">
                <a:latin typeface="Bradley Hand ITC" pitchFamily="66" charset="0"/>
              </a:rPr>
              <a:t>Parallel or slight occlusal convergence of the facial     &amp; lingual walls.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>
              <a:latin typeface="Bradley Hand ITC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>
                <a:latin typeface="Bradley Hand ITC" pitchFamily="66" charset="0"/>
              </a:rPr>
              <a:t>	 Sharp internal line angles resist the movement of the restoration.</a:t>
            </a:r>
            <a:endParaRPr lang="en-IN" altLang="en-US" sz="2800" dirty="0" smtClean="0">
              <a:latin typeface="Bradley Hand ITC" pitchFamily="66" charset="0"/>
            </a:endParaRPr>
          </a:p>
          <a:p>
            <a:pPr eaLnBrk="1" hangingPunct="1"/>
            <a:endParaRPr lang="en-IN" altLang="en-US" dirty="0" smtClean="0"/>
          </a:p>
        </p:txBody>
      </p:sp>
      <p:pic>
        <p:nvPicPr>
          <p:cNvPr id="5122" name="Picture 2" descr="E:\rhythm pics\DSC01541.JPG"/>
          <p:cNvPicPr>
            <a:picLocks noChangeAspect="1" noChangeArrowheads="1"/>
          </p:cNvPicPr>
          <p:nvPr/>
        </p:nvPicPr>
        <p:blipFill>
          <a:blip r:embed="rId2" cstate="print"/>
          <a:srcRect l="22500" t="31110" r="27500" b="7778"/>
          <a:stretch>
            <a:fillRect/>
          </a:stretch>
        </p:blipFill>
        <p:spPr bwMode="auto">
          <a:xfrm>
            <a:off x="4419600" y="1752600"/>
            <a:ext cx="4572000" cy="419100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3048000" y="3505200"/>
            <a:ext cx="2590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57600" y="4191000"/>
            <a:ext cx="2133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48000" y="3048000"/>
            <a:ext cx="2971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48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CAVOSURFACE BEVEL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471487"/>
            <a:ext cx="5111750" cy="5853113"/>
          </a:xfrm>
        </p:spPr>
        <p:txBody>
          <a:bodyPr>
            <a:normAutofit lnSpcReduction="10000"/>
          </a:bodyPr>
          <a:lstStyle/>
          <a:p>
            <a:r>
              <a:rPr lang="en-IN" sz="3400" dirty="0" smtClean="0">
                <a:latin typeface="Bradley Hand ITC" pitchFamily="66" charset="0"/>
                <a:cs typeface="Times New Roman" pitchFamily="18" charset="0"/>
              </a:rPr>
              <a:t>A </a:t>
            </a:r>
            <a:r>
              <a:rPr lang="en-IN" sz="34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partial bevel </a:t>
            </a:r>
            <a:r>
              <a:rPr lang="en-IN" sz="3400" dirty="0" smtClean="0">
                <a:latin typeface="Bradley Hand ITC" pitchFamily="66" charset="0"/>
                <a:cs typeface="Times New Roman" pitchFamily="18" charset="0"/>
              </a:rPr>
              <a:t>is placed to:</a:t>
            </a:r>
          </a:p>
          <a:p>
            <a:pPr>
              <a:buNone/>
            </a:pPr>
            <a:r>
              <a:rPr lang="en-IN" sz="3400" dirty="0" smtClean="0">
                <a:latin typeface="Bradley Hand ITC" pitchFamily="66" charset="0"/>
                <a:cs typeface="Times New Roman" pitchFamily="18" charset="0"/>
              </a:rPr>
              <a:t>   create a </a:t>
            </a:r>
            <a:r>
              <a:rPr lang="en-IN" sz="34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30- to 40-degree metal margin </a:t>
            </a:r>
            <a:r>
              <a:rPr lang="en-IN" sz="3400" dirty="0" smtClean="0">
                <a:latin typeface="Bradley Hand ITC" pitchFamily="66" charset="0"/>
                <a:cs typeface="Times New Roman" pitchFamily="18" charset="0"/>
              </a:rPr>
              <a:t>for ease in finishing the gold and to remove remaining rough enamel. </a:t>
            </a:r>
          </a:p>
          <a:p>
            <a:pPr>
              <a:buNone/>
            </a:pPr>
            <a:r>
              <a:rPr lang="en-IN" sz="3400" dirty="0" smtClean="0">
                <a:latin typeface="Bradley Hand ITC" pitchFamily="66" charset="0"/>
                <a:cs typeface="Times New Roman" pitchFamily="18" charset="0"/>
              </a:rPr>
              <a:t>    The bevel is not greater than </a:t>
            </a:r>
            <a:r>
              <a:rPr lang="en-IN" sz="34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0.2 mm in width</a:t>
            </a:r>
          </a:p>
          <a:p>
            <a:pPr>
              <a:buNone/>
            </a:pPr>
            <a:r>
              <a:rPr lang="en-US" sz="34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    </a:t>
            </a:r>
            <a:r>
              <a:rPr lang="en-US" sz="3400" dirty="0" smtClean="0">
                <a:latin typeface="Bradley Hand ITC" pitchFamily="66" charset="0"/>
                <a:cs typeface="Times New Roman" pitchFamily="18" charset="0"/>
              </a:rPr>
              <a:t>Given with </a:t>
            </a:r>
            <a:r>
              <a:rPr lang="en-US" sz="34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No. 8862 bur.</a:t>
            </a:r>
            <a:endParaRPr lang="en-IN" sz="3400" dirty="0" smtClean="0">
              <a:solidFill>
                <a:srgbClr val="FFC000"/>
              </a:solidFill>
              <a:latin typeface="Bradley Hand ITC" pitchFamily="66" charset="0"/>
              <a:cs typeface="Times New Roman" pitchFamily="18" charset="0"/>
            </a:endParaRPr>
          </a:p>
          <a:p>
            <a:pPr>
              <a:buNone/>
            </a:pPr>
            <a:endParaRPr lang="en-IN" sz="3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6564" name="Picture 4" descr="http://www.hayeshandpiece.com/www/5010/files/ma862-flame_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86200"/>
            <a:ext cx="1609725" cy="17885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 descr="C:\Users\Rhythm\Desktop\New PPTolder\Picture1.png"/>
          <p:cNvPicPr>
            <a:picLocks noChangeAspect="1" noChangeArrowheads="1"/>
          </p:cNvPicPr>
          <p:nvPr/>
        </p:nvPicPr>
        <p:blipFill>
          <a:blip r:embed="rId3"/>
          <a:srcRect t="-4543" r="68551"/>
          <a:stretch>
            <a:fillRect/>
          </a:stretch>
        </p:blipFill>
        <p:spPr bwMode="auto">
          <a:xfrm>
            <a:off x="798881" y="1626783"/>
            <a:ext cx="2020519" cy="1649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57200"/>
            <a:ext cx="3008313" cy="1162050"/>
          </a:xfrm>
        </p:spPr>
        <p:txBody>
          <a:bodyPr/>
          <a:lstStyle/>
          <a:p>
            <a:r>
              <a:rPr lang="en-US" sz="3200" dirty="0" smtClean="0"/>
              <a:t>Starting Points</a:t>
            </a:r>
            <a:endParaRPr lang="en-IN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7450" y="533400"/>
            <a:ext cx="5111750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400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    Sharp </a:t>
            </a:r>
            <a:r>
              <a:rPr lang="en-US" altLang="en-US" sz="3400" dirty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internal line </a:t>
            </a:r>
            <a:r>
              <a:rPr lang="en-US" altLang="en-US" sz="3400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 angles and retentive points at point angles </a:t>
            </a:r>
            <a:r>
              <a:rPr lang="en-US" altLang="en-US" sz="3400" dirty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angles in dentin </a:t>
            </a:r>
            <a:r>
              <a:rPr lang="en-US" altLang="en-US" sz="3400" dirty="0">
                <a:latin typeface="Bradley Hand ITC" pitchFamily="66" charset="0"/>
                <a:cs typeface="Times New Roman" pitchFamily="18" charset="0"/>
              </a:rPr>
              <a:t>serve as convenient</a:t>
            </a:r>
            <a:r>
              <a:rPr lang="en-US" altLang="en-US" sz="3400" dirty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 starting points for compacting </a:t>
            </a:r>
            <a:r>
              <a:rPr lang="en-US" altLang="en-US" sz="3400" dirty="0">
                <a:latin typeface="Bradley Hand ITC" pitchFamily="66" charset="0"/>
                <a:cs typeface="Times New Roman" pitchFamily="18" charset="0"/>
              </a:rPr>
              <a:t>of  direct gold restoration</a:t>
            </a:r>
            <a:r>
              <a:rPr lang="en-US" altLang="en-US" sz="3400" dirty="0" smtClean="0">
                <a:latin typeface="Bradley Hand ITC" pitchFamily="66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altLang="en-US" sz="3400" dirty="0" smtClean="0">
              <a:latin typeface="Bradley Hand ITC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en-US" sz="3400" dirty="0" smtClean="0">
                <a:latin typeface="Bradley Hand ITC" pitchFamily="66" charset="0"/>
                <a:cs typeface="Times New Roman" pitchFamily="18" charset="0"/>
              </a:rPr>
              <a:t>   Given with </a:t>
            </a:r>
            <a:r>
              <a:rPr lang="en-US" altLang="en-US" sz="3400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33 1/2 inverted cone bur.</a:t>
            </a:r>
            <a:endParaRPr lang="en-US" altLang="en-US" sz="3400" dirty="0">
              <a:solidFill>
                <a:srgbClr val="FFFF00"/>
              </a:solidFill>
              <a:latin typeface="Bradley Hand ITC" pitchFamily="66" charset="0"/>
              <a:cs typeface="Times New Roman" pitchFamily="18" charset="0"/>
            </a:endParaRPr>
          </a:p>
          <a:p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" name="Picture 2" descr="E:\rhythm pics\DSC01541.JPG"/>
          <p:cNvPicPr>
            <a:picLocks noChangeAspect="1" noChangeArrowheads="1"/>
          </p:cNvPicPr>
          <p:nvPr/>
        </p:nvPicPr>
        <p:blipFill>
          <a:blip r:embed="rId2" cstate="print"/>
          <a:srcRect l="22500" t="31110" r="27500" b="7778"/>
          <a:stretch>
            <a:fillRect/>
          </a:stretch>
        </p:blipFill>
        <p:spPr bwMode="auto">
          <a:xfrm>
            <a:off x="609600" y="1365251"/>
            <a:ext cx="2666999" cy="2444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1676400" y="1143000"/>
            <a:ext cx="24384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4" descr="D:\DATA VS\Gagan-sem\Untitled-Scanned-07.jpg"/>
          <p:cNvPicPr>
            <a:picLocks noChangeAspect="1" noChangeArrowheads="1"/>
          </p:cNvPicPr>
          <p:nvPr/>
        </p:nvPicPr>
        <p:blipFill>
          <a:blip r:embed="rId3" cstate="print"/>
          <a:srcRect t="-501" r="40761" b="78503"/>
          <a:stretch>
            <a:fillRect/>
          </a:stretch>
        </p:blipFill>
        <p:spPr bwMode="auto">
          <a:xfrm>
            <a:off x="533400" y="4151748"/>
            <a:ext cx="2958225" cy="209665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686238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MANIPULATION OF GOLD FOIL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9634" name="Picture 2" descr="https://images.angelpub.com/2012/28/15244/manipul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2795" y="1868359"/>
            <a:ext cx="3889405" cy="35418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3008313" cy="1162050"/>
          </a:xfrm>
        </p:spPr>
        <p:txBody>
          <a:bodyPr/>
          <a:lstStyle/>
          <a:p>
            <a:r>
              <a:rPr lang="en-US" sz="2800" dirty="0" smtClean="0"/>
              <a:t>DEGASSING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   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successful welding to occur during restoration, the gold must be in a </a:t>
            </a:r>
            <a:r>
              <a:rPr lang="en-IN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cohesive state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before compaction.</a:t>
            </a: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Because gold attracts gases that render it non-cohesive, such gases must be removed from the surface of the gold before dental compaction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" name="Picture 2" descr="C:\Users\Rhythm\Desktop\New folder\IMG_2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418" t="2112" r="15672" b="12085"/>
          <a:stretch>
            <a:fillRect/>
          </a:stretch>
        </p:blipFill>
        <p:spPr bwMode="auto">
          <a:xfrm>
            <a:off x="304800" y="1722437"/>
            <a:ext cx="3292526" cy="2773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600" i="1" dirty="0" smtClean="0">
                <a:solidFill>
                  <a:srgbClr val="FFC000"/>
                </a:solidFill>
              </a:rPr>
              <a:t/>
            </a:r>
            <a:br>
              <a:rPr lang="en-IN" sz="3600" i="1" dirty="0" smtClean="0">
                <a:solidFill>
                  <a:srgbClr val="FFC000"/>
                </a:solidFill>
              </a:rPr>
            </a:br>
            <a:endParaRPr lang="en-IN" sz="3600" i="1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3400" dirty="0" smtClean="0">
                <a:latin typeface="Bradley Hand ITC" pitchFamily="66" charset="0"/>
                <a:cs typeface="Times New Roman" pitchFamily="18" charset="0"/>
              </a:rPr>
              <a:t>Cavities in teeth have been filled since earliest times with a variety of materials, including </a:t>
            </a:r>
            <a:r>
              <a:rPr lang="en-IN" sz="34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stone chips, turpentine resin (an organic plant substance), gum, and metals</a:t>
            </a:r>
            <a:r>
              <a:rPr lang="en-IN" sz="3200" dirty="0" smtClean="0">
                <a:solidFill>
                  <a:srgbClr val="FFC000"/>
                </a:solidFill>
                <a:latin typeface="Lucida Handwriting" pitchFamily="66" charset="0"/>
                <a:cs typeface="Times New Roman" pitchFamily="18" charset="0"/>
              </a:rPr>
              <a:t>.</a:t>
            </a:r>
            <a:endParaRPr lang="en-IN" sz="3200" dirty="0">
              <a:solidFill>
                <a:srgbClr val="FFC000"/>
              </a:solidFill>
              <a:latin typeface="Lucida Handwriting" pitchFamily="66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2466" name="Picture 2" descr="https://encrypted-tbn1.gstatic.com/images?q=tbn:ANd9GcStGgHs2L6rhF9BItEQ8CTECwScf9HOTvJHlF9ZC2estm_hx07D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324729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24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2" descr="C:\Users\Rhythm\Desktop\New PPTolder\DSC01862.JPG"/>
          <p:cNvPicPr>
            <a:picLocks noChangeAspect="1" noChangeArrowheads="1"/>
          </p:cNvPicPr>
          <p:nvPr/>
        </p:nvPicPr>
        <p:blipFill>
          <a:blip r:embed="rId2" cstate="print"/>
          <a:srcRect l="1815" t="22338" b="32075"/>
          <a:stretch>
            <a:fillRect/>
          </a:stretch>
        </p:blipFill>
        <p:spPr bwMode="auto">
          <a:xfrm rot="16200000">
            <a:off x="2727213" y="2813618"/>
            <a:ext cx="4191000" cy="1459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C:\Users\Rhythm\Desktop\New PPTolder\DSC01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27432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Rhythm\Desktop\New PPTolder\DSC0195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4847" t="1684" r="32311"/>
          <a:stretch>
            <a:fillRect/>
          </a:stretch>
        </p:blipFill>
        <p:spPr bwMode="auto">
          <a:xfrm>
            <a:off x="7315200" y="2941637"/>
            <a:ext cx="1676400" cy="3763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2983992" y="1752600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5867400" y="4953000"/>
            <a:ext cx="1207008" cy="533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Degassing</a:t>
            </a:r>
            <a:endParaRPr lang="en-IN" dirty="0"/>
          </a:p>
        </p:txBody>
      </p:sp>
      <p:pic>
        <p:nvPicPr>
          <p:cNvPr id="2050" name="Picture 2" descr="C:\Users\Rhythm\Desktop\New folder\IMG_2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754" t="18435" r="15506"/>
          <a:stretch>
            <a:fillRect/>
          </a:stretch>
        </p:blipFill>
        <p:spPr bwMode="auto">
          <a:xfrm>
            <a:off x="1295400" y="1676400"/>
            <a:ext cx="3037595" cy="2239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Rhythm\Desktop\New folder\IMG_2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30800" y="3403600"/>
            <a:ext cx="3505200" cy="233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DEGASSING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6612" y="12954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UNDERHEATING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Incomplete cohesion.</a:t>
            </a:r>
          </a:p>
          <a:p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Pitting and flaking of the surface.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OVERHEATING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572000" y="1981200"/>
            <a:ext cx="4041775" cy="48768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None/>
            </a:pPr>
            <a:r>
              <a:rPr lang="en-US" altLang="en-US" sz="2800" dirty="0" smtClean="0"/>
              <a:t>   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Oversintering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and possibly contamination from tray, instruments or flame.</a:t>
            </a:r>
          </a:p>
          <a:p>
            <a:pPr marL="285750" indent="-285750">
              <a:lnSpc>
                <a:spcPct val="150000"/>
              </a:lnSpc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Incomplete cohesion</a:t>
            </a:r>
          </a:p>
          <a:p>
            <a:pPr marL="285750" indent="-285750">
              <a:lnSpc>
                <a:spcPct val="150000"/>
              </a:lnSpc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Embrittlement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Poor compaction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ISOLATION</a:t>
            </a:r>
            <a:endParaRPr lang="en-IN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</p:spPr>
        <p:txBody>
          <a:bodyPr/>
          <a:lstStyle/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Bradley Hand ITC" pitchFamily="66" charset="0"/>
                <a:cs typeface="Times New Roman" pitchFamily="18" charset="0"/>
              </a:rPr>
              <a:t>The operating field should be well isolated with the help of rubber dam</a:t>
            </a:r>
            <a:r>
              <a:rPr lang="en-US" sz="2800" dirty="0" smtClean="0">
                <a:latin typeface="Bradley Hand ITC" pitchFamily="66" charset="0"/>
                <a:cs typeface="Times New Roman" pitchFamily="18" charset="0"/>
              </a:rPr>
              <a:t>.</a:t>
            </a:r>
            <a:endParaRPr lang="en-IN" sz="2800" dirty="0">
              <a:latin typeface="Bradley Hand ITC" pitchFamily="66" charset="0"/>
              <a:cs typeface="Times New Roman" pitchFamily="18" charset="0"/>
            </a:endParaRPr>
          </a:p>
        </p:txBody>
      </p:sp>
      <p:pic>
        <p:nvPicPr>
          <p:cNvPr id="71682" name="Picture 2" descr="E:\Final-Photo\00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60722"/>
            <a:ext cx="4038600" cy="3163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COMPACTION OF GOLD FOIL</a:t>
            </a:r>
            <a:endParaRPr lang="en-IN" dirty="0"/>
          </a:p>
        </p:txBody>
      </p:sp>
      <p:pic>
        <p:nvPicPr>
          <p:cNvPr id="2050" name="Picture 2" descr="C:\Users\Rhythm\Desktop\New folder\IMG_2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57400"/>
            <a:ext cx="4731543" cy="3154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96796"/>
            <a:ext cx="7756263" cy="69860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Condensors</a:t>
            </a:r>
            <a:r>
              <a:rPr lang="en-US" dirty="0" smtClean="0"/>
              <a:t>- Automatic Spring Loaded  </a:t>
            </a:r>
            <a:endParaRPr lang="en-IN" dirty="0"/>
          </a:p>
        </p:txBody>
      </p:sp>
      <p:pic>
        <p:nvPicPr>
          <p:cNvPr id="1026" name="Picture 2" descr="C:\Users\Rhythm\Desktop\New folder\IMG_2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71500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142086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Starting the Restoration</a:t>
            </a:r>
            <a:endParaRPr lang="en-IN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The round </a:t>
            </a:r>
            <a:r>
              <a:rPr lang="en-US" dirty="0" err="1" smtClean="0">
                <a:latin typeface="Bradley Hand ITC" pitchFamily="66" charset="0"/>
                <a:cs typeface="Times New Roman" pitchFamily="18" charset="0"/>
              </a:rPr>
              <a:t>condensors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 are used to condense foil  in the starting retention points.</a:t>
            </a:r>
          </a:p>
          <a:p>
            <a:endParaRPr lang="en-US" dirty="0" smtClean="0">
              <a:latin typeface="Bradley Hand ITC" pitchFamily="66" charset="0"/>
              <a:cs typeface="Times New Roman" pitchFamily="18" charset="0"/>
            </a:endParaRPr>
          </a:p>
          <a:p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They come in 0.4 to 0.55 mm in diameter.</a:t>
            </a:r>
          </a:p>
          <a:p>
            <a:endParaRPr lang="en-US" dirty="0" smtClean="0">
              <a:latin typeface="Bradley Hand ITC" pitchFamily="66" charset="0"/>
              <a:cs typeface="Times New Roman" pitchFamily="18" charset="0"/>
            </a:endParaRPr>
          </a:p>
          <a:p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The smaller the nib face size (i.e., area), the greater the pounds per square inch delivered (given a constant </a:t>
            </a:r>
            <a:r>
              <a:rPr lang="en-IN" dirty="0" err="1" smtClean="0">
                <a:latin typeface="Bradley Hand ITC" pitchFamily="66" charset="0"/>
                <a:cs typeface="Times New Roman" pitchFamily="18" charset="0"/>
              </a:rPr>
              <a:t>malleting</a:t>
            </a: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 force</a:t>
            </a:r>
            <a:r>
              <a:rPr lang="en-IN" dirty="0" smtClean="0">
                <a:latin typeface="Bradley Hand ITC" pitchFamily="66" charset="0"/>
              </a:rPr>
              <a:t>)</a:t>
            </a:r>
            <a:endParaRPr lang="en-IN" dirty="0"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Round nibs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Rhythm\Desktop\New folder\IMG_2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00" y="2286000"/>
            <a:ext cx="3544200" cy="22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The line of direction of compaction should bisect the line angle and trisect the point angle.</a:t>
            </a:r>
          </a:p>
          <a:p>
            <a:endParaRPr lang="en-US" dirty="0" smtClean="0">
              <a:latin typeface="Bradley Hand ITC" pitchFamily="66" charset="0"/>
              <a:cs typeface="Times New Roman" pitchFamily="18" charset="0"/>
            </a:endParaRPr>
          </a:p>
          <a:p>
            <a:endParaRPr lang="en-US" dirty="0" smtClean="0">
              <a:latin typeface="Bradley Hand ITC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First layer of foil anchored into the retention point in the  </a:t>
            </a:r>
            <a:r>
              <a:rPr lang="en-US" dirty="0" err="1" smtClean="0">
                <a:latin typeface="Bradley Hand ITC" pitchFamily="66" charset="0"/>
                <a:cs typeface="Times New Roman" pitchFamily="18" charset="0"/>
              </a:rPr>
              <a:t>mesiobuccal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 point angle.</a:t>
            </a:r>
            <a:endParaRPr lang="en-IN" dirty="0"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 descr="D:\DATA VS\Gagan-sem\Untitled-Scanned-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-1084" r="48040" b="78503"/>
          <a:stretch>
            <a:fillRect/>
          </a:stretch>
        </p:blipFill>
        <p:spPr bwMode="auto">
          <a:xfrm>
            <a:off x="304747" y="609600"/>
            <a:ext cx="3200453" cy="22098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VAIO\Documents\Gold is still the best\DSC01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04872"/>
            <a:ext cx="2514600" cy="2114928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362200" y="4343400"/>
            <a:ext cx="1676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CONDENSATION FORCE</a:t>
            </a:r>
            <a:r>
              <a:rPr lang="en-US" b="1" dirty="0">
                <a:latin typeface="Script MT Bold" pitchFamily="66" charset="0"/>
                <a:cs typeface="Times New Roman" pitchFamily="18" charset="0"/>
              </a:rPr>
              <a:t/>
            </a:r>
            <a:br>
              <a:rPr lang="en-US" b="1" dirty="0">
                <a:latin typeface="Script MT Bold" pitchFamily="66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3650" y="700087"/>
            <a:ext cx="5111750" cy="5853113"/>
          </a:xfrm>
        </p:spPr>
        <p:txBody>
          <a:bodyPr>
            <a:normAutofit/>
          </a:bodyPr>
          <a:lstStyle/>
          <a:p>
            <a:pPr marL="722313" lvl="1" indent="-273050" algn="just"/>
            <a:r>
              <a:rPr lang="en-US" sz="3300" dirty="0">
                <a:latin typeface="Bradley Hand ITC" pitchFamily="66" charset="0"/>
                <a:cs typeface="Times New Roman" pitchFamily="18" charset="0"/>
              </a:rPr>
              <a:t>Exert </a:t>
            </a:r>
            <a:r>
              <a:rPr lang="en-US" sz="3300" dirty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15lb/</a:t>
            </a:r>
            <a:r>
              <a:rPr lang="en-US" sz="3300" dirty="0" err="1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sq</a:t>
            </a:r>
            <a:r>
              <a:rPr lang="en-US" sz="3300" dirty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 inch of force </a:t>
            </a:r>
            <a:r>
              <a:rPr lang="en-US" sz="3300" dirty="0">
                <a:latin typeface="Bradley Hand ITC" pitchFamily="66" charset="0"/>
                <a:cs typeface="Times New Roman" pitchFamily="18" charset="0"/>
              </a:rPr>
              <a:t>on the condenser nib less force is needed for small condenser nibs than for larger ones.</a:t>
            </a:r>
            <a:r>
              <a:rPr lang="en-US" sz="3300" b="1" dirty="0">
                <a:latin typeface="Bradley Hand ITC" pitchFamily="66" charset="0"/>
                <a:cs typeface="Times New Roman" pitchFamily="18" charset="0"/>
              </a:rPr>
              <a:t> </a:t>
            </a:r>
          </a:p>
          <a:p>
            <a:pPr marL="722313" lvl="1" indent="-273050" algn="just">
              <a:buNone/>
            </a:pPr>
            <a:endParaRPr lang="en-US" sz="3300" b="1" dirty="0">
              <a:latin typeface="Bradley Hand ITC" pitchFamily="66" charset="0"/>
              <a:cs typeface="Times New Roman" pitchFamily="18" charset="0"/>
            </a:endParaRPr>
          </a:p>
          <a:p>
            <a:pPr marL="722313" lvl="1" indent="-273050" algn="just"/>
            <a:r>
              <a:rPr lang="en-US" sz="3300" dirty="0">
                <a:latin typeface="Bradley Hand ITC" pitchFamily="66" charset="0"/>
                <a:cs typeface="Times New Roman" pitchFamily="18" charset="0"/>
              </a:rPr>
              <a:t>Force of condensation must be at </a:t>
            </a:r>
            <a:r>
              <a:rPr lang="en-US" sz="3300" dirty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45° to cavity walls and floors </a:t>
            </a:r>
          </a:p>
          <a:p>
            <a:pPr marL="722313" lvl="1" indent="-273050" algn="just"/>
            <a:endParaRPr lang="en-US" sz="3300" dirty="0">
              <a:cs typeface="Times New Roman" pitchFamily="18" charset="0"/>
            </a:endParaRPr>
          </a:p>
          <a:p>
            <a:pPr marL="722313" lvl="1" indent="-273050" algn="just">
              <a:buNone/>
            </a:pPr>
            <a:endParaRPr lang="en-US" sz="3300" dirty="0"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5" descr="D:\DATA VS\Gagan-sem\Untitled-Scanned-07.jpg"/>
          <p:cNvPicPr>
            <a:picLocks noChangeAspect="1" noChangeArrowheads="1"/>
          </p:cNvPicPr>
          <p:nvPr/>
        </p:nvPicPr>
        <p:blipFill>
          <a:blip r:embed="rId2" cstate="print"/>
          <a:srcRect l="11320" t="28622" r="11697" b="38599"/>
          <a:stretch>
            <a:fillRect/>
          </a:stretch>
        </p:blipFill>
        <p:spPr bwMode="auto">
          <a:xfrm>
            <a:off x="195385" y="1828800"/>
            <a:ext cx="383084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596545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7" y="0"/>
            <a:ext cx="3008313" cy="1162050"/>
          </a:xfrm>
        </p:spPr>
        <p:txBody>
          <a:bodyPr/>
          <a:lstStyle/>
          <a:p>
            <a:r>
              <a:rPr lang="en-US" sz="2400" dirty="0" smtClean="0"/>
              <a:t>TIE FORMATION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Bradley Hand ITC" pitchFamily="66" charset="0"/>
                <a:cs typeface="Times New Roman" pitchFamily="18" charset="0"/>
              </a:rPr>
              <a:t>   Two opposite starting points are filled with gold to form a tie which acts as a foundation for the restoration</a:t>
            </a:r>
            <a:endParaRPr lang="en-IN" sz="3400" dirty="0">
              <a:latin typeface="Bradley Hand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2" descr="C:\Users\VAIO\Documents\Gold is still the best\DSC01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12606"/>
            <a:ext cx="2819400" cy="2371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DATA VS\Gagan-sem\Untitled-Scanned-01a.jpg"/>
          <p:cNvPicPr>
            <a:picLocks noChangeAspect="1" noChangeArrowheads="1"/>
          </p:cNvPicPr>
          <p:nvPr/>
        </p:nvPicPr>
        <p:blipFill>
          <a:blip r:embed="rId3" cstate="print"/>
          <a:srcRect l="17854" r="19653" b="74306"/>
          <a:stretch>
            <a:fillRect/>
          </a:stretch>
        </p:blipFill>
        <p:spPr bwMode="auto">
          <a:xfrm>
            <a:off x="533400" y="1371600"/>
            <a:ext cx="279943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852487"/>
            <a:ext cx="5111750" cy="5853113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Giovanni </a:t>
            </a:r>
            <a:r>
              <a:rPr lang="en-IN" dirty="0" err="1" smtClean="0">
                <a:latin typeface="Bradley Hand ITC" pitchFamily="66" charset="0"/>
                <a:cs typeface="Times New Roman" pitchFamily="18" charset="0"/>
              </a:rPr>
              <a:t>d'Arcoli</a:t>
            </a: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 recommended</a:t>
            </a: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 </a:t>
            </a:r>
            <a:r>
              <a:rPr lang="en-IN" u="sng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gold</a:t>
            </a: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-leaf (gold beaten into very thin sheets) fillings </a:t>
            </a: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in </a:t>
            </a: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1484. </a:t>
            </a:r>
          </a:p>
          <a:p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The renowned French physician </a:t>
            </a:r>
            <a:r>
              <a:rPr lang="en-IN" b="1" dirty="0" err="1" smtClean="0">
                <a:latin typeface="Bradley Hand ITC" pitchFamily="66" charset="0"/>
                <a:cs typeface="Times New Roman" pitchFamily="18" charset="0"/>
              </a:rPr>
              <a:t>Ambroise</a:t>
            </a:r>
            <a:r>
              <a:rPr lang="en-IN" b="1" dirty="0" smtClean="0">
                <a:latin typeface="Bradley Hand ITC" pitchFamily="66" charset="0"/>
                <a:cs typeface="Times New Roman" pitchFamily="18" charset="0"/>
              </a:rPr>
              <a:t> </a:t>
            </a:r>
            <a:r>
              <a:rPr lang="en-IN" b="1" dirty="0" err="1" smtClean="0">
                <a:latin typeface="Bradley Hand ITC" pitchFamily="66" charset="0"/>
                <a:cs typeface="Times New Roman" pitchFamily="18" charset="0"/>
              </a:rPr>
              <a:t>Paré</a:t>
            </a:r>
            <a:r>
              <a:rPr lang="en-IN" b="1" dirty="0" smtClean="0">
                <a:latin typeface="Bradley Hand ITC" pitchFamily="66" charset="0"/>
                <a:cs typeface="Times New Roman" pitchFamily="18" charset="0"/>
              </a:rPr>
              <a:t> </a:t>
            </a: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(1510-1590) used lead or cork to fill teeth.</a:t>
            </a:r>
            <a:endParaRPr lang="en-IN" dirty="0"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42" name="Picture 2" descr="https://encrypted-tbn3.gstatic.com/images?q=tbn:ANd9GcSy-0bME_ldHGkJ7S3GzNtaklzkjdC1r4uyyvlPcfF3wXHkKi-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22349"/>
            <a:ext cx="2449830" cy="4083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STEPPING</a:t>
            </a:r>
            <a:endParaRPr lang="en-IN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IN" sz="3200" dirty="0" smtClean="0">
                <a:latin typeface="Bradley Hand ITC" pitchFamily="66" charset="0"/>
                <a:cs typeface="Times New Roman" pitchFamily="18" charset="0"/>
              </a:rPr>
              <a:t>Each succeeding step of the </a:t>
            </a:r>
            <a:r>
              <a:rPr lang="en-IN" sz="32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condenser overlaps (by half) the previous one </a:t>
            </a:r>
            <a:r>
              <a:rPr lang="en-IN" sz="3200" dirty="0" smtClean="0">
                <a:latin typeface="Bradley Hand ITC" pitchFamily="66" charset="0"/>
                <a:cs typeface="Times New Roman" pitchFamily="18" charset="0"/>
              </a:rPr>
              <a:t>as the condenser is moved toward the periphery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 smtClean="0">
              <a:latin typeface="Bradley Hand ITC" pitchFamily="66" charset="0"/>
              <a:cs typeface="Times New Roman" pitchFamily="18" charset="0"/>
            </a:endParaRPr>
          </a:p>
          <a:p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Some compaction also occurs by </a:t>
            </a: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lateral movement of the gold against surrounding preparation wall</a:t>
            </a: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.</a:t>
            </a:r>
            <a:endParaRPr lang="en-IN" dirty="0"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" name="Picture 7" descr="D:\DATA VS\Gagan-sem\Untitled-Scanned-07a.jpg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 l="9723" r="7355" b="31360"/>
          <a:stretch>
            <a:fillRect/>
          </a:stretch>
        </p:blipFill>
        <p:spPr bwMode="auto">
          <a:xfrm>
            <a:off x="533400" y="1998425"/>
            <a:ext cx="2877512" cy="242117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STEPPING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157287"/>
            <a:ext cx="5111750" cy="5853113"/>
          </a:xfrm>
        </p:spPr>
        <p:txBody>
          <a:bodyPr/>
          <a:lstStyle/>
          <a:p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The most efficient compaction occurs </a:t>
            </a: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directly under the nib face.</a:t>
            </a:r>
          </a:p>
          <a:p>
            <a:endParaRPr lang="en-IN" dirty="0" smtClean="0">
              <a:solidFill>
                <a:srgbClr val="FFC000"/>
              </a:solidFill>
              <a:latin typeface="Bradley Hand ITC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Carried out with a </a:t>
            </a:r>
            <a:r>
              <a:rPr lang="en-US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round </a:t>
            </a:r>
            <a:r>
              <a:rPr lang="en-US" dirty="0" err="1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condensor</a:t>
            </a:r>
            <a:r>
              <a:rPr lang="en-US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 nib.</a:t>
            </a:r>
            <a:endParaRPr lang="en-IN" dirty="0" smtClean="0">
              <a:solidFill>
                <a:srgbClr val="FFC000"/>
              </a:solidFill>
              <a:latin typeface="Bradley Hand ITC" pitchFamily="66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1" descr="C:\Users\Rhythm\Desktop\New PPTolder\DSC0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429000" cy="1718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BANKING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700087"/>
            <a:ext cx="5111750" cy="5853113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This is accomplished by </a:t>
            </a:r>
            <a:r>
              <a:rPr lang="en-US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covering each wall from its floor or axial wall to the </a:t>
            </a:r>
            <a:r>
              <a:rPr lang="en-US" dirty="0" err="1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cavosurface</a:t>
            </a:r>
            <a:r>
              <a:rPr lang="en-US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 margin 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with the direct gold material.</a:t>
            </a:r>
          </a:p>
          <a:p>
            <a:endParaRPr lang="en-US" dirty="0" smtClean="0">
              <a:latin typeface="Bradley Hand ITC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parallelogram </a:t>
            </a:r>
            <a:r>
              <a:rPr lang="en-US" dirty="0" err="1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condensor</a:t>
            </a:r>
            <a:r>
              <a:rPr lang="en-US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is used for wedging and building gold against walls of cavities.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6" descr="D:\DATA VS\Gagan-sem\Untitled-Scanned-01a.jpg"/>
          <p:cNvPicPr>
            <a:picLocks noChangeAspect="1" noChangeArrowheads="1"/>
          </p:cNvPicPr>
          <p:nvPr/>
        </p:nvPicPr>
        <p:blipFill>
          <a:blip r:embed="rId2" cstate="print"/>
          <a:srcRect t="30511" b="42188"/>
          <a:stretch>
            <a:fillRect/>
          </a:stretch>
        </p:blipFill>
        <p:spPr bwMode="auto">
          <a:xfrm>
            <a:off x="237565" y="2057400"/>
            <a:ext cx="349623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wall is built from its 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floor or axial wall to </a:t>
            </a:r>
            <a:r>
              <a:rPr lang="en-US" dirty="0" err="1" smtClean="0">
                <a:latin typeface="Bradley Hand ITC" pitchFamily="66" charset="0"/>
                <a:cs typeface="Times New Roman" pitchFamily="18" charset="0"/>
              </a:rPr>
              <a:t>cavosurface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 margin.</a:t>
            </a:r>
          </a:p>
          <a:p>
            <a:endParaRPr lang="en-US" dirty="0" smtClean="0">
              <a:latin typeface="Bradley Hand ITC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   "Banking" </a:t>
            </a:r>
            <a:r>
              <a:rPr lang="en-US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should be performed simultaneously 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on the surrounding walls of the preparation.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 descr="D:\DATA VS\Gagan-sem\Untitled-Scanned-01a.jpg"/>
          <p:cNvPicPr>
            <a:picLocks noChangeAspect="1" noChangeArrowheads="1"/>
          </p:cNvPicPr>
          <p:nvPr/>
        </p:nvPicPr>
        <p:blipFill>
          <a:blip r:embed="rId2" cstate="print"/>
          <a:srcRect t="30511" b="42188"/>
          <a:stretch>
            <a:fillRect/>
          </a:stretch>
        </p:blipFill>
        <p:spPr bwMode="auto">
          <a:xfrm>
            <a:off x="609600" y="1600200"/>
            <a:ext cx="2895600" cy="157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SHOULDER FORMATION</a:t>
            </a:r>
            <a:endParaRPr lang="en-IN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>
              <a:cs typeface="Times New Roman" pitchFamily="18" charset="0"/>
            </a:endParaRPr>
          </a:p>
          <a:p>
            <a:pPr marL="419100" indent="-382588" algn="just">
              <a:lnSpc>
                <a:spcPct val="120000"/>
              </a:lnSpc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dirty="0" smtClean="0">
                <a:latin typeface="Bradley Hand ITC" pitchFamily="66" charset="0"/>
                <a:cs typeface="Times New Roman" pitchFamily="18" charset="0"/>
              </a:rPr>
              <a:t>Sometimes</a:t>
            </a:r>
            <a:r>
              <a:rPr lang="en-US" sz="3400" dirty="0">
                <a:latin typeface="Bradley Hand ITC" pitchFamily="66" charset="0"/>
                <a:cs typeface="Times New Roman" pitchFamily="18" charset="0"/>
              </a:rPr>
              <a:t>, to complete a build-up, it is necessary to connect two opposing walls with the direct gold material.</a:t>
            </a:r>
          </a:p>
          <a:p>
            <a:pPr marL="419100" indent="-382588" algn="just">
              <a:lnSpc>
                <a:spcPct val="120000"/>
              </a:lnSpc>
              <a:buNone/>
            </a:pPr>
            <a:endParaRPr lang="en-US" sz="3400" dirty="0">
              <a:latin typeface="Bradley Hand ITC" pitchFamily="66" charset="0"/>
              <a:cs typeface="Times New Roman" pitchFamily="18" charset="0"/>
            </a:endParaRPr>
          </a:p>
          <a:p>
            <a:pPr marL="419100" indent="-382588" algn="just">
              <a:lnSpc>
                <a:spcPct val="120000"/>
              </a:lnSpc>
              <a:buNone/>
            </a:pPr>
            <a:r>
              <a:rPr lang="en-US" sz="3400" dirty="0" smtClean="0">
                <a:latin typeface="Bradley Hand ITC" pitchFamily="66" charset="0"/>
                <a:cs typeface="Times New Roman" pitchFamily="18" charset="0"/>
              </a:rPr>
              <a:t>   These </a:t>
            </a:r>
            <a:r>
              <a:rPr lang="en-US" sz="3400" dirty="0">
                <a:latin typeface="Bradley Hand ITC" pitchFamily="66" charset="0"/>
                <a:cs typeface="Times New Roman" pitchFamily="18" charset="0"/>
              </a:rPr>
              <a:t>three steps should completely fill up the cavity preparation, but the build-up should continue until the preparation is overfilled</a:t>
            </a:r>
            <a:endParaRPr lang="en-IN" sz="3400" dirty="0"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5" descr="D:\DATA VS\Gagan-sem\Untitled-Scanned-01a.jpg"/>
          <p:cNvPicPr>
            <a:picLocks noChangeAspect="1" noChangeArrowheads="1"/>
          </p:cNvPicPr>
          <p:nvPr/>
        </p:nvPicPr>
        <p:blipFill>
          <a:blip r:embed="rId2" cstate="print"/>
          <a:srcRect t="62630" b="5252"/>
          <a:stretch>
            <a:fillRect/>
          </a:stretch>
        </p:blipFill>
        <p:spPr bwMode="auto">
          <a:xfrm>
            <a:off x="228600" y="2438400"/>
            <a:ext cx="3231126" cy="1922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359316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PAVING OR LAMINATING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1004887"/>
            <a:ext cx="5111750" cy="585311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Foot </a:t>
            </a:r>
            <a:r>
              <a:rPr lang="en-US" dirty="0" err="1" smtClean="0">
                <a:solidFill>
                  <a:srgbClr val="FFC000"/>
                </a:solidFill>
              </a:rPr>
              <a:t>condensors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are used for </a:t>
            </a:r>
            <a:r>
              <a:rPr lang="en-US" dirty="0" smtClean="0">
                <a:solidFill>
                  <a:srgbClr val="FFC000"/>
                </a:solidFill>
              </a:rPr>
              <a:t>“after -condensation”</a:t>
            </a:r>
          </a:p>
          <a:p>
            <a:endParaRPr lang="en-US" dirty="0" smtClean="0"/>
          </a:p>
          <a:p>
            <a:r>
              <a:rPr lang="en-US" dirty="0" smtClean="0"/>
              <a:t>A controlled amount of excess is built up to allow normal contour.</a:t>
            </a:r>
          </a:p>
          <a:p>
            <a:endParaRPr lang="en-US" dirty="0" smtClean="0"/>
          </a:p>
          <a:p>
            <a:r>
              <a:rPr lang="en-US" dirty="0" smtClean="0"/>
              <a:t>Every part of </a:t>
            </a:r>
            <a:r>
              <a:rPr lang="en-US" dirty="0" err="1" smtClean="0"/>
              <a:t>cavosurface</a:t>
            </a:r>
            <a:r>
              <a:rPr lang="en-US" dirty="0" smtClean="0"/>
              <a:t> should be covered with gold.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7" name="Picture 3" descr="C:\Users\Rhythm\Desktop\New PPTolder\DSC01808.JPG"/>
          <p:cNvPicPr>
            <a:picLocks noChangeAspect="1" noChangeArrowheads="1"/>
          </p:cNvPicPr>
          <p:nvPr/>
        </p:nvPicPr>
        <p:blipFill>
          <a:blip r:embed="rId2" cstate="print"/>
          <a:srcRect l="26667" r="16667" b="30000"/>
          <a:stretch>
            <a:fillRect/>
          </a:stretch>
        </p:blipFill>
        <p:spPr bwMode="auto">
          <a:xfrm>
            <a:off x="685800" y="3983691"/>
            <a:ext cx="2362200" cy="2188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981200" y="51054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C:\Users\Rhythm\Desktop\New folder\IMG_2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26451"/>
            <a:ext cx="2514600" cy="2405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BURNISHING</a:t>
            </a:r>
            <a:endParaRPr lang="en-IN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6050" y="700087"/>
            <a:ext cx="5111750" cy="5853113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Done with round and Beaver tail </a:t>
            </a:r>
            <a:r>
              <a:rPr lang="en-US" dirty="0" err="1" smtClean="0">
                <a:latin typeface="Bradley Hand ITC" pitchFamily="66" charset="0"/>
              </a:rPr>
              <a:t>burnisher</a:t>
            </a:r>
            <a:r>
              <a:rPr lang="en-US" dirty="0" smtClean="0">
                <a:latin typeface="Bradley Hand ITC" pitchFamily="66" charset="0"/>
              </a:rPr>
              <a:t>.</a:t>
            </a:r>
          </a:p>
          <a:p>
            <a:endParaRPr lang="en-US" dirty="0" smtClean="0">
              <a:latin typeface="Bradley Hand ITC" pitchFamily="66" charset="0"/>
            </a:endParaRPr>
          </a:p>
          <a:p>
            <a:pPr marL="419100" indent="-382588">
              <a:lnSpc>
                <a:spcPct val="90000"/>
              </a:lnSpc>
              <a:buNone/>
            </a:pP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   Enhance surface hardening.</a:t>
            </a:r>
          </a:p>
          <a:p>
            <a:pPr marL="36512" indent="0">
              <a:lnSpc>
                <a:spcPct val="90000"/>
              </a:lnSpc>
              <a:buNone/>
            </a:pPr>
            <a:endParaRPr lang="en-US" dirty="0" smtClean="0">
              <a:latin typeface="Bradley Hand ITC" pitchFamily="66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  <a:buNone/>
            </a:pP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  Adapt the material more to the margins.</a:t>
            </a:r>
          </a:p>
          <a:p>
            <a:pPr marL="36512" indent="0">
              <a:lnSpc>
                <a:spcPct val="90000"/>
              </a:lnSpc>
              <a:buNone/>
            </a:pPr>
            <a:endParaRPr lang="en-US" dirty="0" smtClean="0">
              <a:latin typeface="Bradley Hand ITC" pitchFamily="66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  <a:buNone/>
            </a:pP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   Eliminates  voids from the surface and margin.</a:t>
            </a:r>
          </a:p>
          <a:p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Rhythm\Desktop\New PPTolder\DSC01813.JPG"/>
          <p:cNvPicPr>
            <a:picLocks noChangeAspect="1" noChangeArrowheads="1"/>
          </p:cNvPicPr>
          <p:nvPr/>
        </p:nvPicPr>
        <p:blipFill>
          <a:blip r:embed="rId2" cstate="print"/>
          <a:srcRect l="18750" t="12500" r="22321" b="12500"/>
          <a:stretch>
            <a:fillRect/>
          </a:stretch>
        </p:blipFill>
        <p:spPr bwMode="auto">
          <a:xfrm>
            <a:off x="464457" y="2057400"/>
            <a:ext cx="3193143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FINISHING &amp; POLISHING</a:t>
            </a:r>
            <a:endParaRPr lang="en-IN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458" name="AutoShape 2" descr="data:image/jpeg;base64,/9j/4AAQSkZJRgABAQAAAQABAAD/2wCEAAkGBxQSEhUUEhQUFBUXFBQYFRgXGBcWFxcXGBcXFhcXFxocHyggGBomHBUXITEiJSotLi4uGB8zODMsNygtLisBCgoKDg0OGxAQGywlHyQ0LCwsLywvLC8vNC0sLCwsLCwsLSwsLCwsLywuLCwsLCwsLCwsLCwsLywsLCwsLCwsLP/AABEIAL8BCAMBIgACEQEDEQH/xAAcAAABBQEBAQAAAAAAAAAAAAAAAgMEBQYBBwj/xABGEAACAQIEAwYCBwUGBQMFAAABAgMAEQQSITEFE0EGIlFhcYEykQcUI0JyobFSYsHR8DNTgpLh8SRDc6LCo8PSNFRjg5P/xAAZAQACAwEAAAAAAAAAAAAAAAAAAgEDBAX/xAAwEQACAQMDAgQFBAIDAAAAAAAAAQIDESEEEjFBURNhcfAigaGx4SMykdEU8QVCUv/aAAwDAQACEQMRAD8A9xooooAKKKKACiiigAooooAKKKKACiiq/jnF48JC00pOVbaAXZmOiog+8zGwA86ALCmVxSFsodS3gCCflvWAxOIbEtbGGQsbMuChcrHEv3frUi2LyHqt8vQKbXM6Hs5hCoB4dEg0IMSqrKfFSLMCPEG9U+Mm7RyPsssm3orJYPCuv/0mNaw2jxA5oHkS1pPL4qlpxjFx/wBvhOYOjYZw19Nyj5begZqZVIshxZoqKoB2si2MWLDeH1WdrepVSv50ziuN4l9MNhgi9ZcU3LUfhjW7sfXL61LqRXUjazS0VkeRO+svEnQ66QxQxqPaRJGNvxUTYzG4VS914hCouwASPEqAL5hltHL6AKfC+1LGtGXBLg0a6is32b7bYXGkrG+SQbo9gT0JQglZBcEXUnUVoZHspNxoNybD3NWkNWF0VleHds4zH9r/AGocoEjGdpCoGZ1QEkLckXOhI0JuL6LA4xJkDxtmU7H8iCDqCDoQdRUKSaBxaJFFFFSQFFFFABRRRQAUUUUAFFFFABRRRQAVyu0UAFFFFABRRRQAUUUUAFYntniScTGLKyQBXAJ3xMxMUPQ6qvMYXB1ZT0ramvK+1GILvGFJBn4hI5sTrHADCo/CeXe37x8ao1FTZH1/2/oWUo7pGq4fwiOIFoznMhzM9gC8h3YmryIhR59Tt8vKo2CiCRKD91f96rExhnchTZB18elZdTqnRShHHf1JhT3tyZK4kkLHNYB97qbMfXxqml4wIbh3cE6oqZmkKnZiig2H7xsPOnmnZ2kMFykIJa280i3PLDWIVbixO56WGposQxGKlubpOseJhYaXVkWN19VZVPpIKjSQepqWqO3pyFSfhxvEf4l2kxWRmU8pFUsS1pJSACSMq91Tp4tVBPjXaMviHlka0ZUNKcjCRskZsmVN9DppY771FTGmOds0gcSSMEfPmhYGwEL2vypAbhTaxGh37qsBweRoI7raNSe6cuYwrPzYgACQWsLG+lm30selLw6WEu/OX5MmlSnVWfLjC5yvUuezj2bJlSIStJC4XRVnQsI37p2JUqfHMovpWtwSWyMCyMSVKsSe8LhlDbmxVt/DpXnrTPHE/Nth/tZGVmDSNnaUyxlETU201vuugI1rXcPcTYdZkvEZBBOgBJF2YK6lTp92+wPf6Vj1cYzanDnF/UIxnTupYWbehkO3EwhnZMNdc7/8QnLjeJWlYZZDn2BzEHTLc3uDevQOyWCRoMRHIc0YxGiXIVFEcLgLY90X7+mgzVku0WBmduYgXnHOuU5uTiAmbKrLc2fTZrjvHpqKrhHa2XlKJZFw8ct5JeWQGXRYo0LMpEasq6XsSVIv0ooVLq5qnDfFJPODvEMJLisQ0mDnOHw+WyMVEkzAszGzEnKlyCtzmsdbWq87JYafhxlmfFSYmInNiEkHeUH4p0N9xuw6gHqBXeCLFywIVKxjurcbgWF7/e/F1tT3EuKnDBXCcwFsrC+6kG4tY3uAd7DxIpVWl4honpoKnbt5npam+1drO9jcWMjQXJ5OQxk6lsPKC0B9gGT/APWa0VbjkNWdgooooICiiigAooooAKKKKACiiigAooooAKKKKACiiigAooooAZxk4jjd20CKzH0UEn9K8vw8ZfiGFiOpgwis/wD1JDck++vvW77ZyWwki7cwxw//ANpEi/8AOsj2TfmcTxsv3VYRD1VUJ/UVkrZqwj6v7L+y6niEpGk7SYjl4c23PdHuD/KqON2SBI00kk0BG4GxI87HfoWB6VP7eP8AYJbrKPlZv9KhYSMSb3sqKB0IuGJIPjYj5VytVK9S5ppRtSLTAOMOwi+4UHLAFyXXRwANyQVb/N0FZ3jkJjjRyuQYWa3Qt9VxJyre2gVXyjfaGtHhMOXAd9JQVZGtsBtYeDC+YfvEdBZjiDwzs8VnkDxvFIqLmDK+m+wsQdTYfEL30rRpqnhyUlyZ5xvdGCfgLRMXgKNZswjlUZgQQ2WKb4oxcdbjW2gq14JxRZBe5DA6q1g6taxVwNmtYeBAB13rvDuEcQyiIwoGTuGeVwEkCkhZERLubgAkHLqdzTnE+xgjtM0ryYw5Y4uWqxRszGwVl7xdNCTmYkKGIsa6mqennbY8+ROj1FSm7VFeJBx+IjXGyZzd8kfKXKWchs5flKAWN9LlR01rRdncJNypFkSWGMOXivkD97vuCvesubvC9j3jpoKvOFdjsPHH9qonlYDmSyC7Ejoh/wCWg6KtretzSMRw6fDKTCXxMNjmidrzqLW+ylY/aaD4ZDc/t9DFXe6UYRSxkqm1KpKd+St4hcIxJBaKaJ1IFt3UnTxsTt8qbmwUcfCuIIqIADjhooF7s5Qm25AZdd9BUbHcSjkhkdToEQOCCrKyN3ldTqrADY1I4xiyMFxBct0kOK5bD9sRg8th+9Y2O19NDa+XTq1SaXct5hFspeFYwEWB2tfQi1xcAg7G2vvVhisKkq2dQ67j9P0JFuoJFUPDYme8eChMzBu9kICIW1vJITYG1tNWtbStBheyGLYH6wQAfuwzMnvcKGv/AIwKiNGUndYOvqdTShhu77Is+H4jlzYeT7rZsNL0tm78LH0dcg/6tbOslH2DwxQhg4LCxNog48w4UsGHQ3vV5wXGtIrLJbmxNy5baAsACrgdAylWA6ZrdK3QjtVjiVZKUm0WNFFFMVhRRRQAUUUUAFFFFABRRRQAUUUUAFFFFABRRRQAUUVygDPdtj9lCv7WLw//AGPzf/brHfRtNc4lz/zMXiPyyD/xrXdtlv8AVAP/ALxfkIZ6wv0fOFjYdPrkwPuf9qxVWlXXyX83L0v0ZF/28xPeij8AXP6D+NM8NW6uhJF8m24uAvvsd9Kre182fEv5GNR6AA/xNSsA2o8wQQfDf8jr865FXm5vjH9JI087tyrblsq3UZTqQDbXQ5b+9d7PIqxLa2Y35hta7g5WHoCMoGwCgDQVGhCqlhZVurCwsFYEEaeFwKZiZ1ZihjXMSxjkLKBfNZlcfCSELFbHa+lzcjPFkZJRNATa2tUPFeIiPExuysUWNsrAZgsjkKSyjvfALAgfea9qmQYV85lmYFsuVFUHKgJBbU6sxKrqbWC6DcnLdoscTMwjlIPVGBtYDNcA6gHKRdbjXarqc2pYCMNxvOF8QSZBJE4dTpdTmFx51YLJXnPZfDRsjOweGQtfmxEnYWGYrqR5SLatJBPikW6NDi0H7whl28ReNz7JXUo1t3wlM4WZF7edlmxKPLhzkxAiKgi32q3uYn1ANxexPwm2oF7xux3ZUGG+Kd8QGZnVXLCIF2zv9iQLHNfuyBimwNXSdpYlIWbNh3OmWYZQT4LILxsfRqTj+1uGjsBJzWLKoWEGU5mOVQSt1S50uxA86ui43duRHe1i7w2HSJQqKqKNlUBQPQDSlSTKoJJAA3J0A9SdBWC4v2zMJ/4lvqgzBQgjbEzEMDlfu9xQbEbNqCKvuDrhsQb5mndbX5wYMp11EbBVTqLqoqd+bBtLrBY+OYXidXHipuPn1qvxg5OLilHwzLyZPxrd4GPh/wA1fMuvhVwBVb2kwjS4aVU+MLnj/wCpGRJGf86rTilnRUfh2LWaKOVNVkRXX0YBh+tSKACiiigAooooAKKKKACku4G5tTU2KVTY39lJ/QVEk4tH4Fh6fzpXJIhySJL4vUKgznrYiwHma7i8RkF+tIwfLIzIAPHxFUuNxXPk5cWvQnoB1NK5NISUrIs8PxZWNj8xt7+FTHB3zWHl/Oq/FcGUoBGArraxt8XiGtveqlpcUo5YjJ8NCR6g/wAzUbmuSN7j+5F0ZR1Z7etdlQAZ4za2+u/zqt4fwRwrNM7Zrd2xvbzPQ+lROD4hy659UzWt4nxpW31F3vF1yayNrgHalUUVeXme7ZLZMO/RMVET6OGh+V5RXmXZiXlti4joUxLsB75h+lewcbwPPgkivbOjAHwa3dYehsfavEZ8Yy4xZWGUzwguOgniPKmT2KmsGsg73Xb7O/8AZs01neLLbtDJ/wAQ58ShHugqdhZjdfCqjjDZ3Rhs0Sa+akqf4fOp+EI0Ouwrm1kjdTX6aTNNFNl9D+v8qfTGADVH9hmvpb/SoOHI0FT4jWS6RRKJx5ZpAFAMak3ZmKlyOqoqk2vtcnToL7VXaHCBhqAfDML62tp4VfF7Cqzitiuv+vjVkamVYWEbMe7CQ2SQeD6dbAqDpWgxJGug0Fyev9aVnexz/bSr0yJf2J/nV7xZgsZJ+8fy/wBhXY07UY+J2TMmoTcrI83+kjiRSOOMnU5nI8rdfc1p8BhWjwfB8PoP7JpB+DDO5+UhQ+1YDExniOMlY3ZMy4aIa6vI1ifRVLsfJK9J7aDK+HSM5W5M6RW+6zmCBCPQy39qs0kdtPPPL+Y9fDUewcG4TDjGlxE8ayCSTLCWGohhuiFSNQGbmOPxirTgfY/C4OVpcOjRlgwK52ZLsVLMAxNici/Kp/DsKsaoiCyqAqjwCjKPyFWFaIxXJQ2FFFFWClL2YfKJoP7id0H4HCzRgeQSVV/w1dVQh+VxHL0xOGuPDPh2sfcpMv8AkPhV9QAUUUUAFFFFABRRRQAUgxA9B8qXRQBmcbwqUZhC9w1we9YgeFS8HEmFi1IzH4j51aT4VW3HuND8xUWLg8SsGszEbZmLAe1VbGngq8OzuiDDFiH76nINxe9z7U9g5p3cB1CovxEXGY9BVuSBXbipUUnyNs8xjHH7N9bd06+1U3AYVax07m465raUjHxDEOS/eitZEPwnXWQjqToBfYDzpUOHTDtG0QyK0ipIq/CQwYL3dgQxXasa1lOVbZ26lkqTumaKiuXrgceIrfcgVXkP0j8CKyS8sWfN9cg/eIAXExj3CPbqZD7evVSdq+FGeG8dudEwkivsWAIMbH9l1LIfxX6Cq6sHKOOenv6FlOe2Vzx/C4jnQBl+7aRfwEWceo0Popq1wst1Fuu9UeYYXFBVFopiZIQ2mUsSHhYdLHMpHqKlxvy3sPgJuPIeB9NvauRVhdY9/wCjsRd8o1GDl166aVcJLtWZgcixFvfa9WWFmN7G1ulq584iyiW8s3hUDiDdw38qVzLH2qNxWcFbeNEFlCWsSuwzZpJ2Pgg+Zb+VN/SZxvkxZVIzWso6527q/wAflUzs3GIIGkbqcx9gQo/jXn80j8Qx7ZRcRuFS+qtO5sg81UXY26I1dmP7FDv9vy8GRK9Rz6L7mu+ijgQVeY2ohLID+1O1udJ55QeWD480VfdoxfH4Mf8A45j/AJWif9VFaDhOAXDwpEmyKBc7sd2Y+JJJJ8zVBx+NzxDDsgBK4eckE2GUywKxGh1CkkVvttjYzX3SuaLCmpNQ8IamVMOBXyFFFFOQZztkeX9VxP8Ac4qMN+Ce+Hb2HNVv8NaOqbtlgjNgcTGvxNDJk/GBmT/uAqXwPG8/DQzf3kMb/wCdA38aAJ1FFFABRRRQAUUUUAFFFJZgKAEySAVWYrGyD4WjA/eB/XNUnEgGonJXe1cnV6mopbY8FsUuoxGxk+J83khKAfI5ifU+1N4zMLJHK3f0KN37LszBtGXTqbi9hapL4NX3UHztr86VDglX4Rb9fcnU1ijKrZtD/CJVOlOzYYMpU3GxBG4IIYEehANOqldappUdiuyG7kSGR3BDMRYlWVdNR1vvYghhboa5LhVIsoCturKACrDY+fmOovTrQXbMCVNrHYhh0uD4a29TQVZdjn8jZT7ED+FW3k83IAYuW39mNN++Nfw6fqRXPrMx1Aj/AAFiDbzYAgHysR513lX1bU+HQeQ/nSsgpnqKi4YWR539InZ8yKXKqgd8y5WLZJyDfWwsslr+Tg9XrF8O4lzBy30lW4PS9tCff+tq9w4jhFmieJ/hdSDY2IvsQejA6g9CBXg/a3hckTs+00L5ZCNmFu5KB4OtjbpqOlWU6iquz9v8/c16epZWNPhMSVAVvnVmJra/7Vj+F8WEsatYXA72u3kR1H51cfW7WF7AjS9iPY9az1aDTNnS5fR4229Q2JdwBqS1reJNQI5mP9a+3hVlwwCMmV2AZV7oJ+EHdm/etcAedJCCi7srnx8JI7c8Y+r4cRobtYKoG7ObKPl/CnPo34RyU5pYd3OgJUtmkNhNINRoCvLH4XI0asAs0nEsaoj0GYrD+6APtJiP3RqB1JUda9cgwCRqkaZlVFCrYtoFFhpe1W6is6KX/p/Tt79TNtVti46l+OIOLHuyDqAMjW8QSSD6aetVfFmDzwNIuXSRRZje4aKZLkW/uWuNRp1rio+2fTr3Re3qNPyrmJ4bG6lRdDcEOts6uL2cEg3Op0NwbnTU1XT/AOSqcSf0KXSSL3DvtU+spHLiorC0WJXxuYJAPTvI590HpTPFfpCgwmT65FiMOXzZbqkubLa9jE7ftDfxrsaevCasmiiUWbGisPw/6TcNiZI48LHPK0hIUlRGlwpc3ZjoMqsb2O1W0q4mb+1lEKdY4Llj5GZgDb8KqfOrKlaFNfEyNrJ3E+KhSYogJZyB3L6ID9+Vh8C/mbaA01wCD6rh4YGuRHGqZhYiwFhoNQOg8AKMJh0iTJEoRbk6bkncknVmPUm5NSY5jesy10HLyJ2ksYhP2l+Ypwt1qOSvgDffQfnXEwsY1CKPQCtanF4QthwYpDs6/wCYU6rX2pGm9qWKa5B2iiipA4TSWQGlmkZah5AYlt0poL/VqlMgpln8NKxVqaveWB0zi0270rNSGNZqtTFojITnvXaAaVWdXfLJEgVxjQzUg1XKXRAdFJZqCaQTVEpdBkgY9Kw/0k8MGQYtRfljJOP2sOTcnzKE5h5Fh1rbEXpLxhgQwBBBBB1BB3FLTqOM7jxdso+c8RC+Dlumsbar4EeH5itJw/iQbRGy3+JT5+X8andqezRwgKOGfBk/ZyDVsPc6JJ1CAmyv0BsdqxU2CdNV+0Q6rIhvp0vau0nGrG989+/5NlOrbjjt2NsOIsBayG+1UHaPiTMOUh1b4raWH89/a9VcUszd1DIfn+RrRdiuyZxUt5BeJW+1bcMf7pT949GI0AuNzovhwpfHJ8DVK3w4Rsvoz4AIYeews0qgR33WIG9/V273pkHStgU606y28v66UlCK4dao6k3JmVMAKWlJc+FKzVWQwHnWQ7bYMNPAXtlaLERqTsJbK6X9lJ/wGtko8az3brEKuHVe6ZJJUWC5sBJvmNtwFVrgbi461r0kttRMmErTRm+w5jhMXdC8qUxyX3QOjxp7BmjB/ET0r08EEXBBB6jWvnvDviI5MTLiMVBGryCHEjvNlulisYGhbKxB9zrbX0j6LIZVOKJmWXDO0ckIUWCGQMxVfAZDET5tfe9+lX2Td0/ftkVldKXyN2KLUXorEZxxTelrJbSmYzrSnrTCo1HcuSLEoGnVFQ0NPxveulSrKQjQ/RSI65WhMUcoooqQI8u9dEVPGmZJfCqZRisyJuNsBTbAV1qSo8aw1mr2sOhNILV1zSCa59SXQdHSaRnoJpJFZ3J9BkcZqTaktpQGqm49h0VwigGu5xTqwp5vx7iwxU7w5WkjQkLGCyI2UlS8hUgsCwYKL2sL63qmn7IkEcjmQG3wxkFD/gbr6V36x9UxrCTZWaJ/TV4pB6ow9w1bXDShrMpvpofatlWrKi1t/b7+RvhCLhexiMH2caYtFJipVe3dXKqAsNe8N2HiL7E16R2RxQkwcLhFj7pVkQAKrIxjdVA6ZlNqy3G5QMXCynXMAfP4avOxMg+pR2O74hvZp5WH60aie6ipef8AZVVhlWL93pnPah2/r+dNb66VzGyIxwPI9LzWP9aU2kgA1sDXVBOvn+VCZDQjiHFIoUzzSJGu12IUXOwF9z5CvMO3fHMPjp8PHGZJUhMjuVzIgkABRWYi+yttr3hrrUjt3hDi8UY1VTyQiNndkZbqXJhyg2zCVLk78sDYmqNuCYtIYocIYY40YO4ZyWlkDhwW7gsO6NraV2NPQ2pS/wCz87Wuv5IVOTzbHpcicQnggYwNhZsVHIwxDMSc3N3ewC2y2BO5uGvcg3r3Ts3gDBho1a2cjPIRoM795reQvlHgFArybH8Ox0hRYzFDhrWmiV75szFpApKXUEEgeFeldmu1a4x5kELxNDlvmKsGDFwMttfuHceFNOLUNz+eb/hfIivGXZ29Lfn+S/auikE0pTWVPJmO0om9JrqVZF9CB1DS0pqOnVrfp3dIVkmuURnSiukisXRRXCakDtRnAFOFx5n0pDx1VJ3WCUNFqQzUqT1pltK5VepJOxYkIamjS5GPkaYeQ+B9q5dSSuWxQ6DSJJKZMp/3pp3PiPyqlzxZFipi2loDHxqKWJFKCsKUu2IlF6bEtMs5FRMViMilnIVRcljooHmTUolQMv8ASNwsNbEqL2XJOALkx3usgHUoxPszVjoMfPh1uGDx2urBrgjpYg7VddpeInFnIhYQ30XUcz99+uXwU+p3FmOA9m4eaC6KTcasAR5ADYf612KT2UrVP4LIJrgqMJxRpp0HMAlY2U7rGN85t6aeJPgK9D7HvkhMNwY4ZDHE9rZ0VVNzb7wJYH0qv7X9lYVjWeGPIYz31jLR50+8pyEX62O4J9atOGoOWphymPKOXl+HKdQR86q1lSMqaUeAj8Tuy/vffpSDKKbG1MEE7e9cklRH3a9ToTdarBpvUuMk0IiccFB214DHJFJIgcYiRoY1ZZJEF8wW+UNlJC36VmMZ2bSDhckhaR5TKAkhkkzBWnCDKA1tVBO33q13aiUpygNWHNlAO5KJy0Hu8y/Ko30hRCLAwxDYTQKPPICf/C9drT1J7acW+X9EUNJJFFxfsrEcDhWjzI7MvMfPISwMcl9yfvAH1rcdm8PHFh4zFGkeZFMmUWu4GViT1NwaY4xBbAX/ALqOF/H+yKM3/aGHvUrsvrAV/YmxC/8Aqs4/JhVVepKpReeorttv5l0hpYpCil1nhexnYulDegLcV21a1Figd6dpBFLWtVC6bQrHojRSF3orpQeBGSGpk+hb9KfpLLepnG6BEWSc+NvIU0ZPWpYw6+FNvhb9a59WhXeeffvgdNENpKZeYi5OgG5NgAPU012ixP1aPPzIl1t9pmux/ZQLqWrz6fH43EYlTy4nUgcqNzJALi/wMwytIb318NKwy01Vuz57YLqaTz0N4mNRzlWRGPgrqTp5A1E4pxFo2jTlSyZ81sljYKASSL+f6+7eGws7xFZMH3txnkjsp2urr3gR00B86ucDC3LXMSxtqSRr66C/raqHppxfxJ+gzklwZ/B8RErKqJIMwJGdcpsASTY620tt1HQ3qYEY7AW6E7e1WeMwKSKRIiOvUMoYePWos/FolOW7t+BGYD3AsKrenu8IdVn2IE8cttLjzFv4g1XFJlJzyyMOgbli3uEB/OqztB2yPOMSGTDxLa8hjbM56gMQVRel9/SmMJxrhyMGL5juWYmRmPXVtaf/ABpRw1z5GiErq7sS8Rw2Vz/ayqPKST/5aflVW/ZZS13JYjYtd2HuxJvVvw/tZhmkKxOrxswADWR1ZtO6N2S/61rMPEpOinz06+tTOVSlLag8RJXaMdw/syt9AbnUk1bjgaqTca6W/oVo1gAvcW28/n4Url1VN1HyyuWouVseE7pBNwRYjyrJjhX1V2TNOsRZmQRZytyblWCAsupJBWwOx2BbeNDfp71xsiCzsq/iYD9TRTc0tvQTxupj0ga2gxC+JLlr+oJbL8hUqEOdFDN8r/lVpxXtHhoEZmlW6g2VTqxtooO2umt7Vi+F8QnxMued7I17CKRrRg6KLqRmNxe5H+ly07lmWPUuhUclhGqySLqMMzeh1/lUd+Kzxi/1OQ+hH5gX/WrPhPEftFgMiSXjdkZdGIRlUhhc6jMNetSuLcXhw9hIwDNfKtwCbeZIA9zUqgl0v/JTKo27M854xx6aTErI2DmCKI1tbrG7SW+G+rGPp92oHaXta2KSNJMHIoSYOe8QXsrKVsV7twx8TXr+BlWaNXUZkdQwuOh8R0NVXGMdhI3yMhllG6RJnIvr3z8KXFz3iNjWqE7NPZx5sXengwWM+k1ZI5I5MIyB0dLh72zKV2Kjx8aX2W7eBFYclzmYMSTl1WKNH9BmQ6+dbXhDxODkwoC2uysyFtNR3BcXt563q0wzQzaZArAXyumVreIHUeY96ZODhaMPqLJqOGUfDu2qMbPBInnfMNfE2097VcQcajY2Kv8AKrNMMo2AHoBRIUjW7FUUWF2IUDoBc0qpzxaIjcOxIiZWXS49RY12OMdTTULq4zIVYeKkMPmKcCVu2u6biUj4QCm1j18qQQfKgXq3cm0tpBJRLVykKT412r4vHAo7RRRTAFNzQq4swuKcooAzvEexeDnIaSNiRexzvcX3sb6HzFRk7I5ZRkbLCtmVc0rPnHwsWZmuAddLVq6KR04sdTl3GzHfrXOTTtFTsQtxkxU2y1KrlK6aYXKXF8PleS/OYR5bcsKN/HNe5PrpT7cNj0vEhtsSin+FWdqAKq/xo8jb2V64NdO4uhBHdGhGoO1P8k1KoqVpokbmUvFuEPOhQStECNSoF/Ynal8K4OYVILl7kdLAWAGgud7XOu5NW9FQtJS7E73axG+r2qPNhEb4kU+oBqxrhWmenhbCIUmVa4GMbRp/lFQp+zGEkOZ8LAx8eWl/mBetAEFdtSLTJE72U+C4RDASYoY4yQASqgEgG4BO5FzUbHcZhRzGSS4F8oGtvEE2HyNaDLUfEYJX0dUYDbMob9RRLT34JU+5mY2w2KYKxa5+G7odfA5GNm9da7N9HWEJLIcRExNyYppFufEi9ifatTFAF2AHoAKep6dCMVkHUfQy2G7FiO2XGY0W2u8bfmUJ/Op0XZwAqWxGIkCsHAdkNmBvcMEDD0B1Gm1XdFPGjTjwkQ5yfLEKnmfyqPjOHRy25i5spuDcgg+RBFS6KbYmrMW9iNBgY0JKKFJABt1ttfxPnUjKK7RUpJEHLUWrtFSAUUU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460" name="AutoShape 4" descr="data:image/jpeg;base64,/9j/4AAQSkZJRgABAQAAAQABAAD/2wCEAAkGBxQSEhUUEhQUFBUXFBQYFRgXGBcWFxcXGBcXFhcXFxocHyggGBomHBUXITEiJSotLi4uGB8zODMsNygtLisBCgoKDg0OGxAQGywlHyQ0LCwsLywvLC8vNC0sLCwsLCwsLSwsLCwsLywuLCwsLCwsLCwsLCwsLywsLCwsLCwsLP/AABEIAL8BCAMBIgACEQEDEQH/xAAcAAABBQEBAQAAAAAAAAAAAAAAAgMEBQYBBwj/xABGEAACAQIEAwYCBwUGBQMFAAABAgMAEQQSITEFE0EGIlFhcYEykQcUI0JyobFSYsHR8DNTgpLh8SRDc6LCo8PSNFRjg5P/xAAZAQACAwEAAAAAAAAAAAAAAAAAAgEDBAX/xAAwEQACAQMDAgQFBAIDAAAAAAAAAQIDESEEEjFBURNhcfAigaGx4SMykdEU8QVCUv/aAAwDAQACEQMRAD8A9xooooAKKKKACiiigAooooAKKKKACiiq/jnF48JC00pOVbaAXZmOiog+8zGwA86ALCmVxSFsodS3gCCflvWAxOIbEtbGGQsbMuChcrHEv3frUi2LyHqt8vQKbXM6Hs5hCoB4dEg0IMSqrKfFSLMCPEG9U+Mm7RyPsssm3orJYPCuv/0mNaw2jxA5oHkS1pPL4qlpxjFx/wBvhOYOjYZw19Nyj5begZqZVIshxZoqKoB2si2MWLDeH1WdrepVSv50ziuN4l9MNhgi9ZcU3LUfhjW7sfXL61LqRXUjazS0VkeRO+svEnQ66QxQxqPaRJGNvxUTYzG4VS914hCouwASPEqAL5hltHL6AKfC+1LGtGXBLg0a6is32b7bYXGkrG+SQbo9gT0JQglZBcEXUnUVoZHspNxoNybD3NWkNWF0VleHds4zH9r/AGocoEjGdpCoGZ1QEkLckXOhI0JuL6LA4xJkDxtmU7H8iCDqCDoQdRUKSaBxaJFFFFSQFFFFABRRRQAUUUUAFFFFABRRRQAVyu0UAFFFFABRRRQAUUUUAFYntniScTGLKyQBXAJ3xMxMUPQ6qvMYXB1ZT0ramvK+1GILvGFJBn4hI5sTrHADCo/CeXe37x8ao1FTZH1/2/oWUo7pGq4fwiOIFoznMhzM9gC8h3YmryIhR59Tt8vKo2CiCRKD91f96rExhnchTZB18elZdTqnRShHHf1JhT3tyZK4kkLHNYB97qbMfXxqml4wIbh3cE6oqZmkKnZiig2H7xsPOnmnZ2kMFykIJa280i3PLDWIVbixO56WGposQxGKlubpOseJhYaXVkWN19VZVPpIKjSQepqWqO3pyFSfhxvEf4l2kxWRmU8pFUsS1pJSACSMq91Tp4tVBPjXaMviHlka0ZUNKcjCRskZsmVN9DppY771FTGmOds0gcSSMEfPmhYGwEL2vypAbhTaxGh37qsBweRoI7raNSe6cuYwrPzYgACQWsLG+lm30selLw6WEu/OX5MmlSnVWfLjC5yvUuezj2bJlSIStJC4XRVnQsI37p2JUqfHMovpWtwSWyMCyMSVKsSe8LhlDbmxVt/DpXnrTPHE/Nth/tZGVmDSNnaUyxlETU201vuugI1rXcPcTYdZkvEZBBOgBJF2YK6lTp92+wPf6Vj1cYzanDnF/UIxnTupYWbehkO3EwhnZMNdc7/8QnLjeJWlYZZDn2BzEHTLc3uDevQOyWCRoMRHIc0YxGiXIVFEcLgLY90X7+mgzVku0WBmduYgXnHOuU5uTiAmbKrLc2fTZrjvHpqKrhHa2XlKJZFw8ct5JeWQGXRYo0LMpEasq6XsSVIv0ooVLq5qnDfFJPODvEMJLisQ0mDnOHw+WyMVEkzAszGzEnKlyCtzmsdbWq87JYafhxlmfFSYmInNiEkHeUH4p0N9xuw6gHqBXeCLFywIVKxjurcbgWF7/e/F1tT3EuKnDBXCcwFsrC+6kG4tY3uAd7DxIpVWl4honpoKnbt5npam+1drO9jcWMjQXJ5OQxk6lsPKC0B9gGT/APWa0VbjkNWdgooooICiiigAooooAKKKKACiiigAooooAKKKKACiiigAooooAZxk4jjd20CKzH0UEn9K8vw8ZfiGFiOpgwis/wD1JDck++vvW77ZyWwki7cwxw//ANpEi/8AOsj2TfmcTxsv3VYRD1VUJ/UVkrZqwj6v7L+y6niEpGk7SYjl4c23PdHuD/KqON2SBI00kk0BG4GxI87HfoWB6VP7eP8AYJbrKPlZv9KhYSMSb3sqKB0IuGJIPjYj5VytVK9S5ppRtSLTAOMOwi+4UHLAFyXXRwANyQVb/N0FZ3jkJjjRyuQYWa3Qt9VxJyre2gVXyjfaGtHhMOXAd9JQVZGtsBtYeDC+YfvEdBZjiDwzs8VnkDxvFIqLmDK+m+wsQdTYfEL30rRpqnhyUlyZ5xvdGCfgLRMXgKNZswjlUZgQQ2WKb4oxcdbjW2gq14JxRZBe5DA6q1g6taxVwNmtYeBAB13rvDuEcQyiIwoGTuGeVwEkCkhZERLubgAkHLqdzTnE+xgjtM0ryYw5Y4uWqxRszGwVl7xdNCTmYkKGIsa6mqennbY8+ROj1FSm7VFeJBx+IjXGyZzd8kfKXKWchs5flKAWN9LlR01rRdncJNypFkSWGMOXivkD97vuCvesubvC9j3jpoKvOFdjsPHH9qonlYDmSyC7Ejoh/wCWg6KtretzSMRw6fDKTCXxMNjmidrzqLW+ylY/aaD4ZDc/t9DFXe6UYRSxkqm1KpKd+St4hcIxJBaKaJ1IFt3UnTxsTt8qbmwUcfCuIIqIADjhooF7s5Qm25AZdd9BUbHcSjkhkdToEQOCCrKyN3ldTqrADY1I4xiyMFxBct0kOK5bD9sRg8th+9Y2O19NDa+XTq1SaXct5hFspeFYwEWB2tfQi1xcAg7G2vvVhisKkq2dQ67j9P0JFuoJFUPDYme8eChMzBu9kICIW1vJITYG1tNWtbStBheyGLYH6wQAfuwzMnvcKGv/AIwKiNGUndYOvqdTShhu77Is+H4jlzYeT7rZsNL0tm78LH0dcg/6tbOslH2DwxQhg4LCxNog48w4UsGHQ3vV5wXGtIrLJbmxNy5baAsACrgdAylWA6ZrdK3QjtVjiVZKUm0WNFFFMVhRRRQAUUUUAFFFFABRRRQAUUUUAFFFFABRRRQAUUVygDPdtj9lCv7WLw//AGPzf/brHfRtNc4lz/zMXiPyyD/xrXdtlv8AVAP/ALxfkIZ6wv0fOFjYdPrkwPuf9qxVWlXXyX83L0v0ZF/28xPeij8AXP6D+NM8NW6uhJF8m24uAvvsd9Kre182fEv5GNR6AA/xNSsA2o8wQQfDf8jr865FXm5vjH9JI087tyrblsq3UZTqQDbXQ5b+9d7PIqxLa2Y35hta7g5WHoCMoGwCgDQVGhCqlhZVurCwsFYEEaeFwKZiZ1ZihjXMSxjkLKBfNZlcfCSELFbHa+lzcjPFkZJRNATa2tUPFeIiPExuysUWNsrAZgsjkKSyjvfALAgfea9qmQYV85lmYFsuVFUHKgJBbU6sxKrqbWC6DcnLdoscTMwjlIPVGBtYDNcA6gHKRdbjXarqc2pYCMNxvOF8QSZBJE4dTpdTmFx51YLJXnPZfDRsjOweGQtfmxEnYWGYrqR5SLatJBPikW6NDi0H7whl28ReNz7JXUo1t3wlM4WZF7edlmxKPLhzkxAiKgi32q3uYn1ANxexPwm2oF7xux3ZUGG+Kd8QGZnVXLCIF2zv9iQLHNfuyBimwNXSdpYlIWbNh3OmWYZQT4LILxsfRqTj+1uGjsBJzWLKoWEGU5mOVQSt1S50uxA86ui43duRHe1i7w2HSJQqKqKNlUBQPQDSlSTKoJJAA3J0A9SdBWC4v2zMJ/4lvqgzBQgjbEzEMDlfu9xQbEbNqCKvuDrhsQb5mndbX5wYMp11EbBVTqLqoqd+bBtLrBY+OYXidXHipuPn1qvxg5OLilHwzLyZPxrd4GPh/wA1fMuvhVwBVb2kwjS4aVU+MLnj/wCpGRJGf86rTilnRUfh2LWaKOVNVkRXX0YBh+tSKACiiigAooooAKKKKACku4G5tTU2KVTY39lJ/QVEk4tH4Fh6fzpXJIhySJL4vUKgznrYiwHma7i8RkF+tIwfLIzIAPHxFUuNxXPk5cWvQnoB1NK5NISUrIs8PxZWNj8xt7+FTHB3zWHl/Oq/FcGUoBGArraxt8XiGtveqlpcUo5YjJ8NCR6g/wAzUbmuSN7j+5F0ZR1Z7etdlQAZ4za2+u/zqt4fwRwrNM7Zrd2xvbzPQ+lROD4hy659UzWt4nxpW31F3vF1yayNrgHalUUVeXme7ZLZMO/RMVET6OGh+V5RXmXZiXlti4joUxLsB75h+lewcbwPPgkivbOjAHwa3dYehsfavEZ8Yy4xZWGUzwguOgniPKmT2KmsGsg73Xb7O/8AZs01neLLbtDJ/wAQ58ShHugqdhZjdfCqjjDZ3Rhs0Sa+akqf4fOp+EI0Ouwrm1kjdTX6aTNNFNl9D+v8qfTGADVH9hmvpb/SoOHI0FT4jWS6RRKJx5ZpAFAMak3ZmKlyOqoqk2vtcnToL7VXaHCBhqAfDML62tp4VfF7Cqzitiuv+vjVkamVYWEbMe7CQ2SQeD6dbAqDpWgxJGug0Fyev9aVnexz/bSr0yJf2J/nV7xZgsZJ+8fy/wBhXY07UY+J2TMmoTcrI83+kjiRSOOMnU5nI8rdfc1p8BhWjwfB8PoP7JpB+DDO5+UhQ+1YDExniOMlY3ZMy4aIa6vI1ifRVLsfJK9J7aDK+HSM5W5M6RW+6zmCBCPQy39qs0kdtPPPL+Y9fDUewcG4TDjGlxE8ayCSTLCWGohhuiFSNQGbmOPxirTgfY/C4OVpcOjRlgwK52ZLsVLMAxNici/Kp/DsKsaoiCyqAqjwCjKPyFWFaIxXJQ2FFFFWClL2YfKJoP7id0H4HCzRgeQSVV/w1dVQh+VxHL0xOGuPDPh2sfcpMv8AkPhV9QAUUUUAFFFFABRRRQAUgxA9B8qXRQBmcbwqUZhC9w1we9YgeFS8HEmFi1IzH4j51aT4VW3HuND8xUWLg8SsGszEbZmLAe1VbGngq8OzuiDDFiH76nINxe9z7U9g5p3cB1CovxEXGY9BVuSBXbipUUnyNs8xjHH7N9bd06+1U3AYVax07m465raUjHxDEOS/eitZEPwnXWQjqToBfYDzpUOHTDtG0QyK0ipIq/CQwYL3dgQxXasa1lOVbZ26lkqTumaKiuXrgceIrfcgVXkP0j8CKyS8sWfN9cg/eIAXExj3CPbqZD7evVSdq+FGeG8dudEwkivsWAIMbH9l1LIfxX6Cq6sHKOOenv6FlOe2Vzx/C4jnQBl+7aRfwEWceo0Popq1wst1Fuu9UeYYXFBVFopiZIQ2mUsSHhYdLHMpHqKlxvy3sPgJuPIeB9NvauRVhdY9/wCjsRd8o1GDl166aVcJLtWZgcixFvfa9WWFmN7G1ulq584iyiW8s3hUDiDdw38qVzLH2qNxWcFbeNEFlCWsSuwzZpJ2Pgg+Zb+VN/SZxvkxZVIzWso6527q/wAflUzs3GIIGkbqcx9gQo/jXn80j8Qx7ZRcRuFS+qtO5sg81UXY26I1dmP7FDv9vy8GRK9Rz6L7mu+ijgQVeY2ohLID+1O1udJ55QeWD480VfdoxfH4Mf8A45j/AJWif9VFaDhOAXDwpEmyKBc7sd2Y+JJJJ8zVBx+NzxDDsgBK4eckE2GUywKxGh1CkkVvttjYzX3SuaLCmpNQ8IamVMOBXyFFFFOQZztkeX9VxP8Ac4qMN+Ce+Hb2HNVv8NaOqbtlgjNgcTGvxNDJk/GBmT/uAqXwPG8/DQzf3kMb/wCdA38aAJ1FFFABRRRQAUUUUAFFFJZgKAEySAVWYrGyD4WjA/eB/XNUnEgGonJXe1cnV6mopbY8FsUuoxGxk+J83khKAfI5ifU+1N4zMLJHK3f0KN37LszBtGXTqbi9hapL4NX3UHztr86VDglX4Rb9fcnU1ijKrZtD/CJVOlOzYYMpU3GxBG4IIYEehANOqldappUdiuyG7kSGR3BDMRYlWVdNR1vvYghhboa5LhVIsoCturKACrDY+fmOovTrQXbMCVNrHYhh0uD4a29TQVZdjn8jZT7ED+FW3k83IAYuW39mNN++Nfw6fqRXPrMx1Aj/AAFiDbzYAgHysR513lX1bU+HQeQ/nSsgpnqKi4YWR539InZ8yKXKqgd8y5WLZJyDfWwsslr+Tg9XrF8O4lzBy30lW4PS9tCff+tq9w4jhFmieJ/hdSDY2IvsQejA6g9CBXg/a3hckTs+00L5ZCNmFu5KB4OtjbpqOlWU6iquz9v8/c16epZWNPhMSVAVvnVmJra/7Vj+F8WEsatYXA72u3kR1H51cfW7WF7AjS9iPY9az1aDTNnS5fR4229Q2JdwBqS1reJNQI5mP9a+3hVlwwCMmV2AZV7oJ+EHdm/etcAedJCCi7srnx8JI7c8Y+r4cRobtYKoG7ObKPl/CnPo34RyU5pYd3OgJUtmkNhNINRoCvLH4XI0asAs0nEsaoj0GYrD+6APtJiP3RqB1JUda9cgwCRqkaZlVFCrYtoFFhpe1W6is6KX/p/Tt79TNtVti46l+OIOLHuyDqAMjW8QSSD6aetVfFmDzwNIuXSRRZje4aKZLkW/uWuNRp1rio+2fTr3Re3qNPyrmJ4bG6lRdDcEOts6uL2cEg3Op0NwbnTU1XT/AOSqcSf0KXSSL3DvtU+spHLiorC0WJXxuYJAPTvI590HpTPFfpCgwmT65FiMOXzZbqkubLa9jE7ftDfxrsaevCasmiiUWbGisPw/6TcNiZI48LHPK0hIUlRGlwpc3ZjoMqsb2O1W0q4mb+1lEKdY4Llj5GZgDb8KqfOrKlaFNfEyNrJ3E+KhSYogJZyB3L6ID9+Vh8C/mbaA01wCD6rh4YGuRHGqZhYiwFhoNQOg8AKMJh0iTJEoRbk6bkncknVmPUm5NSY5jesy10HLyJ2ksYhP2l+Ypwt1qOSvgDffQfnXEwsY1CKPQCtanF4QthwYpDs6/wCYU6rX2pGm9qWKa5B2iiipA4TSWQGlmkZah5AYlt0poL/VqlMgpln8NKxVqaveWB0zi0270rNSGNZqtTFojITnvXaAaVWdXfLJEgVxjQzUg1XKXRAdFJZqCaQTVEpdBkgY9Kw/0k8MGQYtRfljJOP2sOTcnzKE5h5Fh1rbEXpLxhgQwBBBBB1BB3FLTqOM7jxdso+c8RC+Dlumsbar4EeH5itJw/iQbRGy3+JT5+X8andqezRwgKOGfBk/ZyDVsPc6JJ1CAmyv0BsdqxU2CdNV+0Q6rIhvp0vau0nGrG989+/5NlOrbjjt2NsOIsBayG+1UHaPiTMOUh1b4raWH89/a9VcUszd1DIfn+RrRdiuyZxUt5BeJW+1bcMf7pT949GI0AuNzovhwpfHJ8DVK3w4Rsvoz4AIYeews0qgR33WIG9/V273pkHStgU606y28v66UlCK4dao6k3JmVMAKWlJc+FKzVWQwHnWQ7bYMNPAXtlaLERqTsJbK6X9lJ/wGtko8az3brEKuHVe6ZJJUWC5sBJvmNtwFVrgbi461r0kttRMmErTRm+w5jhMXdC8qUxyX3QOjxp7BmjB/ET0r08EEXBBB6jWvnvDviI5MTLiMVBGryCHEjvNlulisYGhbKxB9zrbX0j6LIZVOKJmWXDO0ckIUWCGQMxVfAZDET5tfe9+lX2Td0/ftkVldKXyN2KLUXorEZxxTelrJbSmYzrSnrTCo1HcuSLEoGnVFQ0NPxveulSrKQjQ/RSI65WhMUcoooqQI8u9dEVPGmZJfCqZRisyJuNsBTbAV1qSo8aw1mr2sOhNILV1zSCa59SXQdHSaRnoJpJFZ3J9BkcZqTaktpQGqm49h0VwigGu5xTqwp5vx7iwxU7w5WkjQkLGCyI2UlS8hUgsCwYKL2sL63qmn7IkEcjmQG3wxkFD/gbr6V36x9UxrCTZWaJ/TV4pB6ow9w1bXDShrMpvpofatlWrKi1t/b7+RvhCLhexiMH2caYtFJipVe3dXKqAsNe8N2HiL7E16R2RxQkwcLhFj7pVkQAKrIxjdVA6ZlNqy3G5QMXCynXMAfP4avOxMg+pR2O74hvZp5WH60aie6ipef8AZVVhlWL93pnPah2/r+dNb66VzGyIxwPI9LzWP9aU2kgA1sDXVBOvn+VCZDQjiHFIoUzzSJGu12IUXOwF9z5CvMO3fHMPjp8PHGZJUhMjuVzIgkABRWYi+yttr3hrrUjt3hDi8UY1VTyQiNndkZbqXJhyg2zCVLk78sDYmqNuCYtIYocIYY40YO4ZyWlkDhwW7gsO6NraV2NPQ2pS/wCz87Wuv5IVOTzbHpcicQnggYwNhZsVHIwxDMSc3N3ewC2y2BO5uGvcg3r3Ts3gDBho1a2cjPIRoM795reQvlHgFArybH8Ox0hRYzFDhrWmiV75szFpApKXUEEgeFeldmu1a4x5kELxNDlvmKsGDFwMttfuHceFNOLUNz+eb/hfIivGXZ29Lfn+S/auikE0pTWVPJmO0om9JrqVZF9CB1DS0pqOnVrfp3dIVkmuURnSiukisXRRXCakDtRnAFOFx5n0pDx1VJ3WCUNFqQzUqT1pltK5VepJOxYkIamjS5GPkaYeQ+B9q5dSSuWxQ6DSJJKZMp/3pp3PiPyqlzxZFipi2loDHxqKWJFKCsKUu2IlF6bEtMs5FRMViMilnIVRcljooHmTUolQMv8ASNwsNbEqL2XJOALkx3usgHUoxPszVjoMfPh1uGDx2urBrgjpYg7VddpeInFnIhYQ30XUcz99+uXwU+p3FmOA9m4eaC6KTcasAR5ADYf612KT2UrVP4LIJrgqMJxRpp0HMAlY2U7rGN85t6aeJPgK9D7HvkhMNwY4ZDHE9rZ0VVNzb7wJYH0qv7X9lYVjWeGPIYz31jLR50+8pyEX62O4J9atOGoOWphymPKOXl+HKdQR86q1lSMqaUeAj8Tuy/vffpSDKKbG1MEE7e9cklRH3a9ToTdarBpvUuMk0IiccFB214DHJFJIgcYiRoY1ZZJEF8wW+UNlJC36VmMZ2bSDhckhaR5TKAkhkkzBWnCDKA1tVBO33q13aiUpygNWHNlAO5KJy0Hu8y/Ko30hRCLAwxDYTQKPPICf/C9drT1J7acW+X9EUNJJFFxfsrEcDhWjzI7MvMfPISwMcl9yfvAH1rcdm8PHFh4zFGkeZFMmUWu4GViT1NwaY4xBbAX/ALqOF/H+yKM3/aGHvUrsvrAV/YmxC/8Aqs4/JhVVepKpReeorttv5l0hpYpCil1nhexnYulDegLcV21a1Figd6dpBFLWtVC6bQrHojRSF3orpQeBGSGpk+hb9KfpLLepnG6BEWSc+NvIU0ZPWpYw6+FNvhb9a59WhXeeffvgdNENpKZeYi5OgG5NgAPU012ixP1aPPzIl1t9pmux/ZQLqWrz6fH43EYlTy4nUgcqNzJALi/wMwytIb318NKwy01Vuz57YLqaTz0N4mNRzlWRGPgrqTp5A1E4pxFo2jTlSyZ81sljYKASSL+f6+7eGws7xFZMH3txnkjsp2urr3gR00B86ucDC3LXMSxtqSRr66C/raqHppxfxJ+gzklwZ/B8RErKqJIMwJGdcpsASTY620tt1HQ3qYEY7AW6E7e1WeMwKSKRIiOvUMoYePWos/FolOW7t+BGYD3AsKrenu8IdVn2IE8cttLjzFv4g1XFJlJzyyMOgbli3uEB/OqztB2yPOMSGTDxLa8hjbM56gMQVRel9/SmMJxrhyMGL5juWYmRmPXVtaf/ABpRw1z5GiErq7sS8Rw2Vz/ayqPKST/5aflVW/ZZS13JYjYtd2HuxJvVvw/tZhmkKxOrxswADWR1ZtO6N2S/61rMPEpOinz06+tTOVSlLag8RJXaMdw/syt9AbnUk1bjgaqTca6W/oVo1gAvcW28/n4Url1VN1HyyuWouVseE7pBNwRYjyrJjhX1V2TNOsRZmQRZytyblWCAsupJBWwOx2BbeNDfp71xsiCzsq/iYD9TRTc0tvQTxupj0ga2gxC+JLlr+oJbL8hUqEOdFDN8r/lVpxXtHhoEZmlW6g2VTqxtooO2umt7Vi+F8QnxMued7I17CKRrRg6KLqRmNxe5H+ly07lmWPUuhUclhGqySLqMMzeh1/lUd+Kzxi/1OQ+hH5gX/WrPhPEftFgMiSXjdkZdGIRlUhhc6jMNetSuLcXhw9hIwDNfKtwCbeZIA9zUqgl0v/JTKo27M854xx6aTErI2DmCKI1tbrG7SW+G+rGPp92oHaXta2KSNJMHIoSYOe8QXsrKVsV7twx8TXr+BlWaNXUZkdQwuOh8R0NVXGMdhI3yMhllG6RJnIvr3z8KXFz3iNjWqE7NPZx5sXengwWM+k1ZI5I5MIyB0dLh72zKV2Kjx8aX2W7eBFYclzmYMSTl1WKNH9BmQ6+dbXhDxODkwoC2uysyFtNR3BcXt563q0wzQzaZArAXyumVreIHUeY96ZODhaMPqLJqOGUfDu2qMbPBInnfMNfE2097VcQcajY2Kv8AKrNMMo2AHoBRIUjW7FUUWF2IUDoBc0qpzxaIjcOxIiZWXS49RY12OMdTTULq4zIVYeKkMPmKcCVu2u6biUj4QCm1j18qQQfKgXq3cm0tpBJRLVykKT412r4vHAo7RRRTAFNzQq4swuKcooAzvEexeDnIaSNiRexzvcX3sb6HzFRk7I5ZRkbLCtmVc0rPnHwsWZmuAddLVq6KR04sdTl3GzHfrXOTTtFTsQtxkxU2y1KrlK6aYXKXF8PleS/OYR5bcsKN/HNe5PrpT7cNj0vEhtsSin+FWdqAKq/xo8jb2V64NdO4uhBHdGhGoO1P8k1KoqVpokbmUvFuEPOhQStECNSoF/Ynal8K4OYVILl7kdLAWAGgud7XOu5NW9FQtJS7E73axG+r2qPNhEb4kU+oBqxrhWmenhbCIUmVa4GMbRp/lFQp+zGEkOZ8LAx8eWl/mBetAEFdtSLTJE72U+C4RDASYoY4yQASqgEgG4BO5FzUbHcZhRzGSS4F8oGtvEE2HyNaDLUfEYJX0dUYDbMob9RRLT34JU+5mY2w2KYKxa5+G7odfA5GNm9da7N9HWEJLIcRExNyYppFufEi9ifatTFAF2AHoAKep6dCMVkHUfQy2G7FiO2XGY0W2u8bfmUJ/Op0XZwAqWxGIkCsHAdkNmBvcMEDD0B1Gm1XdFPGjTjwkQ5yfLEKnmfyqPjOHRy25i5spuDcgg+RBFS6KbYmrMW9iNBgY0JKKFJABt1ttfxPnUjKK7RUpJEHLUWrtFSAUUU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462" name="AutoShape 6" descr="data:image/jpeg;base64,/9j/4AAQSkZJRgABAQAAAQABAAD/2wCEAAkGBxQSEhUUEhQUFBUXFBQYFRgXGBcWFxcXGBcXFhcXFxocHyggGBomHBUXITEiJSotLi4uGB8zODMsNygtLisBCgoKDg0OGxAQGywlHyQ0LCwsLywvLC8vNC0sLCwsLCwsLSwsLCwsLywuLCwsLCwsLCwsLCwsLywsLCwsLCwsLP/AABEIAL8BCAMBIgACEQEDEQH/xAAcAAABBQEBAQAAAAAAAAAAAAAAAgMEBQYBBwj/xABGEAACAQIEAwYCBwUGBQMFAAABAgMAEQQSITEFE0EGIlFhcYEykQcUI0JyobFSYsHR8DNTgpLh8SRDc6LCo8PSNFRjg5P/xAAZAQACAwEAAAAAAAAAAAAAAAAAAgEDBAX/xAAwEQACAQMDAgQFBAIDAAAAAAAAAQIDESEEEjFBURNhcfAigaGx4SMykdEU8QVCUv/aAAwDAQACEQMRAD8A9xooooAKKKKACiiigAooooAKKKKACiiq/jnF48JC00pOVbaAXZmOiog+8zGwA86ALCmVxSFsodS3gCCflvWAxOIbEtbGGQsbMuChcrHEv3frUi2LyHqt8vQKbXM6Hs5hCoB4dEg0IMSqrKfFSLMCPEG9U+Mm7RyPsssm3orJYPCuv/0mNaw2jxA5oHkS1pPL4qlpxjFx/wBvhOYOjYZw19Nyj5begZqZVIshxZoqKoB2si2MWLDeH1WdrepVSv50ziuN4l9MNhgi9ZcU3LUfhjW7sfXL61LqRXUjazS0VkeRO+svEnQ66QxQxqPaRJGNvxUTYzG4VS914hCouwASPEqAL5hltHL6AKfC+1LGtGXBLg0a6is32b7bYXGkrG+SQbo9gT0JQglZBcEXUnUVoZHspNxoNybD3NWkNWF0VleHds4zH9r/AGocoEjGdpCoGZ1QEkLckXOhI0JuL6LA4xJkDxtmU7H8iCDqCDoQdRUKSaBxaJFFFFSQFFFFABRRRQAUUUUAFFFFABRRRQAVyu0UAFFFFABRRRQAUUUUAFYntniScTGLKyQBXAJ3xMxMUPQ6qvMYXB1ZT0ramvK+1GILvGFJBn4hI5sTrHADCo/CeXe37x8ao1FTZH1/2/oWUo7pGq4fwiOIFoznMhzM9gC8h3YmryIhR59Tt8vKo2CiCRKD91f96rExhnchTZB18elZdTqnRShHHf1JhT3tyZK4kkLHNYB97qbMfXxqml4wIbh3cE6oqZmkKnZiig2H7xsPOnmnZ2kMFykIJa280i3PLDWIVbixO56WGposQxGKlubpOseJhYaXVkWN19VZVPpIKjSQepqWqO3pyFSfhxvEf4l2kxWRmU8pFUsS1pJSACSMq91Tp4tVBPjXaMviHlka0ZUNKcjCRskZsmVN9DppY771FTGmOds0gcSSMEfPmhYGwEL2vypAbhTaxGh37qsBweRoI7raNSe6cuYwrPzYgACQWsLG+lm30selLw6WEu/OX5MmlSnVWfLjC5yvUuezj2bJlSIStJC4XRVnQsI37p2JUqfHMovpWtwSWyMCyMSVKsSe8LhlDbmxVt/DpXnrTPHE/Nth/tZGVmDSNnaUyxlETU201vuugI1rXcPcTYdZkvEZBBOgBJF2YK6lTp92+wPf6Vj1cYzanDnF/UIxnTupYWbehkO3EwhnZMNdc7/8QnLjeJWlYZZDn2BzEHTLc3uDevQOyWCRoMRHIc0YxGiXIVFEcLgLY90X7+mgzVku0WBmduYgXnHOuU5uTiAmbKrLc2fTZrjvHpqKrhHa2XlKJZFw8ct5JeWQGXRYo0LMpEasq6XsSVIv0ooVLq5qnDfFJPODvEMJLisQ0mDnOHw+WyMVEkzAszGzEnKlyCtzmsdbWq87JYafhxlmfFSYmInNiEkHeUH4p0N9xuw6gHqBXeCLFywIVKxjurcbgWF7/e/F1tT3EuKnDBXCcwFsrC+6kG4tY3uAd7DxIpVWl4honpoKnbt5npam+1drO9jcWMjQXJ5OQxk6lsPKC0B9gGT/APWa0VbjkNWdgooooICiiigAooooAKKKKACiiigAooooAKKKKACiiigAooooAZxk4jjd20CKzH0UEn9K8vw8ZfiGFiOpgwis/wD1JDck++vvW77ZyWwki7cwxw//ANpEi/8AOsj2TfmcTxsv3VYRD1VUJ/UVkrZqwj6v7L+y6niEpGk7SYjl4c23PdHuD/KqON2SBI00kk0BG4GxI87HfoWB6VP7eP8AYJbrKPlZv9KhYSMSb3sqKB0IuGJIPjYj5VytVK9S5ppRtSLTAOMOwi+4UHLAFyXXRwANyQVb/N0FZ3jkJjjRyuQYWa3Qt9VxJyre2gVXyjfaGtHhMOXAd9JQVZGtsBtYeDC+YfvEdBZjiDwzs8VnkDxvFIqLmDK+m+wsQdTYfEL30rRpqnhyUlyZ5xvdGCfgLRMXgKNZswjlUZgQQ2WKb4oxcdbjW2gq14JxRZBe5DA6q1g6taxVwNmtYeBAB13rvDuEcQyiIwoGTuGeVwEkCkhZERLubgAkHLqdzTnE+xgjtM0ryYw5Y4uWqxRszGwVl7xdNCTmYkKGIsa6mqennbY8+ROj1FSm7VFeJBx+IjXGyZzd8kfKXKWchs5flKAWN9LlR01rRdncJNypFkSWGMOXivkD97vuCvesubvC9j3jpoKvOFdjsPHH9qonlYDmSyC7Ejoh/wCWg6KtretzSMRw6fDKTCXxMNjmidrzqLW+ylY/aaD4ZDc/t9DFXe6UYRSxkqm1KpKd+St4hcIxJBaKaJ1IFt3UnTxsTt8qbmwUcfCuIIqIADjhooF7s5Qm25AZdd9BUbHcSjkhkdToEQOCCrKyN3ldTqrADY1I4xiyMFxBct0kOK5bD9sRg8th+9Y2O19NDa+XTq1SaXct5hFspeFYwEWB2tfQi1xcAg7G2vvVhisKkq2dQ67j9P0JFuoJFUPDYme8eChMzBu9kICIW1vJITYG1tNWtbStBheyGLYH6wQAfuwzMnvcKGv/AIwKiNGUndYOvqdTShhu77Is+H4jlzYeT7rZsNL0tm78LH0dcg/6tbOslH2DwxQhg4LCxNog48w4UsGHQ3vV5wXGtIrLJbmxNy5baAsACrgdAylWA6ZrdK3QjtVjiVZKUm0WNFFFMVhRRRQAUUUUAFFFFABRRRQAUUUUAFFFFABRRRQAUUVygDPdtj9lCv7WLw//AGPzf/brHfRtNc4lz/zMXiPyyD/xrXdtlv8AVAP/ALxfkIZ6wv0fOFjYdPrkwPuf9qxVWlXXyX83L0v0ZF/28xPeij8AXP6D+NM8NW6uhJF8m24uAvvsd9Kre182fEv5GNR6AA/xNSsA2o8wQQfDf8jr865FXm5vjH9JI087tyrblsq3UZTqQDbXQ5b+9d7PIqxLa2Y35hta7g5WHoCMoGwCgDQVGhCqlhZVurCwsFYEEaeFwKZiZ1ZihjXMSxjkLKBfNZlcfCSELFbHa+lzcjPFkZJRNATa2tUPFeIiPExuysUWNsrAZgsjkKSyjvfALAgfea9qmQYV85lmYFsuVFUHKgJBbU6sxKrqbWC6DcnLdoscTMwjlIPVGBtYDNcA6gHKRdbjXarqc2pYCMNxvOF8QSZBJE4dTpdTmFx51YLJXnPZfDRsjOweGQtfmxEnYWGYrqR5SLatJBPikW6NDi0H7whl28ReNz7JXUo1t3wlM4WZF7edlmxKPLhzkxAiKgi32q3uYn1ANxexPwm2oF7xux3ZUGG+Kd8QGZnVXLCIF2zv9iQLHNfuyBimwNXSdpYlIWbNh3OmWYZQT4LILxsfRqTj+1uGjsBJzWLKoWEGU5mOVQSt1S50uxA86ui43duRHe1i7w2HSJQqKqKNlUBQPQDSlSTKoJJAA3J0A9SdBWC4v2zMJ/4lvqgzBQgjbEzEMDlfu9xQbEbNqCKvuDrhsQb5mndbX5wYMp11EbBVTqLqoqd+bBtLrBY+OYXidXHipuPn1qvxg5OLilHwzLyZPxrd4GPh/wA1fMuvhVwBVb2kwjS4aVU+MLnj/wCpGRJGf86rTilnRUfh2LWaKOVNVkRXX0YBh+tSKACiiigAooooAKKKKACku4G5tTU2KVTY39lJ/QVEk4tH4Fh6fzpXJIhySJL4vUKgznrYiwHma7i8RkF+tIwfLIzIAPHxFUuNxXPk5cWvQnoB1NK5NISUrIs8PxZWNj8xt7+FTHB3zWHl/Oq/FcGUoBGArraxt8XiGtveqlpcUo5YjJ8NCR6g/wAzUbmuSN7j+5F0ZR1Z7etdlQAZ4za2+u/zqt4fwRwrNM7Zrd2xvbzPQ+lROD4hy659UzWt4nxpW31F3vF1yayNrgHalUUVeXme7ZLZMO/RMVET6OGh+V5RXmXZiXlti4joUxLsB75h+lewcbwPPgkivbOjAHwa3dYehsfavEZ8Yy4xZWGUzwguOgniPKmT2KmsGsg73Xb7O/8AZs01neLLbtDJ/wAQ58ShHugqdhZjdfCqjjDZ3Rhs0Sa+akqf4fOp+EI0Ouwrm1kjdTX6aTNNFNl9D+v8qfTGADVH9hmvpb/SoOHI0FT4jWS6RRKJx5ZpAFAMak3ZmKlyOqoqk2vtcnToL7VXaHCBhqAfDML62tp4VfF7Cqzitiuv+vjVkamVYWEbMe7CQ2SQeD6dbAqDpWgxJGug0Fyev9aVnexz/bSr0yJf2J/nV7xZgsZJ+8fy/wBhXY07UY+J2TMmoTcrI83+kjiRSOOMnU5nI8rdfc1p8BhWjwfB8PoP7JpB+DDO5+UhQ+1YDExniOMlY3ZMy4aIa6vI1ifRVLsfJK9J7aDK+HSM5W5M6RW+6zmCBCPQy39qs0kdtPPPL+Y9fDUewcG4TDjGlxE8ayCSTLCWGohhuiFSNQGbmOPxirTgfY/C4OVpcOjRlgwK52ZLsVLMAxNici/Kp/DsKsaoiCyqAqjwCjKPyFWFaIxXJQ2FFFFWClL2YfKJoP7id0H4HCzRgeQSVV/w1dVQh+VxHL0xOGuPDPh2sfcpMv8AkPhV9QAUUUUAFFFFABRRRQAUgxA9B8qXRQBmcbwqUZhC9w1we9YgeFS8HEmFi1IzH4j51aT4VW3HuND8xUWLg8SsGszEbZmLAe1VbGngq8OzuiDDFiH76nINxe9z7U9g5p3cB1CovxEXGY9BVuSBXbipUUnyNs8xjHH7N9bd06+1U3AYVax07m465raUjHxDEOS/eitZEPwnXWQjqToBfYDzpUOHTDtG0QyK0ipIq/CQwYL3dgQxXasa1lOVbZ26lkqTumaKiuXrgceIrfcgVXkP0j8CKyS8sWfN9cg/eIAXExj3CPbqZD7evVSdq+FGeG8dudEwkivsWAIMbH9l1LIfxX6Cq6sHKOOenv6FlOe2Vzx/C4jnQBl+7aRfwEWceo0Popq1wst1Fuu9UeYYXFBVFopiZIQ2mUsSHhYdLHMpHqKlxvy3sPgJuPIeB9NvauRVhdY9/wCjsRd8o1GDl166aVcJLtWZgcixFvfa9WWFmN7G1ulq584iyiW8s3hUDiDdw38qVzLH2qNxWcFbeNEFlCWsSuwzZpJ2Pgg+Zb+VN/SZxvkxZVIzWso6527q/wAflUzs3GIIGkbqcx9gQo/jXn80j8Qx7ZRcRuFS+qtO5sg81UXY26I1dmP7FDv9vy8GRK9Rz6L7mu+ijgQVeY2ohLID+1O1udJ55QeWD480VfdoxfH4Mf8A45j/AJWif9VFaDhOAXDwpEmyKBc7sd2Y+JJJJ8zVBx+NzxDDsgBK4eckE2GUywKxGh1CkkVvttjYzX3SuaLCmpNQ8IamVMOBXyFFFFOQZztkeX9VxP8Ac4qMN+Ce+Hb2HNVv8NaOqbtlgjNgcTGvxNDJk/GBmT/uAqXwPG8/DQzf3kMb/wCdA38aAJ1FFFABRRRQAUUUUAFFFJZgKAEySAVWYrGyD4WjA/eB/XNUnEgGonJXe1cnV6mopbY8FsUuoxGxk+J83khKAfI5ifU+1N4zMLJHK3f0KN37LszBtGXTqbi9hapL4NX3UHztr86VDglX4Rb9fcnU1ijKrZtD/CJVOlOzYYMpU3GxBG4IIYEehANOqldappUdiuyG7kSGR3BDMRYlWVdNR1vvYghhboa5LhVIsoCturKACrDY+fmOovTrQXbMCVNrHYhh0uD4a29TQVZdjn8jZT7ED+FW3k83IAYuW39mNN++Nfw6fqRXPrMx1Aj/AAFiDbzYAgHysR513lX1bU+HQeQ/nSsgpnqKi4YWR539InZ8yKXKqgd8y5WLZJyDfWwsslr+Tg9XrF8O4lzBy30lW4PS9tCff+tq9w4jhFmieJ/hdSDY2IvsQejA6g9CBXg/a3hckTs+00L5ZCNmFu5KB4OtjbpqOlWU6iquz9v8/c16epZWNPhMSVAVvnVmJra/7Vj+F8WEsatYXA72u3kR1H51cfW7WF7AjS9iPY9az1aDTNnS5fR4229Q2JdwBqS1reJNQI5mP9a+3hVlwwCMmV2AZV7oJ+EHdm/etcAedJCCi7srnx8JI7c8Y+r4cRobtYKoG7ObKPl/CnPo34RyU5pYd3OgJUtmkNhNINRoCvLH4XI0asAs0nEsaoj0GYrD+6APtJiP3RqB1JUda9cgwCRqkaZlVFCrYtoFFhpe1W6is6KX/p/Tt79TNtVti46l+OIOLHuyDqAMjW8QSSD6aetVfFmDzwNIuXSRRZje4aKZLkW/uWuNRp1rio+2fTr3Re3qNPyrmJ4bG6lRdDcEOts6uL2cEg3Op0NwbnTU1XT/AOSqcSf0KXSSL3DvtU+spHLiorC0WJXxuYJAPTvI590HpTPFfpCgwmT65FiMOXzZbqkubLa9jE7ftDfxrsaevCasmiiUWbGisPw/6TcNiZI48LHPK0hIUlRGlwpc3ZjoMqsb2O1W0q4mb+1lEKdY4Llj5GZgDb8KqfOrKlaFNfEyNrJ3E+KhSYogJZyB3L6ID9+Vh8C/mbaA01wCD6rh4YGuRHGqZhYiwFhoNQOg8AKMJh0iTJEoRbk6bkncknVmPUm5NSY5jesy10HLyJ2ksYhP2l+Ypwt1qOSvgDffQfnXEwsY1CKPQCtanF4QthwYpDs6/wCYU6rX2pGm9qWKa5B2iiipA4TSWQGlmkZah5AYlt0poL/VqlMgpln8NKxVqaveWB0zi0270rNSGNZqtTFojITnvXaAaVWdXfLJEgVxjQzUg1XKXRAdFJZqCaQTVEpdBkgY9Kw/0k8MGQYtRfljJOP2sOTcnzKE5h5Fh1rbEXpLxhgQwBBBBB1BB3FLTqOM7jxdso+c8RC+Dlumsbar4EeH5itJw/iQbRGy3+JT5+X8andqezRwgKOGfBk/ZyDVsPc6JJ1CAmyv0BsdqxU2CdNV+0Q6rIhvp0vau0nGrG989+/5NlOrbjjt2NsOIsBayG+1UHaPiTMOUh1b4raWH89/a9VcUszd1DIfn+RrRdiuyZxUt5BeJW+1bcMf7pT949GI0AuNzovhwpfHJ8DVK3w4Rsvoz4AIYeews0qgR33WIG9/V273pkHStgU606y28v66UlCK4dao6k3JmVMAKWlJc+FKzVWQwHnWQ7bYMNPAXtlaLERqTsJbK6X9lJ/wGtko8az3brEKuHVe6ZJJUWC5sBJvmNtwFVrgbi461r0kttRMmErTRm+w5jhMXdC8qUxyX3QOjxp7BmjB/ET0r08EEXBBB6jWvnvDviI5MTLiMVBGryCHEjvNlulisYGhbKxB9zrbX0j6LIZVOKJmWXDO0ckIUWCGQMxVfAZDET5tfe9+lX2Td0/ftkVldKXyN2KLUXorEZxxTelrJbSmYzrSnrTCo1HcuSLEoGnVFQ0NPxveulSrKQjQ/RSI65WhMUcoooqQI8u9dEVPGmZJfCqZRisyJuNsBTbAV1qSo8aw1mr2sOhNILV1zSCa59SXQdHSaRnoJpJFZ3J9BkcZqTaktpQGqm49h0VwigGu5xTqwp5vx7iwxU7w5WkjQkLGCyI2UlS8hUgsCwYKL2sL63qmn7IkEcjmQG3wxkFD/gbr6V36x9UxrCTZWaJ/TV4pB6ow9w1bXDShrMpvpofatlWrKi1t/b7+RvhCLhexiMH2caYtFJipVe3dXKqAsNe8N2HiL7E16R2RxQkwcLhFj7pVkQAKrIxjdVA6ZlNqy3G5QMXCynXMAfP4avOxMg+pR2O74hvZp5WH60aie6ipef8AZVVhlWL93pnPah2/r+dNb66VzGyIxwPI9LzWP9aU2kgA1sDXVBOvn+VCZDQjiHFIoUzzSJGu12IUXOwF9z5CvMO3fHMPjp8PHGZJUhMjuVzIgkABRWYi+yttr3hrrUjt3hDi8UY1VTyQiNndkZbqXJhyg2zCVLk78sDYmqNuCYtIYocIYY40YO4ZyWlkDhwW7gsO6NraV2NPQ2pS/wCz87Wuv5IVOTzbHpcicQnggYwNhZsVHIwxDMSc3N3ewC2y2BO5uGvcg3r3Ts3gDBho1a2cjPIRoM795reQvlHgFArybH8Ox0hRYzFDhrWmiV75szFpApKXUEEgeFeldmu1a4x5kELxNDlvmKsGDFwMttfuHceFNOLUNz+eb/hfIivGXZ29Lfn+S/auikE0pTWVPJmO0om9JrqVZF9CB1DS0pqOnVrfp3dIVkmuURnSiukisXRRXCakDtRnAFOFx5n0pDx1VJ3WCUNFqQzUqT1pltK5VepJOxYkIamjS5GPkaYeQ+B9q5dSSuWxQ6DSJJKZMp/3pp3PiPyqlzxZFipi2loDHxqKWJFKCsKUu2IlF6bEtMs5FRMViMilnIVRcljooHmTUolQMv8ASNwsNbEqL2XJOALkx3usgHUoxPszVjoMfPh1uGDx2urBrgjpYg7VddpeInFnIhYQ30XUcz99+uXwU+p3FmOA9m4eaC6KTcasAR5ADYf612KT2UrVP4LIJrgqMJxRpp0HMAlY2U7rGN85t6aeJPgK9D7HvkhMNwY4ZDHE9rZ0VVNzb7wJYH0qv7X9lYVjWeGPIYz31jLR50+8pyEX62O4J9atOGoOWphymPKOXl+HKdQR86q1lSMqaUeAj8Tuy/vffpSDKKbG1MEE7e9cklRH3a9ToTdarBpvUuMk0IiccFB214DHJFJIgcYiRoY1ZZJEF8wW+UNlJC36VmMZ2bSDhckhaR5TKAkhkkzBWnCDKA1tVBO33q13aiUpygNWHNlAO5KJy0Hu8y/Ko30hRCLAwxDYTQKPPICf/C9drT1J7acW+X9EUNJJFFxfsrEcDhWjzI7MvMfPISwMcl9yfvAH1rcdm8PHFh4zFGkeZFMmUWu4GViT1NwaY4xBbAX/ALqOF/H+yKM3/aGHvUrsvrAV/YmxC/8Aqs4/JhVVepKpReeorttv5l0hpYpCil1nhexnYulDegLcV21a1Figd6dpBFLWtVC6bQrHojRSF3orpQeBGSGpk+hb9KfpLLepnG6BEWSc+NvIU0ZPWpYw6+FNvhb9a59WhXeeffvgdNENpKZeYi5OgG5NgAPU012ixP1aPPzIl1t9pmux/ZQLqWrz6fH43EYlTy4nUgcqNzJALi/wMwytIb318NKwy01Vuz57YLqaTz0N4mNRzlWRGPgrqTp5A1E4pxFo2jTlSyZ81sljYKASSL+f6+7eGws7xFZMH3txnkjsp2urr3gR00B86ucDC3LXMSxtqSRr66C/raqHppxfxJ+gzklwZ/B8RErKqJIMwJGdcpsASTY620tt1HQ3qYEY7AW6E7e1WeMwKSKRIiOvUMoYePWos/FolOW7t+BGYD3AsKrenu8IdVn2IE8cttLjzFv4g1XFJlJzyyMOgbli3uEB/OqztB2yPOMSGTDxLa8hjbM56gMQVRel9/SmMJxrhyMGL5juWYmRmPXVtaf/ABpRw1z5GiErq7sS8Rw2Vz/ayqPKST/5aflVW/ZZS13JYjYtd2HuxJvVvw/tZhmkKxOrxswADWR1ZtO6N2S/61rMPEpOinz06+tTOVSlLag8RJXaMdw/syt9AbnUk1bjgaqTca6W/oVo1gAvcW28/n4Url1VN1HyyuWouVseE7pBNwRYjyrJjhX1V2TNOsRZmQRZytyblWCAsupJBWwOx2BbeNDfp71xsiCzsq/iYD9TRTc0tvQTxupj0ga2gxC+JLlr+oJbL8hUqEOdFDN8r/lVpxXtHhoEZmlW6g2VTqxtooO2umt7Vi+F8QnxMued7I17CKRrRg6KLqRmNxe5H+ly07lmWPUuhUclhGqySLqMMzeh1/lUd+Kzxi/1OQ+hH5gX/WrPhPEftFgMiSXjdkZdGIRlUhhc6jMNetSuLcXhw9hIwDNfKtwCbeZIA9zUqgl0v/JTKo27M854xx6aTErI2DmCKI1tbrG7SW+G+rGPp92oHaXta2KSNJMHIoSYOe8QXsrKVsV7twx8TXr+BlWaNXUZkdQwuOh8R0NVXGMdhI3yMhllG6RJnIvr3z8KXFz3iNjWqE7NPZx5sXengwWM+k1ZI5I5MIyB0dLh72zKV2Kjx8aX2W7eBFYclzmYMSTl1WKNH9BmQ6+dbXhDxODkwoC2uysyFtNR3BcXt563q0wzQzaZArAXyumVreIHUeY96ZODhaMPqLJqOGUfDu2qMbPBInnfMNfE2097VcQcajY2Kv8AKrNMMo2AHoBRIUjW7FUUWF2IUDoBc0qpzxaIjcOxIiZWXS49RY12OMdTTULq4zIVYeKkMPmKcCVu2u6biUj4QCm1j18qQQfKgXq3cm0tpBJRLVykKT412r4vHAo7RRRTAFNzQq4swuKcooAzvEexeDnIaSNiRexzvcX3sb6HzFRk7I5ZRkbLCtmVc0rPnHwsWZmuAddLVq6KR04sdTl3GzHfrXOTTtFTsQtxkxU2y1KrlK6aYXKXF8PleS/OYR5bcsKN/HNe5PrpT7cNj0vEhtsSin+FWdqAKq/xo8jb2V64NdO4uhBHdGhGoO1P8k1KoqVpokbmUvFuEPOhQStECNSoF/Ynal8K4OYVILl7kdLAWAGgud7XOu5NW9FQtJS7E73axG+r2qPNhEb4kU+oBqxrhWmenhbCIUmVa4GMbRp/lFQp+zGEkOZ8LAx8eWl/mBetAEFdtSLTJE72U+C4RDASYoY4yQASqgEgG4BO5FzUbHcZhRzGSS4F8oGtvEE2HyNaDLUfEYJX0dUYDbMob9RRLT34JU+5mY2w2KYKxa5+G7odfA5GNm9da7N9HWEJLIcRExNyYppFufEi9ifatTFAF2AHoAKep6dCMVkHUfQy2G7FiO2XGY0W2u8bfmUJ/Op0XZwAqWxGIkCsHAdkNmBvcMEDD0B1Gm1XdFPGjTjwkQ5yfLEKnmfyqPjOHRy25i5spuDcgg+RBFS6KbYmrMW9iNBgY0JKKFJABt1ttfxPnUjKK7RUpJEHLUWrtFSAUUU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9464" name="Picture 8" descr="http://www.henryscheinbrand.com/media/cartoons/finishing_polis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486149"/>
            <a:ext cx="3810000" cy="276225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3008313" cy="1162050"/>
          </a:xfrm>
        </p:spPr>
        <p:txBody>
          <a:bodyPr/>
          <a:lstStyle/>
          <a:p>
            <a:r>
              <a:rPr lang="en-US" sz="2800" dirty="0" smtClean="0"/>
              <a:t>FINISHING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1004887"/>
            <a:ext cx="5111750" cy="5853113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The surface is contoured by removing excess material from margins with help of carvers or stones.</a:t>
            </a:r>
          </a:p>
          <a:p>
            <a:endParaRPr lang="en-US" dirty="0" smtClean="0">
              <a:latin typeface="Bradley Hand ITC" pitchFamily="66" charset="0"/>
            </a:endParaRPr>
          </a:p>
          <a:p>
            <a:r>
              <a:rPr lang="en-US" dirty="0" smtClean="0">
                <a:latin typeface="Bradley Hand ITC" pitchFamily="66" charset="0"/>
              </a:rPr>
              <a:t>Finishing done with disks and stones with light pressure.</a:t>
            </a:r>
          </a:p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3" descr="C:\Users\VAIO\Documents\Gold is still the best\DSC018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8880"/>
            <a:ext cx="3480543" cy="252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POLISHING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450" y="1462087"/>
            <a:ext cx="5111750" cy="5853113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With help of gold polishing tips.</a:t>
            </a:r>
          </a:p>
          <a:p>
            <a:endParaRPr lang="en-US" dirty="0" smtClean="0">
              <a:latin typeface="Bradley Hand ITC" pitchFamily="66" charset="0"/>
            </a:endParaRPr>
          </a:p>
          <a:p>
            <a:r>
              <a:rPr lang="en-US" dirty="0" smtClean="0">
                <a:latin typeface="Bradley Hand ITC" pitchFamily="66" charset="0"/>
              </a:rPr>
              <a:t>Silica, pumice or metallic oxide compounds are used as polishing agents.</a:t>
            </a:r>
            <a:endParaRPr lang="en-IN" dirty="0">
              <a:latin typeface="Bradley Hand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Rhythm\Desktop\New PPTolder\final polished.JPG"/>
          <p:cNvPicPr>
            <a:picLocks noChangeAspect="1" noChangeArrowheads="1"/>
          </p:cNvPicPr>
          <p:nvPr/>
        </p:nvPicPr>
        <p:blipFill>
          <a:blip r:embed="rId2" cstate="print"/>
          <a:srcRect t="1760" r="26795"/>
          <a:stretch>
            <a:fillRect/>
          </a:stretch>
        </p:blipFill>
        <p:spPr bwMode="auto">
          <a:xfrm>
            <a:off x="330268" y="1981200"/>
            <a:ext cx="3479732" cy="2991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sz="3200" dirty="0" smtClean="0">
                <a:latin typeface="Bradley Hand ITC" pitchFamily="66" charset="0"/>
                <a:cs typeface="Times New Roman" pitchFamily="18" charset="0"/>
              </a:rPr>
              <a:t>Gold leaf as a filling became popular in the </a:t>
            </a:r>
            <a:r>
              <a:rPr lang="en-IN" sz="3200" u="sng" dirty="0" smtClean="0">
                <a:latin typeface="Bradley Hand ITC" pitchFamily="66" charset="0"/>
                <a:cs typeface="Times New Roman" pitchFamily="18" charset="0"/>
              </a:rPr>
              <a:t>United</a:t>
            </a:r>
            <a:r>
              <a:rPr lang="en-IN" sz="3200" dirty="0" smtClean="0">
                <a:latin typeface="Bradley Hand ITC" pitchFamily="66" charset="0"/>
                <a:cs typeface="Times New Roman" pitchFamily="18" charset="0"/>
              </a:rPr>
              <a:t> States in the early nineteenth century. </a:t>
            </a:r>
            <a:r>
              <a:rPr lang="en-IN" sz="32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Marcus Bull </a:t>
            </a:r>
            <a:r>
              <a:rPr lang="en-IN" sz="3200" dirty="0" smtClean="0">
                <a:latin typeface="Bradley Hand ITC" pitchFamily="66" charset="0"/>
                <a:cs typeface="Times New Roman" pitchFamily="18" charset="0"/>
              </a:rPr>
              <a:t>of Hartford, Connecticut, began producing beaten gold for </a:t>
            </a:r>
            <a:r>
              <a:rPr lang="en-IN" sz="3200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dental use in 1812.</a:t>
            </a:r>
            <a:endParaRPr lang="en-IN" sz="3200" dirty="0">
              <a:solidFill>
                <a:srgbClr val="FFC000"/>
              </a:solidFill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9394" name="Picture 2" descr="https://encrypted-tbn3.gstatic.com/images?q=tbn:ANd9GcSa2V3hw_U1ugkcRl1i0y5x7kzk8JfV26V5IMIMJUcqN5leWIb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9" y="2057400"/>
            <a:ext cx="2515633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Why Gold Foil??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“WE MUST ADJUST TO CHANGING TIMES AND STILL HOLD TO UNCHANGING PRINCIPLES”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81000"/>
            <a:ext cx="3008313" cy="1162050"/>
          </a:xfrm>
        </p:spPr>
        <p:txBody>
          <a:bodyPr/>
          <a:lstStyle/>
          <a:p>
            <a:r>
              <a:rPr lang="en-US" sz="3200" dirty="0" smtClean="0"/>
              <a:t>Why gold foil?</a:t>
            </a:r>
            <a:endParaRPr lang="en-IN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latin typeface="Bradley Hand ITC" pitchFamily="66" charset="0"/>
              </a:rPr>
              <a:t>Gold is highly noble and insoluble in oral fluids</a:t>
            </a:r>
          </a:p>
          <a:p>
            <a:pPr>
              <a:buNone/>
            </a:pPr>
            <a:endParaRPr lang="en-US" dirty="0" smtClean="0">
              <a:latin typeface="Bradley Hand ITC" pitchFamily="66" charset="0"/>
            </a:endParaRPr>
          </a:p>
          <a:p>
            <a:pPr>
              <a:buNone/>
            </a:pPr>
            <a:r>
              <a:rPr lang="en-US" dirty="0" smtClean="0">
                <a:latin typeface="Bradley Hand ITC" pitchFamily="66" charset="0"/>
              </a:rPr>
              <a:t>    It adapts perfectly to the cavity walls.</a:t>
            </a:r>
          </a:p>
          <a:p>
            <a:pPr>
              <a:buNone/>
            </a:pPr>
            <a:endParaRPr lang="en-US" dirty="0" smtClean="0">
              <a:latin typeface="Bradley Hand ITC" pitchFamily="66" charset="0"/>
            </a:endParaRPr>
          </a:p>
          <a:p>
            <a:pPr>
              <a:buNone/>
            </a:pPr>
            <a:r>
              <a:rPr lang="en-US" dirty="0" smtClean="0">
                <a:latin typeface="Bradley Hand ITC" pitchFamily="66" charset="0"/>
              </a:rPr>
              <a:t>    </a:t>
            </a:r>
            <a:r>
              <a:rPr lang="en-IN" dirty="0" smtClean="0">
                <a:latin typeface="Bradley Hand ITC" pitchFamily="66" charset="0"/>
              </a:rPr>
              <a:t>High crushing and edge strength.</a:t>
            </a:r>
            <a:endParaRPr lang="en-IN" dirty="0">
              <a:latin typeface="Bradley Hand ITC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1922" name="AutoShape 2" descr="data:image/jpeg;base64,/9j/4AAQSkZJRgABAQAAAQABAAD/2wCEAAkGBxISEhASEhQVFBAPFA8QDw8QDxAPEA8PFRQWFhQUFBQYHCggGBolHBQUITEhJSkrLi4uFx8zODMsNygtLisBCgoKDg0OFRAQGiwcHBwsLCwsLCwsLCwsLCwsLCw3LCwsLCwsLCwsLDcsLCwsKysrNys3KywrKywrKyssKysrK//AABEIAMIBAwMBIgACEQEDEQH/xAAbAAACAwEBAQAAAAAAAAAAAAACAwABBAUGB//EAD0QAAIBAgMFBgQDBgUFAAAAAAABAgMRBBIhBTFBUWETFHGBkaFCUtHwMpKxBhUiosHxU2JyguEjM0ODk//EABkBAQEBAQEBAAAAAAAAAAAAAAABAgMEBf/EACIRAQEBAQACAQUBAQEAAAAAAAABEQISIQMTFCIxQVEEMv/aAAwDAQACEQMRAD8A8Y0Lkx9WImxzdAlWCaKSLES5aJYtFRZCWIwJctsiZTZFBdoNMWy4yF/QOMtXcO4pPVjEjPLVMpskkSDKbNM4plFloGBsRoK5EBEg0CmEmFS4UGVYKBKDiDIJFSRQMgbhMpkAzEVEPYmoIAQuYywM2BSkUSxCjozMclqdadIxTpGVxlRdhjpFZSoWRBuBbiUBcFh5SmggQZMJoWUU2RFNkQqHZrNPwGZgIxvbyCRx5/8AVdOv0ZEouD0JY6MrsUyy5IoEhZEgJEJFpFAHFDFElIbYlC7F5Lh2KbsFKnBreLY+rJsQgiZRNRD7C5ooQCMFTAhCiAeikZ5QDjMFy1MqW6YEqJoCUSDH2QHZex0FBFOHqXTGDIDOgzoOkSULrcNHMnTESpnWlh0Lng+vsXUciUGRROhLCsU8OXQNPciZB0aelg4QOfNy1u/oNOkG8OaIRSTb3LU004KUU1ua8C+UrOOVKi0R7jpToC3himOfYuxu7sTu5YYxJEsbJUBaohA0h7QNKnqPcCVSkimh6plOAGSohLibZUxbo6hCLFNGtUQKlEujC1vE1EbezsLlTCsmUhp7LwIVG0q4cQWjLSRkPiIRoiiINIJA3LQUaRGiWLsBMoLpjEiNFRnqUzPKm3uXkbK0rWMtWo9y87cTn38k5anJXY6PXdvXG3MmEazarcJm7Jvw8xuzp3lJcVZ+KPPer+3WSNWOp5oSXmkVRxV0uDW9cuhqUTHiIKMZZV/EvcfF3lyr3z6O7QO5jpN2Te9pXXIdE9bg0RReVCozGKQwTID2SDTI2BKdJDeyQNOQ25PYDIU6Q1MpsBDpAyhqPkxcmBUYi6kBqmLqSAzOlcVOibEBMox9mQe0QqKigZGlYWfIJYGb6GdVlghiNH7vn0DWBlxQ0IigommOBkH3NjRniHY0Rwb5l9z6jRmBbNfc+pHguo0c3EPcIaNm0aOVR43uYmeX5bvTtx+gdnmlltwv49AsNgJRlnUWoPc9beozCyyyU1ZuOquro6ktozqxWd/h+GKyxXkjG+msJgvqZ8ZBSi7PjwZvw7V3yknF+BkxWEjGM4w0vfjxOc6krVmskZqW57tLcrBIv9mNnTqVXTyXcl/Ck222t562r+xdXI55JK2+N1d9bH0ePc15rMryqIzurYEt2WXmmDPYjjvT9GL6RxohnVjs6F9b+Bqez6bWkX6jyVwIsamdJ7L6MtbKXJk1HNTJc6f7q6v0DWx18z/KByAJHVns1Li35WFSwK6jRzXEFxOh3LqR7P6+xNHPcRc4nZhsltXuiPZLSvw5jyXHDsQ6rwBC+RjY5Ips4Gv92TM+b8mzh9Rvxd7Ovtl9pHmeebfNg5n8zH1TxelVVE7VczzTk/nl7ku/mfqy/Vh4vSZ1zXqRSXM83d/M/ctRfzfqT60Twejc0U5LmcSjTW91JdFvuwez1u/NKTS9h9WHg27Vs1G3Bs5sYj6aSvq34nQwSULVJUqc4v8ADGc17xucb1vTrzMjmRgPpR8jbjcZd6UaMOkIQa/Q0YHbMksvZUH1nQo39WhJL/S3/GXDK2nPoHUpp/Q6VTb0oO3Y4bxjQoteyMGOcqv/AFMtKK5Q7OH8qsZ74n+tS3/Gj9mKsKeNpzbUIQi5auWVytwd+Nz67TxeaMZRs1JXTWqaPhDj09zRhcVVg/xzcOEFOUGvRno+L55zMc+/i26+z4nHVI8Ivylu9Tz22dqSkrOMPJfU8rs2dGpFurWqU5Xdot1Ju3O6uDtGrQi0qcp1FxlOUo69E7Dv/oic/FF1dWNpu3H3MlOvSt+F35ZmO/eFO1snndnKfO19ONMXqnm04oeq5xKtZPdfyaFOcXxl7D7hPpx6KOMS4foNW0F8q9keXjGnxdReDQzs8P8ANWvy/gsPuYfTekljl/howV8TF/CkcKdKPwznbqrv2E9j1fpIv3EPpuzJp8g4YaUtyv4HEVFcZW/2yYzsIfP/ACS+hL/0LPjj0FPZlV/C9A3s2tuys4EYR5yfhGxHGHKfq0Y+4q+Edt7GrfI/Qs4GVc6n55EH3FPpz/XFcXz0Bv1Hd28S1Q6s5eVW4Sm+dy8kvto0d36+xXd1zZL1T0zuL4/qiGnsFzv5BRpLqJ0emXTmHk6+5rcV19AXh49SaeiIpc37BZer9i69Cyuk+otNNJ893gXD0KS6+WhMshkUnqG5e4ytZCEpcwldcQ3b+3Mq6+9CZTIq7H0abfx26Wb/AEFOxSaQsoe6U1ukn/tf0GQr1o7nH8hmd7O17rcrnn8XtyrD8VNq7dv4jXHx9dfpOrJHsY7QxHCUV/6yVMTXlvnH8j+hk2PiZQSlOEajkk8tSLkovpqaMVjs26jTj0jBr+py68pVmM1SnVfG/gmD3erzZoo4yUfghr/lf1Hw2nJf+Km/GD+pny6azlgWEqvn7jYYOr/m9Ga3teX+FSXhTf1FV8dUlwiv9MWv6kvXSZyGOErcp/lkOhhMRwhPxyS+hnVWf2n9Q1iKn3f6l3o/Foez8S/hqecJfQTPB1Vvv53I8RP7v9SdvL5V6P6md61fxA6Evm/mSGQwlRr8S/8ArTX9RMnJipUpc2a9s+mt4arzT6KpB/ox0Nk4lq6jK2+/A5qovm/UdFzXxz/M7Gb5fw/E/uVXr7lARqVfnl+Yhne1/FnlXVwe0RiuTtLHqsrnroZ0WrHOjWX2wu8rn7k8aa6N0VdHP72ua9Sd8XNEvFNjoqRd0c3v0eaCjjo80Xw6NjdOzTRga1t92DWMj8yAc02rcdzRrnmxZZ/BQbu48BiiC9N17vmXb2CqdtPHdyCfFf8AFha3+BbutRqqnPkVGRd7gxWoKdCSObtejnjJPg7o6cWvtGbaEXKE0t9mXm2U6npowNfNTg007JL0NHbPkcfZmKhGlD4dNz4u5qeOh8yHfNtc5ZG7tnyJ3gxLFQ+ZF95h8y9Tl4VdjoRrdC1iDBDEw+ZeoztY/MvUeNi62rEBqv0MCrxe5r1GKa5kyjS6yXAB13wE5yZyYp0az6BLEdBGcF1UUaXV6FOquRl7QjmMRr7ZciGPOQZRzMRHkZZwb4m2qxLkjtyywyovmKnSlzOg2KmzpKjlSozX2weylzfqdGUkLzHWVMYZUJ836i+6z5v1OmpF3RfNMYcJg5ykouTSe9rWy5nqMLh401CKlJxV23K13fgrIwYGso3tbM9E2uHJG3BuVTPdZVT1ztxSt59THe9Nc+mpVW5v23PSw2FNO6utzeslHdqVgLKblJqSSzJXTT01ukXXspKWmVpyULLM2+CXE89mOxc6dtfZaotQ8N1ylLTilppudxkbWdrJddbkqwuUVu4aXS09y1D70CS3Lcm+N9fMuVP06Nk0UkClv68eQ6CRfh6cSaPKbXwW6ztq+Lsct4SXN+p6XbO5Pqco9nHVxw6ntiWFlzfqw1hZczWkGkXyZxlp4afM1KlPmNpmiJm3VwijTkramqM5cwbhI5dKbTlK61NcJWM1FjLGLI2a6wEqgFimZwE5ldqJsU0VNO7chnykADEy1M0pM2VYXBlR0Ny4MU6widc2zoCpYO50lkZuubUxIHeWbJ4HoBLAnWXms5SHiwe9DpYAp4CRd5T2WsWaKeJjKE4SbTlbLJcGugruEi1gGXeT272xcbTUYqpUSyrLZ8WdTtIV1fNDRaqLvJW3a20PHPByt/wVSw1SDvFtPoc+vj5rU6r1lJvXM+NlpwXPmaKUVx4fqcbCbRk/+4tVazXEVX2pUf4I2/1a3OHhtx18o7laura+DZixG1aUL6rwTzHncVKvU/E3bluRk/d0nrY6c/Dz/aze7/HaxH7SL4U3yvojDU/aCrL4reGhiezpciv3dLl7HafH8cc711THjm97b8Sd7AWzZcgls2XI3+DPs6GKQccUhUNmz5D47NlyOd8WvY6eKG94FQ2fLka44B2MdXlcoIYi42MmMp4I2QwhzvUakrLSk7m+iwY4bUdGFjl1Y1iSigJIYRoxq4ztFZTR2ZTgXU8SMhB2UhfIxmLSIgkKByhOISQTRNXCOzLdJD4wJlJuGEdmglSXIfl1CUB5GM7oonYo0ZS8g8lxgw9PWSaXTwH9ghkYas0U6YvyJjIsOi+69DqUaCY6WHRzvy1rxjiSw6IqCN2JgkZGanyWmQvsURUVyGojZfKphbpLkTskNsC0PKrisiKcUFcpltTEhEcoi6aGominEuxbIhohGi0UQRItxKuWmTSKaKbCAkW0A2QhDOmkunYuMR9QXHeb3UWqYWUNspMzrWJlJlLbKlIn7VMoVgYstyAhCJkuBXgMgyolslGinVD7cxuRTmZnKmVpXEoqUxLqm5yzrS4oW7ClMlzWBlwZMkUFkJTAZiZi3TLdMugqYaJCAxQJaYAlh2QtRMaYVlYEjUgJQLqsyYaQ3sw4wGoSosFxZosUxqsuRkNFiF1MZpgRIQ1z+iGMEhCKsohBBUdwTIQUSJZZCCRDIQgXUAZCGoFzEkIbjFEhkSEFWHINEIYrSy2QhkHTGFEFFsshDBUYtlkNQGiyEIKKkQgAkIQ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924" name="AutoShape 4" descr="data:image/jpeg;base64,/9j/4AAQSkZJRgABAQAAAQABAAD/2wCEAAkGBxISEhASEhQVFBAPFA8QDw8QDxAPEA8PFRQWFhQUFBQYHCggGBolHBQUITEhJSkrLi4uFx8zODMsNygtLisBCgoKDg0OFRAQGiwcHBwsLCwsLCwsLCwsLCwsLCw3LCwsLCwsLCwsLDcsLCwsKysrNys3KywrKywrKyssKysrK//AABEIAMIBAwMBIgACEQEDEQH/xAAbAAACAwEBAQAAAAAAAAAAAAACAwABBAUGB//EAD0QAAIBAgMFBgQDBgUFAAAAAAABAgMRBBIhBTFBUWETFHGBkaFCUtHwMpKxBhUiosHxU2JyguEjM0ODk//EABkBAQEBAQEBAAAAAAAAAAAAAAABAgMEBf/EACIRAQEBAQACAQUBAQEAAAAAAAABEQISIQMTFCIxQVEEMv/aAAwDAQACEQMRAD8A8Y0Lkx9WImxzdAlWCaKSLES5aJYtFRZCWIwJctsiZTZFBdoNMWy4yF/QOMtXcO4pPVjEjPLVMpskkSDKbNM4plFloGBsRoK5EBEg0CmEmFS4UGVYKBKDiDIJFSRQMgbhMpkAzEVEPYmoIAQuYywM2BSkUSxCjozMclqdadIxTpGVxlRdhjpFZSoWRBuBbiUBcFh5SmggQZMJoWUU2RFNkQqHZrNPwGZgIxvbyCRx5/8AVdOv0ZEouD0JY6MrsUyy5IoEhZEgJEJFpFAHFDFElIbYlC7F5Lh2KbsFKnBreLY+rJsQgiZRNRD7C5ooQCMFTAhCiAeikZ5QDjMFy1MqW6YEqJoCUSDH2QHZex0FBFOHqXTGDIDOgzoOkSULrcNHMnTESpnWlh0Lng+vsXUciUGRROhLCsU8OXQNPciZB0aelg4QOfNy1u/oNOkG8OaIRSTb3LU004KUU1ua8C+UrOOVKi0R7jpToC3himOfYuxu7sTu5YYxJEsbJUBaohA0h7QNKnqPcCVSkimh6plOAGSohLibZUxbo6hCLFNGtUQKlEujC1vE1EbezsLlTCsmUhp7LwIVG0q4cQWjLSRkPiIRoiiINIJA3LQUaRGiWLsBMoLpjEiNFRnqUzPKm3uXkbK0rWMtWo9y87cTn38k5anJXY6PXdvXG3MmEazarcJm7Jvw8xuzp3lJcVZ+KPPer+3WSNWOp5oSXmkVRxV0uDW9cuhqUTHiIKMZZV/EvcfF3lyr3z6O7QO5jpN2Te9pXXIdE9bg0RReVCozGKQwTID2SDTI2BKdJDeyQNOQ25PYDIU6Q1MpsBDpAyhqPkxcmBUYi6kBqmLqSAzOlcVOibEBMox9mQe0QqKigZGlYWfIJYGb6GdVlghiNH7vn0DWBlxQ0IigommOBkH3NjRniHY0Rwb5l9z6jRmBbNfc+pHguo0c3EPcIaNm0aOVR43uYmeX5bvTtx+gdnmlltwv49AsNgJRlnUWoPc9beozCyyyU1ZuOquro6ktozqxWd/h+GKyxXkjG+msJgvqZ8ZBSi7PjwZvw7V3yknF+BkxWEjGM4w0vfjxOc6krVmskZqW57tLcrBIv9mNnTqVXTyXcl/Ck222t562r+xdXI55JK2+N1d9bH0ePc15rMryqIzurYEt2WXmmDPYjjvT9GL6RxohnVjs6F9b+Bqez6bWkX6jyVwIsamdJ7L6MtbKXJk1HNTJc6f7q6v0DWx18z/KByAJHVns1Li35WFSwK6jRzXEFxOh3LqR7P6+xNHPcRc4nZhsltXuiPZLSvw5jyXHDsQ6rwBC+RjY5Ips4Gv92TM+b8mzh9Rvxd7Ovtl9pHmeebfNg5n8zH1TxelVVE7VczzTk/nl7ku/mfqy/Vh4vSZ1zXqRSXM83d/M/ctRfzfqT60Twejc0U5LmcSjTW91JdFvuwez1u/NKTS9h9WHg27Vs1G3Bs5sYj6aSvq34nQwSULVJUqc4v8ADGc17xucb1vTrzMjmRgPpR8jbjcZd6UaMOkIQa/Q0YHbMksvZUH1nQo39WhJL/S3/GXDK2nPoHUpp/Q6VTb0oO3Y4bxjQoteyMGOcqv/AFMtKK5Q7OH8qsZ74n+tS3/Gj9mKsKeNpzbUIQi5auWVytwd+Nz67TxeaMZRs1JXTWqaPhDj09zRhcVVg/xzcOEFOUGvRno+L55zMc+/i26+z4nHVI8Ivylu9Tz22dqSkrOMPJfU8rs2dGpFurWqU5Xdot1Ju3O6uDtGrQi0qcp1FxlOUo69E7Dv/oic/FF1dWNpu3H3MlOvSt+F35ZmO/eFO1snndnKfO19ONMXqnm04oeq5xKtZPdfyaFOcXxl7D7hPpx6KOMS4foNW0F8q9keXjGnxdReDQzs8P8ANWvy/gsPuYfTekljl/howV8TF/CkcKdKPwznbqrv2E9j1fpIv3EPpuzJp8g4YaUtyv4HEVFcZW/2yYzsIfP/ACS+hL/0LPjj0FPZlV/C9A3s2tuys4EYR5yfhGxHGHKfq0Y+4q+Edt7GrfI/Qs4GVc6n55EH3FPpz/XFcXz0Bv1Hd28S1Q6s5eVW4Sm+dy8kvto0d36+xXd1zZL1T0zuL4/qiGnsFzv5BRpLqJ0emXTmHk6+5rcV19AXh49SaeiIpc37BZer9i69Cyuk+otNNJ893gXD0KS6+WhMshkUnqG5e4ytZCEpcwldcQ3b+3Mq6+9CZTIq7H0abfx26Wb/AEFOxSaQsoe6U1ukn/tf0GQr1o7nH8hmd7O17rcrnn8XtyrD8VNq7dv4jXHx9dfpOrJHsY7QxHCUV/6yVMTXlvnH8j+hk2PiZQSlOEajkk8tSLkovpqaMVjs26jTj0jBr+py68pVmM1SnVfG/gmD3erzZoo4yUfghr/lf1Hw2nJf+Km/GD+pny6azlgWEqvn7jYYOr/m9Ga3teX+FSXhTf1FV8dUlwiv9MWv6kvXSZyGOErcp/lkOhhMRwhPxyS+hnVWf2n9Q1iKn3f6l3o/Foez8S/hqecJfQTPB1Vvv53I8RP7v9SdvL5V6P6md61fxA6Evm/mSGQwlRr8S/8ArTX9RMnJipUpc2a9s+mt4arzT6KpB/ox0Nk4lq6jK2+/A5qovm/UdFzXxz/M7Gb5fw/E/uVXr7lARqVfnl+Yhne1/FnlXVwe0RiuTtLHqsrnroZ0WrHOjWX2wu8rn7k8aa6N0VdHP72ua9Sd8XNEvFNjoqRd0c3v0eaCjjo80Xw6NjdOzTRga1t92DWMj8yAc02rcdzRrnmxZZ/BQbu48BiiC9N17vmXb2CqdtPHdyCfFf8AFha3+BbutRqqnPkVGRd7gxWoKdCSObtejnjJPg7o6cWvtGbaEXKE0t9mXm2U6npowNfNTg007JL0NHbPkcfZmKhGlD4dNz4u5qeOh8yHfNtc5ZG7tnyJ3gxLFQ+ZF95h8y9Tl4VdjoRrdC1iDBDEw+ZeoztY/MvUeNi62rEBqv0MCrxe5r1GKa5kyjS6yXAB13wE5yZyYp0az6BLEdBGcF1UUaXV6FOquRl7QjmMRr7ZciGPOQZRzMRHkZZwb4m2qxLkjtyywyovmKnSlzOg2KmzpKjlSozX2weylzfqdGUkLzHWVMYZUJ836i+6z5v1OmpF3RfNMYcJg5ykouTSe9rWy5nqMLh401CKlJxV23K13fgrIwYGso3tbM9E2uHJG3BuVTPdZVT1ztxSt59THe9Nc+mpVW5v23PSw2FNO6utzeslHdqVgLKblJqSSzJXTT01ukXXspKWmVpyULLM2+CXE89mOxc6dtfZaotQ8N1ylLTilppudxkbWdrJddbkqwuUVu4aXS09y1D70CS3Lcm+N9fMuVP06Nk0UkClv68eQ6CRfh6cSaPKbXwW6ztq+Lsct4SXN+p6XbO5Pqco9nHVxw6ntiWFlzfqw1hZczWkGkXyZxlp4afM1KlPmNpmiJm3VwijTkramqM5cwbhI5dKbTlK61NcJWM1FjLGLI2a6wEqgFimZwE5ldqJsU0VNO7chnykADEy1M0pM2VYXBlR0Ny4MU6widc2zoCpYO50lkZuubUxIHeWbJ4HoBLAnWXms5SHiwe9DpYAp4CRd5T2WsWaKeJjKE4SbTlbLJcGugruEi1gGXeT272xcbTUYqpUSyrLZ8WdTtIV1fNDRaqLvJW3a20PHPByt/wVSw1SDvFtPoc+vj5rU6r1lJvXM+NlpwXPmaKUVx4fqcbCbRk/+4tVazXEVX2pUf4I2/1a3OHhtx18o7laura+DZixG1aUL6rwTzHncVKvU/E3bluRk/d0nrY6c/Dz/aze7/HaxH7SL4U3yvojDU/aCrL4reGhiezpciv3dLl7HafH8cc711THjm97b8Sd7AWzZcgls2XI3+DPs6GKQccUhUNmz5D47NlyOd8WvY6eKG94FQ2fLka44B2MdXlcoIYi42MmMp4I2QwhzvUakrLSk7m+iwY4bUdGFjl1Y1iSigJIYRoxq4ztFZTR2ZTgXU8SMhB2UhfIxmLSIgkKByhOISQTRNXCOzLdJD4wJlJuGEdmglSXIfl1CUB5GM7oonYo0ZS8g8lxgw9PWSaXTwH9ghkYas0U6YvyJjIsOi+69DqUaCY6WHRzvy1rxjiSw6IqCN2JgkZGanyWmQvsURUVyGojZfKphbpLkTskNsC0PKrisiKcUFcpltTEhEcoi6aGominEuxbIhohGi0UQRItxKuWmTSKaKbCAkW0A2QhDOmkunYuMR9QXHeb3UWqYWUNspMzrWJlJlLbKlIn7VMoVgYstyAhCJkuBXgMgyolslGinVD7cxuRTmZnKmVpXEoqUxLqm5yzrS4oW7ClMlzWBlwZMkUFkJTAZiZi3TLdMugqYaJCAxQJaYAlh2QtRMaYVlYEjUgJQLqsyYaQ3sw4wGoSosFxZosUxqsuRkNFiF1MZpgRIQ1z+iGMEhCKsohBBUdwTIQUSJZZCCRDIQgXUAZCGoFzEkIbjFEhkSEFWHINEIYrSy2QhkHTGFEFFsshDBUYtlkNQGiyEIKKkQgAkIQ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926" name="AutoShape 6" descr="data:image/jpeg;base64,/9j/4AAQSkZJRgABAQAAAQABAAD/2wCEAAkGBw8PDw0NDw8NDQ8NDw4MDQ0MDA8MDQwNFBQWFhQRFBQYHCggGBolGxQUITEhJSksLi4uFx8zODMsNygtLisBCgoKDg0OGxAQFiwkHBwsLCwsLCwvLSwsLCwsLCwsLCwsLC0sLCwsLCwsLCwsLCwsLCwsLCwsLCwsLCwsLCwsLP/AABEIAMIBAwMBIgACEQEDEQH/xAAbAAACAwEBAQAAAAAAAAAAAAAAAQIDBAUGB//EADoQAAICAQEGAwQIBQQDAAAAAAABAhEDIQQFEjFBUSJhcROBkbEGIzJSocHR8BQzQnLxFXOS4RZigv/EABoBAQACAwEAAAAAAAAAAAAAAAABAgMEBQb/xAAyEQEAAgECBAQEAgsAAAAAAAAAAQIDETEEIUFRBRIycRQjM2FSwRMVIjRCcoGRobHR/9oADAMBAAIRAxEAPwC9IkkCRJIhASJUCRJBISHQ0h0BGh0Oh0SgqCh0FAV5V+f5HN4frVXRSb+X5mveW0rFFSatN1pzOYt54bU17W6cauMVL90aubiMeO2lpZKYr2jWsOnQ0jPh26DjxuLirrWa19Dfs+27Nw3w8TrRcTuzUnxHD91p4fJHRUJE8u1Ym/syh5aEHtGJdJ/Awz4ti/DP9k/DZOyaLYGb+NxX/UH8dj6KbI/WuP8ABKfh8nZsiSMcNui3pGXuaZHad6Rh/RJ/3UvzJjxTHM6eWf8AH/VvhsnZ0FKiuW3Yc2XZ1jkpSxwyqaXOLqK1ObH6QJU/ZRa820LN9IMV8cdnhCaTinHJNqn5GzTxDFPeP6Kzw2Ts7sOQzPu3aPa44zqr6e5GqjfpaLREwwzGk6FQUSoKLoRodDodAQoKJUFBCNCJ0KgIgOhgchIkkCJUQkJDSGhpAFDSGkOgFQUMZKCoKHQwOXvyKccUXylkUdOlrmc5bmh1nL/gjrb4j4cT7ZcfzISR5zxa9q5o0no3uGtMVYM26oTcX7acaVUoKvnoacGyOMa9vKUfPDH5oG/gRXZf5OVNrTGmv+m3F5JbHiT4lklGXdX+bZHLsEcj1z5m6fJdF5JEqul2TZBZHGnHR18+ZMTbvzW88s3+iYXb9tmdK35LuWbPurFG3DNnVaupuvgSVrXla7c1qRg6vzTXxMk2vP8AETeV62LHz48nraRHNseCVqfHN6U3ka4fRJlSfRdSylXw9yKftR1Vm8qns+GC4Y8SXZSuzLn2WDTa4l7zTOPKuVshLk/gZazMdVLWt3ek3DCsEEv3ojo0Ydxr6iH77G9I9Xg+nX2cy/qkUFDodGZQqCh0FARoKJUFARoVE6FQEaAlQgOUkMESohJJEkCQ0gGMB0AqHQUMlBUBKgA5u+3UMf8AvY/mQmT3/wDy8f8AvYvmRmeb8Zj5tfZucNsoZGuvqSkF+7qcptwrjz/fYqfUubp/vmVrlL3F4WEmtP7a95Fx0j5r8xUPtr2XoSI3RKUvxBpf4HLn09wVlVPt2K5vRlkte3VlWXky9VZer3IvqIG8xblX1EDcetwfTr7OZbeQFDGZVSAdAAqFRIAIhRKhUSI0BIAOShoESRVIGkCJIAAY6AVASoKJQQDADnb8jeJeWSD+DK5o072/lP8AuiZ59TzfjX1a+zc4baVFWxShVeevuJp00+zJZ1rH0/NnI15tuFGXV2u915JFLL41b9J/IryRqvNJl6z0WVASoHy/AuFzfvQZebruxyVN+WgpBEqiGRaMsSFOOjLxux2eq3QvqYG4ybqX1MPR/M2HrsPoj2c225DAZkVIBgACJABEBgSFQDoAOQkSoSJJFUmNAMAGAwABgSggGBIxb3/kyfZxf4meXU37Zi48cofeVHPnzZ5rxqfm1j7NzhtpUyDrqNib0fqchtwqmiOR3XkvzLMr6LlyILnL0dF4WQaoVDa6+4K5ef4algN/9kZ9CQSXyCJVxJv7E32og0aMOPihkXejJWNZYb7PS7tX1UPR/M1GfYF9VD0fzNB6/H6I9nOncDAC6AAwAAACQCGAAIYAclEkRRJFQxghoJCGCGAAMRKAAASDt6o5edeKXqzq9vVHK2rSc15s8v41+8V/l/NucNtLOxP9EE2Z1tmO6Tc6V+FX2/U5kRM7NyImUpdRSVGXJvGEbuOTnX2NUUPe+PrHJ/xX6maMV56L+S3ZvbB9PRP8Dnx3zhf3/fFfqSW9Mb0SnJrokv1Lfor9jyy3Imloc7/U4qnwZFfeNCW+YJfYk+7bSEYbztCloltr99jduxc/U82t93Klib9J9O/I7W5t5Rk34Wte/wD0Z8OHJF45MOSJ8r1exL6uHo/mXmfYZXig+6s0HqaemHOncAAFkGAAADEAAAASAAEBy0SQkSRUNDEMJNDEMAAYEoIAAA7eqOZvCNTb7nT/AFRg3hG2/ieZ8b5Z6e35tvhurhb4t46WnE0n5o5uxQ4EnFtatOk/FqdDfCfAq5qS07mfHCSxwncYVaptW3b1/fY1cc6Y9O8uphZ8rb4nr1k0noY/ZN8L6SejpnQeNNJyt3NLXk11XIrncZy7eFaJclXh5GattNmeWDa8Ci6q+937zNDLwKSXC7VeJRlR1dpi5PJNPRSm1ceUOlP3mfHopx427bfA8Klxed9DNW/LmpMMcLpa3rpo6XK/Lqanw14qhS53zXkZnjaabtrw6yimtOdWTcr4pOPEo2nooqn3Mkz2YZhUsqi3w21y11PQfRfGpNfady1tJfA4DxrWSg+HolJLWtD2H0S2dwxqcucrpa6a6r5GStorOrBm9L1eyRrHBdkl3LirB9mPoWWdqvphy53MBBZZCVhZCx2BILFTDhYBYWHAxrEwgrAl7FgNRy0SEhogMYDCQNCGgGAAAgAKLIJmba1qa1FmTbHTrseZ8ej5lJ+0trhuri73h4U19+HL1ManWOuK01bWjrV6M372f1drmpRfTSmcWWSrST0XJtap8795oYY81HVw7L8GaozS4JJ02ndrXmkuhlyYZtyvG9KXFxcKemkddH8yptJJ621TpJUOFSuPG0uFaNXbXRGzFdObNqoy5OcVFqTdKMW5VyvVcypQpO45LfJqPh87s0fw8W+ailFPi/RGRuOsVrzSesffTM9dOispwWrpSSWvJvp+9Qk24ulSk+ia5/MWOGur5/Ishjjp4rrpVluqkrtkwclb560e02OHCoRX9K+LPMbsjeSMenPl0Wr+R6nBzRE2+ZENLPPJ2sWN0vRFiws04V4Y+iLKPQ12hzZZFgJrZzRQ6JQoWBDWJF1Bwkiv2aDgRbwhwgVqKHRPhHwgQoCzhEB51RZNY2b1BElFEDAsLJrZ2bkh0NDVjWzMlHZjXQ0hoMy2Uf8ADI00FAZ/4dElgRdQ6LIUvEqeh5badt47kk14pR16NOn+KPX0eU2zBwTzQqqnKa9JOzjeMYYtSt9Nmxw883H27M3G3rUoOu9NaGKcIyycLSVq46vvo/xZtz01Xdr5mLaXTUrrhik766v46UcbHtpDr4tmSPE7k0lHvVvV+vzKOKMpW7rt97y8jTJ8VqNUlz5VXLQpnprFUqrVxn3T1qjahlQ2nJjyS4nHgSSSaTu0uvQp9mrTdVryu7L8ctKUUrd6y1aX4e8pyYVo9I30tNmSvLkrMp4b08TS4klF/e1pmrFCvtWta1WqKNihG9Jp01JWq17G1QttrhSbctaXN/4IndSZdDdGJpuenLSlS7L8zu7LzRyd0w8DfeXe9F5+87W7sTlkjHz/AAK4Y82ZpZ3p8cdF6InQ6GkemhzioKJUOgI0FEqCgI0OiQEoRodEqCgI0BKgA5iJJCRJEASGkOh0AqHRKhpARodEqACNBRKgJCo529tg9p9ZH7UU0196J06CjHkxxkrNZ6praYnWHy/LNwnwzTi1LVPTRGXaJty1rtoml5H0Te+48efxUlJdVo/ceM23c2bDKWimvSn8DzubhrYbc45d3Y4fNW0fdgnhhHkmnKKatydNt26Xu+JRLDdtyeq5+KulNfHkatujJtypx4VD7XhtW7o5+TOqiuKkrq31MdImWzMpzxtaVTTafjTtLn1KpQ5N2nrzl10rqV5ci58d3d6dX7+RFT4r1b7eHrVfobFayxzaGnFjWmj6NpO9O5tx7PG+FtLXRu2q7tIo3fgk3/nTSjr7NsEpNLhtv16i0TM6KTaIhr2GDjjxqudnrNx7Hwr2jWrVR/Up3ZuWuFz5RSpd2d1I3eC4Saz+ks52fLrOkFQUSA6jVIKGBIKCh0OgFQUSoAI0OhgAgHQActE0hJEkQGhoEiSAB0CQ6AVDoYIBUFEqFQAA6HRIiV5tnjNVJX59S6h0RMRMaSRMxzhw9t3DGa5KXRcXY4u0fRlJV7CL8+Gz2wzVng8fTkz14i8Pnn/jqWnsVr/66otw/R2bqsdf/J74YjhKx1WnibT0eY3f9GnHWTUfTmd3ZNgx4vsrXuzUMy1w0rOujFbLa28kMBmVjIYJDRIQDEAxkRoBjAAEMAAQwADmomiCJoqJEkRRJBJjoSJAFAMAEAwJQAACQDCgAAGACGAAMYICADFQ0AAAAADACIwAkMZEAJAFgAAAAcyJNABRKUSSEAE0MQEiQMAJDQwAIIaACQwQAAAAACAAAkhgBAEMAAQAADEwAABgAAAASBEg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928" name="AutoShape 8" descr="data:image/jpeg;base64,/9j/4AAQSkZJRgABAQAAAQABAAD/2wCEAAkGBw8PDw0NDw8NDQ8NDw4MDQ0MDA8MDQwNFBQWFhQRFBQYHCggGBolGxQUITEhJSksLi4uFx8zODMsNygtLisBCgoKDg0OGxAQFiwkHBwsLCwsLCwvLSwsLCwsLCwsLCwsLC0sLCwsLCwsLCwsLCwsLCwsLCwsLCwsLCwsLCwsLP/AABEIAMIBAwMBIgACEQEDEQH/xAAbAAACAwEBAQAAAAAAAAAAAAAAAQIDBAUGB//EADoQAAICAQEGAwQIBQQDAAAAAAABAhEDIQQFEjFBUSJhcROBkbEGIzJSocHR8BQzQnLxFXOS4RZigv/EABoBAQACAwEAAAAAAAAAAAAAAAABAgMEBQb/xAAyEQEAAgECBAQEAgsAAAAAAAAAAQIDETEEIUFRBRIycRQjM2FSwRMVIjRCcoGRobHR/9oADAMBAAIRAxEAPwC9IkkCRJIhASJUCRJBISHQ0h0BGh0Oh0SgqCh0FAV5V+f5HN4frVXRSb+X5mveW0rFFSatN1pzOYt54bU17W6cauMVL90aubiMeO2lpZKYr2jWsOnQ0jPh26DjxuLirrWa19Dfs+27Nw3w8TrRcTuzUnxHD91p4fJHRUJE8u1Ym/syh5aEHtGJdJ/Awz4ti/DP9k/DZOyaLYGb+NxX/UH8dj6KbI/WuP8ABKfh8nZsiSMcNui3pGXuaZHad6Rh/RJ/3UvzJjxTHM6eWf8AH/VvhsnZ0FKiuW3Yc2XZ1jkpSxwyqaXOLqK1ObH6QJU/ZRa820LN9IMV8cdnhCaTinHJNqn5GzTxDFPeP6Kzw2Ts7sOQzPu3aPa44zqr6e5GqjfpaLREwwzGk6FQUSoKLoRodDodAQoKJUFBCNCJ0KgIgOhgchIkkCJUQkJDSGhpAFDSGkOgFQUMZKCoKHQwOXvyKccUXylkUdOlrmc5bmh1nL/gjrb4j4cT7ZcfzISR5zxa9q5o0no3uGtMVYM26oTcX7acaVUoKvnoacGyOMa9vKUfPDH5oG/gRXZf5OVNrTGmv+m3F5JbHiT4lklGXdX+bZHLsEcj1z5m6fJdF5JEqul2TZBZHGnHR18+ZMTbvzW88s3+iYXb9tmdK35LuWbPurFG3DNnVaupuvgSVrXla7c1qRg6vzTXxMk2vP8AETeV62LHz48nraRHNseCVqfHN6U3ka4fRJlSfRdSylXw9yKftR1Vm8qns+GC4Y8SXZSuzLn2WDTa4l7zTOPKuVshLk/gZazMdVLWt3ek3DCsEEv3ojo0Ydxr6iH77G9I9Xg+nX2cy/qkUFDodGZQqCh0FARoKJUFARoVE6FQEaAlQgOUkMESohJJEkCQ0gGMB0AqHQUMlBUBKgA5u+3UMf8AvY/mQmT3/wDy8f8AvYvmRmeb8Zj5tfZucNsoZGuvqSkF+7qcptwrjz/fYqfUubp/vmVrlL3F4WEmtP7a95Fx0j5r8xUPtr2XoSI3RKUvxBpf4HLn09wVlVPt2K5vRlkte3VlWXky9VZer3IvqIG8xblX1EDcetwfTr7OZbeQFDGZVSAdAAqFRIAIhRKhUSI0BIAOShoESRVIGkCJIAAY6AVASoKJQQDADnb8jeJeWSD+DK5o072/lP8AuiZ59TzfjX1a+zc4baVFWxShVeevuJp00+zJZ1rH0/NnI15tuFGXV2u915JFLL41b9J/IryRqvNJl6z0WVASoHy/AuFzfvQZebruxyVN+WgpBEqiGRaMsSFOOjLxux2eq3QvqYG4ybqX1MPR/M2HrsPoj2c225DAZkVIBgACJABEBgSFQDoAOQkSoSJJFUmNAMAGAwABgSggGBIxb3/kyfZxf4meXU37Zi48cofeVHPnzZ5rxqfm1j7NzhtpUyDrqNib0fqchtwqmiOR3XkvzLMr6LlyILnL0dF4WQaoVDa6+4K5ef4algN/9kZ9CQSXyCJVxJv7E32og0aMOPihkXejJWNZYb7PS7tX1UPR/M1GfYF9VD0fzNB6/H6I9nOncDAC6AAwAAACQCGAAIYAclEkRRJFQxghoJCGCGAAMRKAAASDt6o5edeKXqzq9vVHK2rSc15s8v41+8V/l/NucNtLOxP9EE2Z1tmO6Tc6V+FX2/U5kRM7NyImUpdRSVGXJvGEbuOTnX2NUUPe+PrHJ/xX6maMV56L+S3ZvbB9PRP8Dnx3zhf3/fFfqSW9Mb0SnJrokv1Lfor9jyy3Imloc7/U4qnwZFfeNCW+YJfYk+7bSEYbztCloltr99jduxc/U82t93Klib9J9O/I7W5t5Rk34Wte/wD0Z8OHJF45MOSJ8r1exL6uHo/mXmfYZXig+6s0HqaemHOncAAFkGAAADEAAAASAAEBy0SQkSRUNDEMJNDEMAAYEoIAAA7eqOZvCNTb7nT/AFRg3hG2/ieZ8b5Z6e35tvhurhb4t46WnE0n5o5uxQ4EnFtatOk/FqdDfCfAq5qS07mfHCSxwncYVaptW3b1/fY1cc6Y9O8uphZ8rb4nr1k0noY/ZN8L6SejpnQeNNJyt3NLXk11XIrncZy7eFaJclXh5GattNmeWDa8Ci6q+937zNDLwKSXC7VeJRlR1dpi5PJNPRSm1ceUOlP3mfHopx427bfA8Klxed9DNW/LmpMMcLpa3rpo6XK/Lqanw14qhS53zXkZnjaabtrw6yimtOdWTcr4pOPEo2nooqn3Mkz2YZhUsqi3w21y11PQfRfGpNfady1tJfA4DxrWSg+HolJLWtD2H0S2dwxqcucrpa6a6r5GStorOrBm9L1eyRrHBdkl3LirB9mPoWWdqvphy53MBBZZCVhZCx2BILFTDhYBYWHAxrEwgrAl7FgNRy0SEhogMYDCQNCGgGAAAgAKLIJmba1qa1FmTbHTrseZ8ej5lJ+0trhuri73h4U19+HL1ManWOuK01bWjrV6M372f1drmpRfTSmcWWSrST0XJtap8795oYY81HVw7L8GaozS4JJ02ndrXmkuhlyYZtyvG9KXFxcKemkddH8yptJJ621TpJUOFSuPG0uFaNXbXRGzFdObNqoy5OcVFqTdKMW5VyvVcypQpO45LfJqPh87s0fw8W+ailFPi/RGRuOsVrzSesffTM9dOispwWrpSSWvJvp+9Qk24ulSk+ia5/MWOGur5/Ishjjp4rrpVluqkrtkwclb560e02OHCoRX9K+LPMbsjeSMenPl0Wr+R6nBzRE2+ZENLPPJ2sWN0vRFiws04V4Y+iLKPQ12hzZZFgJrZzRQ6JQoWBDWJF1Bwkiv2aDgRbwhwgVqKHRPhHwgQoCzhEB51RZNY2b1BElFEDAsLJrZ2bkh0NDVjWzMlHZjXQ0hoMy2Uf8ADI00FAZ/4dElgRdQ6LIUvEqeh5badt47kk14pR16NOn+KPX0eU2zBwTzQqqnKa9JOzjeMYYtSt9Nmxw883H27M3G3rUoOu9NaGKcIyycLSVq46vvo/xZtz01Xdr5mLaXTUrrhik766v46UcbHtpDr4tmSPE7k0lHvVvV+vzKOKMpW7rt97y8jTJ8VqNUlz5VXLQpnprFUqrVxn3T1qjahlQ2nJjyS4nHgSSSaTu0uvQp9mrTdVryu7L8ctKUUrd6y1aX4e8pyYVo9I30tNmSvLkrMp4b08TS4klF/e1pmrFCvtWta1WqKNihG9Jp01JWq17G1QttrhSbctaXN/4IndSZdDdGJpuenLSlS7L8zu7LzRyd0w8DfeXe9F5+87W7sTlkjHz/AAK4Y82ZpZ3p8cdF6InQ6GkemhzioKJUOgI0FEqCgI0OiQEoRodEqCgI0BKgA5iJJCRJEASGkOh0AqHRKhpARodEqACNBRKgJCo529tg9p9ZH7UU0196J06CjHkxxkrNZ6praYnWHy/LNwnwzTi1LVPTRGXaJty1rtoml5H0Te+48efxUlJdVo/ceM23c2bDKWimvSn8DzubhrYbc45d3Y4fNW0fdgnhhHkmnKKatydNt26Xu+JRLDdtyeq5+KulNfHkatujJtypx4VD7XhtW7o5+TOqiuKkrq31MdImWzMpzxtaVTTafjTtLn1KpQ5N2nrzl10rqV5ci58d3d6dX7+RFT4r1b7eHrVfobFayxzaGnFjWmj6NpO9O5tx7PG+FtLXRu2q7tIo3fgk3/nTSjr7NsEpNLhtv16i0TM6KTaIhr2GDjjxqudnrNx7Hwr2jWrVR/Up3ZuWuFz5RSpd2d1I3eC4Saz+ks52fLrOkFQUSA6jVIKGBIKCh0OgFQUSoAI0OhgAgHQActE0hJEkQGhoEiSAB0CQ6AVDoYIBUFEqFQAA6HRIiV5tnjNVJX59S6h0RMRMaSRMxzhw9t3DGa5KXRcXY4u0fRlJV7CL8+Gz2wzVng8fTkz14i8Pnn/jqWnsVr/66otw/R2bqsdf/J74YjhKx1WnibT0eY3f9GnHWTUfTmd3ZNgx4vsrXuzUMy1w0rOujFbLa28kMBmVjIYJDRIQDEAxkRoBjAAEMAAQwADmomiCJoqJEkRRJBJjoSJAFAMAEAwJQAACQDCgAAGACGAAMYICADFQ0AAAAADACIwAkMZEAJAFgAAAAcyJNABRKUSSEAE0MQEiQMAJDQwAIIaACQwQAAAAACAAAkhgBAEMAAQAADEwAABgAAAASBEg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1930" name="Picture 10" descr="https://encrypted-tbn0.gstatic.com/images?q=tbn:ANd9GcSrNBiFBVErxZ3kk0pxx4Xt8ynQYRFRxopUhL1cB2IcAGiOk96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666999"/>
            <a:ext cx="1600200" cy="1600201"/>
          </a:xfrm>
          <a:prstGeom prst="rect">
            <a:avLst/>
          </a:prstGeom>
          <a:noFill/>
        </p:spPr>
      </p:pic>
      <p:pic>
        <p:nvPicPr>
          <p:cNvPr id="81932" name="Picture 12" descr="https://encrypted-tbn0.gstatic.com/images?q=tbn:ANd9GcTwL5LyUZSlqfD5w5or6FFuFOkvP6ayG88zA93ADC-UCzBx6wvdZ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661" y="983116"/>
            <a:ext cx="1600539" cy="1607684"/>
          </a:xfrm>
          <a:prstGeom prst="rect">
            <a:avLst/>
          </a:prstGeom>
          <a:noFill/>
        </p:spPr>
      </p:pic>
      <p:pic>
        <p:nvPicPr>
          <p:cNvPr id="81934" name="Picture 14" descr="https://encrypted-tbn2.gstatic.com/images?q=tbn:ANd9GcTCKnH_UucSTU-LeeCKQQK_rdpNKH_v2KKY03GJA_hJg3K9jvU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514849"/>
            <a:ext cx="1830805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990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It is the only permanent restoration in the truest sense.</a:t>
            </a:r>
            <a:endParaRPr lang="en-IN" dirty="0">
              <a:solidFill>
                <a:srgbClr val="FFC000"/>
              </a:solidFill>
              <a:latin typeface="Bradley Hand ITC" pitchFamily="66" charset="0"/>
              <a:cs typeface="Times New Roman" pitchFamily="18" charset="0"/>
            </a:endParaRPr>
          </a:p>
        </p:txBody>
      </p:sp>
      <p:pic>
        <p:nvPicPr>
          <p:cNvPr id="83970" name="Picture 2" descr="https://encrypted-tbn2.gstatic.com/images?q=tbn:ANd9GcTTVKLpD3rd9CEQnE6lwxigdJ7WykEXoi5FcB7QldYPvnthtGZ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971800"/>
            <a:ext cx="3276600" cy="26004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39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62050"/>
          </a:xfrm>
        </p:spPr>
        <p:txBody>
          <a:bodyPr/>
          <a:lstStyle/>
          <a:p>
            <a:r>
              <a:rPr lang="en-US" sz="2800" dirty="0" smtClean="0"/>
              <a:t>Reasons for decline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1081087"/>
            <a:ext cx="5111750" cy="5853113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Aesthetics</a:t>
            </a:r>
          </a:p>
          <a:p>
            <a:endParaRPr lang="en-US" dirty="0" smtClean="0">
              <a:latin typeface="Bradley Hand ITC" pitchFamily="66" charset="0"/>
            </a:endParaRPr>
          </a:p>
          <a:p>
            <a:r>
              <a:rPr lang="en-US" dirty="0" smtClean="0">
                <a:latin typeface="Bradley Hand ITC" pitchFamily="66" charset="0"/>
              </a:rPr>
              <a:t>Expensive</a:t>
            </a:r>
          </a:p>
          <a:p>
            <a:endParaRPr lang="en-US" dirty="0" smtClean="0">
              <a:latin typeface="Bradley Hand ITC" pitchFamily="66" charset="0"/>
            </a:endParaRPr>
          </a:p>
          <a:p>
            <a:r>
              <a:rPr lang="en-US" dirty="0" smtClean="0">
                <a:latin typeface="Bradley Hand ITC" pitchFamily="66" charset="0"/>
              </a:rPr>
              <a:t>Lack of skill for this procedure of operators</a:t>
            </a:r>
            <a:endParaRPr lang="en-IN" dirty="0">
              <a:latin typeface="Bradley Hand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2946" name="Picture 2" descr="https://encrypted-tbn1.gstatic.com/images?q=tbn:ANd9GcQ6-Xrsg0io-ZGyk0C6VIDNaxWRY1nTixS9-b_U9tjOdhGrRtQ1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024932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2948" name="Picture 4" descr="https://encrypted-tbn3.gstatic.com/images?q=tbn:ANd9GcRS7E0aj6Fn33KZxWwO7VEOBCDZY3YKZ8AYSLH9XwR3z8RwEI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429000"/>
            <a:ext cx="2775563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 Initial investment by the </a:t>
            </a:r>
            <a:r>
              <a:rPr lang="en-US" smtClean="0">
                <a:latin typeface="Bradley Hand ITC" pitchFamily="66" charset="0"/>
                <a:cs typeface="Times New Roman" pitchFamily="18" charset="0"/>
              </a:rPr>
              <a:t>patient  may </a:t>
            </a:r>
            <a:r>
              <a:rPr lang="en-US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seem </a:t>
            </a:r>
            <a:r>
              <a:rPr lang="en-US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higher 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than the other restorative materials, </a:t>
            </a:r>
            <a:r>
              <a:rPr lang="en-US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the direct gold restoration is actually not very expensive.</a:t>
            </a:r>
          </a:p>
          <a:p>
            <a:r>
              <a:rPr lang="en-US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It costs about Rs. 1500-2000 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for</a:t>
            </a:r>
            <a:r>
              <a:rPr lang="en-US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one restoration and  is one of the most </a:t>
            </a:r>
            <a:r>
              <a:rPr lang="en-US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cost </a:t>
            </a:r>
            <a:r>
              <a:rPr lang="en-US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effective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 treatments as it serves a lifetime.</a:t>
            </a:r>
            <a:endParaRPr lang="en-IN" dirty="0"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8066" name="AutoShape 2" descr="data:image/jpeg;base64,/9j/4AAQSkZJRgABAQAAAQABAAD/2wCEAAkGBxQTEhQUExQWFBQXFxcXGRgXFxgUGhcXFxcXHBgYGBcYHCggHBwlHBwXITEhJSkrLi4uFx8zODMsNygtLiwBCgoKDg0OGhAQGiwkHyQsLCwsLCwsLCwsLCwsLCwsLCwsLCwsLCwsLCwsLCwsLCwsLCwsLCwsLCwsLCwsLCwsLP/AABEIALcBEwMBIgACEQEDEQH/xAAcAAABBQEBAQAAAAAAAAAAAAAEAAECAwUGBwj/xAA6EAABAwIEAwYEBQMEAwEAAAABAAIRAyEEEjFBBVFhcYGRobHwBhMiwTJCUtHhFBViI3KC8TOSohb/xAAZAQADAQEBAAAAAAAAAAAAAAABAgMABAX/xAAjEQACAgICAgMBAQEAAAAAAAAAAQIRAxIhMUFRBBMiYRRx/9oADAMBAAIRAxEAPwDNIPPz56pEToFaWgH3zTGddf57V2F7IuZFvI7G9kyt+VPTx6n7enanaIBHOPfvmVjWVvpObq0jtUSAjqlZzg0OcSA0NG0DlbUTfzVYeQ0sGUiZJyiZj9X4o6aHkVgWBvbBg6gwQbEEc07DPv3P8q9zS4G47zAH/QtHVU06IJIEvgAnL9IE83OEC579AiGyJIJte3nv79FCq4NbJcGid1p8NwbqgIAyNGpaGmpmP5RmJBEQSSLQIvqdhPhJs5qhc883XPgg8sI9sXk59jTWeG4WnUd9N3VBlGaTJaGzaItOxW5hfgp7oNSsR0pjKO/fzXQ4XDNpWaPBG4StmdA0AkriyfO5qIfr8mIPgOiBd73f8yhqvwZTAOV9Qf8AMldwHwo1Hk9R+3RIvk5PYtHn7vhQR/5nz1h32QVX4cqySKwJvqz1IXobqQkhwud9eshUPwIMwfHdU/0zCqPPWcExBOtEnSXZrACBsb6JxweqZ/DADjq1twxxy5dROUCdBq6F3D+HE7eYP3VeLwsQSZMd++8Lf6Z+hlRxP9tqtH1NjUXDTlsCLB1yTMTYi+9qjgKk/hZJEXyiCejYAO28a8l1takTaJ0ubm20+9AqHYbn6If6ZfwZRRy1TgdQXOWDMG/O9vPvlVVeFPOridNBytzXVPo8hPkq6jtoj3zQ/wBDY1HGVMM4Oyknt1sOh3VFOhltYkxBPn76LtjhG1DYT4T4LKxuEuTDZi1udjr09hH7pexlq30YlJo7OxWNpyrKlDLcjKbEA2m2YkA7R6qym6QbXCCdlpPgHcCNFS/qrnS4gASdIF57lp0uFMb/AOZ1xfI27pOxdoE/RKwLAYE1DqGgaudYAe/d1LiPFGMblZZu/MkD8RmY6SjOI4uwYwZWAWaPUnc9Vlt4S17S5wJAMQDGgkgmwaOpNr2UJSt0XhFVbOerzVccrb8h4WA12M9vJBEQSBceC7LgvB8XWMMpto0pgiCA4TcE3c6QImY5WXUUfgmhTJe9ucmTDrgTyGm580rkTyOKPNMBgn1SAxpPoJmJPb6LocLwBxEua0xsS+Ta7soAjfUnTRehswjA0DKQNIFhHdHsKNSgOVun8KUmyayLwcJ/+ad+kHsmO5Jdz/TDoklD9pzwZBjQcyItETHYogHstB7NNkU2jNiSejZ15wtChwYvu45ZJJk3k67wvalJR7OWzMcS6ZMZjJJmBcmIvaSSmoUXONgeVvQ9F0tHg1JkT9ZHvkB5FXkR+EZey3moSzpdBSMSjwGo4iSGWGpvYawTPhKOw3AGXdUqEtAkkMgTvDiRvtljoj2YDLL8xOYAQDBN5/ELtEx4KrHYh750yAnQQIB9lSlml7GSsAfiaTD/AKVIE/qqfWe0A2nrZV8PwprucKhMC8NAa0E7wBEm99VF+Hk2XUYGgKbQANr9TuSp7NlJyUFx2RZgmsADWgAbBQLCdAjnmVHcWKlO2RTAW4PmU9OnBPVFVa0Wt6HshM0i0DdT1XgfZlrbhOwFQHkrARsjXNi2Pk5qLmCJn+U7kNUqQnc0uxVEsVOIAIUTVQuJrEAwffRTlk4KRgReGb81W9oboe/TvCy61cxPL1m/2WeMY4kXt9lz/adKxGxVIOkITEDms1xOaQbDdajIe3WCspMLikA1GQZFiOWoTvIqNv8Ai6CJ623Q2LrFpNjy0PqqKOLMzEFVjl8MDh5MvjdN5I6EknTaGk90jkg8JWg6nl7K3OJUfmN63v2rnGiDB1Fov43VozLx/UaNfC1sjg4C4v2+wtbJS+WHNa4FxsHGbDXQC0rFw4LrASelyV13DeDOe1hqCA0fhFp1Eu7stv8ApUeQhkSjyzmzhnuMNYXE6QOfVdF8P/CuUE1/qJMimCcosR9ezrE20vuunw2Ea0ANGXsRbKXcElW7Iz+Q2qRSylaBYBQdRla9PCty3nXXTyQ2JpBqVxZFMBe3khnNHJaBbKpdRU5bDJoGDBy8ykr/AJKSXaQ3BTQpBtg1mWOUGeZcInvR1A0t2eZSDRGibIu1skWPw9PZxHQifNUVKbdr9T9grGBTDVgWBVGEDe/P9lQAYdPKO8+ytNzQdULXZsNPd0Gh1IAwlD6x2z4XWqeipwlO57EQRCHg0nbHD4U/mBCzJUH2SNgosfRF9D72UqDh3eCHe/kqhVhIqsYOqYi8eqpGLI1v2IeJuVYS7XT7+CzlRqDG1wQq6kFZ76zw6Mrr7wiw7Lr0WtSDVFTpg3Q9e4Jt+60KgzsERrdAv+kGwJGtxaD11CnKCHjIzatLW2ttBKEocMfU0GUczYW5BH4fCuqOmcoBkn9lsNpgCANEkYbdlJZNeEYv9iI0fHXL95lAY3A1KckfU3/HUcyWm57AuqNTko1KWZpO/oqPGvAiyvycV87NThrgDM855++iwcbxMMeGlpHWxA7SCuuxnCw4ucPpcZ7D2gevquLx2HIeWuEEWIKRxSfJ0Y/10bOFrZhGv3BWVUwJfiXCzWgBznGYAMN0AkkusABJJV3Bs3zQGugwQAdJyw0A7cp7Fv8AA8KX4xxJzBjKZJFwXjOASd4l19zBTwC5aW/4bHAPh0URmf8AU87kaDoDvzXRU6KspNtdXBwGy6Ukjz5zcnbGZTT/ACzqU/zlMOWEHNWSJ0QuKeXOVlRV1nRpE9ErCiAY5RecutzySzm7jtogaj1KUqHirCfnDkfFJBB6SluU1NIFInoq5Th66WyVEg6FY0qgGVMGFlIzRYSoualKg8p7AkM10SmL1U5yQd4JbGokXwo1QOaDxGJyuhw+k6O2BnQ+V1fH0yCEj5Gqimo9V0agdO0ays7imMFMEnQAk9gElD8FxL3tL3EQ4/SP8RIne5v4KcLb/g7SSOia+0DzVoqSg6JJ0V7FXUmENqKL2+B8lEKa1GGoVcogKt9DPE6a9qvYFNBqzXRW1oFhYKSci6ZZIxS/yUsJrB0O/VRrFUu1TAJcRo6Hzhcz8Q8I+YwuaP8AUaJEfmA/L6x/K6yjUn6XXGl0DVbE9qWUR4ScWeacOq/ULxcEd159F6L8F4T6XvO5gdjR+8+K82qEU69Rv6ajwOzMY8oXrPw3Ty4dk6kT46pcS/Rf5Mvz/wBNR7lWU5Kg5ysziRJrVc1yoD9vNOHoWg0TqFCl8dVMvVZaTZTkxkimtXlCucpPUCN1zNtlkhwUlGUyWxjScFU5WKL1WTJosp2CZ70zXKuoUdqQK5LmOlJ7kKx5BVlVypGdoDjTGmd9FMNQYrQUWx+uyeLTRmqKK9DMCIshHy0Rey02vG6Bx4NyLFJONBi/Bh8doy2SNRojMDSApsAj8LfRF8XwgcwcoEKGGjKByEeAt+ypjjqhZzsIptRDAlTAyEmZkAchzlTphOxEyTVMKLQphKMO1OU4UCUDDlRcU7LwovMFYxGs3QqnKimXkJqbImUwLB6ZggqvGiM3arpvp/Cq4gbntSS6GXZ5r8S4KcQA05XVC2IEy5xiDy3M9F65RYGtAGgELgMcwfPpPOgcBpqSRA8ye5egbLYnaKZ3whE2VLyJUiEPXdC0nRGKJGomFdCueq8y53kZZRDXVEzKxF5QoqJF6G4dQ2q1tS4Ia7cHQoevQc0CdOhkIcuU6dcjQ/ceCDaZqaIpkUag/wAP/VJDVBCAwqICdzyU0p9bJ2MSoubZIFSOiZQsFlGa6uJlCTLgi9kYLg0mZlZyuwTy4eXgqMbYpuFVLu6QfGyMOJDy5jZqmkgcSStOmQ4Rz8PHmhq9EgkEW7FaUbJKVA7HzTg/ltO19B9lnyWGdRvF7Xurq9LUHS/f71WRiuCsLs7YzcnFxF4mGg202hLGTXAziuzqGiCRyKuptWZgn5WtF3EQLGxjtWh/URqAPNOTouhOE9F2YGL9VEuCDCiYKiU2ZKVkEUJO0Tu0nkmLs1gIP7IgFSMGUW+oA3NGv3Q9allZG+vcpgTS7L+awAQkTZDcROvf6q0qjHOlTn0PHs5/En6mzcCow/8A2267YOXnnGy4QWagk6TbK7MfDddxh8SHMa4XBAII3BEgoYfJTMuEF7E8kH8svNlJ1Uq/h9VozSYJgBGXLokuAOrg3DUIZ7CFvGsCSFVVe38JbY9FKWNex1NmFmUcy0cVw60sv0/ZZhChKLj2WTT6JZk4KrTgIBLQ5JMkiY1gxVvCes+/LsQ9SreJkeq7OEco7nKf5VQSpNd1ELJIDJUaBMkQpZoUM+saaKmpURSo3YFxF90Jga8VP9wI+48wr8aN1kVnXtYgqb4dnRBXGjp8Nii0mDfx7ldVcdZuFj8OxQfc2I/EPuOi1syvfFo55KnRXVpZghTTABJ17Z7keRayEq0gBoSOaSubMn4IUAbHTv29ytAAvjksx9Qi9tN9EqHFdA4eCzkMomvUqhgAFig6NaXC+s2Qj8Vm96SqTXDK1OTaYJGlwQO6VNytlIx4N9pUwUOHwph6qmTYRTdBSNMTIiPBUhykHIihJM+7QfRRo1DT1u3xhVtqRupGpII5omoetg5vTg/4/t+yzMc0xexACNpCDIJHvdD454c4wZB9lLJcDR7OR4sPpfcj6Tcajqi/griZdRyE3Zp/t/g28FVxKn+JvMEdi5z4fx3yakmMslridgTr3R4SoRdM7NdoNHqdOo383JCtpl7jF91LDGWh0AgQO8gxPvZGU6JH1NI56J3+jl6FhsUNH2cN+fb1RhAdfXqsrFV8xuIPNW4DEQYJt1QUuaA4+SrHVHNfaQAbJ8bhw76m8pKOrMa8WIPJAV5Y0idT5JZRq/Q0X6M9whNmTvKQpqBYkHpKWRJGjWGuYboaoABc3VrqqGxLpNl1uJyjSOamwjfslDaKL6sBajBNR0e5VLqyEfikNUxYWQyiXYmosrEvCWIxgWTisYtLkvjiy5+NyGQb+7Le4bxYPEjXdpOhXEh5cZ8FMVHMOZpjbx2PRGHBSeFSX9PRsPjYMEQi6hi4uCuJ4Xx4POSoA07GbfwunwVc/hOifhnFODi+QrJbQX9+KG/objuKNzthUVMRG6VwApMHbSgunrPhss/FBskAjnI+6Jr156oLF0y5sh2U6zvyukcKLwkbOHxMgE7+qLa9c5wiqfqD4zB21rOuJ759hbTaiaLFkqYaHpGqgzUSa7qmEoKc6TY+Kto1OTgDyKCL0syxqDauMJ2EdnmhqrwqXVELUrpWwpA3Efxea43G0svzOrjHff7rumAPPZ0lZ/xX8Mn5Oei0ucILgDMj80CdRY22nopaNuzpxZFFpM1/g7inzKFxqAxwHNtswm+snvWoXGIlcH8CYq76Z/3N9HfZdw0HdNTonljrNkXNUIRGVWNoAiSSO6VPWxLoHFUje6qdJvqi/wCmnQz3QmYDEDnKDiHYHp0bjNYIxtdgMNaO0iU1V5IGZQ16AbIpV0Zu+y7+t/xb4JKsUEk36B+TnWcYDtDfwT/3GVxjnJhXfpJXRrydL+OvB2jsTKpqV53XKs4g4ayrP7vzBW1J/TJGzWrwga9dZz+K9qBrY1x5paKRxMOr17rPq1M3YoGSiKbYRUSqVE6YgKea11DMnzz0TUYCrggyF2vBsTmps7P2t3Lj6g2Wp8O40NPy3GP0ntN2+N1kiWeNxOs+Yl84bqlzvdvfJVuTUcIUCwjUg+9ov4qFQD8pJGtufv1Q5EKpz9YStDoZr8rgeYjw0+6PZiFl4rNlkQ7lzkc1dQxAIvI6KTVMr2jRFZS+cgBi8twB3iY7lT89awamsK4UxUWUKiIovmb2iUyA0E1KtkBUrKZxQBk6Dl70QeNxbG/UTAIn6tTzgb9wU2rHii+nXIMgwoYn4xdRqCm5gcA3NLTldJJBB20GvVYo4/SaSIc7sA+5WHiKzqr3PNsxmOQsAPAATuiky8cOz/SNnD8WDsY6sBka92n+JgSY30J6yvT6JkA8wvIcLQuOp5geZ07V61wnElzAXNDS68AhwEGDBFtlRIn8uKVUHswbomLKLRrPYiy8zmB9fcKLqRcZCOpxWCvbFuatoUwGkuVownMj1T16RsDsEuobBYaTcEdiZtEah3krRiMogAd91NmKP5hPZZDVBtgwjmkjS9n6E6OoLPEnuhMHIZ9XaVUasLpcaPV7RpSqHsQzMUFaMSDuhQOhFiaEi9RzLahssaFLMqC9QdUstqAJqdCqs5Co+Ym+atQAl+IBGl+fPuVBuolyYOW1Ab2A+IHNAbUEgCz7zbTMN+0fyteljmuggjt2/dcYXBTpVC38JI98lqISwp9HaOq6xB7/AEUHZj168lzv90OwtymfOFa3io/SUKJ/VJG62mTINgfXYpMw2U3ktNgZAje/MaaXWTS4s2fwwdOqv/vhEZWkDunryWcYvs2s/QecK43aQRO9j5qupQLTBieUx2arLq8UkFuUwdp9TH7JYfjOWIpM7SJJ7TqpuCKKE/RpNqwjgwFkgydDYiCRNyTHNc9V4q5xP+m3WwMkASTAja/PkmrcQqv/AEtnXKP3n2UFEb6pM3m1m5QfocToL3vBtMbHUbbrleNYmpVfLz+WABYtaD9MiIEgzGtx0ROd5BBcYPK0jlYKLcN0nqtqUhFR5ZmUsIeSPoYSNUWymB7+ykdPNMoFN/RRkANlu/DGPNKq1riYd9N9jNtdNx3rMpsG89Lx9uSvpYfMbyDtHktRObUlTPU6VUSI0V8e+a5z4dxhLMrrubbqY3XSU7onmyVOi6nA2/nkFRVBJkq9rFc14iHCUBTOFPomNOEe8A7QqnUwgayhrugSVvy0lgnzgSU0lWFqjC9xxJ2yGYqMqZCaFN44+UMsk15ZEuPVTpVyOqiQokJHij6G+/J7CzjR+geJUTiW8j4oWExCDxx9BXyMi8hD6zI3CrbVCqLVF1LkleGIy+VMKbJ0v2KTnRz70D8vqmzO5lK8Q6+U/KDRUU8yzi5wTiueSR42OvkxfZpNrQpisssYvtV7K4KTRlFmi/JpUqqJaZE89IWOyujW4+0AwN+qGo+5ucPwAqj6XNa4TZzom527PRDvoEGN+hBWZSqSbHzRFOqenh90NTW77C/lEb6hW0mzAJjrayo/rzAaSY7ZHh2I3BOLoDQ06mMwHS4JQ1A5uuSRYAIIcHWi49ntT0aYm6g95FnA206disbXEbdLdfVahNmWUsNOvd70Sdh49+4UP6k2nTpYrSwFcRYZjcncgbW9ShqK5tAtOjzBAN5iJjki8NRi435mfe6VB2Z02k9g21I7FpsgBxcZ58onQLUBzZW2rEOaYI3+62+G8fafpd9LvI9n7Lm8VWEaR00juWdUclkDVNcnq+HxQciAV55wXjxEMebjQk69J5rscNxYOF0hGUGjULbKkpU8UDvZOXoiDBqSr+eksY8ANO0RdUOppJL3EK0VlirISSWYoiFEhJJK0YRCWVJJajCyqOVJJBpGE5ijkTJJWuTCyJizmkkloA3y+xQfRHJJJCgkThxsU/y3DdJJDVBTaLadcjVvgSFazGD/ACHgR9kkkjiiiySXkJo4nNo4HtmfRX53DUeiSSVxRWGRvsm3FdqmMUmSU2ixaMSeaupYkpJIUK2H4atOhAI0trda2FqTOYzIki6SSVoAO8wTB3VBKZJBpUEqqNlSw3FqlH8DpEaOEjuE27kklOS4AdnwniXzGB7SQDqDz5LRGOKSSk+BWlYv6opJJJbYK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070" name="AutoShape 6" descr="data:image/jpeg;base64,/9j/4AAQSkZJRgABAQAAAQABAAD/2wCEAAkGBhQQEBUUExQWFRUWFxYWFxUVGBYVFxUSFRYVFBgYFBUYGyYeFxojGhQVHy8gJCcpLCwsFR4xNTAqNSYrLCkBCQoKDgwOGg8PGi0kHyQtLC0qLyo1MC80MDAsLCwtNCosLS8tNSwvMDQwNCksLCwsLCwsLC4sLCwsLCwvLCwsLP/AABEIAJQBVAMBIgACEQEDEQH/xAAbAAEAAwEBAQEAAAAAAAAAAAAABAUGAwIBB//EADsQAAEDAgMFBwIEBQQDAQAAAAEAAhEDIQQFMQYSQVFxYYGRobHB0RMiMkJy4RUjM1LwFBZi8YKSskP/xAAaAQEAAgMBAAAAAAAAAAAAAAAAAwQCBQYB/8QAOBEAAQMCAwQIBQMDBQAAAAAAAQACAwQRBSExEkFRcRMyYYGRscHRFCKh4fAGI0IVM1IkU2Jy8f/aAAwDAQACEQMRAD8A/cURERERERERERERERERERERERERERERERERERERERERERERERERERERfCURfUVT/uFswWkGSDPDkba3X3/cLJHa2SeTuULXf1Sk/wBwKx8NL/irVFT4nPGuY4N1IOpgcrHmoOGz006YaGyRxOmvmq8mM0sb9kuuLXuM8+CzbSSOF7LTIs1V2heRaBzhG5xWP4QT/wCMqL+vUt7DaPILL4KTfZaSULgFmdzEv4O8m+Oi6fwvEO1Pi74QYvI/qQPPcnwrR1nhaCpWDdSAo9fM2MEkqpbs7UP4nt83eq+4nIN1jnb8wCYiBYdV5JW15aXNhtlvIXrYYLgF91Z5dmQrb0CN2OM6z8Kas7sy/wC945tB8D+60SuYVUvqaZsjznnfxUNTGI5C0aIiItmq6IiIiIiIiIiIiIiIiIiIiIvkrw+u1syYjWViXAC5K9AJXRFww+MZUBLTIBjlfvXQ1gOI8Vi2Vjm7QIIXpaQbEL2iiVMzY14YTf57V0qYxoaSCD0v6LD4mI3s4Zar3o3ZZaruiqMRnwGnyuQzt5MhhgcIM3VF2LUrTs7V+SmFLIReyvEUCnmDyf6bo5wV6/1FW0UxqZBIFuH+ditCsjIu255A+yj6Jw1t4hTUXGg5/wCYNHQn0heyD2eEqdr9oXAPksCLFe0XktPNfYWd1ivjngamOq5YnGspgFzgJ07fBcHUaDbHc6OIPkSpTGNgQBHCIjuVYSSPuGloPO/iMlLstGZvbwUZ+asEamdIE+ihVcwrvBDKbhexI4d6l183pUyWk3GoAKjP2lZwa4+A91q6mpjzbJUhv/XX1VmON2rY780a7Fchfp9vmuP8NxDjJeB3m3kvj9pzwYO8z7K2y/FfVptcRBMyBzBI9lBA2krH9G2Z7iBfMkegWbzLENosAVSNm3Ey6oJPIT8LszZlnF7j0gK5RX24NRNz2L8yT6qA1cx3qtZs/SHAnqT7LuzKaQ/I3vv6qWitMoaZnVjb4BRGaQ6uK5sw7Ro1o6ABdERWmtDcgFGSTqiIiyXiLniGbzHDmCPELoi8cNoEFeg2N1ltnnxWHa0j39lqVk8v+zEgcnFvqFrFz36eP+ncw7nHyCvV4/cB4hERF0SoIiIiIiL442XhRUeJz5zKj2wCAYHZGvVdTtKz+13kqfNWRWdrwN+gUVoXASYvWRSvYHbzrzK3jaWJzQSNyvq+0g3fsBB7YhRKu0NQtgQ02uNV6weEYeE9Vd4bAsaB9rf/AFC2cLMQrc+lsLblXeYIf435qsZtESAN0zxIvHTnxUf/AFmIcCAHmTYwQQOsLSBsL6tk7DqiQWknPcLeqriojb1WDvWeczFPAEECINwJ631Xn+CVn/icO9xPoFo0Q4LE/wDuPe7mfsnxjh1QB3Kio7POH/6RPIH5C609nGjV7u6B8q4RTMwejbb5L8yfdYGqlO9V1LIqTeBPU/C6/wCkpAkQNJIM6c78FMUfFlrWlztG38OH7KY0kELLsY0W1uNywEr3nMlemUGASGtA1kAL22q0mARPKQss3EPqPEy5pJAYIdA0s3hHAqScmqkFzvxf2ggy3W06RA5rVxYq54/YhJA7t3LwVl1KB13rRrliMS2m3ecYHr0Ci5M9xpQ6ZBI+7WB/3HcqnMMX9Sq6bhstaO3mOckeiuVOJCKnbK0Zu0B9eSijp9qQtOgUmttNf7Wd5PsEobTCfuZA5gz5FScNkbAAXjedF+AnsAUPOMma1u+wRGo1EcwtZL/VomGcvFhns2Gnh6qy34Vzti3erylVDgHNMg6FUOe5k7f3GkgNiY4nXwTZzFw4sOhuOo18vRRM5pbtd06GHdQf8Kwr8QfUYe2SPK5s627X6aL2CAMnLXZ2FwulHIaj270gTeCTPorTJMC+kHB3GLdt/wBl9wue0yAHHdOlxZWLKgcJBBHMXV3DqGia5ssD7uA48RvChnmmILXiwVXisgFSoXbxE3gD3VTm2Xii4AEkETfqZWsVHtK3+mf1D0/dQ4vh1OynfKxtnXBJz3nNZ0tQ8yBpOX2XfLsqpGm0loJ4mSVZ06QaIaAAOAUfLt3dO6QWzaDMAga8j2KUtzRQRxxNLGgG2ZFs+9VJnuc43JRERXVCiIiIiIiIiIiIiIiIspifsxRPKoD4kH3WrWWz5sVyeYafKPZaem6QDzAPiucwf5J6iPg71Kv1ebI3dnsvSIi6NUERERERERFmNomRWnm0e49lwwWBNTQKftMz7mHsI8I+VNyeDTBbzg8NFxJoWzYlIx2mvjY+q3HTFlO1wUTDYA0zJ0V1SfIX1zAdV9a2NF1FLSCm+Vmi1ssvSZnVfURFeUKIiIiIiIiKuzz+kZnUHskc+asVX5zTmnvCftPDkYnyVKvBNNJbgVNB/cbzUTZy4dP5bCwkTc314BXaotmqt3joR5g+yvVWwYg0bLdvmVJV/wB0osjRA+q3teJnnvLWlY/F0yyqZid6fEyJWv8A1BdoifbIH29lPQ57QWxXivT3mkcwR4hfMPWD2Bw0IlK9UMaXHQAldEXMdHtE/KR9FQAIdbesnlT4rM/UB4291qMXgm1R92vMRIB1WYyqnvVmdZ8L+y1NfFNZG8YB48O88Fy+AhhpZBLbZ2t+mg+y2NaT0jdnWyq8ZkYj7QPCbnjrPCw7Sq/Ksc6k/dn7SYI7exaU4pkTvNjnIWZqtFau8ts2buiQBpJHIn1WOJQR00sctMbOJ0HD2481lTvdI1zZNFqwVV7Qt/lAzo7xBBEKxpM3WgcgB4CFEztk0H9kHwIW/r2l9JJx2SfAXVGA2lbzXLIgAwwDu71nH8w7BwiFZqg2dxJLy3gG25WI+VfqLCZWyUjS3dksqppbKboiItoqyIiIiIi+OcBqYS9kX1FHfmFMavb4hdKGIa8S0yOaibNG52yHAnhdZFjgLkLoiIpVis5tKz+Y082x4E/Ku8vfNJh/4t9FVbTtsw/qHofZT8kdNBnZI8CVztJ8mKTM4gHy91flzpmHt91OREXRKgiIiIiIiIqbaZn2NPJ0eIPwuezD7PH6T6j2ClbQtmiexwPt7qv2ad/McObfQj5XKT/t4yw8R6ELZs+akI4LRoiLq1rEREREREREREREUfMMN9Sm5o1It1Fx6KQiwkjEjCx2hFj3r1ri0ghZHBvdReHgTwLeJHERwj1V/wDxqmBckHkWun0XTE5c15mAHXvEgzzHFQK2zu8bOAvym0aQubipa6gaWU4DgTlfz3ey2DpIZyC/Ir1hc7NWuGgQwzrqTEz2aL7nmWF432XcNRzHZ2hSsBlLKNxd39x9uSmq/FRSz0zo6w3LjfLdwsoXTNZIHRDIfVZnL8Q+m0w6BNwRMGOWv/a8Y2vVqHdLgbxus49sD3WjquYDLt3vj3XnD16ZJDC0nUhseypHCzsCnM+XC+vddS/E57exmoeT5V9KXO/EbDsb8lS8fgvqt3SYvK+PrOaCTG6JdvG32g6ROscdLKGc/aZLRYak2Oh0HG9teKuXo6aH4d+QO46nifvoorSyP6QZlfKeQNDIP4udu7guuAyRtJ28SXHhwA+VGp7Qn8zOPCZDecH5UvOMU5lLeYYuLxNjPPuVeIYdsGeNt+jHf4ZAqR3xF9hx6ysF8cOayT8bXcJ3nxxIkDyXKjSqVjAlx1ufkqF36hBIbHE4k6dvmshQEZucFr6ZaLN3egj0C44rMqdIw4wdYgm3cqzKMpqU6gc6AII1k36JtBh5eDoQwnrum46/crT66obRmYR7LgbWPDjuUYhjMuxtXHEK0q45raX1BLmwDbWDbio2AzoVX7u6RaRJ1jgveWMDsO0HQtIPmqB1M0Ks3+13kOfX3UNXXVEPQzA/I4DaHn+diyihjfts3jRa5VWf4x1Nrd0wSTpyA/dWdOoHAEaEAjoVTZ4zfq0269g1+46ix5K/isjhSO6M5mwBHaR6KGmaOlG1uupGQvc6mXOcTJtJmw5d8rOmk5zyNTvRJ5kxda7BYb6bA0cJ8ySqHM8OKb5BvvkmQRcw6x0It5rS4nSOFJDtnq9bPebK5TSgyvtv0XpmzT+LmjpJ9lcZZgPosLZmTOkcAPZcaue0mxcmRNh89FJwWNbWbvNmJi+s/wCFbKhpsPhm/YIL7cb5eSrzSTvb84y5KQiIt4qSqdpG/wAoHk4eYK+7OOmj0cfQH3XXPWTQd2QfMKJsw/7XjtB8R+y51/yYu3/k339lfGdKewq7REXRKgiIiIiIiIoWcMmg/pPgQfZUez74rjtDh5T7LR4tm9TeObXDyKyuUviszrHiCPdcpi37dfBJyHg77rZ0vzQPb+aLYIiLq1rERERERUec5pUp1N1pAEA6Am881AGLxD9C8/pBHoFop8biikMQY4uHAff0V1lG5zQ64AK1a5VsUxn4nBvUgKoyahWFSXh0QQd49IsSo+0rP5rTzb6E/K9mxR7KQ1AjIN7Wd5rxtMDL0e14K2fndEfnnoCfZe8HmjKpIbMgTcRZUuAyL6rA/fiZtE6GOatsvyhtElwcSSIvEcD7LCjqcRne172NDDn3eJWUscDAQCdr87FxzLO/pP3Q2bAyTGvYq5+0lQ6Bo7ifdetpWfzGnm30J+VY5Nh2OotO42byYEyCQqLn1lTWyU7JdkDMcsuHNTARRwtkLb3XLI8yfVc4PMwARYCPBQc+c76xEmN0GJtGmnVaVrQNFR7R4a4f2QdOdvUqxiVLKzD9hzy4g3J8fdR08jTPcCwKhYfI6j2hw3QDcSeHcFaZVkzqL94uBsRAnjHHuXzLs1psotDnQRIi5OpjQKXhM1ZVcWtmYm4i3+FYUFJh7DG8O+fI2vvtwCynlnO0LZclB2krHda0aG5PONB79y85ZlLHjfJlpgQN4AxEzN9R0XnaAy6L2E8xp5ft2Kxyb+gyOR9SvWRMqcTeJBcAZX7MvDM3XhcY6duzldMTlLHtDY3Y0jhx043KlUae60N1gAeAhe0XQsp4mOL2tAJFsuxUS9xFiVxxrN6m8c2u9CqHZ8Q+YtoTyJBPsPFaMhZrKqjmVNwDeBcJJGjhrBnktLiQDauCQ9o8rK3Tm8T2rTKm2jYYYRzLeu8NPJXKr88H8oH+1zT5x7rYYmzbpHjsv4ZqCnNpWr1kxb9IBrt6NeYJ4EcFwzmgZ3hxaWEcCTpM2HHyXzJq7d+oxrd0DhqTcgknwVhi8OKjHNPEefDzVaOMVNCGC1wLC19W5ZXz8VI53RzXP5dV+z+M3mFp1bp+k/vPkouNe44hxYYLALnRth46woOXVzSrCbXLXdgJjyPouobv4nsNTyBk+i0ArHTUsUJ6wfbgezzA7le6EMlc7cQtQ0QAqXaKkSAQLCCTa+o6mJ81dAKm2jqiGtMjUiOPCNV0WLhvwb9r8/PsqFLfpRZecHs+xzGuLnXANoGo6K0weCbSbDZgmbmb6eyq8BnjGUmtdJIEWHaY8l3o7QNe9rQ03MSY49ip0U2HQhjmloeQO03O5SzMqHkg3srVERdEqCjZkyaLx/xPkJVPsy/73jmAfA/ur+o2QRzBHiszs86K0c2keh9lz2IfJX07+Nx+eKvwZwSN71qERF0KoIiIiIiIiL4Vi6B3ajexw8itqsbi6J+q8AaOd6rlv1E02ieNQT6ey2VAesCtki8sMgdF9ldQDcXWtX1FydiQF6FUExx1WPSNva692SqjPMGXODwJAbwudeXGxKl5NU/kNm0SPM+y+5u0fTJOomOpBGvD/pZ/B4GpVad2N2RMmBIFrd65qokNHXl0TC4vByHdnp2LYsaJYLONgCtWyu0mA4E8gQSqXadlmH9Q9D7LplWTPpVN5xboRAnj3LptGyaQPJw8wQrNW6Wow6Qys2Tw5EFRxBsc7Q03Ci5RmzKdLdcTMmwBNjB+VPw2dsqPDAHSZuQIsJ5qoyjLG1t7eJEREW5zrZXVHKGMeHiZFgLQLRyVbDH174oy3Z2BYdtgc1JUCAOde91A2nZZh/UPQ+yr8JmVVjIYLSbxN1cbRM/lA8nA+oXLZxn2uNrnlpHb4KCpp3vxQtjeWlw1HL7LOOQCmu4XsVyyrH1X1oeTEGQQBHkpW0FMupiCBqbmJgTA58fBWiq9omTRnk4H1HutnPTOgoJGPeX6m54cN6rMkD5mkCyq8rykVmk70QYgDsnWVc4HJm0nbwLiYi8RfoFX5Lim0xULjDftIMGJvbrop4zxhMCSe4ad6pYYyhjiZI+wfzzvcjRTVDpnOc0Xsom02jLcxPLS3f7L3s5igWFnFpkfpP7+qnV6La9IdoDmnkdQqQ5e5j5/CREbpiREkg3JPYsqlstPXCrYLtcAPp9gRx0XkZbJD0RyIWlXOnXa4kAgltjHArMVszrH7d435RJB7QFa5BgXUw4uEb0QONpueWquU+LfFTiOJhtntE7svdRSUvRsLnEX3K2WYc4NxDw78IdvQIBJH4Y8Vp1TY/IjUqlwcADHAzYAey9xeCWVjHQtuQ7TuK8pXtaSHmwIVwDKi5syaL+k+F/ZSaTIaBrAAnoj2Agg6EQehW0lYZYiw7wR4hV2nZcDwKocnqD/AFLo0cCfR3ytAo2Hy2nTMtaAedz6qSquHU0lNEWSWvcnLtUk8jZHXbwVDnGBipvCYfAIGs2mO2w711wFI/XkNIbBJkCxJ066/wDSuUUIwtgnMoNs9q3bzWfxJLNkjdZFBzPKxX3fu3YnhNjHwpy+F0arYTwxzxmOQXB1UDHuY7abqqhmzLOLnHpAUmhklJhBAJIMiSdQpD8bTGr2jvC4vzmiPzjuBPoFrRTYdAb2YOZHqVYMlQ/ipqKrftFSH9x6D5K4v2mbwYT1IHypn4tRs1kHdn5LAUsp/irpZbBfZi4/5uHjIUh+0zuDAOpJ+FX08TvVw8wCXgmNNQtBiWJU88kJiNy1wOhHDir1PTyMa4OGoWxREXYrUoiIiIiIiIszjZbizBiS3pBA1WmWY2iZFaebQfMj2Wgx7Kna8fxcD5q9RZvI4hadcn0uKYWqHMBBm3nxXVbsbMjQdxVPNpXIUARcQVzogb55i3VSV5Lbg8liYhcEbl6HLnjHwwnjFv1cI7VU7P1YdUBgXB1EcZhWWZUDUpOaNSLdQQfZZ5mQ1T+UDqR7LRYk+ojq45Ioy4AHTTO44clcpwx0Tmuda60b8wpt1e3xC4ZvDsO4i4gOB7JB9FVs2afxc0dJPsrulgwKQpkyN3dJ0VmKSrq2SRzR7ILSBzP5wWDmxRFrmOvmqvZ2ubtN40Mi2lo17VeKHRy0Mfvgmb68nGSOkwpitYdBJBAI5NR5KKoe179pqh5vS3qLgBJsfAgqt2bY4F0ghsd28D6q+ReS0IkqmVO1YtFrcdfdGzFsZjtqij4/C/VplkxMX10IPspC5/XbBMiBrfTqrkrWPYWP0II7t6iaSDcblU0Mgc0f1IMzAEjlx6lfcHkVyakkgwIIgtiAbXBUv+LsJhoc/wDS33NlKD3RO73SJ+FqYqGgcR0YuG8yPUeCtOmmHWyv3L7RpBrQ0aAQOgXuFX1MRX/LSb3uB+FwoV69QubLWObFi3WZi89itGtY0hjWO4D5SNOdlF0JPzEjx9latpgaADoIXpUtfDYqDDwexsCellGOXVyCXOfwtvTIOoAnXRV34jIw7LYH/QeV1IKdpzLwtEXAari7HUxq9v8A7BVVHZ2TL3GLGOPaD8gr6/ZoTZ3KxHDjojqqvLbtgA5u/wDEEcANi/6Ka/OqI/OO4E+gXF+0VIf3HoPkrwNm2T+J0crKTh8mpsMgSeE3josAcUebEMaO8+q9IphxKj08+33BrKbiXaSQPleambVt4tFK4vFzbSRpKthTAiwtpbTgvsKz8LVObZ0xvfcAMvD1WHSRg5M8SVSYjHYiQA0CTAtc2nieS60cNiXfjfu9gifIe6t0Xgw4lxc+V5HC9h9EM+VmtA7lRsyyq8kOqPHKSSD3zr2L0NnpH3Ov2Sf/AKV0ixGEU38wXcyV6aqTdkqXGZCN0fTH3cSTwXKjs0YBc+DxAE+cq/ReOwajc/bLe7QfRBVygWuqr/blPm7uj4Xtmz9IcCepPsrJFOMMpBn0Y8FgaiX/ACKhsyikPyDvk+q7swjG6MaOgAXVFZZTws6rAOQCjMjzqSiIinWCIiIiIiIiLP7TM+5h5gjwI+VoFS7TM+xh5OI8R+y1GNM2qJ/ZY/UK1Rm0wUjJ64+k0KwNQDUgLL5djarBDG7w5ET4FfcUK737268TYAA2HLzWtp8Y6OmaGsLiLDT1ViSl2pDcgBaIY6mdHtPQgrycxpgxvXN1nm5NW03YB7R53Uqjs6/8zhHYTM+ClZiNfJYNgtzuPNYmngbq9XdPEtdoV1UTBZeKQ1nqpa30BkLAZRY9ipPDQfl0RERTLBcqjHEiHQONpJ7zovT2E6Ej/ORXtFhsDPt7T+DuXt1FZgfu3i97jyLoHgAFIZTA0+fNekWLIWM6oXpcTqijHLqZ/INZ71JRZPjY/rAHmgcRoV8a2BAsF9RFmsUREREREREREREREREREREREREREREREREREREREREREREREREREREXwhERF9RERERERERERERERERERERERERERERERERERERERERERERERERERERERERERERERERERERERERERERER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072" name="AutoShape 8" descr="data:image/jpeg;base64,/9j/4AAQSkZJRgABAQAAAQABAAD/2wCEAAkGBhQQEBUUExQWFRUWFxYWFxUVGBYVFxUSFRYVFBgYFBUYGyYeFxojGhQVHy8gJCcpLCwsFR4xNTAqNSYrLCkBCQoKDgwOGg8PGi0kHyQtLC0qLyo1MC80MDAsLCwtNCosLS8tNSwvMDQwNCksLCwsLCwsLC4sLCwsLCwvLCwsLP/AABEIAJQBVAMBIgACEQEDEQH/xAAbAAEAAwEBAQEAAAAAAAAAAAAABAUGAwIBB//EADsQAAEDAgMFBwIEBQQDAQAAAAEAAhEDIQQFMQYSQVFxYYGRobHB0RMiMkJy4RUjM1LwFBZi8YKSskP/xAAaAQEAAgMBAAAAAAAAAAAAAAAAAwQCBQYB/8QAOBEAAQMCAwQIBQMDBQAAAAAAAQACAwQRBSExEkFRcRMyYYGRscHRFCKh4fAGI0IVM1IkU2Jy8f/aAAwDAQACEQMRAD8A/cURERERERERERERERERERERERERERERERERERERERERERERERERERERfCURfUVT/uFswWkGSDPDkba3X3/cLJHa2SeTuULXf1Sk/wBwKx8NL/irVFT4nPGuY4N1IOpgcrHmoOGz006YaGyRxOmvmq8mM0sb9kuuLXuM8+CzbSSOF7LTIs1V2heRaBzhG5xWP4QT/wCMqL+vUt7DaPILL4KTfZaSULgFmdzEv4O8m+Oi6fwvEO1Pi74QYvI/qQPPcnwrR1nhaCpWDdSAo9fM2MEkqpbs7UP4nt83eq+4nIN1jnb8wCYiBYdV5JW15aXNhtlvIXrYYLgF91Z5dmQrb0CN2OM6z8Kas7sy/wC945tB8D+60SuYVUvqaZsjznnfxUNTGI5C0aIiItmq6IiIiIiIiIiIiIiIiIiIiIvkrw+u1syYjWViXAC5K9AJXRFww+MZUBLTIBjlfvXQ1gOI8Vi2Vjm7QIIXpaQbEL2iiVMzY14YTf57V0qYxoaSCD0v6LD4mI3s4Zar3o3ZZaruiqMRnwGnyuQzt5MhhgcIM3VF2LUrTs7V+SmFLIReyvEUCnmDyf6bo5wV6/1FW0UxqZBIFuH+ditCsjIu255A+yj6Jw1t4hTUXGg5/wCYNHQn0heyD2eEqdr9oXAPksCLFe0XktPNfYWd1ivjngamOq5YnGspgFzgJ07fBcHUaDbHc6OIPkSpTGNgQBHCIjuVYSSPuGloPO/iMlLstGZvbwUZ+asEamdIE+ihVcwrvBDKbhexI4d6l183pUyWk3GoAKjP2lZwa4+A91q6mpjzbJUhv/XX1VmON2rY780a7Fchfp9vmuP8NxDjJeB3m3kvj9pzwYO8z7K2y/FfVptcRBMyBzBI9lBA2krH9G2Z7iBfMkegWbzLENosAVSNm3Ey6oJPIT8LszZlnF7j0gK5RX24NRNz2L8yT6qA1cx3qtZs/SHAnqT7LuzKaQ/I3vv6qWitMoaZnVjb4BRGaQ6uK5sw7Ro1o6ABdERWmtDcgFGSTqiIiyXiLniGbzHDmCPELoi8cNoEFeg2N1ltnnxWHa0j39lqVk8v+zEgcnFvqFrFz36eP+ncw7nHyCvV4/cB4hERF0SoIiIiIiL442XhRUeJz5zKj2wCAYHZGvVdTtKz+13kqfNWRWdrwN+gUVoXASYvWRSvYHbzrzK3jaWJzQSNyvq+0g3fsBB7YhRKu0NQtgQ02uNV6weEYeE9Vd4bAsaB9rf/AFC2cLMQrc+lsLblXeYIf435qsZtESAN0zxIvHTnxUf/AFmIcCAHmTYwQQOsLSBsL6tk7DqiQWknPcLeqriojb1WDvWeczFPAEECINwJ631Xn+CVn/icO9xPoFo0Q4LE/wDuPe7mfsnxjh1QB3Kio7POH/6RPIH5C609nGjV7u6B8q4RTMwejbb5L8yfdYGqlO9V1LIqTeBPU/C6/wCkpAkQNJIM6c78FMUfFlrWlztG38OH7KY0kELLsY0W1uNywEr3nMlemUGASGtA1kAL22q0mARPKQss3EPqPEy5pJAYIdA0s3hHAqScmqkFzvxf2ggy3W06RA5rVxYq54/YhJA7t3LwVl1KB13rRrliMS2m3ecYHr0Ci5M9xpQ6ZBI+7WB/3HcqnMMX9Sq6bhstaO3mOckeiuVOJCKnbK0Zu0B9eSijp9qQtOgUmttNf7Wd5PsEobTCfuZA5gz5FScNkbAAXjedF+AnsAUPOMma1u+wRGo1EcwtZL/VomGcvFhns2Gnh6qy34Vzti3erylVDgHNMg6FUOe5k7f3GkgNiY4nXwTZzFw4sOhuOo18vRRM5pbtd06GHdQf8Kwr8QfUYe2SPK5s627X6aL2CAMnLXZ2FwulHIaj270gTeCTPorTJMC+kHB3GLdt/wBl9wue0yAHHdOlxZWLKgcJBBHMXV3DqGia5ssD7uA48RvChnmmILXiwVXisgFSoXbxE3gD3VTm2Xii4AEkETfqZWsVHtK3+mf1D0/dQ4vh1OynfKxtnXBJz3nNZ0tQ8yBpOX2XfLsqpGm0loJ4mSVZ06QaIaAAOAUfLt3dO6QWzaDMAga8j2KUtzRQRxxNLGgG2ZFs+9VJnuc43JRERXVCiIiIiIiIiIiIiIiIspifsxRPKoD4kH3WrWWz5sVyeYafKPZaem6QDzAPiucwf5J6iPg71Kv1ebI3dnsvSIi6NUERERERERFmNomRWnm0e49lwwWBNTQKftMz7mHsI8I+VNyeDTBbzg8NFxJoWzYlIx2mvjY+q3HTFlO1wUTDYA0zJ0V1SfIX1zAdV9a2NF1FLSCm+Vmi1ssvSZnVfURFeUKIiIiIiIiKuzz+kZnUHskc+asVX5zTmnvCftPDkYnyVKvBNNJbgVNB/cbzUTZy4dP5bCwkTc314BXaotmqt3joR5g+yvVWwYg0bLdvmVJV/wB0osjRA+q3teJnnvLWlY/F0yyqZid6fEyJWv8A1BdoifbIH29lPQ57QWxXivT3mkcwR4hfMPWD2Bw0IlK9UMaXHQAldEXMdHtE/KR9FQAIdbesnlT4rM/UB4291qMXgm1R92vMRIB1WYyqnvVmdZ8L+y1NfFNZG8YB48O88Fy+AhhpZBLbZ2t+mg+y2NaT0jdnWyq8ZkYj7QPCbnjrPCw7Sq/Ksc6k/dn7SYI7exaU4pkTvNjnIWZqtFau8ts2buiQBpJHIn1WOJQR00sctMbOJ0HD2481lTvdI1zZNFqwVV7Qt/lAzo7xBBEKxpM3WgcgB4CFEztk0H9kHwIW/r2l9JJx2SfAXVGA2lbzXLIgAwwDu71nH8w7BwiFZqg2dxJLy3gG25WI+VfqLCZWyUjS3dksqppbKboiItoqyIiIiIi+OcBqYS9kX1FHfmFMavb4hdKGIa8S0yOaibNG52yHAnhdZFjgLkLoiIpVis5tKz+Y082x4E/Ku8vfNJh/4t9FVbTtsw/qHofZT8kdNBnZI8CVztJ8mKTM4gHy91flzpmHt91OREXRKgiIiIiIiIqbaZn2NPJ0eIPwuezD7PH6T6j2ClbQtmiexwPt7qv2ad/McObfQj5XKT/t4yw8R6ELZs+akI4LRoiLq1rEREREREREREREUfMMN9Sm5o1It1Fx6KQiwkjEjCx2hFj3r1ri0ghZHBvdReHgTwLeJHERwj1V/wDxqmBckHkWun0XTE5c15mAHXvEgzzHFQK2zu8bOAvym0aQubipa6gaWU4DgTlfz3ey2DpIZyC/Ir1hc7NWuGgQwzrqTEz2aL7nmWF432XcNRzHZ2hSsBlLKNxd39x9uSmq/FRSz0zo6w3LjfLdwsoXTNZIHRDIfVZnL8Q+m0w6BNwRMGOWv/a8Y2vVqHdLgbxus49sD3WjquYDLt3vj3XnD16ZJDC0nUhseypHCzsCnM+XC+vddS/E57exmoeT5V9KXO/EbDsb8lS8fgvqt3SYvK+PrOaCTG6JdvG32g6ROscdLKGc/aZLRYak2Oh0HG9teKuXo6aH4d+QO46nifvoorSyP6QZlfKeQNDIP4udu7guuAyRtJ28SXHhwA+VGp7Qn8zOPCZDecH5UvOMU5lLeYYuLxNjPPuVeIYdsGeNt+jHf4ZAqR3xF9hx6ysF8cOayT8bXcJ3nxxIkDyXKjSqVjAlx1ufkqF36hBIbHE4k6dvmshQEZucFr6ZaLN3egj0C44rMqdIw4wdYgm3cqzKMpqU6gc6AII1k36JtBh5eDoQwnrum46/crT66obRmYR7LgbWPDjuUYhjMuxtXHEK0q45raX1BLmwDbWDbio2AzoVX7u6RaRJ1jgveWMDsO0HQtIPmqB1M0Ks3+13kOfX3UNXXVEPQzA/I4DaHn+diyihjfts3jRa5VWf4x1Nrd0wSTpyA/dWdOoHAEaEAjoVTZ4zfq0269g1+46ix5K/isjhSO6M5mwBHaR6KGmaOlG1uupGQvc6mXOcTJtJmw5d8rOmk5zyNTvRJ5kxda7BYb6bA0cJ8ySqHM8OKb5BvvkmQRcw6x0It5rS4nSOFJDtnq9bPebK5TSgyvtv0XpmzT+LmjpJ9lcZZgPosLZmTOkcAPZcaue0mxcmRNh89FJwWNbWbvNmJi+s/wCFbKhpsPhm/YIL7cb5eSrzSTvb84y5KQiIt4qSqdpG/wAoHk4eYK+7OOmj0cfQH3XXPWTQd2QfMKJsw/7XjtB8R+y51/yYu3/k339lfGdKewq7REXRKgiIiIiIiIoWcMmg/pPgQfZUez74rjtDh5T7LR4tm9TeObXDyKyuUviszrHiCPdcpi37dfBJyHg77rZ0vzQPb+aLYIiLq1rERERERUec5pUp1N1pAEA6Am881AGLxD9C8/pBHoFop8biikMQY4uHAff0V1lG5zQ64AK1a5VsUxn4nBvUgKoyahWFSXh0QQd49IsSo+0rP5rTzb6E/K9mxR7KQ1AjIN7Wd5rxtMDL0e14K2fndEfnnoCfZe8HmjKpIbMgTcRZUuAyL6rA/fiZtE6GOatsvyhtElwcSSIvEcD7LCjqcRne172NDDn3eJWUscDAQCdr87FxzLO/pP3Q2bAyTGvYq5+0lQ6Bo7ifdetpWfzGnm30J+VY5Nh2OotO42byYEyCQqLn1lTWyU7JdkDMcsuHNTARRwtkLb3XLI8yfVc4PMwARYCPBQc+c76xEmN0GJtGmnVaVrQNFR7R4a4f2QdOdvUqxiVLKzD9hzy4g3J8fdR08jTPcCwKhYfI6j2hw3QDcSeHcFaZVkzqL94uBsRAnjHHuXzLs1psotDnQRIi5OpjQKXhM1ZVcWtmYm4i3+FYUFJh7DG8O+fI2vvtwCynlnO0LZclB2krHda0aG5PONB79y85ZlLHjfJlpgQN4AxEzN9R0XnaAy6L2E8xp5ft2Kxyb+gyOR9SvWRMqcTeJBcAZX7MvDM3XhcY6duzldMTlLHtDY3Y0jhx043KlUae60N1gAeAhe0XQsp4mOL2tAJFsuxUS9xFiVxxrN6m8c2u9CqHZ8Q+YtoTyJBPsPFaMhZrKqjmVNwDeBcJJGjhrBnktLiQDauCQ9o8rK3Tm8T2rTKm2jYYYRzLeu8NPJXKr88H8oH+1zT5x7rYYmzbpHjsv4ZqCnNpWr1kxb9IBrt6NeYJ4EcFwzmgZ3hxaWEcCTpM2HHyXzJq7d+oxrd0DhqTcgknwVhi8OKjHNPEefDzVaOMVNCGC1wLC19W5ZXz8VI53RzXP5dV+z+M3mFp1bp+k/vPkouNe44hxYYLALnRth46woOXVzSrCbXLXdgJjyPouobv4nsNTyBk+i0ArHTUsUJ6wfbgezzA7le6EMlc7cQtQ0QAqXaKkSAQLCCTa+o6mJ81dAKm2jqiGtMjUiOPCNV0WLhvwb9r8/PsqFLfpRZecHs+xzGuLnXANoGo6K0weCbSbDZgmbmb6eyq8BnjGUmtdJIEWHaY8l3o7QNe9rQ03MSY49ip0U2HQhjmloeQO03O5SzMqHkg3srVERdEqCjZkyaLx/xPkJVPsy/73jmAfA/ur+o2QRzBHiszs86K0c2keh9lz2IfJX07+Nx+eKvwZwSN71qERF0KoIiIiIiIiL4Vi6B3ajexw8itqsbi6J+q8AaOd6rlv1E02ieNQT6ey2VAesCtki8sMgdF9ldQDcXWtX1FydiQF6FUExx1WPSNva692SqjPMGXODwJAbwudeXGxKl5NU/kNm0SPM+y+5u0fTJOomOpBGvD/pZ/B4GpVad2N2RMmBIFrd65qokNHXl0TC4vByHdnp2LYsaJYLONgCtWyu0mA4E8gQSqXadlmH9Q9D7LplWTPpVN5xboRAnj3LptGyaQPJw8wQrNW6Wow6Qys2Tw5EFRxBsc7Q03Ci5RmzKdLdcTMmwBNjB+VPw2dsqPDAHSZuQIsJ5qoyjLG1t7eJEREW5zrZXVHKGMeHiZFgLQLRyVbDH174oy3Z2BYdtgc1JUCAOde91A2nZZh/UPQ+yr8JmVVjIYLSbxN1cbRM/lA8nA+oXLZxn2uNrnlpHb4KCpp3vxQtjeWlw1HL7LOOQCmu4XsVyyrH1X1oeTEGQQBHkpW0FMupiCBqbmJgTA58fBWiq9omTRnk4H1HutnPTOgoJGPeX6m54cN6rMkD5mkCyq8rykVmk70QYgDsnWVc4HJm0nbwLiYi8RfoFX5Lim0xULjDftIMGJvbrop4zxhMCSe4ad6pYYyhjiZI+wfzzvcjRTVDpnOc0Xsom02jLcxPLS3f7L3s5igWFnFpkfpP7+qnV6La9IdoDmnkdQqQ5e5j5/CREbpiREkg3JPYsqlstPXCrYLtcAPp9gRx0XkZbJD0RyIWlXOnXa4kAgltjHArMVszrH7d435RJB7QFa5BgXUw4uEb0QONpueWquU+LfFTiOJhtntE7svdRSUvRsLnEX3K2WYc4NxDw78IdvQIBJH4Y8Vp1TY/IjUqlwcADHAzYAey9xeCWVjHQtuQ7TuK8pXtaSHmwIVwDKi5syaL+k+F/ZSaTIaBrAAnoj2Agg6EQehW0lYZYiw7wR4hV2nZcDwKocnqD/AFLo0cCfR3ytAo2Hy2nTMtaAedz6qSquHU0lNEWSWvcnLtUk8jZHXbwVDnGBipvCYfAIGs2mO2w711wFI/XkNIbBJkCxJ066/wDSuUUIwtgnMoNs9q3bzWfxJLNkjdZFBzPKxX3fu3YnhNjHwpy+F0arYTwxzxmOQXB1UDHuY7abqqhmzLOLnHpAUmhklJhBAJIMiSdQpD8bTGr2jvC4vzmiPzjuBPoFrRTYdAb2YOZHqVYMlQ/ipqKrftFSH9x6D5K4v2mbwYT1IHypn4tRs1kHdn5LAUsp/irpZbBfZi4/5uHjIUh+0zuDAOpJ+FX08TvVw8wCXgmNNQtBiWJU88kJiNy1wOhHDir1PTyMa4OGoWxREXYrUoiIiIiIiIszjZbizBiS3pBA1WmWY2iZFaebQfMj2Wgx7Kna8fxcD5q9RZvI4hadcn0uKYWqHMBBm3nxXVbsbMjQdxVPNpXIUARcQVzogb55i3VSV5Lbg8liYhcEbl6HLnjHwwnjFv1cI7VU7P1YdUBgXB1EcZhWWZUDUpOaNSLdQQfZZ5mQ1T+UDqR7LRYk+ojq45Ioy4AHTTO44clcpwx0Tmuda60b8wpt1e3xC4ZvDsO4i4gOB7JB9FVs2afxc0dJPsrulgwKQpkyN3dJ0VmKSrq2SRzR7ILSBzP5wWDmxRFrmOvmqvZ2ubtN40Mi2lo17VeKHRy0Mfvgmb68nGSOkwpitYdBJBAI5NR5KKoe179pqh5vS3qLgBJsfAgqt2bY4F0ghsd28D6q+ReS0IkqmVO1YtFrcdfdGzFsZjtqij4/C/VplkxMX10IPspC5/XbBMiBrfTqrkrWPYWP0II7t6iaSDcblU0Mgc0f1IMzAEjlx6lfcHkVyakkgwIIgtiAbXBUv+LsJhoc/wDS33NlKD3RO73SJ+FqYqGgcR0YuG8yPUeCtOmmHWyv3L7RpBrQ0aAQOgXuFX1MRX/LSb3uB+FwoV69QubLWObFi3WZi89itGtY0hjWO4D5SNOdlF0JPzEjx9latpgaADoIXpUtfDYqDDwexsCellGOXVyCXOfwtvTIOoAnXRV34jIw7LYH/QeV1IKdpzLwtEXAari7HUxq9v8A7BVVHZ2TL3GLGOPaD8gr6/ZoTZ3KxHDjojqqvLbtgA5u/wDEEcANi/6Ka/OqI/OO4E+gXF+0VIf3HoPkrwNm2T+J0crKTh8mpsMgSeE3josAcUebEMaO8+q9IphxKj08+33BrKbiXaSQPleambVt4tFK4vFzbSRpKthTAiwtpbTgvsKz8LVObZ0xvfcAMvD1WHSRg5M8SVSYjHYiQA0CTAtc2nieS60cNiXfjfu9gifIe6t0Xgw4lxc+V5HC9h9EM+VmtA7lRsyyq8kOqPHKSSD3zr2L0NnpH3Ov2Sf/AKV0ixGEU38wXcyV6aqTdkqXGZCN0fTH3cSTwXKjs0YBc+DxAE+cq/ReOwajc/bLe7QfRBVygWuqr/blPm7uj4Xtmz9IcCepPsrJFOMMpBn0Y8FgaiX/ACKhsyikPyDvk+q7swjG6MaOgAXVFZZTws6rAOQCjMjzqSiIinWCIiIiIiIiLP7TM+5h5gjwI+VoFS7TM+xh5OI8R+y1GNM2qJ/ZY/UK1Rm0wUjJ64+k0KwNQDUgLL5djarBDG7w5ET4FfcUK737268TYAA2HLzWtp8Y6OmaGsLiLDT1ViSl2pDcgBaIY6mdHtPQgrycxpgxvXN1nm5NW03YB7R53Uqjs6/8zhHYTM+ClZiNfJYNgtzuPNYmngbq9XdPEtdoV1UTBZeKQ1nqpa30BkLAZRY9ipPDQfl0RERTLBcqjHEiHQONpJ7zovT2E6Ej/ORXtFhsDPt7T+DuXt1FZgfu3i97jyLoHgAFIZTA0+fNekWLIWM6oXpcTqijHLqZ/INZ71JRZPjY/rAHmgcRoV8a2BAsF9RFmsUREREREREREREREREREREREREREREREREREREREREREREREREREREXwhERF9RERERERERERERERERERERERERERERERERERERERERERERERERERERERERERERERERERERERERERERER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074" name="AutoShape 10" descr="data:image/jpeg;base64,/9j/4AAQSkZJRgABAQAAAQABAAD/2wCEAAkGBxITERMQExISEhUVExcVFRYXFRoVFxYVFRUXFhUVFxcZHSghGBsmHxQWITEhJSkrLi4uFx80ODMsNygtLisBCgoKDg0OGxAQGi8kHyIsLCwtLy8yMTcsMCw0LDcvNy0uMC83Ly8zLC0sNywsLCw0NywsLCwtLC43LDQrNDcsLP/AABEIALQBGQMBIgACEQEDEQH/xAAbAAEAAgMBAQAAAAAAAAAAAAAABQYBAwQCB//EAEUQAAIBAgQCBgcFBQUIAwAAAAECAAMRBBIhMQVBBiIyUWFxE1JygZGhsTRCs8HRBxSSotIjQ2KDkxVUY4KywtPhFnPw/8QAGgEBAAMBAQEAAAAAAAAAAAAAAAIDBAUBBv/EADMRAQACAgEBBQQIBwEAAAAAAAABAgMRBCEFEjFBcTJCUdEUUmGRobHB8BUzgYKS4fET/9oADAMBAAIRAxEAPwD7jERAREQEREBERAREQERPD1VG5Age4nO+LUC/LvPVHxM4a3G6Y+8PIAt89oEtErlTpCOQc/Bf1mhukDcqZ97k/QCBYsTjEp2zG19tCfpNA4vS/wAf8DfpKnj8UKrKzUxdb5TmbmLHnPXC+INh0FOmihQSRcsxuTc6kwLnh8Ur3ykm2+hH1m6URMYQ2ezXvcgVGUE+IB1kinSBudM+5yPqDAtUSu0+kI5hx8G/SdlHjaH7y+RuvzOkCWic6YxSL627xqPiJtSqp2IMD3ERAREQEREBERAREQEREBERAREQE8s4G5A989SIqU2B7I94uT7zAlgZhnA3IEiVXwt5EiYKnkB5nrH5wJE4xeV28h+c5qvEbeqP5j8pzNQdvWP0npOGMe4QNNbiRO2Y+Zyj4D9Zx1MVUOxC+yLfM6yZp8KXmSfLSdCYCmPug+esCpvSJNyST4m8DCk7An3S5LSUbKB7p7gU0cPf1G+BnscLqeo3wlviBT6vDXVSzKQFBJPcALkyujpPgN/3uj/F/wCp9K4il6NQd9Nh8VM+BcO6OAoxyk2yjb/Ah/OB9WXhdQgEISCLjyg8Lqeo3wlroCyqO5R9JsgU08Pcfcb4GeDhSNwR7pdYgUunTKm6kg+BtOpMVUG9m9oa/EWMs7UVO6g+6aXwFM/dt5aQIqjxIj1l/mHwM7aXEb+q3kcp+BipwocjbzmhuGMOQPlA71xq87r5i03q4OxB8pDrQde8fSZCd4F+8XU/LSBME230mFcHYg++RBTwv5ktPVKkSR1RvuBYjxuIEvERAREQEREBERAREQEjuOVWFMKtxnbJcDMdVJsBffTflJGQ9QekxQswIphSdSCpu1wBsb6XPK0Dl6NVauZ6VQbXNiD1Tm2BO662HsywhR3SsVwKeJZ8yi1Rbt1gQC2ZvB+1lPcLGWcG+sDMREBERAREQEREDXX7LeyfpKR0WQfu2JNh2k5f8KlLvX7LeyfpKT0W+y4n2k/CpQLyu0zMLtMwEREBERAREQEwVHdMzk4rWCUnObIcpAPiRpAruKr1mxDMMwWne9lJCgHQ2vZjcfAnlLRhamZFYi11B+IvIPgmFuawBVbqRZcx7f8AibtgZbX7807OBNYPSJXMjnqgkgCw2Lam5ufC9oErERAREQEREBERAREQNWJrBEZzsqkn3C84OCUtHqG4YuwsSCFGYmykbgk3nrj1VhTCLe7kroMx7JIAHfpvyFzO7D0wqqoCrYAWUWA8vCBCcRQemqDUH0ecFSSwYL2lUiwBC5fG0kuD1QaSrbKUAQi+axVRzG+hE040kYiib6EMo1tyJYEW1vZPh4zXwslK1SjlCqSzgBcoAzAAg87je2xvAl4iICIiAiIgIiIGuv2W9k/SUnot9lxPtJ+FSl2r9lvZP0lJ6LfZcT7SfhUoF5XaZmF2mYCIiAiIgIiICRHGGzVKdLrDrAllIBUOHXQHe/WB00Gsl5DYRi9arUIXqBkVitshDEaNz03t4CB74ABaoQtuvYWJNgBcJY7EZjcDmTPNYiliVbrEOLbiytUdRdRubkC/dN/Ab+hUk3zEsNcxsxubnzuffHG6RKBgNUcNcLmZRfUqOfK/heBIxNODql6aObXZQTbbUX0m6AiIgIiICIiAiJqxVcIjOdlBMCMt6TFXDAikBfUgg9cFQNjc7nwtJiRnA6XVZzfMWYWJBChXbRSNxck313knAiuNABqLnNo+oFuzoxvfxRdvGeOMjJUp1ywUAqpJYjLqSSBs1xcG/dN3Hx/ZXtfKyt2c1spuCB5gDyJmzi1HNRJN1KDOCLEhlB5HQ8xA7VNxcag7TMj+B1w1JVsVKAIwJDWIUEajQ3BB98kICIiAiIgIiIGuv2W9k/SUnot9lxPtJ+FSl2r9lvZP0lJ6LfZcT7SfhUoF5XaZmF2mYCIiAiIgIiIHJxWuEouxYKcpAPiQbAeM40oZMKwb74NgrFgPSWAAZtxqPiY4vUzPTpDMOsMzKRcBw6gWO97HUDSbeNrbDlANDlTRc1gSFFhz5QN/Ch/YpubrmN7A3brHQaDUnadNRLgi9rgi/deYoiygWC6DQbDTYT3AieBHL6SiSuZG7IJOmVbm511OtuV5LSHxJFLEq3WIYG+oAUsyLcDc30v5SYgIiICIiAiIgJF8eqNkFNd3uvZzHskgAA99teQBkpKzxPEZsQQjXy2AYE9XQhlA2O5ufdAlHxwQCnTUEgWsNFXwnlTXbXNbwAFvnNJKUKLVmGiLmNtz3AeJNh75UK2Iq12HpC9Rm7NJM2VR3BV3t6zfLaW48U33PhEKcuaMeo1uZ8lwxdGqVyliQbXBFr2INtLHlN2AxoAWk+hACgnZrC2/fKpgcdUw7264H3qbX28A3ZPiJa8Xh1dcw1BAI8jqIyYppr4SYs0ZN+Ux5ObhDGnXq0MoVSWqABcoUZlC2OzA3J02tbwk5KlUxDCpTdmA9GyIWLEEIXuxA2a40N+QBlsVgQCDcEXBHMHnKlzMREBERAREQNdfst7J+kpPRb7LifaT8KlLtX7LeyfpKT0W+y4n2k/CpQLyu0zMLtMwEREBERARE4+LVwlGo2bKcpAPPMQbW8YHJw8mpXqVGUdUFAStstmOgb71xYm217T3x0Aimmaxap47Wy5tNiMwt42m/hGHKUgDYXJawYuBm1sGOp77+M0cQINeipHMntEE7kCw0YDJc37hAlIiIHBxmkSgIFyrKwIXOyi4uVA1Jty7rzowFYvTRza7KCbbe7wm5hcEai45byJ4F1DUoErdCNASRbKt2BOupOo5EwJeIiAiIgIiIGnF1wiM55D4nYD4yscOuahvfQkAE3tYnQHmPGTHH3bKtJf7zMOzmuQNFsDoL7nkBI3FnJiWAAAstgNBbKBp8IHfx/CtUwtVEF2yggd5Rg9vfltKz0Kxqiu4NtaROb1QpBN+4fpLrh6lwJWentJKWDqMiIpq1ESowUAsrNdgTzBtb3zThvE1nFMe1pk5FJi0Zon2Ynfog+O8aXE1waQJQAU0POoS3aA9W9gO/U85f8NRK0kQ7qiqfMAAypfs7wKMjYki7hyi32UAC5Hib7y4V3sJLlTFdYq+6jw62tvNb3vyVniq2e9yCLkFQCQbHYHeT3Aq4aiq2sUAQi4OwFiCCRYiQ1G9TEoBybMfJdTO/hDFK9WjlCqSzgBSABcBSDsQR3bFTMjam4iICIiAiIga6/Zb2T9JSei32XE+0n4VKXav2W9k/SUnot9lxPtJ+FSgXldpmYXaZgIiICIiAkRxd89SnRGYdYFmW2gdXUAA8zrrY2El5D4Bi9epVZR1AUBKkZbMdAx7VxqSO8QJZFAAAFgBYDwG0isdU6/pFe1hlFteev0jE8aCmyhT5tr8ADK/6XKGLE2zMVZesVDMWyMOYBJsZx+b2jSsd3HPVsw8a0zu0JD9/qa9YtYX06rAd4toZI8M4rmsrb3sG7+4HuMqmEx9N6uUVRc6aKeeljmt3z3gvTDVlVNQdHzAlDcWuO8Tl4ebnx2i0zuPNrvgx2jXmv0h8aRSxCP1iGDFhcBVJNNMw5k6jTwvOXCcdPpFpsdwx1W3ZF9CPpPfFMbmUAhdGUhwLlbMLm3kDsZ36doYL1729ern2496zrSfic+ArF6aMdyNf1nRNsTtQREQERECn8VxtdqgrYVBWIOoLZWQAEFTTJGbU3uJw1MViaj3rUaikC1/RkKPeBb5yU4jhqmGqtWQE02Nzb7hO9/CduC6QUnKqLhjpra1/AwObh3EbaGeOl/FcmCqstNKxOVcrjMozMBnYDUgb8vMSw1KxHaFh3nac1TiVEblPlJVnVolG9e9WYV7oLxfPhOtTp0srsoyLlVhocwBJ11sdeU7OI8RvoJIHi9AeoPhNL9JsOu7qPI/pPclotabRGtvMVJpSKzO9K5TxmIpuWpUqjEixIpkg+FyJ04XGYpqvpsSi0QgUK2axsGu49GpJa401nfV6UUG0Vr+6c2HoPi3GhFIHrN3/wCEd8zzN+9qI6LOmltpVAyhhsQCL+M9zAEzLXhERAREQNdfst7J+kpPRb7LifaT8KlLtiD1G9k/SUnot9lxPtJ+FSgXldpmYXaZgIiICIiBxcXxISmbtkLdVWsbBiDa9tvOQeEz+jdHVgudmRVJqAqdusNSNzY23k/xPBCtSamdL7HuI1BlXpY5sOfR1hlI2PIjvB5yjkUtevdjwlOk92dsVnZNMhsfulSAfdaR+Iw7ZwvpERGXqmzHMwtmQudBa485P0uleG2L2PkZ1J0hoN95D7x+c5f8GpO929Psa45sx5KXS4N6N/SMyAd5cAfWd+J4spyqKbOLG70yW+8Rcjn5y0/7UoH1PlN9PH0j2SnyinY/diY7/j9j2ebvr3fxU4BnqU3CupUWvl1Pj1iJJVqbMbJTrAhRoaZA9zXt7pZalchS5FgBckkDT3yBxfSRCAKeYsf/ANYDnJU7HpETFrTO0bc209Yh18FrhWNJjZn6wQdbLYdYlhoLnkJOSD6PcOZS1eqLOwsF9Vd9fE6ScnWx44x1iseEMlrTadyRESaJERAGRON6O4eprlyHvXT5bSWiBWMT0VYrlWu1uQI/QyHxH7P6jf39viJf4gfOR+zZ+eIPxM6KH7M6W71Wb4n6mX6IEDw7olhaVrJmI9Y6fDaTqqALAWA5TMQEwxtqdJmcvE6hWk7KpYgXAFgT5XIF55MxEbkc9fjdFdiW9kfmbCcr9IhutJj5kD9ZUsZ0iCHVE8mBpN8Db6SQ6PcYTEVPRmiUAHbzgqbkDINAb8xvqJ5W1bRus7ezEx4pVukj8qSjzYn8pqPSKt6lP5/rNWPxWHpHKc3tZb38tdJE/wDybA+k9F6Rw3/1tz8RJPEriuPV2RlyJqpGgN9QR3yI6O8RVcPiENOvdmS1qTEaU6Y3tYbHcyb4eKVYXpuDbvVh9ROnDcJyqygrqR38gB3eEDmHSGv6ie8G/wBZ7HSKtzp0/mPznWOEeI+c9DgviIHOnSR+dIe5v/U30+ka86bjyIP6TViMAiC5JPkP1Mi3xtIE3U+ZYKPp+cCzYfjFF9M2U9zC3z2nfKXR4xR/uwKjchTBqG/IZuyvmSJckNwDtpIxeszMRPWHsxMeL1NWJwyVBldQw7iJtiSeKvxHoLhavJl99x85DVP2Zr9yuw97D859BiB85H7N6n+8n4n9J2YXoJUX+/8AqZeogVxOiwIAqVncDkNP1krgOE0aOqIAfWOp+JndEBERAREQEREBERAREQEREBEReAkbxrFZaZUEBiOYuB5i82cUxy001cIWORTp2mBtvpfQ7yoY+vUsQxRj35sl/GzaD+Izi9r862Kv/lj9q3x+H6tXGw9+dz4I3i1Y1Oren5Z7D+cCR64ByVPo+z2coFl59XLtM1MJVJJCFvZs/wD0kzFLDuDqjDzUicClZxV6RMen7l2NRrW4dzYIN21qDUntONTvz2vymF6O4QtnIIba/pGv8zN2FqW+9b32kxh8Qbds/wAUy5eZliel7x/X/im2Ov1YauF4CkgslZ18qsk/3UAX/ea3+tN2GsbXIPnrJBkp5dl+Anf4M5bYtzknw85/2wZe7FvBX8RpqMTV/wBacVZjyr1z/n1Ofk0nqzgA2IHkbSIxWI/x/wA05HMz5aZP5tuvlEz82nFWsx7MITE4RjyrN5tUb6kyMbhRBv6NV8Wyr82Iktimvzv77yOfCOTpTc+Sk/lGLLa8de9PrLXWsR8IS3CcQVGUNTB8y1vcND8RPoGBxIdRY6ga/rPllDDVFYErl9plX5MRLNgMRUFiGRALXN85sNxtlF++58pp4nKtw82+7qlvH4+vX8mXlYYvG4nqu0TnweLSoi1EYFWFwRsfLvHjOifYxMTG4cgiInoREQEREBERAREQEREBERAREQE8s1p6iByVcQZw1sQ0lzTB5TW2FU8oFPxXEj6VqNZVWkyEBnGZGa62Vr6AEZt+6RHEMCQLikxXkaVRgtvAXZB/DPoT8PQzjfo/RvcKAe8DKfiNZXfFS8avET6pVtNfCdPljFAwX+3Uk7kI4HwVD85YG4VVpKGGKBBANjTdbX15VDLa/RtLghm026xb/qvPdTg9Q71iw7iqW+STPPA48+593T8l30rL9ZRqvGGpKWasjBdT1qo/7DNmC6SpUAI9AfNn/OjLLi+iQqAhvRkHfqfoROeh0IROytL+Fv65TPZXGnymP7rfM+k5P3D3hC7jMuHoOO/OPzpzoFGr/ulD/UT/AMc7sLw+tTXKooW9lv65uFLEf8D+Fv6pbXgYaxqN/ehOa0ol8JX+7hqA/wAxf/HNTcOxnKlQX/OI+lKTgp4nvofwN/XM+jxPrUR5I35vK7dl8e07nf8AlP6SlHIvCu1eA4071aS/89Rv+0SMxnR+qO3igfAUmb5tV/KXT93xB3qp7kH53mtuGVSbmsfcqf0yVezeNX3fxn5vfpWX4qPQ4ChPbxDeWRL/AMjH5yapcIooM1RBl769Qut/Zc5L+Syd/wBid9Sof+dgPgthM0+AUQc2Vc3eRc/E6y+nFw0ndaR9yFs2S3jaUJguLO9Vwqk0gbI9iAbAbA7i95NUcS07FwCibVwyjlNCp4pYg850KZgIBynq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076" name="AutoShape 12" descr="data:image/jpeg;base64,/9j/4AAQSkZJRgABAQAAAQABAAD/2wCEAAkGBxQSERQUERQUFhQXFRYXGBUXGBgdHBoUFxkYHx0YGh0aHCghGhomGxYWIT0hJSkrLi4uFx8zODMsNygtLisBCgoKDg0OGxAQGjQmICQtLzg0MiwsLCwsLSwvLCw0LCwsLCwuLCwsLCwsLCwsNCwvLCwsLCwsLCwsLCwsLCwsLP/AABEIAJcAxwMBEQACEQEDEQH/xAAcAAACAwEBAQEAAAAAAAAAAAAABgQFBwMCAQj/xABGEAACAQIEAwQHAwgJAwUAAAABAgMAEQQFEiEGMUETUWFxByIyUoGRoUKxwRQjMzRicoLRFRZDU5Ky4fDxc6LCJDU2Y3T/xAAbAQEAAgMBAQAAAAAAAAAAAAAABQYCAwQBB//EADkRAAICAQEEBgkEAQMFAAAAAAABAgMRBAUSITETMkFRYbEGInGBkaHB0eEjNULwUhQzYhVjcsLx/9oADAMBAAIRAxEAPwDcaAKAKAKAKAKAKAKAKAKAKAKAKAKAKAKAKAKAKAKAKAKAKAKAKAKAKAKAKAKAKA4Y7EdnE8lr6EZrd+kE2+lAGGn1l9vVVtIPeQN/IA7fA0B3oAoD4x2Nt/CgPGGmDorjkyhh5EXoDpQBQBQBQBQHDE4tUsDcs19KgXY252A6C435C4oDqjXANiPA86A8wzK99DK1jY2INj3G3I7jagOlAFAFAFAFAFAFAFAFARZsfGraS1391QWIB5EhQbA95oCBjc1cSwIkExDs12sgA0qSAdTDn/4mgJuFge0hk0hpDfSPWCjSFAuQNXs35daAruCgy4KGORtUiIodrWuSA2q3iGBoC9oDnPCHFm5eBI+o3oCO2XL9lpF8nb/yJoCvyPCTJhoQs5cqig9qqm9hvugUg7WvvbuNATTmOgfn1Mfe17p567bDxYCgJwNAfaAi5g8YX86+hb89RXl3kEWFARcQiogeOVlvbTuZFYnkApN2v+yQfGgKrhzEzYjU0yjDTNuyXDvoBIAVyNIQG4sAdyTsTuBeHK4z7a9p/wBQlh8m2+lATEUAAAAAcgKA+0AUAUAUAUAUAUAUBDx8jErGh0s97sOaottRHjuo/iFAdsPAkY0oAov8yeZJ5k+JoDli/wBJD+83+RqAl0BUYLCkwQvGQsqxItyNjpG6OBzF9XkSbdbgT8HitYO2llNmU81b8RbcHqKAkUAUBDys+qynmkjg/E6h9GB+NAd8RiFjUs5CqOprGc4wW9J4RnCEpy3YrLKfLMwi1r2B/NuSpTloexIKjoDY7cuR7766dRC6OYMzv086ZYmi9rcaThjMSI1vYkkhVUc2Y8h/r0AJoCBhsjj1drIo7Y7lkuoF+i2t8zuevcAIT5H2sRVZpo3jlcxuH3UqxIB23U8iOooCwwSs63EsisDpdToOlxa43TxBv1BBoDscPKPZmuf20Uj/ALCh+tAeTjmj/TppH94pLIB3tsCnxFh30BOB7qA+0AUAUAUAUAUAscS8RR4aVCtpJAkilAeWsoQSem6Wtz38K69PpJ28eSOHVa+ujguMu77mf4zPcRiZtX5xjGbgoPVTy3rt6XT0Pose38kd0Gq1KV2fYvsN/DfFAxEkcUpAdCWJ6H1SAP3t728K49VpeieY8V5Hfotb00cT4S8/YPFcZICpnfEQwIkjA1SElox00vvdu6zatuu3fWcIbxxazWRoWFxkQsj4yjmmi7S0UhVlY39V1G437wx2vy1nvr2VbXIw0u0I28J8H8h3BrWSB9oBfz/NFwz647NIQA0V7agOTE/ZYX59Rt3Ecmp1ldHB8+469No7L+K5d4g8Q8QTTWJDBiwVV0kqt+ote9RNe9rLkrJcO5EtZu6OluuPHvZIghmw7Izn1tmVtJW/8J3tv1ArLVVrR2RlU+fYY6Wz/WVyjauXaP2RZ4s4sdnHMfiKldLq4XxyufaiK1WknRLjy7GSZmHb3YgLHEWueQ1G1/gEP+Kuo5km3hHXL8xinXVC6ut7XU9RTJnbTOqW7NYZ5ys3Rm953YeV7D6AUNZ8xmHYN2sVtYADKdg6D7N+jC5sfEjkdgOWJzyGOJpHbSFNip9oN7unnf8A55V6k3yNVt0Ko702Zvm3HkzzgxsY1U7Rje4737793/Nbt2EeDIh6jVXPpKliK+ft7xu4K4iSVWjayMGuidNJAuF8NWrboLVrnBxO/S62F6xyl3fYbKwO0KAKAKAKAz/iri6TW8MHqBSVZ/tEjnb3R9fKpbS6KO6pz4kDrdoz3nXXwx29v4EupMhyVlmM7ASaFBMnMksLHvFiK47NFCc99khVtK2uvo0l4MiQrotp2tuLd/f511bqxjHA4d6Wc54jdhOO3jgKsuqUbK3Tzby7utQ2o00YT9V8PImIbVfRYa9b5e0S8Zed7zOTqcF26kda1Tj6uEcujuir9+34+JOzrA4WJlGEJYafXY3IvtsL/wC+VeVRa5m3aV9dsluce/6Fpw9xfLhrK95Iu4ncD9k/ga9lWnyMdNtCdXqy4r5occz4mV8MHwzjUWCn3luD06HaonaNs6Ksx4Nstmyuh1c880l/ciazEkkm5O5J76rLbbyy1JJLCPlE2nlBpNYZ6kkLG7Ek95N69nOU3mTyzyMIwWIrCPIxPZ+vq06d71nTvqa6PmJVqxbjWclTxRxZLiQBuFsEKrf197gt8egq0wcpJKXM0R0lWz65XY3pLl4eH5Icb4nB6XjcDtBYshNrW3B6ardOY51k1umqjULaUXVZDiu1di+5qnCHFsOJRY7CORQB2d9rAfZ7xWSlkidbs6zTPPOPf9+4ncScSR4Rd/WkI9WMH6nuFbYwciE1WshQuPF9xk2dY18VL2sxu9rAjbSvur4b10KKXIr1uostlvSf2PeRTRQGQyK8mobAEDe3Im2q3lWuVWXk7tPtJVVbjjxXLBGVyG1LsQbi3Q+FbccMEY5Pe3u3OR/4V411WixJAPJZOh8G7j41onXjiib0e0VP1LeD7+8elN+VaiWPtAFAFAYpmUmqaVu+Rz82NWatYhFeC8im2vNkn4vzI1ZmsKA+ObCtdsnGDaPUcKiG23lmR8rwBQBQE/KfabyH31B7cf6UF4/Qtnokv17H/wAV5lnVaL2FAeJ5QiljyAvWdcHZJRXaepZeBYx2NaU77Dov++tWLT6aNKwufedsIKJGBtuOm9dB7OEZxcZLKZMzLNZsRp7Zy2kWUHkBXreTTp9LVQmq1jJERiCCCQQbgjmCOorw3tJrDLOXGPMdch1OQAT322H0Fd9PUR8i9IaoVbQshBYXDyPFbSFCgCgCgNf4KnL4RCxubVxMuMOqi+oZBQHx2sCe4XoG8GGar7nrv86tOMFJTzxCgCgPMnKtdqzBnqOFQ5kFAFAFAWGUDdvIfjVf26+EF7foXL0Rj61sv/H6llVeLqFARc0/RP5V06T/AHo+0zh1kK1WQ7goAoAoCbhvZHx+81309RHyX0m/c7Pd5I6VtIEKAKAKA1vgP9TSuJlxh1UMVDIKAi5q+mCU90bn/tNZ1rM0vFGu54rk/BmKirMU1ci7yvhXETqHVQqHkzG1x3gc7Vy26uqt4b4nbToLrVvJYXiVeNwrRSNG9tSmxt310QmpxUl2nLZB1ycHzR5iwryBtCs2lSzWBNlHU9wrycopYb5nsISk/VWcEGoY8CgCgCgLLKOTeY/Gq5t1+vBeD+hd/RFfp2vxXk/uWFQJcB6yDIIxErSIGdhq9boDyAHlVh0ehrValNZb7yvazXWOxxg8JCtx7Eiu6xqFAj3A97c/dauTUKEdXFQWORKbLlOValN54md1Lk8FAFAFATcN7I+P3mu+nqI+S+k37nZ7vJHStpAhQBQBQGt8B/qaVxMuMOqhioZBQFXxO+nCTn/6z9dq36ZZtj7Tm1jxRN+Bj9r7CrEVLHcbjDGFVVHJQAPICqu3l5LrFbqSRjuMBnxTheckzBf4nsPparHDFdSz2L6FRszbc8dsvqaDnMUeCwEiRgC66L9WZhYk+Nr1D0uV96bJ+9Q02maj3Y9rZk1ZzWJMrgViD0qk8gT5C9AlnkfCLc6As8oHqt+9+Aqsbcf60V/x+rL96JxxpZvvn/6ot8tw3ayxp7zAHy6/S9RVFfSWRh3v/wC/Isl9nR1yn3I0+VwiknZVBJ8ABVtk1GOXyRUopylhc2ZPnWIMvauebBj5bbD5VVo2uzUKb7WvMuFFarjGC7MCZVkJMKAKAKAm4b2R8fvNd9PUR8l9Jv3Oz3eSOlbSBCgPtAfKA1vgP9TSuJlxh1UMVDIKAoeN5LYKXx0j5kV1aJZuRxbReNPIy3DmzqTy1L94qdlyZWI9Ze026RrAnuBPyqspZZc28LJmvo8y4yT9qfZiF7/tsNvpc/KpraFu7DdXb5Fc2TTv2b7/AI+bPXH+bdrMIlPqRXv4yHn8ht8TXmgp3Ib75vyMtqajpLNxco+f4E01zXLFjI4vuEuHTjJDqJWJLamHMn3R4/dWic907NHpHqJceS5/Ye8qzGJMWcHBGqqiXZh74tse/Y8z1rQ08bzJmm2uN3QVrgl8yD6Sct1wLKqjVG3rN17Mi1vHfTWVTw8GnalO9WppcvIScqHqfxGq5tl51GPBFl9Fo40Oe+T+i+g28E4fVOW9xT8zt/OsNlQ3rXLuRIbUnu0qPey84yxmiDSOcht/CNz+HzqQ2nbuU7veR+zKt+7efYZ7ih6jfun7qgKuvH2osi5ihVpJAueHuGpsYW7EAKuxZjYXPTxNepNnHq9dVpsb/N9iImc5VJhZTFKBqFjsbgg8iKNYNun1EL61OHIhV4bybhvZHx+81309RHyX0m/c7Pd5IsMqy98RKsUfNjz6AdWPgK2N4WSFpqlbNQj2mkx4KDLxCiIHllljj1N7RuRqbwAFzYVz5cyeVdWkUYpZcml4+JA9J2FTso5LASa9N+pBBuD38r1lU3nBp2tCO4pduTOa3kGa3wH+ppXEy4w6qGKhkFAK/pEkthLd8iD5b/hXds9frZ8CN2q/0Md7RmTcqmytPkbbA4liU9HQH/EP9arLW7LHcy6Re/BPvQtZhiUyzCLFGQZWBt3ljzkPgP5V21xlqrXOXL+8CNtnHQ0KuPW/vEzknv8An41MleI8nM1FalYsZmbNwvgBBhYkHMqGbxZtz/vwqNm8stWkqVVMYoUOC8BiBiJZZLxJqIkZhuzarlVLdL8yK22NYwRmgquVkpy4Lt8ePYOPE2H7TCTqOZjY/IX/AArVF4aJTVR3qZLwMtyz9GPM/eare13nVS93kT/o2sbPh7ZebHjgV1AluwDErsT0AP4k10bJcUpZfHgZ7WUm44XDiXWZYPDylWmKnSDa72Avz6+ArvvposalZ2eJwUW31pxrXPwEXiOWJnYQKAgXTt9o77/77qgtROp3LolhIn9JGyNf6ry38jPasJNm5cE5f2GChW27Lrb959/5D4VujyKRtG7pdTKXu+AoyZMc0zCWQ3GGiYRlh9vRzVT53uel6wxlkstStBpIwXXlx9me1k/0l4CKPAoI0VdMihdIAsLG/wBK9kuBo2PdZPUtyecpmdYb2R8fvNddPURTfSb9zs93kjRvRdgxpmmPPUIx5ABj/mHyrG59hr2TXwlPxx/fiXGaQL+XRzzOqxxRfm1v6zSuWBsvM7aeQ3NqxT9XCOq2C/1Csm+EVw9rFX0gNO7RySLoi3WNCRqvzLMOhP0rZXjkR20ulk1KSxHsXb7xPraRhrfAf6mlcTLjDqoYqGQUAm+kyT8zEvfIT8lP8xUjs1evJ+H1IjbD/TivH6Mz2pggBgwPF+IiiWNdFlFgSpJA+dvpXJPRVTlvM769o3VwUFjgU+OxjzOXlYsx6nu7h3CuiEIwW7FHJZZKyW9N5ZHrM1nCTmajNX/uGxx9VPvNXyHivDyQp2kiRuqgMrG24HMX5io2UGmWPT66qUFvSw/EV+M+LO2/NYcnswQWflqYHa37I+tbK4Y4sj9druk9St8O/v8AwS8R6RLw2SIiYixYkaQe8DmfI14quJsltb1MRj63yF7Afo18r1UtpPOqn7S87CjjZ9XsO9cOCWC1eYQyfH5GslzAnINwPEVbCQb4ZP0UsYC6RsALfC1bz545NvIv5NnOGE4wWFAKxoSWB2uCNh7x3uTWKa5IkNRpb3X/AKm3m3/fZ4EL0pRXwN/dkQ/Pb8aT5G7YksanHemZdhvZHx+811U9RFT9Jv3Oz3eSGvg3icYTWkikxudV15q1gL26ggD5V7OG8cGh1iozGS4MYMy4/hAvDGzvbZmGkC/1+ArBVPtO23ala6kcvx4fkRM0zOTESdpM125DuA7gOgrcklyIe26dst6bIdems1vgP9TSuJlxh1UMVDIKAV+OcnkxCRmPcpq9Xv1af5H511aXUqnOVnJw63RvUbuHjGREkyLEjnC3wruW0YdqZGvZFnZJEd8vmHOKT/DWxa+rxNb2Xeu74nFomHNHH8JrNayl/wAjU9n6hfx+aOZbv28wazWpqf8AJGt6S9fwfwOcifa6E2v5AVHXzUrXh9xsurcKa8rHW80c61nKFAFAeJcbMthHIgAFrFQajLtm6eybnLm/EsWj23raao1RWUlheqX/AAtgMVigx1R7H3T/ADrklsmjPBv4/gndPtjUzhmcUn4p/cvG4WxY/uz8/wCda3smrsk/l9jpW17e2K+f3OMnD2LA/RqfJj/KsP8ApEeyfy/Jmtry7YfP8GfOLEjqCfpUiWuLzFMv8x40xc0QiZwFtZioszD9o3+61ZOTOGrZenqnvpcfHkvYUeDxTxOrxMVdeRHSsTtsrjZFxmspljmvEuJxK6JpSV29UAAEjvtzr1ts56NDRTLehHiQoZ1VQGZQd+ZA6nvrtpa3EfNvSWi2W0bJKDxw44eOXedw47x8627y7yv9DZ/i/gw1jvFN5d46Gz/F/BhrHeKby7x0Nn+L+DDUO8Uyu8dDZ/i/gzXeBB/6NK4y2x6qGGhkFAFAfLUB8KDuFAeGwyHmo+VAcHyyI80X5UBU59wrHPGFQaCCSCO81lGTjyNF+nruSU1yKCL0c+9M3wtXvSS7zUtBp1/EmRejuEe07n415vPvNy09S5RXwJsXAmFHNSfOsTYopckTYeFcMvKMUMizwmCSIWjUL5UBIoANAYnm/C2JWZ7RlgXZgV5WJJrXuMs8Nt0xio7r4JdxGXhbFH+yam4w9vVdkH8jovCGLP8AZGm4Yvb8OyD+J1XgvFn+z+tNwxe3/wDt/P8AB7i9H2IZ1LoLAislHByana3TwcXXjPbn8Gn4XhuAIoMa3AF9qyIc6/1dw/8AdL8qAP6u4f8Aul+VAH9XsP8A3S/KgLGCBUXSosB0oDpQBQFFxzmcmFy/EzwkCSOMspIuLgjmOtALmBweeSxRyDHYMB0VwPyc7agDbn40BfcTcSrluDWXE/nJSFRUQWMs5HJB0ubnwFAL+GwOeYpRLLiYMFfdYEi1lR0DsTue+gOS8VY7LZ0jzgRSYaVgqY2JSoR+6YclB79uRO+9gLv0l51PhMGsmFZVkaaKMFl1C0jW5fGgKvGYfP4UaRJ8FiCov2PYspYDoCDzNAM3B/ECZhg4sSilQ4N1P2WUkML9bEHegLqgPLsACTsALk+AoBW9GvFozPBLMbCVWKSqOjjcHyKkH591AMmOxaQxvLIwVEVnZj0VRcn5CgKD0ecSHMcEMSwALSzLpH2VV20A7+1o038aAp884qxWIxb4LKI42eO3b4qW5jiJ+yAPae1/ly52A8y5PnkQLx47DTON+ykg0qx90EG4HyoC44J4tGOWSOWMwYuBtM+Hbmp95e9D3/6EgVmT8fq2a4rLsRpVlkAgflrBRSY2/buTbvG3MbgPTnY+VAIGQ8V4iXh58e7L+ULBiHBCgLqjLhfV5fZFAcsnizvEQRTLjcIokRXAOHNwGF7c6AnZuc1w2XyS9tDPiYnMulIrK+HUDVHbnr2c3G52FAXWE4sw75f+X6wIOyMjHqLc0/e1erbvoCJ6PswxeJwxxOMAQTOWhiCgFIPs6jzLEb+Vu+gGigCgFX0pf+0Y3/ot94oChyhc+/J4ezbLtHZR6brLfTpFr+vztQBnyNJnmUpidJKYeWQAeycRYatN+dtIIHSwoDSKAV/Sdh0fKcYJLaRCzAkcmXdSPG4FAJ/G08jcP4FiLyF8GQG2u11tfz2oAwnFucY2XEYOKHB4aeL1ZC7uWVWuO0jH2h1B3G476AfeDOHly/BRYZG1aAbt3uxJY26C5O1AXdAUnG2M7HLsZJy04eW37xQgfUigM64Zwn9Dy5dL7OHxuHhgnPILigLxyHu1aiL9N9xQDH6SMQ2Klw+VQkhsSdeIYc0wiEaj5sRpHkaA8eiuBcO+Z4RBZYcazqvupKilVHgNBoD56DUBypZecs008kzdTJrI38dIXbx8aA0GgM8xKhOKIuz5yZeTKB10yMFYjv2A+FAUeF4YizDMM7ikurCXDtFKvtRyhDpdT59OooBo4I4nlZpMBmFlx0A58hPF0lS/M2528/AALfCn/wAQl/8AzYz/ADS0BL4WXPPyPD9i2X9n2SaNSy6tNhbVZrXtQD1w0MZ2R/pAwGXWbdgGC9nZbX1EnVfV9KAy7MOEic4/o1ZNOXz2zCSHxVirRjuUso+HlQGzIoAAAsALADoB0oD7QBQCz6SoGkyrGJGrO7QkBVBJJuNgBuaAuMhQjC4cEEEQxAgixBCDYjoaAouP+GZMWkMuFcR4zDOZIHPK5tqRv2WAHyHS9AVOE9JyxLozHCYrDTjZlETOjN1MbLe63/5NAQMynxWfFcPHDNhcu1K000qlJJgDfREp5Kfe3+liBcelPAM2BhjgjZtOJw1lRS1kVx0HQAUB99IPDkrMmYYDbHYYGygbTxdYXA9rrbzPgQAzcP5r+VYeObs5Iiw9aORWVlYc1IYA8+vXnQFjQCf6WllbKp0hR5Hk0R6UUsbM4ubDewFAWHE/DKYvL3wZ2/NhUb3ZEA0N8wPrQC/6KsoxNpsdmIIxc1otLAgpDD6oFj1ZgWvvfY9aAlZBhHizzMPUcRTQ4eQPpOkyLdSA1rE2PK9AVMuFxWS4qaXDQPicuxDmWSKIXkgmb2mRRzQ7bd3dbcCbP6VIGW2Fw2MnmOwiWBwdXiSNh470BJ4F4exAnmzDMdIxc4CiJd1ghHKMHq3fv0oDjwVhJEzfOHeN1R3gKMysFYBCDpJFmt4UBZ8d8J/lsayQt2WMgu2HmGxDe4x6oeRHjQCzw/lM8XC82HkikWcQYxOy0nUW1S2AA532tbncWoD1w5x72GEghfAZjqjiRDbDPa6i221AO/DWeDGRGQQzw2cppnQoxsFOoA819a1/A0AvYrCueI4ZND9mMuZTJpOjWZidOq1tVt7XvQDvQBQBQBQBQBQBQBQBQBQBQBQBQBQBQBQBQBQBQBQBQBQBQBQBQBQB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078" name="AutoShape 14" descr="data:image/jpeg;base64,/9j/4AAQSkZJRgABAQAAAQABAAD/2wCEAAkGBhQSEBAUEhQVFRUWFRYWFxgYGBgVFRUUFhIVFRYYGBUYHiYfGRwjGhUUHy8gJCcpLCwsFR4xNTAqNSYrLCkBCQoKDgwOGg8PGiwkHyQsLCwpLzAtLTQsKSwsLDEsLCksLCksLCwsLCwsLCwsLCwtKSwsLCwsLCwsLCwsLCksLP/AABEIALABHwMBIgACEQEDEQH/xAAcAAACAwEBAQEAAAAAAAAAAAAABgQFBwMBAgj/xABJEAABAwEFAgYPBgQGAgMAAAABAAIDEQQFEiExBkEiUVRhcdEHCBMXGDI1gZGSoaKxs9IjQlJ0hMEUYnLwFTNTguHxRLQWJWT/xAAaAQEAAwEBAQAAAAAAAAAAAAAAAgMEAQUG/8QALxEAAgEDAwICCgIDAAAAAAAAAAECAxEhBBIxE0EiURQyYXGBkaHB0fBCsQVS4f/aAAwDAQACEQMRAD8A79hbYSw2u7O62mzMlk7tI3E7FXCAygyPOU+96e6+RRe99SoO188kfqJfhGtMQCl3p7r5FF731I70918ii976k2oQCl3p7r5FF731I70918ii976k2VXqAUu9PdfIove+pHenuvkUXvfUm1CAUu9PdfIove+pHenuvkUXvfUm1CAUu9PdfIove+pHenuvkUXvfUm1CAUu9PdfIove+pHenuvkUXvfUm1CAUu9PdfIove+pHenuvkUXvfUm1CAUu9PdfIove+pHenuvkUXvfUm1CAUu9PdfIove+pHenuvkUXvfUm1CAUu9PdfIove+pHenuvkUXvfUm1CAUu9PdfIove+pHenuvkUXvfUm1CAUu9PdfIove+pHenuvkUXvfUm1CAUu9PdfIove+pHenuvkUXvfUm1CAUH9iq6gCTY4gB/V9SiHsfXNySL0SdaYL3tJc7ANBrzlQjEs86rTsjRCkmrsqzsDco/8SL0Sda+f/gtycli9EnWrUxVXM2Vc6sjvSiQG7A3If8AxoPS8fErs3sa3MdLNZ/WP1L6ksYUd9iHEu9V+RzpLzJQ7Ft08kh9LvqWednHYqxWOw2d9ls7InutAaXNxVLe5SGmZO8A+ZOb7FkVSdsR5Msf5lvyJVZCe4rnDaWHa+eSP1EvwjWmLM+188kfqJfhGtMVhWCChCA+V6F5RehAeoQhACEIQAhCEAIQhAC8XqEB4vUIQAvKr1CAKoQhACEIQAhCEALhbLRhbznRdZJA0ElVM01SXH/oKupPai2nDczkGUFSo1qnAaSvLVaclWtmxNIPOFkublAk2e01aDqpkUoKpbpkpiiO7hN6N48ynxvoUTEoZJr2Li6Nfccy+tV25U1YiysySj2xPk2x/mW/IlTlK1JvbFeTbJ+Zb8iVXUe5RV7E/tfPJH6iX4RrTFmfa+eSP1EvwjWmLQUAhCEAUQhCAEIQgBCEIAQlnaXbZllf3MMxvpU1OFraiozoa+ZUtj7JUhPDiY4fyEg+2qyVNZSpu0mQdSKwzQEJSftXZbUBE980FSCdYwdeD3VtQB5wrWybORx0MUszd/8Amue09LX4mn0Kca6nmnZr3/Y6pJ8FtJIGgkmgAJJ3ADMlZxfXZKmDx3BrAwmjcQLnOH4jmKdCY9prc51mtETCHyUa0hnjBrnAOxMzI4Nc9CkNrrOHQhxMkjiAWsFe5NrnUfeeaaCu7TVYNXqJuSjTdl3/AARm3eyNYu21F8UTn0D3Ma5wG4loJy4s1KVZdVxQRYXsiAeRm5wrLmMwXHMdAVjJIGglxAA1JNAPOV6dPdtW4sPpCqHbW2QOw/xEVf6hT06Kys1qZI3FG5r28bSHD0hdU4ywmhc6oQhTAIQhACEKHbrTTgjU68wUZParkoxcnZHC1T4jloPaeNQ7VJRpX299FV3jaaArFKV8npU6dirjvEF7ozrqOcLyykh7udKd93p3KaOTieK04jkUw2e+GPGJpVSZscLEe2Xg6KQPpofZvTNZZhIwPaatIqEoXvbmkFTtg7wDo5o65sdiH9Lv+R7UTydlT8NxrhZUVXY5Lm3JoAXMk71O5haueyOqk3tivJtk/Mt+RKm3GlLtivJtk/Mt+RKtFDuZq+LE/tfPJH6iX4RrTFmfa+eSP1EvwjWmLSZQQhCAEIQgBCEIAQhCAgXhcME+csTXHjpR3rDNUs/Y4sjtA9n9LvqBTShUzoU55lFEXFPkzW89lO4uAZaInk+KyR7WSEc1Tmut0X1LZH4HtcGb43fFhOnwPtSv2RtihZ7SZI2AxS1e0UqGPHjt5hniHSeJe7OX8+OINmj7pZySzC44m1ABcIyTijIDgaaZrwKtFU6t6V4tfH/tvmZmkpYwaNtHZxa7KyaAhxacQI1Lcw5vSNacbVX7LXO58ofJXBHmAd79wz3DXpouey01nYJv4eUugka4mJ+UkUob4pr+JtaHfg1Ksv8AFBYbuY48J1MMbSakk1DATvo0VJ5it22NSrGpPFld/A1/x3MlbUbWx2NtPHlcOCyvvOO4e0rKL82gltDsVoeTvbGMmjio3QdJzXkNmtNumeYw6SRxq533W/7jk0f2E/bO9jGKKj7Se6v1w/cB+LvOoSdXVSx6v7yZ3un7hBubZ202o/YxkMP39B65y9C0/Y/YsWIFznl0jhQ0JDB5vvHnKZWRhoAAAAyAGQA5gvpbaOjjTe55ZZGCiCEIW0sBCEIDwlUbpa1dvOavSFRSswkjiJWev2NWntdlZNeQqQclSXpeGRzUvaCyYmkjVI1udI6oaaGobTXNxpkseT1YpcnN1lNqtAY3RubjuqmSXZYBooXCm8ZK62W2ZbBGN5ObidSVazR4iWs3ancF22CDqtywZLtHE+BpPjD2ph7G2zstTapKsa9tGs3uBocR4hxJ0iuWOtS0OPG4V9HErKgaF2KOVKzeEDWZUUKdvEu75VGktGRXSi9iDLaKVS92xB/+ssf5lvyJVLvO1VJooXbC+S7F+YZ/68q0UO5l1HYse188kfqJfhGtMWZ9r55I/US/CNaYtJlBCEIAQhCAEIQgBCEIAQhCAh3tdonicw5HVp/C4aH9uglZzNd+B72yN30e3LMitHA8YqaO4iRoVqSqb/uMWhlW0bK0cBxGX9Lqbvh7D5ev0brLfT9ZfUqqQ3ZXJnsGy7AWkTyDFoQ0AA1rhNH1FMvYVYXbcwtbxBPLPI1gJFSBhAIDhvOemZ3qtnvKWISMfGWvaQHDVta5Hm3UI4+crQtm7AxkZe0cKQkk76BxAH98a83QxlWqbZdufwdppOJPu+7o4GCOJgY0bh8TxnnKkoQvpUklZFgIXhK4PvGIZGRg6XNH7roJCF411RUZheoAQhCAFV3gzh9IVooN5t8U9IVVVXiXUXaYtXu3glZ9ejsL2kbntPtWg33IAEs3fs460yYnCkVczvdzDrWCXJ7dOyjdjbYLXiYOhTGR5U0C5w2QRtDWigAyXw+0010+CkZfcSnSAKNJMuE9pVbNbSTRtSTxKayVPBLtFtVbaLYSpjrjnoCWHPz+lRmbKTzPANWM+9uy39KntZDfHzIsNzyy8IMcRzDI+dQO2IbS7LGP/wBLfkSrVrJZWxMaxgo1ooAss7Y7ydZfzQ+RKtMIbTJOe8m9r55I/US/CNaYsz7XzyR+ol+Ea0xTKwQhCAEIQgBCEIAQhQr5txhglka3G5ragcZqBnTcK1PMFyTUVdgmoWKXjtTPM445Huz0aS1g6Gig/veviz2jMeMP76V5M/8AJqLxD6md1vYbchZjdu0s0dMMriOJ9XD21p5k2XTteySjZRgd+LVh8/3fP6VfR/yFKo7PD9v5JxqJkzaG6GzROy4VAKjWmIVr0a+ZSboaGwMpkKE81C4lS5PFPQfgquwYZWMbqxjW1G5ziK0PMBQ051NwjTr74rLXzyi9Lwns16vfUWZgf/O4lsY848bzJG2y2ymgqz+LbiHjNgiAw8QMj3HPmHOrba7aeSjorNRrQCHSHSumEcw1y4qZVWYMuTujsLCXuJqXEVJJ1NNB/eaz1tRbG75fbuUTmuxwn2vL3Vk7s+v45MXsFPirXZt7LbM2JkAdU8IcJrg2tC7HUgAc9VeXR2GzJwp5HtB4qV9oWk7P7MwWKPBZ2BtfGdq9543O39GijDTurnKOKLfJ3ue6WWaFsUdcLa0xGpzNT/0pqEL1kklZFwIQhdAKNeDeAeahUlcrT4jq8SjJXTJQdpIoLVYxIeFp8eZSI6NAAFBu4l27k0Crj5lDtN4NoQsm09Lc5Y7H1O9U1ttOdF9yW6g4wdFwsl2SWl3BFG73HT/lVqLbJNqCuyOxz5C1jAS45BN9y3C2EAnhSbzxcwUi67nZA2jRVx1cdT1BTlshT2mCrW34XAIQhWlALJu2O8nWX80PkSrWVk3bHeTrL+aHyJUBN7XzyR+ol+Ea0xZn2vnkj9RL8I1piAEIQgBCEIAQhCAF4RXIr1CAhuueA6wx+o3qXn+DQf6MfqjqU1CqdGm+Yr5HLIrZdm7M7WFnmGH4Kvm2Ih1jc9h6cQ9B61Z3zYHyx0ildE8Goc3TocN4SjaLxvGzBwme0trRrwwPy6eCB581i1FPTwzOGPNL8EXFeQz3bZ5IWOjkcHANJYd9BqKHTdxqC6dsVjZhDiZCSGsFXyEmuEDnGp3CpKU5NoJ5D/mPNK60GoocmADQp32Wdjs8byADhDAf5W5HPncHH0KrTzhUnshfCaV/J2LLWjYW7HsJLOQ+1vEbf9KOhNK6OfoOgVTfdtyQwCkUbW8+p9JzU5C309NThlLPmQUUgQhC0EgQhCAEIQgBVd83vFFhY94a5xyG/pPEOdTbdaxFFJI7RjS4+YVWRWm0OlkfJIaucCSOLWg6B+yorVNqsW043dx7t1sDRmVQS2kO4TjhbxnKvQlu8I3tYMUjs82hrjkNf3VW2zuxguc5xaMVHEnIcYWRSuegqtlaxrt3bNh2F0vi0GFg4tcymFjA0AAAAaAKLdFuE0EUgyxNBpxHQj0qYvQiklg86c5SeQQhCkVghCEALJu2O8nWX80PkSrWVk3bHeTrL+aHyJUBN7XzyR+ol+Ea0xZn2vnkj9RL8I1piAEIQgBCEIAQvCucloa3xnNHSQPigOqFF/xOL/UZ6zetcZr8iaaYgTzEH91FyS7nbMsEKBHfDXaB3oHWqTaO+J2OZ/DuFHDeBkQc8yDX9lB1YokoNjUvl7AQQQCDqDmClq7r+nr9tG4jjbhJr0ZL5O1M5ncG2ctiAFHSGNpLs60HdKkdAXHVjbJ3ps+732bijD5oxhoDiaNCObioae1WNltcdnscT5CGtbG0npLQdN5JKX742sDg+zvbhMscgDqigAYTWlanQhLls24ge8Q2lzGNjo0VnEYAaAOE0Auc7LdT91hg6NKo5Uu6JOlPi2S0m7KjjKO5Qh0daUq7G7PdlQHmoelaGCs9h2ls1lldFH/DRO4NS4PxPBAcCJS7PJ3GpxvuWR2Jk7Q38IAcNM+FiqtFOpJXc3f7HI0J92OqEsQ3w8Dh1dzglv7FRrXtHK1rnMNaDxThJPRiIqeZW9deTJdCQ4ISbZ+yPDHEz+KxslNasLQ12uXAxV0XjOy1YSaF0jecsy9hVqkmrlLVhzQq66toLPaRWCVr+MA0cOlpzHoVhVSOFTtXEXWOcD8PsqK+xZM8YXEN0zod5B41tz2Agg5gih6Cs5vzZF8Dy5gLotQQKlnM4cXOsuog34i6nLsLE7yQAaUaP+dd+ZXFgqZD952QA58z5gAptrhaDTXmpVXWzeyD5ZWSFpZGM6kUqa7gssU5YRc3bkd9lbMY7JE07q/FW6+Y4w0ADIAUHQF9L04qysZG7sEIQunAQhCAFk3bHeTrL+aHyJVrKybtjvJ1l/ND5EqAm9r55I/US/CNaYsz7XzyR+ol+Ea0xACEJS2s2wEOKGMP7oMNXZNa0HPxiDmRxDzqE5KKuSjHc7DLPeEbMnPa08RIr6NV7/FDDiAJHMOuiyoXzNngdGw8bWBzz0ueV1s1+TRuBmkfLGXx4quczCA/PCyN7Qa7wQdNOPL6RJ9rF/SQ32rbmH7ZsbgHxNxHFQ5YqENAdm7mqkG/dr3i0OMLMUZzrhzNaV1IPHvVDf0tXTsswq4OIxb+51Ja4UIOdRmOLdVWNx7Md3sbjIGwmz4Q5wMn2pe3GOGDiBAw1rlUnRQcpVETUYxZe3NeUkwbjie2v4WmhozEaAk1pwvQuV5X/JFXBE/nx0aNGHRzh/ONNwUKwWLBhpan5VcA6SVrgaYSK4hmQd2tF1tOzrXgmkjyTlW1SEGtfulZXvvyXLafEW2Foms8vczEJWtyDnOa2tKijqCriCTStMgK1ORBteX2OCMFzJoxSQHgh7y4kujOmtcupVF4CazQyss9nIJB3B3CoRmXHdU5UUq6r/jlnszLTwC9paC5tCJBHhjIBoGnFTL0Lqi/49zra7lxYNpJiaObiGWoo7T+VX0O0bQKGN+eo4P7lUTJ2MkdFUB7TSmmnMaL22Wg1+zac+jLjpX2eZXxm4xvuM1RZ9UlXvbYpmOHcQHkYalorhdk4Ag1zFRlxrPb92RifJLIyGXESHauJJoMWdHClanM1402RtnaT9m4Dopl6Kb+JfZtgacwa729dd2ap6j3XuSgt2GhchkjkeG2mFsbg1oDzqaDKtDVuVNOmitrrsrHxvtDYbUWCV0ZMVJXB7KYqtLsVM6Vovq03Ywuo9lQdDqQNRpqET2SWCBoscuHI44nNxRvOIuDgMnMfQ4SWkVDRWqsUo38RZ4kvAxjkt9mEQZJHbm5VqLJISR/UInCvnSRbryszXtc1lteWkFtYsIqCCK1a2q8g2nvCM4O5zEF+QY4StPM1r82pnsF1zOFbQyoP3Q44qcRoCKqxRXKsRdSXDbKxtontje7Oa5uZaA+jXUFDuoAMyodpsjm/wCYwivGKj06FOTLGWA4Y+DTIYi056Z0PnXGTEYyxzcDRWopXXXPzlGovLZDK4QgvkdZZY5oSWkGtAaVpmacWVVp47IjgyMtjD8qPPi0cCW1GooaV5qpVtWxzX4SZXADcACKHM1FKrw7K2nC6Nkkbw9pDSWlrhUc5IJ350VkJPbghJK+R+s23keYka5p5hiRF2QIS+jmSNbWmIt4PSa6BZTHZrdYDFG5rZw4uwtaSXgNw1oBm0cIZZhX8E5PcsUbw+RpfgceE0B7mUcHUpUtNK7lCVacXySVOLyabZbxs0rBK3BhOjiAM+euisIpmuHBII5iD8Fk81lMX3JIncVXNB1pzFdrivaOGZrpntY0Obwi8MBJNADuOZ3ZcfGpwrybykRlSVuTVkKJBeTXHeOKopXoOhUta7mcEIQugEIQgBZN2x3k6y/mh8iVaysm7Y7ydZfzQ+RKgJva+eSP1EvwjWmLMOwCT/gzqa93mpTWuFnGrmLa3E+jmzDOhDst4GgI4wqalaNPkshTc+B0cUq7V7LvtBD2OAc2tQRrkAKGmWmnOukLxNVwLmg55uNBXFuz/CVBt9oLMhVx0HCO5wGn7LLPUwmrF0KMosXRsw4NJe5wdiaBlWoNcRyO4AelWEOyZJj7nJiJDsQcHMDWimdaGprRW9xWp8ppLGGtAqCTVxNRSuXT6Uww2NnCoBm0t8xSNByW7sdlU2uxnNi2Ow92lxCQskDHYTXC3CDUYsian0HJR5rPabLBbJ2RNfC+PA6pILeEOFhzrQnzV3K1sEcljnn7mHFj2lpGuFw8V1NCRmOgqG+97SIXwODXMd43Bq6m8ZblK2xcdiSe6V7mXs2uo7hulaAaZjG0ecgp92L2vs5e3Fa4RzOpG70uNPYokV02Qu4b2EE6Yhr0VTJZbjuyBuNsUMtRo9rT6K1VMqiti5covukdb52wjdlWCXWhbI2vsCUbVtTE8u+xfI4DMNDXhorqQdBVd77fZWOxxQRNJ4qZU6EkW5krpnSwgRmgaQyrS5vESNa8/EFyMnJ5ZKcIpYRc3jeVodbYnsd3PE1gAIqfGLauFD5865Jgsl93hBaZY4WwTlhP2gjkaxwFPFOLPM7kp3btS3ujWyMIcDmSRu51oGz9/sq2jCf9zTTzVUKj2+tE5FOSsme3ltHekgpLHHCwj7jHPeOch7qHoyS6bAcb3mSWUkhwL4cFHCnBwscQanfu031D9tBf9GNpA4mn8lPis+tMs8juCwtHST8Aq4zUsklTaVjmZ5JXOMTH/ZnDITwAxxrm41diNdBhATJdttkcxwcInAADxXg1y1wubxcW9L8EU9mbL3EFuP8AzC0YcRz14zmVD/xDuLXGWaTulTRgbiDtKVcDlqfQtKn2jkioQ5kN8FhkL2SMlDO5uDg3A5wJBrq53T6Vby31OXHCyMA5eKQKdFcvMlO4dpgS3Fhz+65xB9CZoLTBaHEOlYwfyObX3lB13DDX9E3Rg8r7kuK8AXASviYTpmaH0qdBLZ88cjct7aEdOZVFb9krFG4SG0yEgHxnx4fQGhVM9vs7KthmJedKg4Qec0oudaL4/oq6Yx3jbYgHlsmJo8UtbUGgrQuPBS2+0vk4RIzqPtH5Nbp4rDQexUFtkEJB7oS1z+E0HgucdctOPcudrninydG3XQmvworoTZGVPB9W65TK5nDxuYHGsLxG1ug3GpNBxlfbtnZn2hroZLU52EVe58peMtK13Kfc938EZYQNN/xTFY7Q6MgjCcuIfsuSU5O5zwxVjheez1tEYbJPLPVoA7oGgDmxAVPnKjzXDZpSTa4hiIDcbJXg1oKUYG0boBkdExWm/MYbio0DWhFOnNTbJs2ZMD6gtNHAni5gFyNKXl+/A45LuK1zWaeOSSJrnNijr3MBwccnU4VSM6HctEuC0vLaPD8t7t/tJXUbPxDxRT2/FTbNZsAoCStsKe0zTnuOyEIVxUCEIQAsm7Y7ydZfzQ+RKtZWTdsd5Osv5ofIlQE3tfPJH6iX4RrQp7sjeauavz32NuzFFdli/h32eSQ90e/E1zQKODRSh/pTV4Sln5JN67OpLXFzWIbpjbo3+8+tfMlzsO7+61WU+EpZ+STeuzqR4Sln5JN67OpQ2R5sS3PzNYiuxrRku7LOBosg8JSz8km9dnUjwlLPySb12dSmRNdnswLHigzB9KprDczWStfQAjF7WkLO/CUs/JJvXZ1I8JSz8km9dnUuWOp2J9s7HDHd2lxDCwkkOFTxmhXGx7M2N+EBwB31wiijeEnZ+STeuzqXnhJWfkcvrs6llnpVJ3TsbIatxVmrl1eOxkDOCCK8xBUN2yLGMDjqa5HiUHwk7PyOX12dS98JOz8km9dnUo+ie36ElrfNfvyIkmzdix1laCdKtNHezVFn2KNax1w1qKjOnmUrwkrPyOX12dS98JOz8km9dnUrFQ/2dyqeoT9VW/fcXF13JK3CC2vTX8J401wWaUMphAHN0BZ54Sln5JN67OpHhKWfkk3rs6lVLRQZz0iQ2XjcrnDMAD/tUp2Yjq/gguIpUiu8b9yrfCUs/JJvXZ1I8JOz8km9dnUrYaaMMojKs5YZZbI7ESRW6SYGNzXRkFr24snEZDi01XxbrjkjtL6RsaCa5MGEVzyUDwk7PySb12dSPCTs/JJvXZ1LlTTKbu2IV3DgZ7PdwkAEtQAMwMq5L4v3ZaGn2YfpvNapb8JOz8km9dnUjwk7PySb12dSpWhS4f0LHqm+Udm7LBz+G0YPw8a7R9jyKRwwcBx0Gah+EnZ+STeuzqR4Sdn5JN67OpaI0ElZlfXl2L6zdj+VhFHCiY3bPPMTW1GXMFn3hKWfkk3rs6keEpZ+STeuzqR6eBL0qoNTux4XGryPT+wTpY7MI42MGjWhvoFFkPhKWfkk3rs6keEpZ+STeuzqVsacYcFU6sp+sbIhY34Sln5JN67OpHhKWfkk3rs6lMrNkQsb8JSz8km9dnUjwlLPySb12dSA2RCxvwlLPySb12dSPCUs/JJvXZ1IDZFk3bHeTrL+aHyJVE8JSz8km9dnUk7sn9lqK9bLDDHBJGWTCSrnNIIEb20oP6h6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8080" name="Picture 16" descr="https://encrypted-tbn1.gstatic.com/images?q=tbn:ANd9GcRq3gN2Xd2Ldt0J_dPminTiO1TZXYKoDDMxD7OVvWwJ-mRW7Lqvv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2746734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    </a:t>
            </a:r>
            <a:r>
              <a:rPr lang="en-IN" dirty="0" smtClean="0">
                <a:latin typeface="Bradley Hand ITC" pitchFamily="66" charset="0"/>
              </a:rPr>
              <a:t>Direct gold restorations can </a:t>
            </a:r>
            <a:r>
              <a:rPr lang="en-IN" dirty="0" smtClean="0">
                <a:solidFill>
                  <a:srgbClr val="FFFF00"/>
                </a:solidFill>
                <a:latin typeface="Bradley Hand ITC" pitchFamily="66" charset="0"/>
              </a:rPr>
              <a:t>last for a lifetime </a:t>
            </a:r>
            <a:r>
              <a:rPr lang="en-IN" dirty="0" smtClean="0">
                <a:latin typeface="Bradley Hand ITC" pitchFamily="66" charset="0"/>
              </a:rPr>
              <a:t>if attention is paid to </a:t>
            </a:r>
            <a:r>
              <a:rPr lang="en-IN" dirty="0" smtClean="0">
                <a:solidFill>
                  <a:srgbClr val="FFFF00"/>
                </a:solidFill>
                <a:latin typeface="Bradley Hand ITC" pitchFamily="66" charset="0"/>
              </a:rPr>
              <a:t>details of restorative technique and to proper home care. </a:t>
            </a:r>
          </a:p>
          <a:p>
            <a:pPr>
              <a:buNone/>
            </a:pPr>
            <a:r>
              <a:rPr lang="en-IN" dirty="0" smtClean="0">
                <a:latin typeface="Bradley Hand ITC" pitchFamily="66" charset="0"/>
              </a:rPr>
              <a:t>    The </a:t>
            </a:r>
            <a:r>
              <a:rPr lang="en-IN" dirty="0" smtClean="0">
                <a:solidFill>
                  <a:srgbClr val="FFFF00"/>
                </a:solidFill>
                <a:latin typeface="Bradley Hand ITC" pitchFamily="66" charset="0"/>
              </a:rPr>
              <a:t>longevity is a result of the superb biocompatibility of gold with the oral </a:t>
            </a:r>
            <a:r>
              <a:rPr lang="en-IN" dirty="0" smtClean="0">
                <a:latin typeface="Bradley Hand ITC" pitchFamily="66" charset="0"/>
              </a:rPr>
              <a:t>environment and its </a:t>
            </a:r>
            <a:r>
              <a:rPr lang="en-IN" dirty="0" smtClean="0">
                <a:solidFill>
                  <a:srgbClr val="FFFF00"/>
                </a:solidFill>
                <a:latin typeface="Bradley Hand ITC" pitchFamily="66" charset="0"/>
              </a:rPr>
              <a:t>excellent marginal integrity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0114" name="AutoShape 2" descr="data:image/jpeg;base64,/9j/4AAQSkZJRgABAQAAAQABAAD/2wCEAAkGBxQTEhUUExQWFBUVFxYXGRgYGBgYGBgdFxYXFxcYHBgYHSggHRwlHBcYITEhJSkrLi4uGB8zODMsNygtLisBCgoKDg0OGxAQGywlICYsLCwsLCwsLCwsLCwsLCwsLCwsLCwsLCwsLCwsLCwsLCwsLCwsLCwsLCwsLCwsLCwsLP/AABEIAMIBAwMBIgACEQEDEQH/xAAcAAABBQEBAQAAAAAAAAAAAAAEAAIDBQYBBwj/xABFEAABAwIEAwYEBAMFBwMFAAABAAIRAyEEEjFBBVFhBiJxgZGhEzKxwUJS0fAUI+EHFXKCkiRTYnOywvElNaIzQ2Sjw//EABkBAAIDAQAAAAAAAAAAAAAAAAEDAAIEBf/EACURAAICAQQDAQACAwAAAAAAAAABAhEDEiExQQQTUSJhcRQyQv/aAAwDAQACEQMRAD8Aq8MO6FKQif4NzGjMIt5HwUJC60WmtjlSTT3IiFyFIQuQrFBkLifC4QiAaknLiIBhC4U8psKAGJJxC4iAYuFPK4QoAauKahh3PcGsaXOOgAkpnEaT6JiqxzD1ET4HdS0FJkZQeN446iO48tdfRxESIOnSyExnECbNEBY/E4hzjfms+fLpVGnBi1O2eodkePYqtQc81C/K5zO8G/gawtFgNnHxFjKdgv7R6rqrqbqLXBoJJDjF4luUg9026iNYsqv+zzERgccBE03MfB5PaW26yxP7I8BzMqVD8znxPQNa76uK4nvnGcrf9HaxeNDIlsahvbWk67qb22gRHM3sbOBcTJmeQRjO0uEeS1tVogAZZgmzQTlIzEQ2DYRJ8VjeL8FAJt0P1B9Z/YVNT4cJs0TvZPh5T7Kz8FdHqtSsLlrmuIgzaATmcLi0l7gRsQFBUZEN0tP+XMynm/0sd4Z1518J9NstcRYxH6IfCdr8S2oWlwqMHdOYXMjUuFzpBmxGsrRHyU+TLk8SUeD0WrJHUj3LCf8AqxA9FHXdY/5o9KpH0Ys5he2QPdqU4kC7bQ5pBBbyFhqDEbiwOo9oqDrF8biRFogt8Rz6nyassX2IeKceUG1Rcjqfq8D6hCOZv4H/APWCiaOIY891wNxoRfQ7nWx/qmZO75f/AMwPrI8irWACqU1X16MeCuKrPqfQAD6qKrRtorRlpZWcFNUU6QU1ehl8FEtaaatGKScXTFKS4kjQLNjisSXU2gjZVpYtDhcI8UgAA7S26p8Rc3ELHhkqpG/LHe2BkLkKYhMIT0Z2RQuEKQhchWKDIXITyFxEAwhNUhTYRARkJqkIXCFAMZCI4fgX1qgpsEuPoBuSeQUEK47O4oU/im8loEjUCbx55VWctMWy2NKUkmbXhHD6WFZlZ3nn5nnVx+w6IXjfD2YmmadTTWd2nYjr+qqMHwyQ+tV7zcvdBuCSNY6D6p/Z+iIMOcCCbSSI8CsCe9s6DW1I8x7bcAr4QyJqUj+NsiDyc0aeNwsUHyTNpK+lcZg87LtDhJJEWNiIIK8r7bdjGMmtSBDJvGrD1H5euyGSLlvZfG1FVQJ/ZY9r8RWw9S7K1IEgGJ+G9rgOkguXoHDcSG4rE0SA2HMe0DTK5gZA8MnuvHuB4t2CxdGs8S1rxmj8TT3Xjxykr1zEt/2plVpBbVouZPMsLX03T1bJ81yfJjpnbOn4c96DuN8NDgSNIj1gg+3uqlmEptlhs6fu2B5yjuLcTLKck6Ko7GYwVX16j2OflytaQM0TOaAL8r9EpW+Doulyd45wstp2G1j1CwvCsCDVeHfjbI/xA2+q9V7RYhhYGt0Hr5rzGPhVxULpDXXG0SJToN0zLlSbTJ6GDkEOHebY/qguK8OhnVxjr4lbTHYUN77d7nrP7lZziTgJm55ztCtGbbBkxKKMdUxD2kw4gdD+91oGY+o1+UPcG6m5iP3dUWNbJgK0xb8uHpuNnPpho6wS3N5tA9Vp3tUc+VbmoGJrQIqSI3aLjxbHRSN4hV3a0+Dv1CznAOJSRSfv8vXor+F1oY4TVo488mTHKmS/xZdqyPMEeydQazeVAEk2ONR4FPM5ck2VqShhcR0ldR6PwvGhzG32H0XOIYL4gkCHDTr08VQYCpAaRaIXo+B4g55wmZxOdr3HqQHXXNlFwpo6sWp7MweI4O8CQJ8NVWli9MpYKmTmLiGllN9y0EfEc4a6Wyqr4dhmtr1HCYyvYajAJpyY+IOX9VePkPspLAr2MIWpsLb4zs6HvqvxFRrHF+QFuVjJ+HmDiHSSTaWgjcoWn2ao/K51bM2l8R5AGS9POA12WLaQTJ1snLNEQ8EjIkLkLT0uB0DQFY1HDNne1pcwOLabw0siDLiJ7wsLWKP4nwSjVxGIDc7XNyhtNmQSfhBxLQQAdpYCD8xnQK3ujZX0y5MRC5lV72e4OysHuqOcGsdSZDMsk1agYD3gbCZhGdo6YpYTD0QXWqYgG4yudTquY50Rz+W9ha+qt7Vq0lfW9OoyZCaQpiE0hNE0RQrzsxwZ9ZxcQRShzS7SZGjed0uzXBf4ioc0/DZd3Xk2ev0XoBLabQAAA0QALAQs+bLX5RpwYb/TM/2mrClTbTYLWb0AAQPAcM6PiaNOnX+il7RNNVoy3lwHr9lJxDiQpVMPh2kAOIa476WWU2Fmx40Q2Mw2YEEAgiDO87FVNHjlOpVexti2bk6xqphx+lTDjUqNdya27vQKUAynG/7Py4ONGCP9276B30n1WV4fxmrg6jKVYO+G12XvfNTsQB5T6eC19ftq92IaCxzcPeYygzsTN48FhuMYv4pe6pMvMwbxyE8gICk8KyxqRIZnikmjSdpw6rSL2vGWLRv5rScDoto0Wtp2tJ5kkTJXlWG4k+m0U3HNRLhO5aJv7L1fO17cwIuLHxGxBXJyY3D8s7mLLHJuiv7R0qdVrs8gy3vAlp3nQ32Cw+J4fTaYEwTBk6WBv1Wn45WqgWe3JEnuSSQAReY5bLJ4jO83cIbpbUkyTqrQTSBl5NhiMT/IaZkARPhb7LDcRxck8lsMW2nTwjGEkOyzO5LrmywOMImSYAPmeQhHEuSnkydJMO4XgQ8Oq1e7RZ8x3cdmN5uPsq/jPETWql5AA0a0aNaLBo8lFV4g54DTZrflaNBzPUnmgnFbIqv0znyd7B+HdpeNwRqDzWy4VjfiNv8AMNf1WGoOV72eqRWaPzAg+k/ZbMORxZiz4lNGphKE/KuQuicobCSdC6oQvcH8o8FZUeK1WmmQ+9IEMs3uh0ztfXdV+EHcHgvSeKD/ANLH/Jo/9i505JUqOpCLduzG0uOVmmQ8ghoZoPlBJA02JN1DhuKVabi9jyHGZOszrINigyE9lFxBIaSBqQCQPEpmmPwpql9CTxmvLiKjgX/Npe0T0MWkQmDjNcNDfiuytaWgQDYjLFxe1umyFK6ymXGGgk8gJPsrKMfhRyl9HU+IVW0zSa8imdW+OonUA7gaqd3H8TJPxnSQATDdpA21gkTr1QZapKeBqOLQ1jjmMN7puehRqPYLl0MwOOq0STSeWEiDEX5WKjr4t7mta50tZmygxbOczr6mTe6J4lw59B+SoAHQDAIOulwrz+zsf7Wf+U//AKmKSlFR1oEYty0MyULgZJAFybADU9AFte2HCqlbGHI22RkuNmjXf7BW/Zml/CU3MPfLnZjFgLAQJ10VXnSimufhdeO3KnwR8FwH8PQaz8R7zvE7eWnkuY9jiCIiedldcFdmc48gPeVTdoccXvIIgMLgI1N4v6LHqbkbdKUSn+CGNh1S3Jo+5Wex9akXg02jM1wHxHnMWnWRNgQOih7V8WdSYCA6HWDoMeuipOE4J5YS/wDEc0Ha2p69Nk2MXJ7FG9Ks0FXjYa3JSmPzm5d4DYLOY6sXEkmSVPWAEjkfsgMW5alBRMspOQDXCBqtRzyhHtSpjIICrUJFld9j+PtpzQrWafkcT8s7En8PI7KrqCx8R91VYxsnqNCseaCkqZtwZHB2j0LieHpuBknwWb4liaVINAiZk+E2b5wsvVxj8tnuEWIk28OiEc4k3kkrKsNdmufk3wi7xfaJzwBrBMbWPNUtWqXGSnGgQQOd0wMJKaoVwZ5TcuWcCc1hKJwOHmSdrI34ICfDG2txMsiToDoUStD2YwZLzUI7rZA6kp3A+GtqEl4MRIExPj00WoZTAAAEAWAGgWrBj1O+kYvJzNKu2NhdLU+EoW455HCSflSUJReYMdweC9I4p/7WP+TR/wCxed4MdweC9NqYN1XAMptjM6lSibCwYfsuVlf+p2Ma5PPuF4T4tanT2c4A+Gp9pW94jxT+HrYfD02NDHkNPQF2URHW6z+H4LUwlWlWqlmQVADBJjMCJ00CveO8LqVcVhqjBLWOaXGRYNeH+/RCclKS+BhFxT+jKnDm0+I0nsECoyoSBpmDbmOshFHiJGO+CGth1PMXR3yRMCeQ5dUzF4kOx9Bg1YyoT0zNsPQe6Hf/AO6j/lfYpfPPwvxx9IP4Gm7ijswB/lh4B0LhlExvaT5Sj+E8QrPxeIpv/wDps+WwEXAF95Em/JCVaFN3E5e6C1jSwTGZ2kT4TbdGcT4fi3hwp4hoaZgZMpg7ZhPqIRbTpP4RJrdfTz3jTia9SXueA9wBcS4wHGBJ2Vz/AGe0z/EuOwpuBPi5sfQ+ipMbg30nljxDm6j6RzC23YnBmm3vDK58uI3iwE/p1WnLJLHRmxRbyWyx4u+Hx0CI4H8rv8X2CZxLAPe+WxEDUp3A2loqNOrXwf8ASCsbf5NnYzgOMLwWQIYBB5ySgs/8Risj2jLRzmPzQ4AT5pdk3S6r/l+rlmuH8bFPjT6b3Q2qKlNs6Z/iZmjzykeJCLVNkW6RpsPUxVXGYijXoU/4HI0UnGCahhpfmGY92S4QQPlXmHadvwcRVotnuOIHgbj2IXoXGMDj6mKLaVZ1Kg6D8QZSGd24ym5Ob2K8z41LK9Z1Sr8dwfl+JEZyBBMdIjyWnxlT56M3kO1x2V1e1ug+p/VB17qRrpkncFQvetLZnigR4UZau1Kq5WfBA5pDY9A+JENceQn0c1U2IN1cYh8h/wDh+paFRONj0BSZj8YHiRB8VGzYojGCzUKEh8jSwqP77D5eqnNMNBI6lVz32HQoml8vNzvaU6L3YqS2CeHDuTzJU9CmXnoPf+ijayAGDYLS8H4ScuZ3dbFptPVGTpaSkY3JyCOC0zvGnIdOQVtlUfDGMNTI0g93XXcI+vQymJla/FdRox+VFuVgmVLKp8qc2kTstNmRRBsqStGcKeRMJKntj9GemfwusNg2/CEG8I+ji6wbArVG5QAACYAFgFWcPqdxs8kYag01XMt9nWpXaG4nFVnjK97niZgmR+7rtLjFdjcjarg0WixjwJuE34kaKBXW/KFvbhjaeJe1+dr3B9+9Jm+t084+rn+J8R2eIzSZjlKTzI6qz4Ph2NYar2lxnK0AZugMDruVe18KKJL2a4mwVnPxDiXOaA17r5YmfCbX6Kxw9FlOqKpx+doMluaS4ciA4/RC4nDGs6X08jQLHN3neLYgfVCs4WxpDrmDPS3kqNJ7jFaDuKYml8U13C8ANB/CBuQfxGfK267heJZu8zMOsH6oD+7m/E+JVLqh2BgNHkiqmOaN8u19P0VSwXiMbUj53eqqhxWo1xh7hJk3Nzoim4jMYMRGvNVHG6JYc2yKSA2yd+MfTBNN5bOsGJXmfaisamIpkklxqMJO85w6Z52W4ZiczYK827S4nLimdKrfv+qjqwo0x7ZYyo0UxXqZTmaRIBMOc35ozaDmqXG15cG7N9zuoOGDJTfUd+d4Z4Wk+EyPVD4J2Yl3VarS2XZlpvdh86eKGqHZTVrBCV3KSJBAVV/eHilxp+UtPh+ijJlzR1UfaV92jpKRJ/lj4r9IdVdNN7vAe8qpxB7hPNHUj/s3jJ94H0QGKHdjwSpDYg2JdZvgoRqpa4mellE3VK5YzokqCyKwj7CBJsPPbzUFUd1a/sDwwH+aRJk5ekWJCZdSKVaLDs92ZLQKlfXUM5f4uvRXGMOzRc8grE0SdTCDxmJFOzBLj6+KsVB+H4DIST80aD8IP3P6Kzp4cuMQpeFYcGi38xlxPMyj6OGeLwtOOajAy5MblO2RUuEHe6sMPgYGseSKpG2qTTB5pEskpcmiOOMeBowv/EfZcRIxA5JJVsvSKPAfI3wRgYOaEwJ7g8EQSrWCjpYkGLic1GytIXwjyWg4M7LRGsy4+Fz+ios8borB1x+ImG3aBNyfb23Uuw0lwXHxS7eNep9lx1EkR9bb9bqHC1YBcZvcT1sI9fZPe6DneYDQ7UwLwHE+EQPPmiQpu0HaAYYlvwazyPytkHTQjVD4XEvqsD6tCpSJ1a4EwD0Go90Vi8UXmWCG/ndb0bqR1MKmfii6RT+JUixcHBjBHUa+Uqrmordl44pS4RJXxHwO814AkDK75SToGxodelk/FdpKL6NRj3ZXgWadZ2jmFRcQ4bVqkagyCIeXGQZB7w26qs4n2YxdaBlp52wA7NlkciIt6lUeeH0v/jzXQ3EcdysIabrFcYql7mSbl4v916DwnsEA2cU8ud+VhIaP80S7280dT7B4J7rtJi96j4HoQlPOhy8WRiON8TGQNZYXYOmW33RXCMGWMEm+63XFexeGADW0WuN4zZjcmSdee6zPEMK+kS17YA0O1tlpxeVCU99jPm8LJHHtuVmIdLvBB4g2KMeyBPNVuJddaJsyQRFw0Zqk8lV9ocRNQgeCt8Ifhte/p9VmC7O+espGR1FIfjVybLZr/wCXl5QELVcuU3EwACSTAA1JJgAdVs8B/Z6SA7EVsriJ+GyO70LzInwHmkZMiitzRjxSm/yjD0WXjZDtoOL8jQXOmAACSfABercI7CYee9md/jJ+ggKzNHCYZ38pgYTYvGp9RMLO8yXBoj4suzzjB9ksRUHfb8If8U5jpo0fchb/ALP8OFBjWZTYGS6xm3Kw3tdQYzizMwZIcXGBy81Nw/ibS1zHl3dJEi9tRZPw5dT3QrPgcF+WWlR7Ttr4/qharRFhqcsgndQV+JOAzNcHt3iJE82pYVzKhLnEuMiBndAsB8sgf+FptGOmhcNDqDoc6WOI1sWn7g9FqcPWaQqF1NmUgjZ15JixOpncKDs25xpkkzeP36hRK9gN0rNYxjdcydLRuCqxrua6C3qo8ZPYWnx2c0lWZ2pIaA6zyrCdpKzIio+2k3HodU3H9pH1YFR8xMACImAdNBbdW1KlTyiQDbcfqonYGkf/ALbeoDf0VfW/oXm+op6XGKgPcqvFvzui/wBVYUe0uJ3quI20+sJw4RRIkMAjqRHuung7NpH+ZT1yJ74/GEs7WVwb1D/pafsp2dsa35m/6Qqx3AxzPsmf3KdnH0/qhomT3QPZeyXFBisPRfaQXNfH5mX95B81x1I1MhcZY0DK0/icBJe4eOg8+Swn9ntZ+GrlrnTTqgiL2dByuA5xI9F6BhcQHtaW6XHvBHrKLtcl4OMnaKfitT4tYYYHKMueo4GDlmA0HabnwBRjcO1vdaIA7oA0gWAA9vIrJU+MBnF8Qx34msDT/gm3/wAloxjIkzF5+/rP1XOztuW51MFKOxbYfDib6lMLADzJAOt4Q1HiYBgnW4+6MwdJrqjyIlwG+w01SeWP3RUcXxDgIYIJWfZgMQx3xSQ4AzlzG/stFjsY3MQYsYHko2MNRsNvPt+/urWHSgjhfaBlQgPIa4AaxPLzVljsFTrMMgEkyD7eiymK7M0yDmaSTfNJF9iI0XOG08RhiMr/AIrPyO18ipaKtFbxngFwGWzF5HIBuyw2Ka5lTK8R9CvUsfxinnuxzTlNnQ2ATLrnUzAsoHcLw1UkvgtALp0LiBoHJ2LyJR2lujPn8fHNOS2Z5bxitDMo8T4qloAASd16BjcDSaSDRIDpg/NYGQZjlbW8I/DnhrMs4YhwuS/M4HrDjGs6Cya/KhPdGPHh2qwfsR2OIyYmtE/NSpkGQfwvdO+4Hgei1eHpuNYsAl+pMy1o5n9FWHiLqpZ8ElrXuF5ifvC0lVzcM0tBzPcZc4/iP79FinlcpHRwqK/MQfiTgGkMiW6+e9157xfFuJiZVvxTjUZr3cCLfT98lj6+JLzAu6AD0gfVMxr6TNJcIkwxl88lYVBMmY5EajqhKGHyNvYld/jhOVo8Sn2ZnxuOwWOc7MJy1WSJ2PQjcHkp8PxDMM7O48GHMnQjUdRuPFUdWvlryNx9P/KLqs7+dulQCfEEAp8ZGWSLk8WIa5sZS61hrI1t4lbXhOE+FRYzcCT4m5/TyWK4NhmvqszOADCC6SBIGgv1gea3beI0TYVGkyRqNQJPsnY32Z8ivYlSIXZGoIt1G+ic8+KbqFaPozKkuQuqamTSjEUXnKLnTkPsJUjGkj+k/VDUsW1rBLo8B/RL+PY+BmPuPolakux9BGQ7j0EJ2cR8vsFCWmO6fXX3TGuqDcH2+itqKaSZuadfb+qir1IMEj/SfrKcKzjaOujv0UrW7/c/oprJpGU64ABDh47/ANFsuxWMD6dQZgXNfJ/ziZjaSCslkJ2H78grbs3ivg1RI7roael7O8vuhJ2i0FpZgP7SK3/qFRzSQRlgixBAG/NaXsJxp+IY6nUdL2iZNy4fr1WN7bvJxtcn85HoVW8PxFRrx8N5YSYkW1ssc46jZjnpZ7PVpx+IWve372U+BxZdLMwLgNiD4rHt4c3D0c+JqPrvf8rC9wvuRew6mdlV9nMSKeMpvYIbnvf8LgWuv4EnySpYdv5HryKkjXVMLVdUMbXP9P0Wj4ZWcwAC56Eg9ZChxrmggj6+6hxjSYcwlrwJ/obLNexuZoGVpEvAjfYx++SrcZVBccto05nn4ahZs9o33D6TiRY/D5fmgkfVLDcdpunLqO9oQQb6koWLhlxvhhfEMeCcr4zC3lylQUMZSpiCLctQZ6LJ1cRULi4gyedt7aqHF8QIGonnrCZpKyyo0HHuIkgBgkD5QAAZmwMa7ILAYAVsrnhzoEvBNpDjAjlfTeCs8MdmLRmsDJJ8eiteD8byl9MNc502cPaRyhVljaX5MUoqUzbVHMGSoLZBuACDyjYEabLP9o+07CCcxJNo3Ol4ChxLMQ5wbUd8NrhrBmDpYjVQ4vhNJgGUvL+ZbmLr3gk93whKxxjF8jfZ647AmD4G+u34lYmlTdp+d+9gjq2Ap4ZoyMawWILnd6dE6hxQGo01HEspyWtJ71hABA0E38gqntBiRXq63LswM2gQAB6Ju8nTexRzTjYzHYzPfc/v7qqx2K+GABq4T9lLVa4GOekbwqjGYZ5dpM6ReOi2RVi5Svcdicxax27s3oTH2V3gDFNoJ/EYnwCqXz/KYRcCT7/qia1RwMNgtaIj6+6bBbiZukaXAYikLVaYcNnCQR4xqjhWwm4Pq77rKYXiA0Nuh+xRoymJuOhgps4XvErGf0v2HCbOc3wcRppuiBiKVorvEXHeFvVUv930iARUI/f+Epn91M/3p/0k/ZZXJxdDNjRjG/8A5T/Vv6JLMnhbP94f9P8ARJT2MlL4WFLCtLRI9Sf1UjKLWmwAQ2GMASSfEgfZOq4q34fX7rM9X0qGtP8AxEeZSzT+I+pQf8QTEZB9YnqU34puc4BnWQfoSj+/rJSDiwHc+RK6AP2Sq2tiyYE5htln9Ez47zYEg9Sb+PJD9/SWWwI5p5cIufePNU/xnG1yeqkdUMGT5X26yipzXZLIO0/BziHCoyA4gZwdyLZh47pnDOAMpiXDMReJAk8hr6lEU68H939FK14uRfz+xV1lkFMG4s2tiHAhmUZQ0ZjEAACBJv4hP4bwwscHOgwDbWLKZgnqetj6SuneQPKUHkdkssK1R7gG/ELAN7fQ3VlhaNWlDi8VBqJ39OizVSABJi+4PoiKWNe1uQOOUWsbj10S3uaMeetpBPEcYGuzAAuqW7tsuU69Lk89Fzh7sx+IWjut7wAEF86Ha4QT3Ft2B7jzOWRO6k4TVJeQ9kZtYdFwNSLXS3F0LWOLfIuL1QKZJdfNMEkwLkCY1HusZiuJEfLYeUTPXotl2l4M2qR8Om8vgaTG2s2VBiOzlRo77Qy40IM9U3ElFWy08c0yr4XWfVrMpz87oJjQan2VpXc+nXFaiGgNMRFzBVl2JwwbiDYRldTnXVs/YLlSi4tOUWzOk+ZhNct9iQRo8P2yGIpmi7+VUi24MbtP2WaqYoU3GXGo6TJjWfFBf3I6s64vzWswnZykWzVmRycRHhslyjFbjtM570rKBmDqVAXhjWDmfrCoKkh9u8QYETE81ruL4ajRbUFOq4NH4SQdNvRYSvjzmBZsQZ5wUzHHULyqlvyXGKxzmsyObJHeBAEGcoJnUWHJQNxjDoCfGLec/qrJ7BUEjSAR5iUG2j3iLAASStKglwZrA2NIcXu1PtyATC3kYKLrOk20ULhzCbGNCpSshc4jUZgp8LW5HyKiI5FNPUeYVgF5gMeWOkeY5hXY4nN4HqsUK8bq6ouJY030Cz50tmXjJrYvRxh35W+o/RcVIXjk31KSzUX1MkwzJsO94mPQBT/DbvHhdDUaxgNEG245+C7VdPzEeUA/f3QJZO4M5ge/qVF3R8p9o95UtBzdmEi/eInbQaLgqB2zZGmx9kCMY57xoZ35fspkvdJuYuYRbKjmiQ2OZMGPZMa4knvDrbmpqKkIqOFiCE8VZ1APXf30Upc06ySdbhoPKd/dKm8CRZsXJtaTcAKX/ASBzo+WZ0vf+i7SeR8wEeET/Vda0zLA6/MAi110tMtaJkgGdtufgptQDgr3JN7RJk25W0Sc+Y/r+/VIshxEh28f+N/0TKwIc2bk9B5iTqjs+CBBqG9/PX2TRlO3XTKEyoABzNtC7lNzH7hdaSSAA1gt4+N1Qg+pU8uUG/grLhGDJ/mPsB8snnvfbruguD4cVazWnS5PleLjyWmrYEuLCbNfMW0EEiTpsDEbqkn0jX4+LV+mMkDWff6oPiTM41uiaPD3g1IdAZEERBsdt9vVV7sRLSXw05iA4TBA/ERyndJ9Uruza+N0ZU4o0nPb8sGY0N4vdQ1ONmO64zpa/wBbIftFiD8TqJaqn4h/f/ldCME1ZzJ7S2NFgO0j2fMMx2IsfMaH2XOKdq6r5De4D5lULGOOgMi+qLo4J27Sd9p01s7RFxiuSLLOqsCdiHPPeJcTzMp7aY3BE6IgYJxEx/liDGs3XRhJNyRuLHx52/orrIlwUbsscHjgGNYIJaCL6xPLopM5OsDogKmGDYdq3UGb+14lOLCbhxI6uIA6myvHMvhSUWyYkSkQg8lQ7yL3gHTyXYedHA9N/ZX90SugnqBBvqKZ9B5EyfKPsShjg3RNyPtzsh7ok0DKYL3QPPotFRIIEEgC3hHoq7B4fvWOXSRpPjKNdiNtf342SJztl6CoP7KSGFU/l9wkl2Qs8FRa4auPTLJ8o+qnY1jRJmZsCDlUWR9NoOV7dLzA63KFfVp3Lpcd5m940Co02FkldsvABi2kRO3gAisR8Km0FpzOMSGtJaPM3J8BshTB/DlbEjbb6yu4gtabRAiw5R7lSuiEGJqB570x0tPQz4rmHw7fmLSNrk/9qc0F5/NtblMxoY9VZPotDIBFrEATJMHu8repUdICBKNdrSQIsOX1J12Qzq4LrCL35m/VSNaC+HBwBvAAsLyZJ6box+CpsGcVDFhHdPjPmokkwpWQUHkG7XOFwYBtzUmKeHgQcjo8tbadFEW6kum+g3H75Lr8LmsXyWt0MmBsLnyQ2u2A651oMkxIsCCfDbzUN2gXku0Bib3sBI8+i5SwrtrknQR6yTbzTHYZ0nMCIPSL2tGqKr6EIpNgiXNk7eslD0sSHuu2zJid4G/MqYyBl+YTM2F9Bf8AeiQa1tMklo5XmPVSyVY7BcTDKzHgFrWm4AJGWIPXfqt/guOU8jW/y3tAhveE++68xZi8sOsTGwsPKInqm4nORLYiZkiTz3VJQbdp0PxZtCqrPUKOLoNyBzJAJLrg5jGvPWLKq7d8Uw9VksaQRpaFhnVXCCeUEgkZp5jSfBNqVy+2bu2tMxbYHmduqkYyT3Y2XkprgpMZNR8C8dRbYSUqWHcxw0JiwBB9gr1uFDLukgmx878go8XgmkA3Bk3ImZva31T9fRkbsi/hO7JBM6tmNh+qWHe4WbA5zfSwFrSp+F0WtzS3NsTGkzNtE44YWgCCYkTY81VvoHAEQXZoJgyDPpAXTh4AF9dCfTUqd+Fc6GZe6CbzEXkn981OKDf+IuEASZHv0UbICBhILSG2tvfexFt9eiWZjSGubqYMEFw8Ln9ypar3B5bbx16FRvwriZJAGlhPiSCj/YDtKjlIhwvaCNL9OS5iqTWmNxrBMXvPI6onCUAZDnQNjAbtsmYig8EC0jXfwjdCwkGHOYiJMagR+4U0Ek5cx1AGvORACflaGjK5tyTckRbSNPpqpGVHtvLecgT5IhQD8Ko3afGQnn5bxrsiazyb6gzeEH8Ik2N/f05IgZH8IflPokj6dQQJF/Fw+ySFomxLReXBhcSTJub6CyIxbRmYNoBjqZkpJIS5AROHeA2sj3NAq2AEN2tzXUlR8BBTcXvcapuLsSBYQdLbhcSQiVI6xisYtZv/AEhH4oTRcTfvN+j/ANEkke0W6CMK0A2tGSPMKsqH+ZO+Y33XElSPYES8NEuqTe4/6R+pRVX5H/vkkkh/0FATtQNrGNvRD4xgyMMCS2553KSSuuSERHdpeBP/AMjdHYxoym3L6pJKz5LRBuJfMBtGmyFrUW5m90a8gkkpEMixw7AWiQD83sTClwV6Ym/eIv4hJJUZUEwTzIEn16hS1/md4hcSU7Iwd9Q8zvupWtEPt+7JJIgY1jBmZYXF7a6qXiLAGEgAHNFrc0kkXyiHGiXXv3QfYXUFR5yTJnK77pJI9kIMO0EiRN/uFYgQ0RbvfqkkmS4ChtVoyOt+I/ZTU2jJMXgpJKhZcguY8ykkko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0116" name="AutoShape 4" descr="data:image/jpeg;base64,/9j/4AAQSkZJRgABAQAAAQABAAD/2wCEAAkGBxQTEhUUExQWFBUVFxYXGRgYGBgYGBgdFxYXFxcYHBgYHSggHRwlHBcYITEhJSkrLi4uGB8zODMsNygtLisBCgoKDg0OGxAQGywlICYsLCwsLCwsLCwsLCwsLCwsLCwsLCwsLCwsLCwsLCwsLCwsLCwsLCwsLCwsLCwsLCwsLP/AABEIAMIBAwMBIgACEQEDEQH/xAAcAAABBQEBAQAAAAAAAAAAAAAEAAIDBQYBBwj/xABFEAABAwIEAwYEBAMFBwMFAAABAAIRAyEEEjFBBVFhBiJxgZGhEzKxwUJS0fAUI+EHFXKCkiRTYnOywvElNaIzQ2Sjw//EABkBAAIDAQAAAAAAAAAAAAAAAAEDAAIEBf/EACURAAICAQQDAQACAwAAAAAAAAABAhEDEiExQQQTUSJhcRQyQv/aAAwDAQACEQMRAD8Aq8MO6FKQif4NzGjMIt5HwUJC60WmtjlSTT3IiFyFIQuQrFBkLifC4QiAaknLiIBhC4U8psKAGJJxC4iAYuFPK4QoAauKahh3PcGsaXOOgAkpnEaT6JiqxzD1ET4HdS0FJkZQeN446iO48tdfRxESIOnSyExnECbNEBY/E4hzjfms+fLpVGnBi1O2eodkePYqtQc81C/K5zO8G/gawtFgNnHxFjKdgv7R6rqrqbqLXBoJJDjF4luUg9026iNYsqv+zzERgccBE03MfB5PaW26yxP7I8BzMqVD8znxPQNa76uK4nvnGcrf9HaxeNDIlsahvbWk67qb22gRHM3sbOBcTJmeQRjO0uEeS1tVogAZZgmzQTlIzEQ2DYRJ8VjeL8FAJt0P1B9Z/YVNT4cJs0TvZPh5T7Kz8FdHqtSsLlrmuIgzaATmcLi0l7gRsQFBUZEN0tP+XMynm/0sd4Z1518J9NstcRYxH6IfCdr8S2oWlwqMHdOYXMjUuFzpBmxGsrRHyU+TLk8SUeD0WrJHUj3LCf8AqxA9FHXdY/5o9KpH0Ys5he2QPdqU4kC7bQ5pBBbyFhqDEbiwOo9oqDrF8biRFogt8Rz6nyassX2IeKceUG1Rcjqfq8D6hCOZv4H/APWCiaOIY891wNxoRfQ7nWx/qmZO75f/AMwPrI8irWACqU1X16MeCuKrPqfQAD6qKrRtorRlpZWcFNUU6QU1ehl8FEtaaatGKScXTFKS4kjQLNjisSXU2gjZVpYtDhcI8UgAA7S26p8Rc3ELHhkqpG/LHe2BkLkKYhMIT0Z2RQuEKQhchWKDIXITyFxEAwhNUhTYRARkJqkIXCFAMZCI4fgX1qgpsEuPoBuSeQUEK47O4oU/im8loEjUCbx55VWctMWy2NKUkmbXhHD6WFZlZ3nn5nnVx+w6IXjfD2YmmadTTWd2nYjr+qqMHwyQ+tV7zcvdBuCSNY6D6p/Z+iIMOcCCbSSI8CsCe9s6DW1I8x7bcAr4QyJqUj+NsiDyc0aeNwsUHyTNpK+lcZg87LtDhJJEWNiIIK8r7bdjGMmtSBDJvGrD1H5euyGSLlvZfG1FVQJ/ZY9r8RWw9S7K1IEgGJ+G9rgOkguXoHDcSG4rE0SA2HMe0DTK5gZA8MnuvHuB4t2CxdGs8S1rxmj8TT3Xjxykr1zEt/2plVpBbVouZPMsLX03T1bJ81yfJjpnbOn4c96DuN8NDgSNIj1gg+3uqlmEptlhs6fu2B5yjuLcTLKck6Ko7GYwVX16j2OflytaQM0TOaAL8r9EpW+Doulyd45wstp2G1j1CwvCsCDVeHfjbI/xA2+q9V7RYhhYGt0Hr5rzGPhVxULpDXXG0SJToN0zLlSbTJ6GDkEOHebY/qguK8OhnVxjr4lbTHYUN77d7nrP7lZziTgJm55ztCtGbbBkxKKMdUxD2kw4gdD+91oGY+o1+UPcG6m5iP3dUWNbJgK0xb8uHpuNnPpho6wS3N5tA9Vp3tUc+VbmoGJrQIqSI3aLjxbHRSN4hV3a0+Dv1CznAOJSRSfv8vXor+F1oY4TVo488mTHKmS/xZdqyPMEeydQazeVAEk2ONR4FPM5ck2VqShhcR0ldR6PwvGhzG32H0XOIYL4gkCHDTr08VQYCpAaRaIXo+B4g55wmZxOdr3HqQHXXNlFwpo6sWp7MweI4O8CQJ8NVWli9MpYKmTmLiGllN9y0EfEc4a6Wyqr4dhmtr1HCYyvYajAJpyY+IOX9VePkPspLAr2MIWpsLb4zs6HvqvxFRrHF+QFuVjJ+HmDiHSSTaWgjcoWn2ao/K51bM2l8R5AGS9POA12WLaQTJ1snLNEQ8EjIkLkLT0uB0DQFY1HDNne1pcwOLabw0siDLiJ7wsLWKP4nwSjVxGIDc7XNyhtNmQSfhBxLQQAdpYCD8xnQK3ujZX0y5MRC5lV72e4OysHuqOcGsdSZDMsk1agYD3gbCZhGdo6YpYTD0QXWqYgG4yudTquY50Rz+W9ha+qt7Vq0lfW9OoyZCaQpiE0hNE0RQrzsxwZ9ZxcQRShzS7SZGjed0uzXBf4ioc0/DZd3Xk2ev0XoBLabQAAA0QALAQs+bLX5RpwYb/TM/2mrClTbTYLWb0AAQPAcM6PiaNOnX+il7RNNVoy3lwHr9lJxDiQpVMPh2kAOIa476WWU2Fmx40Q2Mw2YEEAgiDO87FVNHjlOpVexti2bk6xqphx+lTDjUqNdya27vQKUAynG/7Py4ONGCP9276B30n1WV4fxmrg6jKVYO+G12XvfNTsQB5T6eC19ftq92IaCxzcPeYygzsTN48FhuMYv4pe6pMvMwbxyE8gICk8KyxqRIZnikmjSdpw6rSL2vGWLRv5rScDoto0Wtp2tJ5kkTJXlWG4k+m0U3HNRLhO5aJv7L1fO17cwIuLHxGxBXJyY3D8s7mLLHJuiv7R0qdVrs8gy3vAlp3nQ32Cw+J4fTaYEwTBk6WBv1Wn45WqgWe3JEnuSSQAReY5bLJ4jO83cIbpbUkyTqrQTSBl5NhiMT/IaZkARPhb7LDcRxck8lsMW2nTwjGEkOyzO5LrmywOMImSYAPmeQhHEuSnkydJMO4XgQ8Oq1e7RZ8x3cdmN5uPsq/jPETWql5AA0a0aNaLBo8lFV4g54DTZrflaNBzPUnmgnFbIqv0znyd7B+HdpeNwRqDzWy4VjfiNv8AMNf1WGoOV72eqRWaPzAg+k/ZbMORxZiz4lNGphKE/KuQuicobCSdC6oQvcH8o8FZUeK1WmmQ+9IEMs3uh0ztfXdV+EHcHgvSeKD/ANLH/Jo/9i505JUqOpCLduzG0uOVmmQ8ghoZoPlBJA02JN1DhuKVabi9jyHGZOszrINigyE9lFxBIaSBqQCQPEpmmPwpql9CTxmvLiKjgX/Npe0T0MWkQmDjNcNDfiuytaWgQDYjLFxe1umyFK6ymXGGgk8gJPsrKMfhRyl9HU+IVW0zSa8imdW+OonUA7gaqd3H8TJPxnSQATDdpA21gkTr1QZapKeBqOLQ1jjmMN7puehRqPYLl0MwOOq0STSeWEiDEX5WKjr4t7mta50tZmygxbOczr6mTe6J4lw59B+SoAHQDAIOulwrz+zsf7Wf+U//AKmKSlFR1oEYty0MyULgZJAFybADU9AFte2HCqlbGHI22RkuNmjXf7BW/Zml/CU3MPfLnZjFgLAQJ10VXnSimufhdeO3KnwR8FwH8PQaz8R7zvE7eWnkuY9jiCIiedldcFdmc48gPeVTdoccXvIIgMLgI1N4v6LHqbkbdKUSn+CGNh1S3Jo+5Wex9akXg02jM1wHxHnMWnWRNgQOih7V8WdSYCA6HWDoMeuipOE4J5YS/wDEc0Ha2p69Nk2MXJ7FG9Ks0FXjYa3JSmPzm5d4DYLOY6sXEkmSVPWAEjkfsgMW5alBRMspOQDXCBqtRzyhHtSpjIICrUJFld9j+PtpzQrWafkcT8s7En8PI7KrqCx8R91VYxsnqNCseaCkqZtwZHB2j0LieHpuBknwWb4liaVINAiZk+E2b5wsvVxj8tnuEWIk28OiEc4k3kkrKsNdmufk3wi7xfaJzwBrBMbWPNUtWqXGSnGgQQOd0wMJKaoVwZ5TcuWcCc1hKJwOHmSdrI34ICfDG2txMsiToDoUStD2YwZLzUI7rZA6kp3A+GtqEl4MRIExPj00WoZTAAAEAWAGgWrBj1O+kYvJzNKu2NhdLU+EoW455HCSflSUJReYMdweC9I4p/7WP+TR/wCxed4MdweC9NqYN1XAMptjM6lSibCwYfsuVlf+p2Ma5PPuF4T4tanT2c4A+Gp9pW94jxT+HrYfD02NDHkNPQF2URHW6z+H4LUwlWlWqlmQVADBJjMCJ00CveO8LqVcVhqjBLWOaXGRYNeH+/RCclKS+BhFxT+jKnDm0+I0nsECoyoSBpmDbmOshFHiJGO+CGth1PMXR3yRMCeQ5dUzF4kOx9Bg1YyoT0zNsPQe6Hf/AO6j/lfYpfPPwvxx9IP4Gm7ijswB/lh4B0LhlExvaT5Sj+E8QrPxeIpv/wDps+WwEXAF95Em/JCVaFN3E5e6C1jSwTGZ2kT4TbdGcT4fi3hwp4hoaZgZMpg7ZhPqIRbTpP4RJrdfTz3jTia9SXueA9wBcS4wHGBJ2Vz/AGe0z/EuOwpuBPi5sfQ+ipMbg30nljxDm6j6RzC23YnBmm3vDK58uI3iwE/p1WnLJLHRmxRbyWyx4u+Hx0CI4H8rv8X2CZxLAPe+WxEDUp3A2loqNOrXwf8ASCsbf5NnYzgOMLwWQIYBB5ySgs/8Risj2jLRzmPzQ4AT5pdk3S6r/l+rlmuH8bFPjT6b3Q2qKlNs6Z/iZmjzykeJCLVNkW6RpsPUxVXGYijXoU/4HI0UnGCahhpfmGY92S4QQPlXmHadvwcRVotnuOIHgbj2IXoXGMDj6mKLaVZ1Kg6D8QZSGd24ym5Ob2K8z41LK9Z1Sr8dwfl+JEZyBBMdIjyWnxlT56M3kO1x2V1e1ug+p/VB17qRrpkncFQvetLZnigR4UZau1Kq5WfBA5pDY9A+JENceQn0c1U2IN1cYh8h/wDh+paFRONj0BSZj8YHiRB8VGzYojGCzUKEh8jSwqP77D5eqnNMNBI6lVz32HQoml8vNzvaU6L3YqS2CeHDuTzJU9CmXnoPf+ijayAGDYLS8H4ScuZ3dbFptPVGTpaSkY3JyCOC0zvGnIdOQVtlUfDGMNTI0g93XXcI+vQymJla/FdRox+VFuVgmVLKp8qc2kTstNmRRBsqStGcKeRMJKntj9GemfwusNg2/CEG8I+ji6wbArVG5QAACYAFgFWcPqdxs8kYag01XMt9nWpXaG4nFVnjK97niZgmR+7rtLjFdjcjarg0WixjwJuE34kaKBXW/KFvbhjaeJe1+dr3B9+9Jm+t084+rn+J8R2eIzSZjlKTzI6qz4Ph2NYar2lxnK0AZugMDruVe18KKJL2a4mwVnPxDiXOaA17r5YmfCbX6Kxw9FlOqKpx+doMluaS4ciA4/RC4nDGs6X08jQLHN3neLYgfVCs4WxpDrmDPS3kqNJ7jFaDuKYml8U13C8ANB/CBuQfxGfK267heJZu8zMOsH6oD+7m/E+JVLqh2BgNHkiqmOaN8u19P0VSwXiMbUj53eqqhxWo1xh7hJk3Nzoim4jMYMRGvNVHG6JYc2yKSA2yd+MfTBNN5bOsGJXmfaisamIpkklxqMJO85w6Z52W4ZiczYK827S4nLimdKrfv+qjqwo0x7ZYyo0UxXqZTmaRIBMOc35ozaDmqXG15cG7N9zuoOGDJTfUd+d4Z4Wk+EyPVD4J2Yl3VarS2XZlpvdh86eKGqHZTVrBCV3KSJBAVV/eHilxp+UtPh+ijJlzR1UfaV92jpKRJ/lj4r9IdVdNN7vAe8qpxB7hPNHUj/s3jJ94H0QGKHdjwSpDYg2JdZvgoRqpa4mellE3VK5YzokqCyKwj7CBJsPPbzUFUd1a/sDwwH+aRJk5ekWJCZdSKVaLDs92ZLQKlfXUM5f4uvRXGMOzRc8grE0SdTCDxmJFOzBLj6+KsVB+H4DIST80aD8IP3P6Kzp4cuMQpeFYcGi38xlxPMyj6OGeLwtOOajAy5MblO2RUuEHe6sMPgYGseSKpG2qTTB5pEskpcmiOOMeBowv/EfZcRIxA5JJVsvSKPAfI3wRgYOaEwJ7g8EQSrWCjpYkGLic1GytIXwjyWg4M7LRGsy4+Fz+ios8borB1x+ImG3aBNyfb23Uuw0lwXHxS7eNep9lx1EkR9bb9bqHC1YBcZvcT1sI9fZPe6DneYDQ7UwLwHE+EQPPmiQpu0HaAYYlvwazyPytkHTQjVD4XEvqsD6tCpSJ1a4EwD0Go90Vi8UXmWCG/ndb0bqR1MKmfii6RT+JUixcHBjBHUa+Uqrmordl44pS4RJXxHwO814AkDK75SToGxodelk/FdpKL6NRj3ZXgWadZ2jmFRcQ4bVqkagyCIeXGQZB7w26qs4n2YxdaBlp52wA7NlkciIt6lUeeH0v/jzXQ3EcdysIabrFcYql7mSbl4v916DwnsEA2cU8ud+VhIaP80S7280dT7B4J7rtJi96j4HoQlPOhy8WRiON8TGQNZYXYOmW33RXCMGWMEm+63XFexeGADW0WuN4zZjcmSdee6zPEMK+kS17YA0O1tlpxeVCU99jPm8LJHHtuVmIdLvBB4g2KMeyBPNVuJddaJsyQRFw0Zqk8lV9ocRNQgeCt8Ifhte/p9VmC7O+espGR1FIfjVybLZr/wCXl5QELVcuU3EwACSTAA1JJgAdVs8B/Z6SA7EVsriJ+GyO70LzInwHmkZMiitzRjxSm/yjD0WXjZDtoOL8jQXOmAACSfABercI7CYee9md/jJ+ggKzNHCYZ38pgYTYvGp9RMLO8yXBoj4suzzjB9ksRUHfb8If8U5jpo0fchb/ALP8OFBjWZTYGS6xm3Kw3tdQYzizMwZIcXGBy81Nw/ibS1zHl3dJEi9tRZPw5dT3QrPgcF+WWlR7Ttr4/qharRFhqcsgndQV+JOAzNcHt3iJE82pYVzKhLnEuMiBndAsB8sgf+FptGOmhcNDqDoc6WOI1sWn7g9FqcPWaQqF1NmUgjZ15JixOpncKDs25xpkkzeP36hRK9gN0rNYxjdcydLRuCqxrua6C3qo8ZPYWnx2c0lWZ2pIaA6zyrCdpKzIio+2k3HodU3H9pH1YFR8xMACImAdNBbdW1KlTyiQDbcfqonYGkf/ALbeoDf0VfW/oXm+op6XGKgPcqvFvzui/wBVYUe0uJ3quI20+sJw4RRIkMAjqRHuung7NpH+ZT1yJ74/GEs7WVwb1D/pafsp2dsa35m/6Qqx3AxzPsmf3KdnH0/qhomT3QPZeyXFBisPRfaQXNfH5mX95B81x1I1MhcZY0DK0/icBJe4eOg8+Swn9ntZ+GrlrnTTqgiL2dByuA5xI9F6BhcQHtaW6XHvBHrKLtcl4OMnaKfitT4tYYYHKMueo4GDlmA0HabnwBRjcO1vdaIA7oA0gWAA9vIrJU+MBnF8Qx34msDT/gm3/wAloxjIkzF5+/rP1XOztuW51MFKOxbYfDib6lMLADzJAOt4Q1HiYBgnW4+6MwdJrqjyIlwG+w01SeWP3RUcXxDgIYIJWfZgMQx3xSQ4AzlzG/stFjsY3MQYsYHko2MNRsNvPt+/urWHSgjhfaBlQgPIa4AaxPLzVljsFTrMMgEkyD7eiymK7M0yDmaSTfNJF9iI0XOG08RhiMr/AIrPyO18ipaKtFbxngFwGWzF5HIBuyw2Ka5lTK8R9CvUsfxinnuxzTlNnQ2ATLrnUzAsoHcLw1UkvgtALp0LiBoHJ2LyJR2lujPn8fHNOS2Z5bxitDMo8T4qloAASd16BjcDSaSDRIDpg/NYGQZjlbW8I/DnhrMs4YhwuS/M4HrDjGs6Cya/KhPdGPHh2qwfsR2OIyYmtE/NSpkGQfwvdO+4Hgei1eHpuNYsAl+pMy1o5n9FWHiLqpZ8ElrXuF5ifvC0lVzcM0tBzPcZc4/iP79FinlcpHRwqK/MQfiTgGkMiW6+e9157xfFuJiZVvxTjUZr3cCLfT98lj6+JLzAu6AD0gfVMxr6TNJcIkwxl88lYVBMmY5EajqhKGHyNvYld/jhOVo8Sn2ZnxuOwWOc7MJy1WSJ2PQjcHkp8PxDMM7O48GHMnQjUdRuPFUdWvlryNx9P/KLqs7+dulQCfEEAp8ZGWSLk8WIa5sZS61hrI1t4lbXhOE+FRYzcCT4m5/TyWK4NhmvqszOADCC6SBIGgv1gea3beI0TYVGkyRqNQJPsnY32Z8ivYlSIXZGoIt1G+ic8+KbqFaPozKkuQuqamTSjEUXnKLnTkPsJUjGkj+k/VDUsW1rBLo8B/RL+PY+BmPuPolakux9BGQ7j0EJ2cR8vsFCWmO6fXX3TGuqDcH2+itqKaSZuadfb+qir1IMEj/SfrKcKzjaOujv0UrW7/c/oprJpGU64ABDh47/ANFsuxWMD6dQZgXNfJ/ziZjaSCslkJ2H78grbs3ivg1RI7roael7O8vuhJ2i0FpZgP7SK3/qFRzSQRlgixBAG/NaXsJxp+IY6nUdL2iZNy4fr1WN7bvJxtcn85HoVW8PxFRrx8N5YSYkW1ssc46jZjnpZ7PVpx+IWve372U+BxZdLMwLgNiD4rHt4c3D0c+JqPrvf8rC9wvuRew6mdlV9nMSKeMpvYIbnvf8LgWuv4EnySpYdv5HryKkjXVMLVdUMbXP9P0Wj4ZWcwAC56Eg9ZChxrmggj6+6hxjSYcwlrwJ/obLNexuZoGVpEvAjfYx++SrcZVBccto05nn4ahZs9o33D6TiRY/D5fmgkfVLDcdpunLqO9oQQb6koWLhlxvhhfEMeCcr4zC3lylQUMZSpiCLctQZ6LJ1cRULi4gyedt7aqHF8QIGonnrCZpKyyo0HHuIkgBgkD5QAAZmwMa7ILAYAVsrnhzoEvBNpDjAjlfTeCs8MdmLRmsDJJ8eiteD8byl9MNc502cPaRyhVljaX5MUoqUzbVHMGSoLZBuACDyjYEabLP9o+07CCcxJNo3Ol4ChxLMQ5wbUd8NrhrBmDpYjVQ4vhNJgGUvL+ZbmLr3gk93whKxxjF8jfZ647AmD4G+u34lYmlTdp+d+9gjq2Ap4ZoyMawWILnd6dE6hxQGo01HEspyWtJ71hABA0E38gqntBiRXq63LswM2gQAB6Ju8nTexRzTjYzHYzPfc/v7qqx2K+GABq4T9lLVa4GOekbwqjGYZ5dpM6ReOi2RVi5Svcdicxax27s3oTH2V3gDFNoJ/EYnwCqXz/KYRcCT7/qia1RwMNgtaIj6+6bBbiZukaXAYikLVaYcNnCQR4xqjhWwm4Pq77rKYXiA0Nuh+xRoymJuOhgps4XvErGf0v2HCbOc3wcRppuiBiKVorvEXHeFvVUv930iARUI/f+Epn91M/3p/0k/ZZXJxdDNjRjG/8A5T/Vv6JLMnhbP94f9P8ARJT2MlL4WFLCtLRI9Sf1UjKLWmwAQ2GMASSfEgfZOq4q34fX7rM9X0qGtP8AxEeZSzT+I+pQf8QTEZB9YnqU34puc4BnWQfoSj+/rJSDiwHc+RK6AP2Sq2tiyYE5htln9Ez47zYEg9Sb+PJD9/SWWwI5p5cIufePNU/xnG1yeqkdUMGT5X26yipzXZLIO0/BziHCoyA4gZwdyLZh47pnDOAMpiXDMReJAk8hr6lEU68H939FK14uRfz+xV1lkFMG4s2tiHAhmUZQ0ZjEAACBJv4hP4bwwscHOgwDbWLKZgnqetj6SuneQPKUHkdkssK1R7gG/ELAN7fQ3VlhaNWlDi8VBqJ39OizVSABJi+4PoiKWNe1uQOOUWsbj10S3uaMeetpBPEcYGuzAAuqW7tsuU69Lk89Fzh7sx+IWjut7wAEF86Ha4QT3Ft2B7jzOWRO6k4TVJeQ9kZtYdFwNSLXS3F0LWOLfIuL1QKZJdfNMEkwLkCY1HusZiuJEfLYeUTPXotl2l4M2qR8Om8vgaTG2s2VBiOzlRo77Qy40IM9U3ElFWy08c0yr4XWfVrMpz87oJjQan2VpXc+nXFaiGgNMRFzBVl2JwwbiDYRldTnXVs/YLlSi4tOUWzOk+ZhNct9iQRo8P2yGIpmi7+VUi24MbtP2WaqYoU3GXGo6TJjWfFBf3I6s64vzWswnZykWzVmRycRHhslyjFbjtM570rKBmDqVAXhjWDmfrCoKkh9u8QYETE81ruL4ajRbUFOq4NH4SQdNvRYSvjzmBZsQZ5wUzHHULyqlvyXGKxzmsyObJHeBAEGcoJnUWHJQNxjDoCfGLec/qrJ7BUEjSAR5iUG2j3iLAASStKglwZrA2NIcXu1PtyATC3kYKLrOk20ULhzCbGNCpSshc4jUZgp8LW5HyKiI5FNPUeYVgF5gMeWOkeY5hXY4nN4HqsUK8bq6ouJY030Cz50tmXjJrYvRxh35W+o/RcVIXjk31KSzUX1MkwzJsO94mPQBT/DbvHhdDUaxgNEG245+C7VdPzEeUA/f3QJZO4M5ge/qVF3R8p9o95UtBzdmEi/eInbQaLgqB2zZGmx9kCMY57xoZ35fspkvdJuYuYRbKjmiQ2OZMGPZMa4knvDrbmpqKkIqOFiCE8VZ1APXf30Upc06ySdbhoPKd/dKm8CRZsXJtaTcAKX/ASBzo+WZ0vf+i7SeR8wEeET/Vda0zLA6/MAi110tMtaJkgGdtufgptQDgr3JN7RJk25W0Sc+Y/r+/VIshxEh28f+N/0TKwIc2bk9B5iTqjs+CBBqG9/PX2TRlO3XTKEyoABzNtC7lNzH7hdaSSAA1gt4+N1Qg+pU8uUG/grLhGDJ/mPsB8snnvfbruguD4cVazWnS5PleLjyWmrYEuLCbNfMW0EEiTpsDEbqkn0jX4+LV+mMkDWff6oPiTM41uiaPD3g1IdAZEERBsdt9vVV7sRLSXw05iA4TBA/ERyndJ9Uruza+N0ZU4o0nPb8sGY0N4vdQ1ONmO64zpa/wBbIftFiD8TqJaqn4h/f/ldCME1ZzJ7S2NFgO0j2fMMx2IsfMaH2XOKdq6r5De4D5lULGOOgMi+qLo4J27Sd9p01s7RFxiuSLLOqsCdiHPPeJcTzMp7aY3BE6IgYJxEx/liDGs3XRhJNyRuLHx52/orrIlwUbsscHjgGNYIJaCL6xPLopM5OsDogKmGDYdq3UGb+14lOLCbhxI6uIA6myvHMvhSUWyYkSkQg8lQ7yL3gHTyXYedHA9N/ZX90SugnqBBvqKZ9B5EyfKPsShjg3RNyPtzsh7ok0DKYL3QPPotFRIIEEgC3hHoq7B4fvWOXSRpPjKNdiNtf342SJztl6CoP7KSGFU/l9wkl2Qs8FRa4auPTLJ8o+qnY1jRJmZsCDlUWR9NoOV7dLzA63KFfVp3Lpcd5m940Co02FkldsvABi2kRO3gAisR8Km0FpzOMSGtJaPM3J8BshTB/DlbEjbb6yu4gtabRAiw5R7lSuiEGJqB570x0tPQz4rmHw7fmLSNrk/9qc0F5/NtblMxoY9VZPotDIBFrEATJMHu8repUdICBKNdrSQIsOX1J12Qzq4LrCL35m/VSNaC+HBwBvAAsLyZJ6box+CpsGcVDFhHdPjPmokkwpWQUHkG7XOFwYBtzUmKeHgQcjo8tbadFEW6kum+g3H75Lr8LmsXyWt0MmBsLnyQ2u2A651oMkxIsCCfDbzUN2gXku0Bib3sBI8+i5SwrtrknQR6yTbzTHYZ0nMCIPSL2tGqKr6EIpNgiXNk7eslD0sSHuu2zJid4G/MqYyBl+YTM2F9Bf8AeiQa1tMklo5XmPVSyVY7BcTDKzHgFrWm4AJGWIPXfqt/guOU8jW/y3tAhveE++68xZi8sOsTGwsPKInqm4nORLYiZkiTz3VJQbdp0PxZtCqrPUKOLoNyBzJAJLrg5jGvPWLKq7d8Uw9VksaQRpaFhnVXCCeUEgkZp5jSfBNqVy+2bu2tMxbYHmduqkYyT3Y2XkprgpMZNR8C8dRbYSUqWHcxw0JiwBB9gr1uFDLukgmx878go8XgmkA3Bk3ImZva31T9fRkbsi/hO7JBM6tmNh+qWHe4WbA5zfSwFrSp+F0WtzS3NsTGkzNtE44YWgCCYkTY81VvoHAEQXZoJgyDPpAXTh4AF9dCfTUqd+Fc6GZe6CbzEXkn981OKDf+IuEASZHv0UbICBhILSG2tvfexFt9eiWZjSGubqYMEFw8Ln9ypar3B5bbx16FRvwriZJAGlhPiSCj/YDtKjlIhwvaCNL9OS5iqTWmNxrBMXvPI6onCUAZDnQNjAbtsmYig8EC0jXfwjdCwkGHOYiJMagR+4U0Ek5cx1AGvORACflaGjK5tyTckRbSNPpqpGVHtvLecgT5IhQD8Ko3afGQnn5bxrsiazyb6gzeEH8Ik2N/f05IgZH8IflPokj6dQQJF/Fw+ySFomxLReXBhcSTJub6CyIxbRmYNoBjqZkpJIS5AROHeA2sj3NAq2AEN2tzXUlR8BBTcXvcapuLsSBYQdLbhcSQiVI6xisYtZv/AEhH4oTRcTfvN+j/ANEkke0W6CMK0A2tGSPMKsqH+ZO+Y33XElSPYES8NEuqTe4/6R+pRVX5H/vkkkh/0FATtQNrGNvRD4xgyMMCS2553KSSuuSERHdpeBP/AMjdHYxoym3L6pJKz5LRBuJfMBtGmyFrUW5m90a8gkkpEMixw7AWiQD83sTClwV6Ym/eIv4hJJUZUEwTzIEn16hS1/md4hcSU7Iwd9Q8zvupWtEPt+7JJIgY1jBmZYXF7a6qXiLAGEgAHNFrc0kkXyiHGiXXv3QfYXUFR5yTJnK77pJI9kIMO0EiRN/uFYgQ0RbvfqkkmS4ChtVoyOt+I/ZTU2jJMXgpJKhZcguY8ykkko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0118" name="Picture 6" descr="https://encrypted-tbn0.gstatic.com/images?q=tbn:ANd9GcTNE8bxaRj8ZYZn9dlhn-mzmOPLJ4NFvODhAk4vd80MGgoszZneQ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3200398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IN THIS MODERN AGE of dentistry, with the high speed and other up-to-date equipment, we have a tendency to forget the fine art of cavity preparation</a:t>
            </a:r>
            <a:endParaRPr lang="en-IN" dirty="0"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244" name="AutoShape 4" descr="data:image/jpeg;base64,/9j/4AAQSkZJRgABAQAAAQABAAD/2wCEAAkGBxQODhQQEBQPFRAQDxAVDhAYDxAPFBQUFBYWFhQUGBUYHCggGBwlHBQUITEhJSkrLi4xFx8zODMsOigvLysBCgoKBQUFDgUFDisZExkrKysrKysrKysrKysrKysrKysrKysrKysrKysrKysrKysrKysrKysrKysrKysrKysrK//AABEIAMMBAwMBIgACEQEDEQH/xAAcAAACAgMBAQAAAAAAAAAAAAAABgEFAgMECAf/xABLEAACAQMCAgMKCwUGBAcAAAABAgMABBEFIRIxBhNBBxQiNVFUYXFykhYXIzJCUnOBkbHRFVNigqEkNEOTssEzRJSjJWODtNLT8P/EABQBAQAAAAAAAAAAAAAAAAAAAAD/xAAUEQEAAAAAAAAAAAAAAAAAAAAA/9oADAMBAAIRAxEAPwC+7nvQaxvNLgnngRpXTwm5Zx2mr647lemSAA24GPIxWtvcm8S23sU4UCH8UOl/uG/zWo+KHS/3Df5rU+UUCH8UOl/uG/zWrrXuY6aAB3smwA5kmnGigT/iy03zZKPiy03zZKcKKBP+LLTfNko+LPTfNkpwooE/4stN82Sj4stN82SnCigT/iy03zZKPiy03zZKcKKBP+LLTfNko+LLTfNkpwooE/4stN82Sj4stN82SnCigT/iy03zZKPiy03zZKcKKBP+LLTfNko+LLTfNkpwooE/4stN82Sj4stN82SnCigT/iy03zZKPiy03zZKcKKBP+LLTfNko+LLTfNkpwooE/4stN82Sj4stN82SnCigT/iy03zZKPiy03zZKcKKDyN0zt1g1G4iiULGkpVFAwAABRW3p/42uvt2/IUUHoTuTeJbb2KcKT+5N4ltvYpwoCioqaAooqKCaKiq3VtditSqOWeZwTFbRoZZnHLIQclzzY4UdpFBZ1i7BRkkADmScCl3hv7vctFYwn6IVLq6I9LH5KI+jEnrquj0eyc56ufUpQc9ZLI15GGyc4aUiBCDnKpgjyUF43Sqz4yi3EUjr85Iiblh61iDEVknSBXz1cN82PLZzwZ9XXBKyt4LjAH9lgT92kbTEepyUUergNWUKFVALMxHNiFBPugD+lBSvrs+fB07UGH1us01AfUGuQfxFbY9UuG/wCSmX2ri0H+h2q4qKCnN5eEeDa24PZxXzL/AKYWoFxfE/3exAwMf2+c+v8A5arSW4VCqsyqZCRGCQCxCliB5cKrH1A1mrAjIIIPIg5FBVl708ksl2/ezyb+4tRwXp+nYj0dRO/9esGat6r5NS4iUt161xkFgeGJCNiGkwRnI+auW5ZAG9BxPDqH7/TgPTY3B/r3zVcbzUGOIJ7GYjtTTLjq/wDNa8CH0gEkeSr1dM497luuP1McEI9UWSDyBy5YjsIqwFAuWraoATIulufohXuoM+skPwn8fvradbuYsd8WM2PpSW8sV2i/ynglP3Iav6igq9M6RW10/VxyDrQMmB1eCYDlkwyBXA9OMVa1x6npcN2nBcRRyKDlQyhuEjkynmp9I3qmNvc6dvEZbu0GOKBm47qEdpjlY/LqPqP4fPDNstAy0Vy6bqEd1EJoHV42zhhnYg4KkHdWBBBU4IIINdNBNFRRQTRRUUE0UUUHkvp/42uvt2/IUUdP/G119u35Cig9CdybxLbexThSf3JvEtt7FN9AUVNFAVFTS7rcpvLj9nR8Qj6tZNQlBxiFiQlup7Gk4WyRyRW5FlNBslv5b0mOzbq4QcSX3Crgn6S26nZ2HbIQUB5ByCFyt7eCwJjgjZ7mbwn8IyTSkbdZNK5yFHlY42wo5LWep6gY2WztFQ3LICq8J6q3i+aJpAuMLsQqDBcjAwAzL2aXpy26EAszueKaZiDJK/1mP9ABgKAAAAAKDR+zGn3uyHHZbLnqB7Wd5j7Xg7DCg71ZgYGByHIUE4GTyHM1CMCAQQQQCCDkEHkc0E0VNFBFFari4WMAucBmVc4JALbDJ7BnAyfKK3UFV0ntWltJOq2niUy2rfVnjBMZ9ROxHaGIOxqq6PXKcCShgkCwmRcbL1SqMcRPZ1T2p27Yz6aaaS+jNopsLOzUnh4c3OTniSz4YivqZ0iBHaOMUDPpU0ksXWSqF6wlo4+EhkjPzFfJ3cjcjbHFw74yexFCgKoAAAAAGAAOQArKigiipooIoqaKCKKmsI5AwypBGWBIIO6kqw9YIIPqoF/V7NrWY3lmuZGHFeWakDvqNcAyIvZOoIw30hhW+iVu7C9S5hSaFg8Uqho3HIg/l6uyq/pJaO0a3EC8VzaMZIVGxkGMSwZyPnpkDOwbgb6Iqo0+8S0vImiP9g1cl4DyEV2V6wqB2CVQzY7HRu16BuoqaKCKKmigipoooPJfT/xtdfbt+Qoo6f8Aja6+3b8hRQehO5N4ltvYpwpP7k3iW29im+gKKmig57+7W3hkmkOI4Y3kkPkVAWY/gDVDBctZWBuHjze3jhzBkcT3MwAig4gOSKETi7FiLHka6Okrda9vZD/mZS8/La2gw8u3aGYxRH0Sms7OPvm9e4beK14obUdhlzi5l9JBAiBxkcEvY1B1aHpne0WHIeeQ8d1NjBllIAZvQowFVfoqqjsqxoooK28XviYQf4SBXuB9ck/JxHyr4JZh5AoOQxqyqv0Rg8XXecO0ucYyrbRZ9PVrGPuqwoCiiigr5XJla3mCtFPG3V7EZAAEkT9hODkEcxxbeDk5aNIzQhXJLxvJGzHm3VsVDn0soDffW67t+PgIxxRyK6k9mxVvv4WYffU2tvwce+S8jP27ZwAPwAoN9KHc9HEtxIfo3d3Eu5OFS7uW2HZvIR/KPIKb6pujGkd6ROG2eW4uZXAOQOtnllUevEgB9VBc1FTXPeMQowQvhqWYkABVPE/4qpH30GwSjj4N8hQx8mCSB+R/CtlcOmEycU7AjreHq1IwREueDI8pyzYO44wDyruoCiiigKq44+pvSF+ZdRs7DsE0XApPrZGX/K8pObSqfW9QjtpY5JThEinbZS7FuKKNUVRuzMZQAo3JIAoLik/UNHEvfOm8XB1wN5pz9sUokVnK9vgTmOT1TheQpj0m4llj454hCzMSkXWCVwm2OsIHCH55ClgPKa4ukw6tYrsbG0mV5DyzC/yc4PoCOZMeWJaDZ0W1Y3tnHM68EuGS5j/dzxMY5k+51b7sVbUtae3eurT2/KO+iF3D9tHww3Kj+XvdseVnNMtAUUUUEVNFFB5L6f8Aja6+3b8hRR0/8bXX27fkKKD0J3JvEtt7FOFJ/cm8S23sU4UBUVNFBSWA63UbmX6NukNtGMcmIE8xB7QRJAPXFVyiBRhQAN9gMDfc1T9G5QLdHY73c9xIh+t1jySoPujA+5auqAqDU0UFd0c/uNvsBi3hBHkIQAj7iKsa020AjUqCSC8jb9nGxcj1ZY1uoIoqaKCKKKmgVum/SSWz6i2tESS+vXkW2DlhEoiXjlkfh3IAxsNzn0VxaL0juo7yG1vTaypddYLe5gBj4ZEUuEkQu2zKj4IPNCMHnWjVkF10lgXI4dP0+WU/N+fcPwAYI3HCm/LGRvmrHpNEYrWKZVC97XNrLyVAkSyqJEwM44YTIuxAoGuuDVYutMcONnYtIcf4aDwwPa4lQ/wu1d9cqtm5I+rCpH87Nn/QKDrqKKKAqaKigmqGSxafVFldXENnb4hzsrzzE8bAdvAiqM8syntGyxqfTO5v7h7bRBAUgJFzfS+FHxDHFHAuflGGQSfm7jlkE33Q7V7iVprS+EffVr1bGSNJI0likMio4VwMHMT5xkcvSADPWm8tlmieJxlJY3Rx5VYFSPwNbqKBD1C5c2ekX7/8WG5s0uT/AA3S97TD1ccit/KKfKWenNiq6LdJGoAht3mjXc4eE9ep95AaYbaUSIrjk6qw7dmGR+dBsqaKKAooooPJfT/xtdfbt+Qoo6f+Nrr7dvyFFB6E7k3iW29inCk/uTeJbb2KuLbpFG8/U8EygzSwxTMi9VJLEGLopDEgjgf5wAPCcZoLiuTV7vve2mmPKGCWQn2FLf7V11TdM14tMu1HN7SZO36aFez10GENqY7KKCIEy2lvbNENhxFBjgz2cQR0J8j1bWtws0ayIco6hlOCNjuNjy9Vct9J1M8cp2R/kXPIBnIMRJ8nECnrkFcwPedxg7W11J4J5CK4c7rn6spOR/HncmQAB2W0+JnhY+F/xIsknijb5257VckYHIMnlpH7r0xk7zshK0S3Ulw0jCVoQUhj+k47AZFcgkA8HlwKetQsFnUAl0dDmKVCFeNsYypII5cwQQeRBpL6Uwn9r6cZmLpb2t9JK/VKTs1uA/DnYhuA7BskYC+FsFbZabdaQou7QyywLHCt1pxZ5TL2GWF2JCS824duPOMKSop80LpDb38Sy28qMG2KZCyI3ajod1YeQ10vCHzn6hUjO3C3Yc9uPzpd6S9BbK+3mhjMnExaRUQTNxK48J+HiI8IkcyCoPZQN1RXz2y6ARQRrGk95E5dli6m+u4o8ASFYyvH4XCgUkrw8RjPzdxVqOiNxGB1OqairALnj6i6U45nhkQnf2qBtopBnj1qGcp3zZvbLGHkvHsgnCPD4gI1l8JhwoTyGG9GDF50TvrzC32pyG3ZgJbeC3S0WQEnKdZxcfCRgHfcE4oMegNz39dajfopMU9/FHC/EQrxWqhVdCOzIY45Hix5abdX0vvq0ltmyizRTIxXAyJFdWblzPFn11r0Lo7b2UYS3QKq5C8mK8xs58LO5G5PkqynTjG4zzx2jcEbgHcb0HH0avWubG3mccMkkEZlX6snCBIv3MGH3V0OMXK+RoJMn2Wj4f8AU1Jy6nLo908He1zPYTNPcRPDGJJLZ3lJmjaMHLIWfjUjfwyADja40zp3p9yeFLmJZD/hS8VrJ9yShSfuzQMdTWuOZWGVZSDyIYGh5VUZZlAHMkgAUGdfM+n3SCW+ujotgwBwp1O461YuBGIHUI2D4bZA2B5geXFn0w7oMUKNb6e0dzqDhljSNlkSHHzpZWGyhc8uZOB6Rw9zHosbCGQzs7z3ErG4kJlQsQzKdiqsd+Ib53bIJDgALzoxoMFpAscIh6sgMrBI8PwAIznc4bACseRHDy3FbrQBNZIAUCTTQBg8+ouGB8HGBjr+z6xHZvdiPAJzuxQkgtgthVBxxctt1zvjtqklyNbtsnPFpuoDYkjaayOd/R/+3oGWipqKDTfQCWGSM8pI3U+plIP51T9AbrrtIsnJyTZW4Y+VlQKx/EGr+lvudn/wyNT/AIct5Hjb/CuZoxy9mgY64Ne1PvO0luSjydTGX6tfnNj6I9NWFcGvab35Zz23FwdfDJHx44uHjUjixkZxnlkUFZadL4p72C1iDMLmx77WXkqoxAjUjHNgHPPbg5b0w0t6T0QjtblrhJJCWup5gh3CrKnD1IzyRWLsAMY4yKZaDyX0/wDG119u35Cijp/42uvt2/IUUHoTuTeJbb2K7rTo9IswLzIbeO8uLmOJYWRzJKZCBJIXIKr1rbBRkhTnYg8Pcm8S23sU4UBVZ0k/ucvsf7irOqbpjJwabdP+7tZnPZ8xS3+1BazwrIjI4DI6lXUjIIOxBFYzWqSRGJxxRsnCyklsrjGCTufXW6uG91WKBuB2zIRkRIjzSkcs9WgLY9OMUHIs81qeCRJJ4PoTph5UXfaWPm+NgGTiY53XYsV7pZd8Oo2U8atJ1llfKihCx3ktN+rOCSASxGQQEY9lM/7TffFrdkdhzarn1K0oYfeBSv0x1VC1lcDKqt+Le461ZLbq1mB8JuNc4DwxkYwGIXwgN6BxghUAIoQIqLhQew5HDw4wEwBjB7MdlaNa1FLS2knlzwRKWPCMsxHzUUH6THhUDtLV0WhHIEHtJwOJjgeE2AMHYjl2VRXD9/6iIAQbfTyslzyKvdHeCLPb1YHWEdjGKgk/tGfhaMWdtHhiFlD3cxyPA41QqkbKdyA758o7di2moom1xYO/EDvZTxAjbI2nOCd99+fKmGigV5NZvLcf2mzZ1BPFJbSi7HCeRKFY5Nt9lR84rv0bX4b7iNvIsiRsqyYEiuj4zwOhAKt5QeWCDirmlnpX0XFyVu7bhj1K38K1nwBxlQwEUu2GQhmXJBK8RI7QQYlwOW+WOeXPO/4f7VOMbDsx2bY5YH4VS6BrwvrSK5UMpbwXhJTPGDwSA7nHC4Ydh29Irp1nUVs4g3CzuzqsMYxxSyucBF9JPlwAMkkAEgOyRBIBkA7YIKqQVbZgcg7Hb8BXBeaRb3AxNDBMpOcNBHKp5KCSwbcALvz8Dycq+Po9cXAzfXc25BMFs3esYPkMyjrWONsqyA7+CM1Nt0CsIkEaQEIpBVOvuCoYDHEFL4zjbPOg1S9AdNMn9ztQx5gQhNhjOAuB2/18lcidAtLMnAba04y2erHhHnJjdjkZC7j+A1ZRdAtNQllsrXJ5nqwfzrMdBtN8xsf+miP+1Bnpuh2trD3vGsSRcJDKpROLIPGWC4zsQc529GKt02+iAc9mBkeFgDffbeqf4E6d5hYf9JB/8a1no4bUcenO0eBtZvI72j/whTkwHsDR4Azkq3KgvlJI2xuBuDkekj+v9KXroH9t2pHD1feGogEc+PrbTiz2clUfca29HNZN6nyiSRXELOlzbs/hJKpBIPDsVIwVOfCVwcYNRdzZ1i0Xwc946iW3yQRJZDGfv/KgYqipooClvufjFiR5L/U//e3FWCag37Re2OOAWcUqbb8RkkR9/UEqt7nT8WnBvr3mpMPvvJ6BlooooCiipoPJfT/xtdfbt+Qoo6f+Nrr7dvyFFB6E7k3iW29inCk/uTeJbb2KcKArg1+16+yuIf3ttOnvoy/7130UFbYzd9WyEMyrJFE3GjYYh0VueNiQezfBGCDy6bGxjgXhiRVBOWPNmbtZmO7Me0kkmqnoNAI9PjjU56oyQsc53t3Nvj/tAfdV/QRS33RbJp9KnCZ441WVccz1TB3UeCdygdeR+dyNMlFAny9MIIbIXIkWRpLdXhRIneSZ2KKgVScsS8oHDtjPZg1cdE9Pe3tFE2O+JWea7IOflpTxOM9oXIQehBUaHZWkuL63t4FefJWcQRLJImSFk4hvwsuGHaQwz5KuqAqKmigp9UZp50tEYqgUS3jgkN1fERHEp+j1jK+W+rGw2LAi4qo01uK9uzvlTbJy+iI+MY++Rqt6D5/3NoQr3oPWErqupJwhCihWlyCWGA58A+EeIjIGQNjfX3y+rW8RHg2sMtyT4Z8Jx1EPYFzh7nYEnwVO2RVX3PlYSakxOIhrN7w5HDvlS7Z7RxYHZyPOrPo4TLfahOwGVnhtUILEFIIhJnwht4dzICBtkHnzIMVTRRQL9r8lqbwuWxJEbi18I4OG4Z4yO3haVX/9f+AYv6pOk56prW53+RvYUbHalye9iD6OKWNv5BV5QRRRU0FFrehtLKLq2dYrtE4CxUmOaPmI5QCDgHcMDld8bEg6NH0q4N735d9QjJbyQQwxTSzjhkkSR3Z3RN/k4wAF7DucgKyVVWOoO19c20nD8kltLAQCD1UwZMN5SJIZfuK0FpRVTa3siXr20xQrJH11mwXhJRWCTRsM7lC0R4tsiUDHg5NtQLRkxrrE8o9IUnf61w//ANZo7mo/8GtGxgyQmQjnvKzSH/VVVrt2YptYuh/y2kwRJv8A4ipdTY/70X400dGbPvewtof3Npbp7kar/tQWVTRRQFFFFB5L6f8Aja6+3b8hRR0/8bXX27fkKKD0J3JvEtt7FOFJ/cm8S23sU4UEUVNFAvdGJitzf25/wb0PGP8Ay7iKOXP+YZh91MFLExFvryHkNQsHT/1bN+NfvKXEn+XTPQFVfSknvGdVJDSRmNWBwVMuIww9I48/dVrVb0kUmyn4Rllhd0HlZBxqPxUUFhGgVQqgBVACgbAAbAVlWKsCARyIyD6DWVBFFTRQUULdVq8iZ2urKORFwfnW0hSVs+kTwD+WryqKccWswkcotNu+P0ddPbcH49RJ+FX1AidBrmOFtSEpKsutXhkLOwQK/C6HyKCmD6auugbM+npM/AXuZJ5yVJK4lldkCkgEgIUAJAyAKr+knc4tNQuTcu1zFJIoW46mbqlmAXgxIMHPgkrtjYkU2WtusUaxRgLHGipGo5KqjCgeoAUGyipooFzuhsV0i7dfnRQGVD/FERIv9VFMKPxAEciAR99U/TSza40u8hQZeSzuFjXysY24R95xXXoFys1nBKhBWS3hZTnOzIDQd1FTRQRS/Y+FrN0wGyWFhGW/iMl25X8GQ/fV7PMsaM7kKiKWdicBVUZJJ7AAKo+hsTNA93IpWW/na4KEEFIyqpboQeREMcWR9YtQdOrDF3ZMOZnmRj/A1vK5HvRR/hVtXBdW7PdwPgdVFHcEtncSN1aoAPZM39K0dKr1oLOQxY6+QLFa5zjr5mEcWcdgZgT6AT2UCZqw6/Srhu3V9YijXGDxQm4itlIPkaCDi9HEa+kiky7sFW/0rT4sdVYwzXDLzIEMS20BPrMzHP8AAadKCKKKKAqaKKDyX0/8bXX27fkKKOn/AI2uvt2/IUUHoTuTeJbb2KcKT+5N4ltvYpwoIoqaKBY6dr1UUF8Bvp93HK+2fkHBhuPuEcrP/JTMDWu5gWWNo5AGSRGV1PJlYYYH0EE0u9D7loDJpk7EzWYBt5GOTPaMcQyZ7WXHVt6Uz9IUDNQRnapooMI0CqFUYVQAo8gGwFZVNFBFTRXJqsMkkDpC4jkccIlxxGMHZnUdrAZIztnGdqCm6Mt3zdXl7sUeVbW2ODvFacYdvT8vJcDPkUUx1zaXYJawR28I4YoY1SMZycKMbntPlPbXVQRRUOoIIO4IwR6DVH0EdjpdsHJZo4REzdpMJMRPp+ZQXtFTRQFKts/7HZ0lz+zXkZ4JsZW0LnLwy/Vi4iWV+S8RU8ICktVQRnY8jzoIVgQCCCCMgg5BB7amoRAoCqAFAAUAYAA5ADsrKgrNe0w3kawlgIWlU3S4yZYlyTD6AzBQ3lXiHbkWVTRQRS5Ie/dUVRvDpnhuew3cyFUX+SF3JHlmTyV19Ktb7xt+JF47iV1is4O2WZ9kHsj5zHsCmlu6VrWxh021l6y+1FpeuugM44jm9vDjljJC+koByoLPoee+7i71LmlxIsFmdiDbWpZQ4PkeVpmHlHDTTWiws0t4UhiHDHDGiRr5FUAAfgK6KCKKmigipoooPJfT/wAbXX27fkKKOn/ja6+3b8hRQehO5N4ltvYpwpP7k3iW29inCgKipooIqk6TaQ84Se2Kpe2rFrZz81gcdZBJj/DkAwfIeFhuoq8ooK3QdYS9h6xQyOjFLiFtpIZV+dG48oyN+RBBGxFWVLuuaPIs/f8AY8IuwgWaFmKRXcS8o3IzwyLvwSY2zg7E4sND1uO9QtHxK8bcNxA44ZYX7UkXsPp3BG4JG9BZUUUUBRRRQFFFFBjI4VSx2CgknyAbk0rdy7UBdaPBLjBbruNfITK5/qCD6iKz7ol/1Vg0KtwyXh73RvqI6sZ5fQEhWV8/wjy1w2mopp+pNCVMVtdJbBQc4WQRrFFITyAcIISM+C0UX70UDrRU0UBUVNFBFFFTQRXHrGqR2cDTznCJjkCzMxOFRVG7MSQABzJrHWdYhsousnfhBYLGoBd5HPzY40G7uexQM0ja1qhRzeXhjjmgXihhdg8Gmo4wJpuE/LXTAkLGuTvwrgcTkOPULp45Xvr9+ruDHgRqeM6daSbLBEB868nPg8XZgnkgDNXQjRGiU3lwgjubiNESAHK2lrH/AMC1TyYG7Y5sT5BVL0Q6NteSpf3kbJBG5l0+0kw0rSsB/brs/SnIC8K8owABjFfQ6AooqaCKKKKAooqaDyX0/wDG119u35Cijp/42uvt2/IUUHoTuTeJbb2KcKT+5N4ltvYpwoCoqaKAooooIql1vo6txILiF2t71FxHdIASV/dyodpY8/Rbl2EHeruigU26Ty2O2qw8CchfwB5rY+QyL/xID7QK/wAdMljex3EYlgkjkjb5ro6up9RG1byM0paj0ChMjT2Mk9jcscs9u3DG5/8AMgPgP+Az5aBuqKS1XW7bAzpt7GAPCIksZ2PaSBxR8scvKawHSvU12k0abOSMpf20inHbyGKB3rGWQIpZiFVQSzEgAAbkknkKR36T6vJtDo/Bnk8uoQYHrVd/61zT9Dr/AFbh/bF1GlsDltPtAyI+DkdZM3hN6Ry8hB3oNN00upyi/XqxbkdVp6u6huqLr1lyyMRhHIVjvkxwhcfKnFr0p0iO5Y9W8DdbxFgzoyoxQIxZeIFoZFRUdRuCEdcMMjO17lmkxfNs4z7Uk8v+tzW6TubaWwINlb4PkDKfxByKDm0rV59MiRNRDtbFR1d4D3x1HZ1Vy6DcDbE/CAQfD4TzcoZVdQ6FWVgCrAhgQeRBGxFJEncrs0U95ve2b74eC8nH3FXZgR6Ko9N6Gavozs2nXdtcwMzM9pNGYFyTnwApIUnygqCeYNB9VopIsumd4gxfaTfowx4VuYrxT6cBgR92a7Ph3HjPees5x839lXWfV83FA10UlydNrmRc2mk6m7ZIHXCGxU4OM+GxYD7qwTTtW1D+9TxWEB5w2vy1wwxuDcPsh5bqDQVvTTVUsrzKydbeyqUgjTFzeqrlvkbeELwWwxwkysGLYOQ2BW7on0Fd5EvNTC8cbF7TT1cyQ27NuZZGJJnnJ3MjE75OTtwtPRzopa6aD3tEFdyTLMxMk0hO5LSNljuScct6u6CKKmooCiipoIoqaigKKKmg8l9P/G119u35Cijp/wCNrr7dvyFFBqtull5AixRXEqRoAEQEAAfhW34bX/nU/vD9KKKA+G1/51P7w/Sj4bX/AJ1P7w/SiigPhtf+dT+8P0o+G1/51P7w/SiigPhtf+dT+8P0o+G1/wCdT+8P0oooD4bX/nU/vD9KPhtf+dT+8P0oooD4bX/nU/vD9KPhtf8AnU/vD9KKKA+G1/51P7w/Sj4bX/nU/vD9KKKA+G1/51P7w/Sj4bX/AJ1P7w/SiigPhtf+dT+8P0o+G1/51P7w/SiigPhtf+dT+8P0o+G1/wCdT+8P0oooD4bX/nU/vD9KPhtf+dT+8P0oooD4bX/nU/vD9KPhtf8AnU/vD9KKKA+G1/51P7w/Sj4bX/nU/vD9KKKA+G1/51P7w/Sj4bX/AJ1P7w/SiigPhtf+dT+8P0o+G1/51P7w/SiigPhtf+dT+8P0o+G1/wCdT+8P0oooKm7uXnkMspLSOcuxxkny0UU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46" name="AutoShape 6" descr="data:image/jpeg;base64,/9j/4AAQSkZJRgABAQAAAQABAAD/2wCEAAkGBxQODhQQEBQPFRAQDxAVDhAYDxAPFBQUFBYWFhQUGBUYHCggGBwlHBQUITEhJSkrLi4xFx8zODMsOigvLysBCgoKBQUFDgUFDisZExkrKysrKysrKysrKysrKysrKysrKysrKysrKysrKysrKysrKysrKysrKysrKysrKysrK//AABEIAMMBAwMBIgACEQEDEQH/xAAcAAACAgMBAQAAAAAAAAAAAAAABgEFAgMECAf/xABLEAACAQMCAgMKCwUGBAcAAAABAgMABBEFIRIxBhNBBxQiNVFUYXFykhYXIzJCUnOBkbHRFVNigqEkNEOTssEzRJSjJWODtNLT8P/EABQBAQAAAAAAAAAAAAAAAAAAAAD/xAAUEQEAAAAAAAAAAAAAAAAAAAAA/9oADAMBAAIRAxEAPwC+7nvQaxvNLgnngRpXTwm5Zx2mr647lemSAA24GPIxWtvcm8S23sU4UCH8UOl/uG/zWo+KHS/3Df5rU+UUCH8UOl/uG/zWrrXuY6aAB3smwA5kmnGigT/iy03zZKPiy03zZKcKKBP+LLTfNko+LPTfNkpwooE/4stN82Sj4stN82SnCigT/iy03zZKPiy03zZKcKKBP+LLTfNko+LLTfNkpwooE/4stN82Sj4stN82SnCigT/iy03zZKPiy03zZKcKKBP+LLTfNko+LLTfNkpwooE/4stN82Sj4stN82SnCigT/iy03zZKPiy03zZKcKKBP+LLTfNko+LLTfNkpwooE/4stN82Sj4stN82SnCigT/iy03zZKPiy03zZKcKKDyN0zt1g1G4iiULGkpVFAwAABRW3p/42uvt2/IUUHoTuTeJbb2KcKT+5N4ltvYpwoCioqaAooqKCaKiq3VtditSqOWeZwTFbRoZZnHLIQclzzY4UdpFBZ1i7BRkkADmScCl3hv7vctFYwn6IVLq6I9LH5KI+jEnrquj0eyc56ufUpQc9ZLI15GGyc4aUiBCDnKpgjyUF43Sqz4yi3EUjr85Iiblh61iDEVknSBXz1cN82PLZzwZ9XXBKyt4LjAH9lgT92kbTEepyUUergNWUKFVALMxHNiFBPugD+lBSvrs+fB07UGH1us01AfUGuQfxFbY9UuG/wCSmX2ri0H+h2q4qKCnN5eEeDa24PZxXzL/AKYWoFxfE/3exAwMf2+c+v8A5arSW4VCqsyqZCRGCQCxCliB5cKrH1A1mrAjIIIPIg5FBVl708ksl2/ezyb+4tRwXp+nYj0dRO/9esGat6r5NS4iUt161xkFgeGJCNiGkwRnI+auW5ZAG9BxPDqH7/TgPTY3B/r3zVcbzUGOIJ7GYjtTTLjq/wDNa8CH0gEkeSr1dM497luuP1McEI9UWSDyBy5YjsIqwFAuWraoATIulufohXuoM+skPwn8fvradbuYsd8WM2PpSW8sV2i/ynglP3Iav6igq9M6RW10/VxyDrQMmB1eCYDlkwyBXA9OMVa1x6npcN2nBcRRyKDlQyhuEjkynmp9I3qmNvc6dvEZbu0GOKBm47qEdpjlY/LqPqP4fPDNstAy0Vy6bqEd1EJoHV42zhhnYg4KkHdWBBBU4IIINdNBNFRRQTRRUUE0UUUHkvp/42uvt2/IUUdP/G119u35Cig9CdybxLbexThSf3JvEtt7FN9AUVNFAVFTS7rcpvLj9nR8Qj6tZNQlBxiFiQlup7Gk4WyRyRW5FlNBslv5b0mOzbq4QcSX3Crgn6S26nZ2HbIQUB5ByCFyt7eCwJjgjZ7mbwn8IyTSkbdZNK5yFHlY42wo5LWep6gY2WztFQ3LICq8J6q3i+aJpAuMLsQqDBcjAwAzL2aXpy26EAszueKaZiDJK/1mP9ABgKAAAAAKDR+zGn3uyHHZbLnqB7Wd5j7Xg7DCg71ZgYGByHIUE4GTyHM1CMCAQQQQCCDkEHkc0E0VNFBFFari4WMAucBmVc4JALbDJ7BnAyfKK3UFV0ntWltJOq2niUy2rfVnjBMZ9ROxHaGIOxqq6PXKcCShgkCwmRcbL1SqMcRPZ1T2p27Yz6aaaS+jNopsLOzUnh4c3OTniSz4YivqZ0iBHaOMUDPpU0ksXWSqF6wlo4+EhkjPzFfJ3cjcjbHFw74yexFCgKoAAAAAGAAOQArKigiipooIoqaKCKKmsI5AwypBGWBIIO6kqw9YIIPqoF/V7NrWY3lmuZGHFeWakDvqNcAyIvZOoIw30hhW+iVu7C9S5hSaFg8Uqho3HIg/l6uyq/pJaO0a3EC8VzaMZIVGxkGMSwZyPnpkDOwbgb6Iqo0+8S0vImiP9g1cl4DyEV2V6wqB2CVQzY7HRu16BuoqaKCKKmigipoooPJfT/xtdfbt+Qoo6f8Aja6+3b8hRQehO5N4ltvYpwpP7k3iW29im+gKKmig57+7W3hkmkOI4Y3kkPkVAWY/gDVDBctZWBuHjze3jhzBkcT3MwAig4gOSKETi7FiLHka6Okrda9vZD/mZS8/La2gw8u3aGYxRH0Sms7OPvm9e4beK14obUdhlzi5l9JBAiBxkcEvY1B1aHpne0WHIeeQ8d1NjBllIAZvQowFVfoqqjsqxoooK28XviYQf4SBXuB9ck/JxHyr4JZh5AoOQxqyqv0Rg8XXecO0ucYyrbRZ9PVrGPuqwoCiiigr5XJla3mCtFPG3V7EZAAEkT9hODkEcxxbeDk5aNIzQhXJLxvJGzHm3VsVDn0soDffW67t+PgIxxRyK6k9mxVvv4WYffU2tvwce+S8jP27ZwAPwAoN9KHc9HEtxIfo3d3Eu5OFS7uW2HZvIR/KPIKb6pujGkd6ROG2eW4uZXAOQOtnllUevEgB9VBc1FTXPeMQowQvhqWYkABVPE/4qpH30GwSjj4N8hQx8mCSB+R/CtlcOmEycU7AjreHq1IwREueDI8pyzYO44wDyruoCiiigKq44+pvSF+ZdRs7DsE0XApPrZGX/K8pObSqfW9QjtpY5JThEinbZS7FuKKNUVRuzMZQAo3JIAoLik/UNHEvfOm8XB1wN5pz9sUokVnK9vgTmOT1TheQpj0m4llj454hCzMSkXWCVwm2OsIHCH55ClgPKa4ukw6tYrsbG0mV5DyzC/yc4PoCOZMeWJaDZ0W1Y3tnHM68EuGS5j/dzxMY5k+51b7sVbUtae3eurT2/KO+iF3D9tHww3Kj+XvdseVnNMtAUUUUEVNFFB5L6f8Aja6+3b8hRR0/8bXX27fkKKD0J3JvEtt7FOFJ/cm8S23sU4UBUVNFBSWA63UbmX6NukNtGMcmIE8xB7QRJAPXFVyiBRhQAN9gMDfc1T9G5QLdHY73c9xIh+t1jySoPujA+5auqAqDU0UFd0c/uNvsBi3hBHkIQAj7iKsa020AjUqCSC8jb9nGxcj1ZY1uoIoqaKCKKKmgVum/SSWz6i2tESS+vXkW2DlhEoiXjlkfh3IAxsNzn0VxaL0juo7yG1vTaypddYLe5gBj4ZEUuEkQu2zKj4IPNCMHnWjVkF10lgXI4dP0+WU/N+fcPwAYI3HCm/LGRvmrHpNEYrWKZVC97XNrLyVAkSyqJEwM44YTIuxAoGuuDVYutMcONnYtIcf4aDwwPa4lQ/wu1d9cqtm5I+rCpH87Nn/QKDrqKKKAqaKigmqGSxafVFldXENnb4hzsrzzE8bAdvAiqM8syntGyxqfTO5v7h7bRBAUgJFzfS+FHxDHFHAuflGGQSfm7jlkE33Q7V7iVprS+EffVr1bGSNJI0likMio4VwMHMT5xkcvSADPWm8tlmieJxlJY3Rx5VYFSPwNbqKBD1C5c2ekX7/8WG5s0uT/AA3S97TD1ccit/KKfKWenNiq6LdJGoAht3mjXc4eE9ep95AaYbaUSIrjk6qw7dmGR+dBsqaKKAooooPJfT/xtdfbt+Qoo6f+Nrr7dvyFFB6E7k3iW29inCk/uTeJbb2KuLbpFG8/U8EygzSwxTMi9VJLEGLopDEgjgf5wAPCcZoLiuTV7vve2mmPKGCWQn2FLf7V11TdM14tMu1HN7SZO36aFez10GENqY7KKCIEy2lvbNENhxFBjgz2cQR0J8j1bWtws0ayIco6hlOCNjuNjy9Vct9J1M8cp2R/kXPIBnIMRJ8nECnrkFcwPedxg7W11J4J5CK4c7rn6spOR/HncmQAB2W0+JnhY+F/xIsknijb5257VckYHIMnlpH7r0xk7zshK0S3Ulw0jCVoQUhj+k47AZFcgkA8HlwKetQsFnUAl0dDmKVCFeNsYypII5cwQQeRBpL6Uwn9r6cZmLpb2t9JK/VKTs1uA/DnYhuA7BskYC+FsFbZabdaQou7QyywLHCt1pxZ5TL2GWF2JCS824duPOMKSop80LpDb38Sy28qMG2KZCyI3ajod1YeQ10vCHzn6hUjO3C3Yc9uPzpd6S9BbK+3mhjMnExaRUQTNxK48J+HiI8IkcyCoPZQN1RXz2y6ARQRrGk95E5dli6m+u4o8ASFYyvH4XCgUkrw8RjPzdxVqOiNxGB1OqairALnj6i6U45nhkQnf2qBtopBnj1qGcp3zZvbLGHkvHsgnCPD4gI1l8JhwoTyGG9GDF50TvrzC32pyG3ZgJbeC3S0WQEnKdZxcfCRgHfcE4oMegNz39dajfopMU9/FHC/EQrxWqhVdCOzIY45Hix5abdX0vvq0ltmyizRTIxXAyJFdWblzPFn11r0Lo7b2UYS3QKq5C8mK8xs58LO5G5PkqynTjG4zzx2jcEbgHcb0HH0avWubG3mccMkkEZlX6snCBIv3MGH3V0OMXK+RoJMn2Wj4f8AU1Jy6nLo908He1zPYTNPcRPDGJJLZ3lJmjaMHLIWfjUjfwyADja40zp3p9yeFLmJZD/hS8VrJ9yShSfuzQMdTWuOZWGVZSDyIYGh5VUZZlAHMkgAUGdfM+n3SCW+ujotgwBwp1O461YuBGIHUI2D4bZA2B5geXFn0w7oMUKNb6e0dzqDhljSNlkSHHzpZWGyhc8uZOB6Rw9zHosbCGQzs7z3ErG4kJlQsQzKdiqsd+Ib53bIJDgALzoxoMFpAscIh6sgMrBI8PwAIznc4bACseRHDy3FbrQBNZIAUCTTQBg8+ouGB8HGBjr+z6xHZvdiPAJzuxQkgtgthVBxxctt1zvjtqklyNbtsnPFpuoDYkjaayOd/R/+3oGWipqKDTfQCWGSM8pI3U+plIP51T9AbrrtIsnJyTZW4Y+VlQKx/EGr+lvudn/wyNT/AIct5Hjb/CuZoxy9mgY64Ne1PvO0luSjydTGX6tfnNj6I9NWFcGvab35Zz23FwdfDJHx44uHjUjixkZxnlkUFZadL4p72C1iDMLmx77WXkqoxAjUjHNgHPPbg5b0w0t6T0QjtblrhJJCWup5gh3CrKnD1IzyRWLsAMY4yKZaDyX0/wDG119u35Cijp/42uvt2/IUUHoTuTeJbb2K7rTo9IswLzIbeO8uLmOJYWRzJKZCBJIXIKr1rbBRkhTnYg8Pcm8S23sU4UBVZ0k/ucvsf7irOqbpjJwabdP+7tZnPZ8xS3+1BazwrIjI4DI6lXUjIIOxBFYzWqSRGJxxRsnCyklsrjGCTufXW6uG91WKBuB2zIRkRIjzSkcs9WgLY9OMUHIs81qeCRJJ4PoTph5UXfaWPm+NgGTiY53XYsV7pZd8Oo2U8atJ1llfKihCx3ktN+rOCSASxGQQEY9lM/7TffFrdkdhzarn1K0oYfeBSv0x1VC1lcDKqt+Le461ZLbq1mB8JuNc4DwxkYwGIXwgN6BxghUAIoQIqLhQew5HDw4wEwBjB7MdlaNa1FLS2knlzwRKWPCMsxHzUUH6THhUDtLV0WhHIEHtJwOJjgeE2AMHYjl2VRXD9/6iIAQbfTyslzyKvdHeCLPb1YHWEdjGKgk/tGfhaMWdtHhiFlD3cxyPA41QqkbKdyA758o7di2moom1xYO/EDvZTxAjbI2nOCd99+fKmGigV5NZvLcf2mzZ1BPFJbSi7HCeRKFY5Nt9lR84rv0bX4b7iNvIsiRsqyYEiuj4zwOhAKt5QeWCDirmlnpX0XFyVu7bhj1K38K1nwBxlQwEUu2GQhmXJBK8RI7QQYlwOW+WOeXPO/4f7VOMbDsx2bY5YH4VS6BrwvrSK5UMpbwXhJTPGDwSA7nHC4Ydh29Irp1nUVs4g3CzuzqsMYxxSyucBF9JPlwAMkkAEgOyRBIBkA7YIKqQVbZgcg7Hb8BXBeaRb3AxNDBMpOcNBHKp5KCSwbcALvz8Dycq+Po9cXAzfXc25BMFs3esYPkMyjrWONsqyA7+CM1Nt0CsIkEaQEIpBVOvuCoYDHEFL4zjbPOg1S9AdNMn9ztQx5gQhNhjOAuB2/18lcidAtLMnAba04y2erHhHnJjdjkZC7j+A1ZRdAtNQllsrXJ5nqwfzrMdBtN8xsf+miP+1Bnpuh2trD3vGsSRcJDKpROLIPGWC4zsQc529GKt02+iAc9mBkeFgDffbeqf4E6d5hYf9JB/8a1no4bUcenO0eBtZvI72j/whTkwHsDR4Azkq3KgvlJI2xuBuDkekj+v9KXroH9t2pHD1feGogEc+PrbTiz2clUfca29HNZN6nyiSRXELOlzbs/hJKpBIPDsVIwVOfCVwcYNRdzZ1i0Xwc946iW3yQRJZDGfv/KgYqipooClvufjFiR5L/U//e3FWCag37Re2OOAWcUqbb8RkkR9/UEqt7nT8WnBvr3mpMPvvJ6BlooooCiipoPJfT/xtdfbt+Qoo6f+Nrr7dvyFFB6E7k3iW29inCk/uTeJbb2KcKArg1+16+yuIf3ttOnvoy/7130UFbYzd9WyEMyrJFE3GjYYh0VueNiQezfBGCDy6bGxjgXhiRVBOWPNmbtZmO7Me0kkmqnoNAI9PjjU56oyQsc53t3Nvj/tAfdV/QRS33RbJp9KnCZ441WVccz1TB3UeCdygdeR+dyNMlFAny9MIIbIXIkWRpLdXhRIneSZ2KKgVScsS8oHDtjPZg1cdE9Pe3tFE2O+JWea7IOflpTxOM9oXIQehBUaHZWkuL63t4FefJWcQRLJImSFk4hvwsuGHaQwz5KuqAqKmigp9UZp50tEYqgUS3jgkN1fERHEp+j1jK+W+rGw2LAi4qo01uK9uzvlTbJy+iI+MY++Rqt6D5/3NoQr3oPWErqupJwhCihWlyCWGA58A+EeIjIGQNjfX3y+rW8RHg2sMtyT4Z8Jx1EPYFzh7nYEnwVO2RVX3PlYSakxOIhrN7w5HDvlS7Z7RxYHZyPOrPo4TLfahOwGVnhtUILEFIIhJnwht4dzICBtkHnzIMVTRRQL9r8lqbwuWxJEbi18I4OG4Z4yO3haVX/9f+AYv6pOk56prW53+RvYUbHalye9iD6OKWNv5BV5QRRRU0FFrehtLKLq2dYrtE4CxUmOaPmI5QCDgHcMDld8bEg6NH0q4N735d9QjJbyQQwxTSzjhkkSR3Z3RN/k4wAF7DucgKyVVWOoO19c20nD8kltLAQCD1UwZMN5SJIZfuK0FpRVTa3siXr20xQrJH11mwXhJRWCTRsM7lC0R4tsiUDHg5NtQLRkxrrE8o9IUnf61w//ANZo7mo/8GtGxgyQmQjnvKzSH/VVVrt2YptYuh/y2kwRJv8A4ipdTY/70X400dGbPvewtof3Npbp7kar/tQWVTRRQFFFFB5L6f8Aja6+3b8hRR0/8bXX27fkKKD0J3JvEtt7FOFJ/cm8S23sU4UEUVNFAvdGJitzf25/wb0PGP8Ay7iKOXP+YZh91MFLExFvryHkNQsHT/1bN+NfvKXEn+XTPQFVfSknvGdVJDSRmNWBwVMuIww9I48/dVrVb0kUmyn4Rllhd0HlZBxqPxUUFhGgVQqgBVACgbAAbAVlWKsCARyIyD6DWVBFFTRQUULdVq8iZ2urKORFwfnW0hSVs+kTwD+WryqKccWswkcotNu+P0ddPbcH49RJ+FX1AidBrmOFtSEpKsutXhkLOwQK/C6HyKCmD6auugbM+npM/AXuZJ5yVJK4lldkCkgEgIUAJAyAKr+knc4tNQuTcu1zFJIoW46mbqlmAXgxIMHPgkrtjYkU2WtusUaxRgLHGipGo5KqjCgeoAUGyipooFzuhsV0i7dfnRQGVD/FERIv9VFMKPxAEciAR99U/TSza40u8hQZeSzuFjXysY24R95xXXoFys1nBKhBWS3hZTnOzIDQd1FTRQRS/Y+FrN0wGyWFhGW/iMl25X8GQ/fV7PMsaM7kKiKWdicBVUZJJ7AAKo+hsTNA93IpWW/na4KEEFIyqpboQeREMcWR9YtQdOrDF3ZMOZnmRj/A1vK5HvRR/hVtXBdW7PdwPgdVFHcEtncSN1aoAPZM39K0dKr1oLOQxY6+QLFa5zjr5mEcWcdgZgT6AT2UCZqw6/Srhu3V9YijXGDxQm4itlIPkaCDi9HEa+kiky7sFW/0rT4sdVYwzXDLzIEMS20BPrMzHP8AAadKCKKKKAqaKKDyX0/8bXX27fkKKOn/AI2uvt2/IUUHoTuTeJbb2KcKT+5N4ltvYpwoIoqaKBY6dr1UUF8Bvp93HK+2fkHBhuPuEcrP/JTMDWu5gWWNo5AGSRGV1PJlYYYH0EE0u9D7loDJpk7EzWYBt5GOTPaMcQyZ7WXHVt6Uz9IUDNQRnapooMI0CqFUYVQAo8gGwFZVNFBFTRXJqsMkkDpC4jkccIlxxGMHZnUdrAZIztnGdqCm6Mt3zdXl7sUeVbW2ODvFacYdvT8vJcDPkUUx1zaXYJawR28I4YoY1SMZycKMbntPlPbXVQRRUOoIIO4IwR6DVH0EdjpdsHJZo4REzdpMJMRPp+ZQXtFTRQFKts/7HZ0lz+zXkZ4JsZW0LnLwy/Vi4iWV+S8RU8ICktVQRnY8jzoIVgQCCCCMgg5BB7amoRAoCqAFAAUAYAA5ADsrKgrNe0w3kawlgIWlU3S4yZYlyTD6AzBQ3lXiHbkWVTRQRS5Ie/dUVRvDpnhuew3cyFUX+SF3JHlmTyV19Ktb7xt+JF47iV1is4O2WZ9kHsj5zHsCmlu6VrWxh021l6y+1FpeuugM44jm9vDjljJC+koByoLPoee+7i71LmlxIsFmdiDbWpZQ4PkeVpmHlHDTTWiws0t4UhiHDHDGiRr5FUAAfgK6KCKKmigipoooPJfT/wAbXX27fkKKOn/ja6+3b8hRQehO5N4ltvYpwpP7k3iW29inCgKipooIqk6TaQ84Se2Kpe2rFrZz81gcdZBJj/DkAwfIeFhuoq8ooK3QdYS9h6xQyOjFLiFtpIZV+dG48oyN+RBBGxFWVLuuaPIs/f8AY8IuwgWaFmKRXcS8o3IzwyLvwSY2zg7E4sND1uO9QtHxK8bcNxA44ZYX7UkXsPp3BG4JG9BZUUUUBRRRQFFFFBjI4VSx2CgknyAbk0rdy7UBdaPBLjBbruNfITK5/qCD6iKz7ol/1Vg0KtwyXh73RvqI6sZ5fQEhWV8/wjy1w2mopp+pNCVMVtdJbBQc4WQRrFFITyAcIISM+C0UX70UDrRU0UBUVNFBFFFTQRXHrGqR2cDTznCJjkCzMxOFRVG7MSQABzJrHWdYhsousnfhBYLGoBd5HPzY40G7uexQM0ja1qhRzeXhjjmgXihhdg8Gmo4wJpuE/LXTAkLGuTvwrgcTkOPULp45Xvr9+ruDHgRqeM6daSbLBEB868nPg8XZgnkgDNXQjRGiU3lwgjubiNESAHK2lrH/AMC1TyYG7Y5sT5BVL0Q6NteSpf3kbJBG5l0+0kw0rSsB/brs/SnIC8K8owABjFfQ6AooqaCKKKKAooqaDyX0/wDG119u35Cijp/42uvt2/IUUHoTuTeJbb2KcKT+5N4ltvYpwoCoqaKAooooIql1vo6txILiF2t71FxHdIASV/dyodpY8/Rbl2EHeruigU26Ty2O2qw8CchfwB5rY+QyL/xID7QK/wAdMljex3EYlgkjkjb5ro6up9RG1byM0paj0ChMjT2Mk9jcscs9u3DG5/8AMgPgP+Az5aBuqKS1XW7bAzpt7GAPCIksZ2PaSBxR8scvKawHSvU12k0abOSMpf20inHbyGKB3rGWQIpZiFVQSzEgAAbkknkKR36T6vJtDo/Bnk8uoQYHrVd/61zT9Dr/AFbh/bF1GlsDltPtAyI+DkdZM3hN6Ry8hB3oNN00upyi/XqxbkdVp6u6huqLr1lyyMRhHIVjvkxwhcfKnFr0p0iO5Y9W8DdbxFgzoyoxQIxZeIFoZFRUdRuCEdcMMjO17lmkxfNs4z7Uk8v+tzW6TubaWwINlb4PkDKfxByKDm0rV59MiRNRDtbFR1d4D3x1HZ1Vy6DcDbE/CAQfD4TzcoZVdQ6FWVgCrAhgQeRBGxFJEncrs0U95ve2b74eC8nH3FXZgR6Ko9N6Gavozs2nXdtcwMzM9pNGYFyTnwApIUnygqCeYNB9VopIsumd4gxfaTfowx4VuYrxT6cBgR92a7Ph3HjPees5x839lXWfV83FA10UlydNrmRc2mk6m7ZIHXCGxU4OM+GxYD7qwTTtW1D+9TxWEB5w2vy1wwxuDcPsh5bqDQVvTTVUsrzKydbeyqUgjTFzeqrlvkbeELwWwxwkysGLYOQ2BW7on0Fd5EvNTC8cbF7TT1cyQ27NuZZGJJnnJ3MjE75OTtwtPRzopa6aD3tEFdyTLMxMk0hO5LSNljuScct6u6CKKmooCiipoIoqaigKKKmg8l9P/G119u35Cijp/wCNrr7dvyFFBqtull5AixRXEqRoAEQEAAfhW34bX/nU/vD9KKKA+G1/51P7w/Sj4bX/AJ1P7w/SiigPhtf+dT+8P0o+G1/51P7w/SiigPhtf+dT+8P0o+G1/wCdT+8P0oooD4bX/nU/vD9KPhtf+dT+8P0oooD4bX/nU/vD9KPhtf8AnU/vD9KKKA+G1/51P7w/Sj4bX/nU/vD9KKKA+G1/51P7w/Sj4bX/AJ1P7w/SiigPhtf+dT+8P0o+G1/51P7w/SiigPhtf+dT+8P0o+G1/wCdT+8P0oooD4bX/nU/vD9KPhtf+dT+8P0oooD4bX/nU/vD9KPhtf8AnU/vD9KKKA+G1/51P7w/Sj4bX/nU/vD9KKKA+G1/51P7w/Sj4bX/AJ1P7w/SiigPhtf+dT+8P0o+G1/51P7w/SiigPhtf+dT+8P0o+G1/wCdT+8P0oooKm7uXnkMspLSOcuxxkny0UU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48" name="Picture 8" descr="https://encrypted-tbn3.gstatic.com/images?q=tbn:ANd9GcTO9n6OFlKGzBqtwfNpoWNsHmz8-ihRFBVUZYqDcRLrieByf7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2819400" cy="2657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Gold foil, more than any other type of proce­dure, offers an answer to this problem. </a:t>
            </a:r>
          </a:p>
          <a:p>
            <a:endParaRPr lang="en-IN" dirty="0" smtClean="0">
              <a:latin typeface="Bradley Hand ITC" pitchFamily="66" charset="0"/>
              <a:cs typeface="Times New Roman" pitchFamily="18" charset="0"/>
            </a:endParaRPr>
          </a:p>
          <a:p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It is an exacting preparation and tests the skill of the operator.</a:t>
            </a:r>
            <a:endParaRPr lang="en-IN" dirty="0"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 descr="https://encrypted-tbn0.gstatic.com/images?q=tbn:ANd9GcSJhO8z89aWYdgH6GkDSz41FAfY1g5vPccnpu2Hsd3a3C3JsItdg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990600"/>
            <a:ext cx="2076450" cy="22002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9220" name="AutoShape 4" descr="https://encrypted-tbn3.gstatic.com/images?q=tbn:ANd9GcRGGQcUgYDezwSdE5lEedAoSoneCySrYN6r1l9VBZ6A8YsqN77bQ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2" descr="C:\Users\Rhythm\Desktop\New PPTolder\final polished.JPG"/>
          <p:cNvPicPr>
            <a:picLocks noChangeAspect="1" noChangeArrowheads="1"/>
          </p:cNvPicPr>
          <p:nvPr/>
        </p:nvPicPr>
        <p:blipFill>
          <a:blip r:embed="rId3" cstate="print"/>
          <a:srcRect t="1760" r="26795"/>
          <a:stretch>
            <a:fillRect/>
          </a:stretch>
        </p:blipFill>
        <p:spPr bwMode="auto">
          <a:xfrm>
            <a:off x="658388" y="3657600"/>
            <a:ext cx="2770612" cy="2381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 descr="https://encrypted-tbn1.gstatic.com/images?q=tbn:ANd9GcS4rSIOb-Z5TT85Fo3kszB6fUKqjTH8rcNF_Xh10ip2WHlQHKdD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447" y="1752600"/>
            <a:ext cx="3279848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Bradley Hand ITC" pitchFamily="66" charset="0"/>
              </a:rPr>
              <a:t>Parameters in dentistry are slowly shifting towards   </a:t>
            </a:r>
            <a:r>
              <a:rPr lang="en-US" dirty="0" smtClean="0">
                <a:solidFill>
                  <a:srgbClr val="FFFF00"/>
                </a:solidFill>
                <a:latin typeface="Bradley Hand ITC" pitchFamily="66" charset="0"/>
              </a:rPr>
              <a:t>ad-hoc and cut-paste dentistry:</a:t>
            </a:r>
            <a:r>
              <a:rPr lang="en-US" dirty="0" smtClean="0">
                <a:latin typeface="Bradley Hand ITC" pitchFamily="66" charset="0"/>
              </a:rPr>
              <a:t> from metallic to plastic restoration which is not in the interest of our profession and restorative </a:t>
            </a:r>
            <a:r>
              <a:rPr lang="en-US" dirty="0" err="1" smtClean="0">
                <a:latin typeface="Bradley Hand ITC" pitchFamily="66" charset="0"/>
              </a:rPr>
              <a:t>speciality</a:t>
            </a:r>
            <a:r>
              <a:rPr lang="en-US" dirty="0" smtClean="0">
                <a:latin typeface="Bradley Hand ITC" pitchFamily="66" charset="0"/>
              </a:rPr>
              <a:t>.</a:t>
            </a:r>
            <a:endParaRPr lang="en-IN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471487"/>
            <a:ext cx="5111750" cy="5853113"/>
          </a:xfrm>
        </p:spPr>
        <p:txBody>
          <a:bodyPr/>
          <a:lstStyle/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As plastics and cement silicates change  form </a:t>
            </a: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during the hardening process, and lack crushing resistance and edge strength as compared with most of the non-plastics</a:t>
            </a:r>
            <a:r>
              <a:rPr lang="en-IN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, they are not nearly so permanent in character.</a:t>
            </a:r>
            <a:endParaRPr lang="en-IN" dirty="0">
              <a:solidFill>
                <a:srgbClr val="FFFF00"/>
              </a:solidFill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https://encrypted-tbn0.gstatic.com/images?q=tbn:ANd9GcTAT--Jucc9rF0U2PvdQVuaaXxnRk8Q3ZBnBflN_3ox0KHk05Yg1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66924"/>
            <a:ext cx="2940740" cy="2505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-152400"/>
            <a:ext cx="5035550" cy="70104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In 1853 sponge gold </a:t>
            </a: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was introduced in the United States and England to replace gold leaf.</a:t>
            </a:r>
          </a:p>
          <a:p>
            <a:pPr>
              <a:lnSpc>
                <a:spcPct val="160000"/>
              </a:lnSpc>
            </a:pP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 This was followed by the </a:t>
            </a: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cohesive</a:t>
            </a:r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, or adhesive, gold introduced by American dentist </a:t>
            </a: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  <a:cs typeface="Times New Roman" pitchFamily="18" charset="0"/>
              </a:rPr>
              <a:t>Robert A. Arthur in 1855.</a:t>
            </a: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https://encrypted-tbn2.gstatic.com/images?q=tbn:ANd9GcSeIZSTyQUxecg5xu_UTl3x8DeKZpA4mOfOpH9Ak15p_voLsAr-k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725" y="1981200"/>
            <a:ext cx="2702879" cy="2667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Bradley Hand ITC" pitchFamily="66" charset="0"/>
                <a:cs typeface="Times New Roman" pitchFamily="18" charset="0"/>
              </a:rPr>
              <a:t>The many failures resulting from an indiscriminate use of the acrylic resins by the profession during the last several years have gradually led to a revival of interest in the cohesive gold foil restoration.</a:t>
            </a:r>
            <a:endParaRPr lang="en-IN" dirty="0"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1268" name="AutoShape 4" descr="data:image/jpeg;base64,/9j/4AAQSkZJRgABAQAAAQABAAD/2wCEAAkGBxQTEhQUExQWFBQXFxcXGRgXFxgUGhcXFxcXHBgYGBcYHCggHBwlHBwXITEhJSkrLi4uFx8zODMsNygtLiwBCgoKDg0OGhAQGiwkHyQsLCwsLCwsLCwsLCwsLCwsLCwsLCwsLCwsLCwsLCwsLCwsLCwsLCwsLCwsLCwsLCwsLP/AABEIALcBEwMBIgACEQEDEQH/xAAcAAABBQEBAQAAAAAAAAAAAAAEAAECAwUGBwj/xAA6EAABAwIEAwYEBQMEAwEAAAABAAIRAyEEEjFBBVFhcYGRobHwBhMiwTJCUtHhFBViI3KC8TOSohb/xAAZAQADAQEBAAAAAAAAAAAAAAABAgMABAX/xAAjEQACAgICAgMBAQEAAAAAAAAAAQIRAxIhMUFRBBMiYRRx/9oADAMBAAIRAxEAPwDNIPPz56pEToFaWgH3zTGddf57V2F7IuZFvI7G9kyt+VPTx6n7enanaIBHOPfvmVjWVvpObq0jtUSAjqlZzg0OcSA0NG0DlbUTfzVYeQ0sGUiZJyiZj9X4o6aHkVgWBvbBg6gwQbEEc07DPv3P8q9zS4G47zAH/QtHVU06IJIEvgAnL9IE83OEC579AiGyJIJte3nv79FCq4NbJcGid1p8NwbqgIAyNGpaGmpmP5RmJBEQSSLQIvqdhPhJs5qhc883XPgg8sI9sXk59jTWeG4WnUd9N3VBlGaTJaGzaItOxW5hfgp7oNSsR0pjKO/fzXQ4XDNpWaPBG4StmdA0AkriyfO5qIfr8mIPgOiBd73f8yhqvwZTAOV9Qf8AMldwHwo1Hk9R+3RIvk5PYtHn7vhQR/5nz1h32QVX4cqySKwJvqz1IXobqQkhwud9eshUPwIMwfHdU/0zCqPPWcExBOtEnSXZrACBsb6JxweqZ/DADjq1twxxy5dROUCdBq6F3D+HE7eYP3VeLwsQSZMd++8Lf6Z+hlRxP9tqtH1NjUXDTlsCLB1yTMTYi+9qjgKk/hZJEXyiCejYAO28a8l1takTaJ0ubm20+9AqHYbn6If6ZfwZRRy1TgdQXOWDMG/O9vPvlVVeFPOridNBytzXVPo8hPkq6jtoj3zQ/wBDY1HGVMM4Oyknt1sOh3VFOhltYkxBPn76LtjhG1DYT4T4LKxuEuTDZi1udjr09hH7pexlq30YlJo7OxWNpyrKlDLcjKbEA2m2YkA7R6qym6QbXCCdlpPgHcCNFS/qrnS4gASdIF57lp0uFMb/AOZ1xfI27pOxdoE/RKwLAYE1DqGgaudYAe/d1LiPFGMblZZu/MkD8RmY6SjOI4uwYwZWAWaPUnc9Vlt4S17S5wJAMQDGgkgmwaOpNr2UJSt0XhFVbOerzVccrb8h4WA12M9vJBEQSBceC7LgvB8XWMMpto0pgiCA4TcE3c6QImY5WXUUfgmhTJe9ucmTDrgTyGm580rkTyOKPNMBgn1SAxpPoJmJPb6LocLwBxEua0xsS+Ta7soAjfUnTRehswjA0DKQNIFhHdHsKNSgOVun8KUmyayLwcJ/+ad+kHsmO5Jdz/TDoklD9pzwZBjQcyItETHYogHstB7NNkU2jNiSejZ15wtChwYvu45ZJJk3k67wvalJR7OWzMcS6ZMZjJJmBcmIvaSSmoUXONgeVvQ9F0tHg1JkT9ZHvkB5FXkR+EZey3moSzpdBSMSjwGo4iSGWGpvYawTPhKOw3AGXdUqEtAkkMgTvDiRvtljoj2YDLL8xOYAQDBN5/ELtEx4KrHYh750yAnQQIB9lSlml7GSsAfiaTD/AKVIE/qqfWe0A2nrZV8PwprucKhMC8NAa0E7wBEm99VF+Hk2XUYGgKbQANr9TuSp7NlJyUFx2RZgmsADWgAbBQLCdAjnmVHcWKlO2RTAW4PmU9OnBPVFVa0Wt6HshM0i0DdT1XgfZlrbhOwFQHkrARsjXNi2Pk5qLmCJn+U7kNUqQnc0uxVEsVOIAIUTVQuJrEAwffRTlk4KRgReGb81W9oboe/TvCy61cxPL1m/2WeMY4kXt9lz/adKxGxVIOkITEDms1xOaQbDdajIe3WCspMLikA1GQZFiOWoTvIqNv8Ai6CJ623Q2LrFpNjy0PqqKOLMzEFVjl8MDh5MvjdN5I6EknTaGk90jkg8JWg6nl7K3OJUfmN63v2rnGiDB1Fov43VozLx/UaNfC1sjg4C4v2+wtbJS+WHNa4FxsHGbDXQC0rFw4LrASelyV13DeDOe1hqCA0fhFp1Eu7stv8ApUeQhkSjyzmzhnuMNYXE6QOfVdF8P/CuUE1/qJMimCcosR9ezrE20vuunw2Ea0ANGXsRbKXcElW7Iz+Q2qRSylaBYBQdRla9PCty3nXXTyQ2JpBqVxZFMBe3khnNHJaBbKpdRU5bDJoGDBy8ykr/AJKSXaQ3BTQpBtg1mWOUGeZcInvR1A0t2eZSDRGibIu1skWPw9PZxHQifNUVKbdr9T9grGBTDVgWBVGEDe/P9lQAYdPKO8+ytNzQdULXZsNPd0Gh1IAwlD6x2z4XWqeipwlO57EQRCHg0nbHD4U/mBCzJUH2SNgosfRF9D72UqDh3eCHe/kqhVhIqsYOqYi8eqpGLI1v2IeJuVYS7XT7+CzlRqDG1wQq6kFZ76zw6Mrr7wiw7Lr0WtSDVFTpg3Q9e4Jt+60KgzsERrdAv+kGwJGtxaD11CnKCHjIzatLW2ttBKEocMfU0GUczYW5BH4fCuqOmcoBkn9lsNpgCANEkYbdlJZNeEYv9iI0fHXL95lAY3A1KckfU3/HUcyWm57AuqNTko1KWZpO/oqPGvAiyvycV87NThrgDM855++iwcbxMMeGlpHWxA7SCuuxnCw4ucPpcZ7D2gevquLx2HIeWuEEWIKRxSfJ0Y/10bOFrZhGv3BWVUwJfiXCzWgBznGYAMN0AkkusABJJV3Bs3zQGugwQAdJyw0A7cp7Fv8AA8KX4xxJzBjKZJFwXjOASd4l19zBTwC5aW/4bHAPh0URmf8AU87kaDoDvzXRU6KspNtdXBwGy6Ukjz5zcnbGZTT/ACzqU/zlMOWEHNWSJ0QuKeXOVlRV1nRpE9ErCiAY5RecutzySzm7jtogaj1KUqHirCfnDkfFJBB6SluU1NIFInoq5Th66WyVEg6FY0qgGVMGFlIzRYSoualKg8p7AkM10SmL1U5yQd4JbGokXwo1QOaDxGJyuhw+k6O2BnQ+V1fH0yCEj5Gqimo9V0agdO0ays7imMFMEnQAk9gElD8FxL3tL3EQ4/SP8RIne5v4KcLb/g7SSOia+0DzVoqSg6JJ0V7FXUmENqKL2+B8lEKa1GGoVcogKt9DPE6a9qvYFNBqzXRW1oFhYKSci6ZZIxS/yUsJrB0O/VRrFUu1TAJcRo6Hzhcz8Q8I+YwuaP8AUaJEfmA/L6x/K6yjUn6XXGl0DVbE9qWUR4ScWeacOq/ULxcEd159F6L8F4T6XvO5gdjR+8+K82qEU69Rv6ajwOzMY8oXrPw3Ty4dk6kT46pcS/Rf5Mvz/wBNR7lWU5Kg5ysziRJrVc1yoD9vNOHoWg0TqFCl8dVMvVZaTZTkxkimtXlCucpPUCN1zNtlkhwUlGUyWxjScFU5WKL1WTJosp2CZ70zXKuoUdqQK5LmOlJ7kKx5BVlVypGdoDjTGmd9FMNQYrQUWx+uyeLTRmqKK9DMCIshHy0Rey02vG6Bx4NyLFJONBi/Bh8doy2SNRojMDSApsAj8LfRF8XwgcwcoEKGGjKByEeAt+ypjjqhZzsIptRDAlTAyEmZkAchzlTphOxEyTVMKLQphKMO1OU4UCUDDlRcU7LwovMFYxGs3QqnKimXkJqbImUwLB6ZggqvGiM3arpvp/Cq4gbntSS6GXZ5r8S4KcQA05XVC2IEy5xiDy3M9F65RYGtAGgELgMcwfPpPOgcBpqSRA8ye5egbLYnaKZ3whE2VLyJUiEPXdC0nRGKJGomFdCueq8y53kZZRDXVEzKxF5QoqJF6G4dQ2q1tS4Ia7cHQoevQc0CdOhkIcuU6dcjQ/ceCDaZqaIpkUag/wAP/VJDVBCAwqICdzyU0p9bJ2MSoubZIFSOiZQsFlGa6uJlCTLgi9kYLg0mZlZyuwTy4eXgqMbYpuFVLu6QfGyMOJDy5jZqmkgcSStOmQ4Rz8PHmhq9EgkEW7FaUbJKVA7HzTg/ltO19B9lnyWGdRvF7Xurq9LUHS/f71WRiuCsLs7YzcnFxF4mGg202hLGTXAziuzqGiCRyKuptWZgn5WtF3EQLGxjtWh/URqAPNOTouhOE9F2YGL9VEuCDCiYKiU2ZKVkEUJO0Tu0nkmLs1gIP7IgFSMGUW+oA3NGv3Q9allZG+vcpgTS7L+awAQkTZDcROvf6q0qjHOlTn0PHs5/En6mzcCow/8A2267YOXnnGy4QWagk6TbK7MfDddxh8SHMa4XBAII3BEgoYfJTMuEF7E8kH8svNlJ1Uq/h9VozSYJgBGXLokuAOrg3DUIZ7CFvGsCSFVVe38JbY9FKWNex1NmFmUcy0cVw60sv0/ZZhChKLj2WTT6JZk4KrTgIBLQ5JMkiY1gxVvCes+/LsQ9SreJkeq7OEco7nKf5VQSpNd1ELJIDJUaBMkQpZoUM+saaKmpURSo3YFxF90Jga8VP9wI+48wr8aN1kVnXtYgqb4dnRBXGjp8Nii0mDfx7ldVcdZuFj8OxQfc2I/EPuOi1syvfFo55KnRXVpZghTTABJ17Z7keRayEq0gBoSOaSubMn4IUAbHTv29ytAAvjksx9Qi9tN9EqHFdA4eCzkMomvUqhgAFig6NaXC+s2Qj8Vm96SqTXDK1OTaYJGlwQO6VNytlIx4N9pUwUOHwph6qmTYRTdBSNMTIiPBUhykHIihJM+7QfRRo1DT1u3xhVtqRupGpII5omoetg5vTg/4/t+yzMc0xexACNpCDIJHvdD454c4wZB9lLJcDR7OR4sPpfcj6Tcajqi/griZdRyE3Zp/t/g28FVxKn+JvMEdi5z4fx3yakmMslridgTr3R4SoRdM7NdoNHqdOo383JCtpl7jF91LDGWh0AgQO8gxPvZGU6JH1NI56J3+jl6FhsUNH2cN+fb1RhAdfXqsrFV8xuIPNW4DEQYJt1QUuaA4+SrHVHNfaQAbJ8bhw76m8pKOrMa8WIPJAV5Y0idT5JZRq/Q0X6M9whNmTvKQpqBYkHpKWRJGjWGuYboaoABc3VrqqGxLpNl1uJyjSOamwjfslDaKL6sBajBNR0e5VLqyEfikNUxYWQyiXYmosrEvCWIxgWTisYtLkvjiy5+NyGQb+7Le4bxYPEjXdpOhXEh5cZ8FMVHMOZpjbx2PRGHBSeFSX9PRsPjYMEQi6hi4uCuJ4Xx4POSoA07GbfwunwVc/hOifhnFODi+QrJbQX9+KG/objuKNzthUVMRG6VwApMHbSgunrPhss/FBskAjnI+6Jr156oLF0y5sh2U6zvyukcKLwkbOHxMgE7+qLa9c5wiqfqD4zB21rOuJ759hbTaiaLFkqYaHpGqgzUSa7qmEoKc6TY+Kto1OTgDyKCL0syxqDauMJ2EdnmhqrwqXVELUrpWwpA3Efxea43G0svzOrjHff7rumAPPZ0lZ/xX8Mn5Oei0ucILgDMj80CdRY22nopaNuzpxZFFpM1/g7inzKFxqAxwHNtswm+snvWoXGIlcH8CYq76Z/3N9HfZdw0HdNTonljrNkXNUIRGVWNoAiSSO6VPWxLoHFUje6qdJvqi/wCmnQz3QmYDEDnKDiHYHp0bjNYIxtdgMNaO0iU1V5IGZQ16AbIpV0Zu+y7+t/xb4JKsUEk36B+TnWcYDtDfwT/3GVxjnJhXfpJXRrydL+OvB2jsTKpqV53XKs4g4ayrP7vzBW1J/TJGzWrwga9dZz+K9qBrY1x5paKRxMOr17rPq1M3YoGSiKbYRUSqVE6YgKea11DMnzz0TUYCrggyF2vBsTmps7P2t3Lj6g2Wp8O40NPy3GP0ntN2+N1kiWeNxOs+Yl84bqlzvdvfJVuTUcIUCwjUg+9ov4qFQD8pJGtufv1Q5EKpz9YStDoZr8rgeYjw0+6PZiFl4rNlkQ7lzkc1dQxAIvI6KTVMr2jRFZS+cgBi8twB3iY7lT89awamsK4UxUWUKiIovmb2iUyA0E1KtkBUrKZxQBk6Dl70QeNxbG/UTAIn6tTzgb9wU2rHii+nXIMgwoYn4xdRqCm5gcA3NLTldJJBB20GvVYo4/SaSIc7sA+5WHiKzqr3PNsxmOQsAPAATuiky8cOz/SNnD8WDsY6sBka92n+JgSY30J6yvT6JkA8wvIcLQuOp5geZ07V61wnElzAXNDS68AhwEGDBFtlRIn8uKVUHswbomLKLRrPYiy8zmB9fcKLqRcZCOpxWCvbFuatoUwGkuVownMj1T16RsDsEuobBYaTcEdiZtEah3krRiMogAd91NmKP5hPZZDVBtgwjmkjS9n6E6OoLPEnuhMHIZ9XaVUasLpcaPV7RpSqHsQzMUFaMSDuhQOhFiaEi9RzLahssaFLMqC9QdUstqAJqdCqs5Co+Ym+atQAl+IBGl+fPuVBuolyYOW1Ab2A+IHNAbUEgCz7zbTMN+0fyteljmuggjt2/dcYXBTpVC38JI98lqISwp9HaOq6xB7/AEUHZj168lzv90OwtymfOFa3io/SUKJ/VJG62mTINgfXYpMw2U3ktNgZAje/MaaXWTS4s2fwwdOqv/vhEZWkDunryWcYvs2s/QecK43aQRO9j5qupQLTBieUx2arLq8UkFuUwdp9TH7JYfjOWIpM7SJJ7TqpuCKKE/RpNqwjgwFkgydDYiCRNyTHNc9V4q5xP+m3WwMkASTAja/PkmrcQqv/AEtnXKP3n2UFEb6pM3m1m5QfocToL3vBtMbHUbbrleNYmpVfLz+WABYtaD9MiIEgzGtx0ROd5BBcYPK0jlYKLcN0nqtqUhFR5ZmUsIeSPoYSNUWymB7+ykdPNMoFN/RRkANlu/DGPNKq1riYd9N9jNtdNx3rMpsG89Lx9uSvpYfMbyDtHktRObUlTPU6VUSI0V8e+a5z4dxhLMrrubbqY3XSU7onmyVOi6nA2/nkFRVBJkq9rFc14iHCUBTOFPomNOEe8A7QqnUwgayhrugSVvy0lgnzgSU0lWFqjC9xxJ2yGYqMqZCaFN44+UMsk15ZEuPVTpVyOqiQokJHij6G+/J7CzjR+geJUTiW8j4oWExCDxx9BXyMi8hD6zI3CrbVCqLVF1LkleGIy+VMKbJ0v2KTnRz70D8vqmzO5lK8Q6+U/KDRUU8yzi5wTiueSR42OvkxfZpNrQpisssYvtV7K4KTRlFmi/JpUqqJaZE89IWOyujW4+0AwN+qGo+5ucPwAqj6XNa4TZzom527PRDvoEGN+hBWZSqSbHzRFOqenh90NTW77C/lEb6hW0mzAJjrayo/rzAaSY7ZHh2I3BOLoDQ06mMwHS4JQ1A5uuSRYAIIcHWi49ntT0aYm6g95FnA206disbXEbdLdfVahNmWUsNOvd70Sdh49+4UP6k2nTpYrSwFcRYZjcncgbW9ShqK5tAtOjzBAN5iJjki8NRi435mfe6VB2Z02k9g21I7FpsgBxcZ58onQLUBzZW2rEOaYI3+62+G8fafpd9LvI9n7Lm8VWEaR00juWdUclkDVNcnq+HxQciAV55wXjxEMebjQk69J5rscNxYOF0hGUGjULbKkpU8UDvZOXoiDBqSr+eksY8ANO0RdUOppJL3EK0VlirISSWYoiFEhJJK0YRCWVJJajCyqOVJJBpGE5ijkTJJWuTCyJizmkkloA3y+xQfRHJJJCgkThxsU/y3DdJJDVBTaLadcjVvgSFazGD/ACHgR9kkkjiiiySXkJo4nNo4HtmfRX53DUeiSSVxRWGRvsm3FdqmMUmSU2ixaMSeaupYkpJIUK2H4atOhAI0trda2FqTOYzIki6SSVoAO8wTB3VBKZJBpUEqqNlSw3FqlH8DpEaOEjuE27kklOS4AdnwniXzGB7SQDqDz5LRGOKSSk+BWlYv6opJJJbYK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270" name="Picture 6" descr="https://encrypted-tbn3.gstatic.com/images?q=tbn:ANd9GcR0wrSeHxzuLzeBqF6xHKwKKaInGVBYkdi-pHDkzBIuo3UWFq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048" y="1727108"/>
            <a:ext cx="3473552" cy="2311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Bradley Hand ITC" pitchFamily="66" charset="0"/>
              </a:rPr>
              <a:t> The sterling qualities of gold foil should be recognised and no attempt made to displace it.</a:t>
            </a:r>
          </a:p>
          <a:p>
            <a:endParaRPr lang="en-IN" dirty="0" smtClean="0">
              <a:latin typeface="Bradley Hand ITC" pitchFamily="66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Bradley Hand ITC" pitchFamily="66" charset="0"/>
              </a:rPr>
              <a:t>Revival of permanent restorations </a:t>
            </a:r>
            <a:r>
              <a:rPr lang="en-US" dirty="0" smtClean="0">
                <a:latin typeface="Bradley Hand ITC" pitchFamily="66" charset="0"/>
              </a:rPr>
              <a:t>with use of gold, either direct or indirect is </a:t>
            </a:r>
            <a:r>
              <a:rPr lang="en-US" dirty="0" smtClean="0">
                <a:solidFill>
                  <a:srgbClr val="FFFF00"/>
                </a:solidFill>
                <a:latin typeface="Bradley Hand ITC" pitchFamily="66" charset="0"/>
              </a:rPr>
              <a:t>need of the hour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4994" name="Picture 2" descr="https://encrypted-tbn2.gstatic.com/images?q=tbn:ANd9GcTxiOjhuiFHmsLZ6yEGgxICeg6jJrllNeNA-PK-Jpn_ZOjiWJP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1905000"/>
            <a:ext cx="2514599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49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00063" y="2214563"/>
            <a:ext cx="8229600" cy="3500437"/>
          </a:xfrm>
        </p:spPr>
        <p:txBody>
          <a:bodyPr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Some of the components of composite were </a:t>
            </a:r>
            <a:r>
              <a:rPr lang="en-US" sz="3600" dirty="0" smtClean="0">
                <a:solidFill>
                  <a:srgbClr val="FFC000"/>
                </a:solidFill>
                <a:latin typeface="Bradley Hand ITC" pitchFamily="66" charset="0"/>
                <a:cs typeface="Andalus" pitchFamily="18" charset="-78"/>
              </a:rPr>
              <a:t>not tested for human use at the time of its introduction??</a:t>
            </a:r>
            <a:r>
              <a:rPr lang="en-US" sz="3600" dirty="0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</a:br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8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br>
              <a:rPr lang="en-US" sz="28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8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</a:br>
            <a:endParaRPr lang="en-US" sz="2800" b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643188" y="1500188"/>
            <a:ext cx="3482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Andalus" pitchFamily="18" charset="-78"/>
                <a:cs typeface="Andalus" pitchFamily="18" charset="-78"/>
              </a:rPr>
              <a:t>DO YOU KNOW ??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357188" y="396875"/>
            <a:ext cx="8501062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ndalus" pitchFamily="18" charset="-78"/>
                <a:cs typeface="Andalus" pitchFamily="18" charset="-78"/>
              </a:rPr>
              <a:t>                 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DO  YOU  KNOW 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??</a:t>
            </a:r>
          </a:p>
          <a:p>
            <a:endParaRPr lang="en-US" sz="26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sz="3200" dirty="0">
                <a:latin typeface="Bradley Hand ITC" pitchFamily="66" charset="0"/>
                <a:cs typeface="Andalus" pitchFamily="18" charset="-78"/>
              </a:rPr>
              <a:t>That some constituents of composite resin are </a:t>
            </a:r>
            <a:r>
              <a:rPr lang="en-US" sz="3200" b="1" dirty="0">
                <a:solidFill>
                  <a:srgbClr val="FFC000"/>
                </a:solidFill>
                <a:latin typeface="Bradley Hand ITC" pitchFamily="66" charset="0"/>
                <a:cs typeface="Andalus" pitchFamily="18" charset="-78"/>
              </a:rPr>
              <a:t>POTENTIALLY  CARCINOGENIC</a:t>
            </a:r>
            <a:r>
              <a:rPr lang="en-US" sz="3200" b="1" dirty="0" smtClean="0">
                <a:solidFill>
                  <a:srgbClr val="FFC000"/>
                </a:solidFill>
                <a:latin typeface="Bradley Hand ITC" pitchFamily="66" charset="0"/>
                <a:cs typeface="Andalus" pitchFamily="18" charset="-78"/>
              </a:rPr>
              <a:t>??</a:t>
            </a:r>
          </a:p>
          <a:p>
            <a:pPr algn="just"/>
            <a:endParaRPr lang="en-US" sz="3200" b="1" dirty="0" smtClean="0">
              <a:solidFill>
                <a:srgbClr val="FFC000"/>
              </a:solidFill>
              <a:latin typeface="Bradley Hand ITC" pitchFamily="66" charset="0"/>
              <a:cs typeface="Andalus" pitchFamily="18" charset="-78"/>
            </a:endParaRPr>
          </a:p>
          <a:p>
            <a:pPr algn="just"/>
            <a:endParaRPr lang="en-US" sz="3200" b="1" dirty="0">
              <a:solidFill>
                <a:srgbClr val="FFC000"/>
              </a:solidFill>
              <a:latin typeface="Bradley Hand ITC" pitchFamily="66" charset="0"/>
              <a:cs typeface="Andalus" pitchFamily="18" charset="-78"/>
            </a:endParaRPr>
          </a:p>
          <a:p>
            <a:pPr algn="just"/>
            <a:endParaRPr lang="en-US" sz="3200" b="1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US" sz="3200" b="1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US" sz="3600" b="1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US" sz="3600" b="1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US" sz="3600" b="1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2800" dirty="0">
              <a:solidFill>
                <a:srgbClr val="000000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2800" dirty="0">
              <a:solidFill>
                <a:srgbClr val="00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228600" y="2667774"/>
            <a:ext cx="89154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C000"/>
                </a:solidFill>
                <a:latin typeface="Bradley Hand ITC" pitchFamily="66" charset="0"/>
                <a:cs typeface="Andalus" pitchFamily="18" charset="-78"/>
              </a:rPr>
              <a:t>TEGDMA, UDMA and HEMA</a:t>
            </a:r>
            <a:r>
              <a:rPr lang="en-US" sz="3200" dirty="0" smtClean="0">
                <a:latin typeface="Bradley Hand ITC" pitchFamily="66" charset="0"/>
                <a:cs typeface="Andalus" pitchFamily="18" charset="-78"/>
              </a:rPr>
              <a:t> have been shown to cause </a:t>
            </a:r>
            <a:r>
              <a:rPr lang="en-US" sz="3200" dirty="0" smtClean="0">
                <a:solidFill>
                  <a:srgbClr val="FFC000"/>
                </a:solidFill>
                <a:latin typeface="Bradley Hand ITC" pitchFamily="66" charset="0"/>
                <a:cs typeface="Andalus" pitchFamily="18" charset="-78"/>
              </a:rPr>
              <a:t>DNA-damage and gene mutations </a:t>
            </a:r>
            <a:r>
              <a:rPr lang="en-US" sz="3200" dirty="0" smtClean="0">
                <a:latin typeface="Bradley Hand ITC" pitchFamily="66" charset="0"/>
                <a:cs typeface="Andalus" pitchFamily="18" charset="-78"/>
              </a:rPr>
              <a:t>in mammalian cells. </a:t>
            </a:r>
          </a:p>
          <a:p>
            <a:pPr algn="just"/>
            <a:endParaRPr lang="en-US" sz="3200" dirty="0" smtClean="0">
              <a:latin typeface="Bradley Hand ITC" pitchFamily="66" charset="0"/>
              <a:cs typeface="Andalus" pitchFamily="18" charset="-78"/>
            </a:endParaRPr>
          </a:p>
          <a:p>
            <a:pPr algn="just"/>
            <a:r>
              <a:rPr lang="en-IN" sz="3200" dirty="0" err="1" smtClean="0">
                <a:solidFill>
                  <a:srgbClr val="FFC000"/>
                </a:solidFill>
                <a:latin typeface="Bradley Hand ITC" pitchFamily="66" charset="0"/>
                <a:cs typeface="Andalus" pitchFamily="18" charset="-78"/>
              </a:rPr>
              <a:t>Benzoyl</a:t>
            </a:r>
            <a:r>
              <a:rPr lang="en-IN" sz="3200" dirty="0" smtClean="0">
                <a:solidFill>
                  <a:srgbClr val="FFC000"/>
                </a:solidFill>
                <a:latin typeface="Bradley Hand ITC" pitchFamily="66" charset="0"/>
                <a:cs typeface="Andalus" pitchFamily="18" charset="-78"/>
              </a:rPr>
              <a:t> peroxide</a:t>
            </a:r>
            <a:r>
              <a:rPr lang="en-IN" sz="3200" dirty="0" smtClean="0">
                <a:latin typeface="Bradley Hand ITC" pitchFamily="66" charset="0"/>
                <a:cs typeface="Andalus" pitchFamily="18" charset="-78"/>
              </a:rPr>
              <a:t>, a polymerization catalyst, has been found to </a:t>
            </a:r>
            <a:r>
              <a:rPr lang="en-IN" sz="3200" dirty="0" smtClean="0">
                <a:solidFill>
                  <a:srgbClr val="FFC000"/>
                </a:solidFill>
                <a:latin typeface="Bradley Hand ITC" pitchFamily="66" charset="0"/>
                <a:cs typeface="Andalus" pitchFamily="18" charset="-78"/>
              </a:rPr>
              <a:t>promote TUMORS in vitro.</a:t>
            </a:r>
          </a:p>
          <a:p>
            <a:pPr algn="just">
              <a:buFont typeface="Wingdings" pitchFamily="2" charset="2"/>
              <a:buChar char="ü"/>
            </a:pPr>
            <a:endParaRPr lang="en-IN" sz="2600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.                                                                                                                </a:t>
            </a:r>
            <a:endParaRPr lang="en-US" sz="26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IN" sz="26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just"/>
            <a:endParaRPr lang="en-US" sz="26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>
                <a:latin typeface="Bradley Hand ITC" pitchFamily="66" charset="0"/>
                <a:cs typeface="Andalus" pitchFamily="18" charset="-78"/>
              </a:rPr>
              <a:t>Some components like </a:t>
            </a:r>
            <a:r>
              <a:rPr lang="en-IN" dirty="0" err="1" smtClean="0">
                <a:latin typeface="Bradley Hand ITC" pitchFamily="66" charset="0"/>
                <a:cs typeface="Andalus" pitchFamily="18" charset="-78"/>
              </a:rPr>
              <a:t>methacrylic</a:t>
            </a:r>
            <a:r>
              <a:rPr lang="en-IN" dirty="0" smtClean="0">
                <a:latin typeface="Bradley Hand ITC" pitchFamily="66" charset="0"/>
                <a:cs typeface="Andalus" pitchFamily="18" charset="-78"/>
              </a:rPr>
              <a:t> acid and </a:t>
            </a:r>
            <a:r>
              <a:rPr lang="en-IN" dirty="0" err="1" smtClean="0">
                <a:solidFill>
                  <a:srgbClr val="FFC000"/>
                </a:solidFill>
                <a:latin typeface="Bradley Hand ITC" pitchFamily="66" charset="0"/>
                <a:cs typeface="Andalus" pitchFamily="18" charset="-78"/>
              </a:rPr>
              <a:t>camphoroquinone</a:t>
            </a:r>
            <a:r>
              <a:rPr lang="en-IN" dirty="0" smtClean="0">
                <a:solidFill>
                  <a:srgbClr val="FFC000"/>
                </a:solidFill>
                <a:latin typeface="Bradley Hand ITC" pitchFamily="66" charset="0"/>
                <a:cs typeface="Andalus" pitchFamily="18" charset="-78"/>
              </a:rPr>
              <a:t> have been shown to cause GENOTOXICITY.</a:t>
            </a:r>
            <a:r>
              <a:rPr lang="en-US" dirty="0" smtClean="0">
                <a:solidFill>
                  <a:srgbClr val="FFC000"/>
                </a:solidFill>
                <a:latin typeface="Bradley Hand ITC" pitchFamily="66" charset="0"/>
                <a:cs typeface="Andalus" pitchFamily="18" charset="-78"/>
              </a:rPr>
              <a:t> </a:t>
            </a:r>
          </a:p>
          <a:p>
            <a:pPr algn="just"/>
            <a:endParaRPr lang="en-US" dirty="0" smtClean="0">
              <a:latin typeface="Bradley Hand ITC" pitchFamily="66" charset="0"/>
              <a:cs typeface="Andalus" pitchFamily="18" charset="-78"/>
            </a:endParaRPr>
          </a:p>
          <a:p>
            <a:pPr algn="just"/>
            <a:r>
              <a:rPr lang="en-US" dirty="0" smtClean="0">
                <a:latin typeface="Bradley Hand ITC" pitchFamily="66" charset="0"/>
                <a:cs typeface="Andalus" pitchFamily="18" charset="-78"/>
              </a:rPr>
              <a:t>Resin composites have been shown to release </a:t>
            </a:r>
            <a:r>
              <a:rPr lang="en-US" dirty="0" smtClean="0">
                <a:solidFill>
                  <a:srgbClr val="FFC000"/>
                </a:solidFill>
                <a:latin typeface="Bradley Hand ITC" pitchFamily="66" charset="0"/>
                <a:cs typeface="Andalus" pitchFamily="18" charset="-78"/>
              </a:rPr>
              <a:t>formaldehyde which is considered as a possible carcinogen</a:t>
            </a:r>
            <a:endParaRPr lang="en-IN" dirty="0">
              <a:solidFill>
                <a:srgbClr val="FFC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01687" y="2286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               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100" b="0" dirty="0" smtClean="0">
                <a:solidFill>
                  <a:schemeClr val="tx1"/>
                </a:solidFill>
                <a:latin typeface="Bradley Hand ITC" pitchFamily="66" charset="0"/>
                <a:cs typeface="Times New Roman" pitchFamily="18" charset="0"/>
              </a:rPr>
              <a:t>Composite is </a:t>
            </a:r>
            <a:r>
              <a:rPr lang="en-US" sz="3100" b="0" dirty="0" err="1" smtClean="0">
                <a:solidFill>
                  <a:schemeClr val="tx1"/>
                </a:solidFill>
                <a:latin typeface="Bradley Hand ITC" pitchFamily="66" charset="0"/>
                <a:cs typeface="Times New Roman" pitchFamily="18" charset="0"/>
              </a:rPr>
              <a:t>Cytotoxic</a:t>
            </a:r>
            <a:endParaRPr lang="en-US" sz="3100" b="0" dirty="0" smtClean="0">
              <a:solidFill>
                <a:srgbClr val="C00000"/>
              </a:solidFill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</a:t>
            </a:r>
          </a:p>
          <a:p>
            <a:pPr algn="just">
              <a:buFont typeface="Wingdings 2" pitchFamily="18" charset="2"/>
              <a:buNone/>
            </a:pPr>
            <a:r>
              <a:rPr lang="en-US" dirty="0" smtClean="0">
                <a:latin typeface="Bradley Hand ITC" pitchFamily="66" charset="0"/>
                <a:cs typeface="Andalus" pitchFamily="18" charset="-78"/>
              </a:rPr>
              <a:t>   An in vitro evaluation of the </a:t>
            </a:r>
            <a:r>
              <a:rPr lang="en-US" dirty="0" err="1" smtClean="0">
                <a:latin typeface="Bradley Hand ITC" pitchFamily="66" charset="0"/>
                <a:cs typeface="Andalus" pitchFamily="18" charset="-78"/>
              </a:rPr>
              <a:t>cytotoxicity</a:t>
            </a:r>
            <a:r>
              <a:rPr lang="en-US" dirty="0" smtClean="0">
                <a:latin typeface="Bradley Hand ITC" pitchFamily="66" charset="0"/>
                <a:cs typeface="Andalus" pitchFamily="18" charset="-78"/>
              </a:rPr>
              <a:t> of 35 dental resin composite monomers and additives indicated moderate to severe </a:t>
            </a:r>
            <a:r>
              <a:rPr lang="en-US" dirty="0" err="1" smtClean="0">
                <a:latin typeface="Bradley Hand ITC" pitchFamily="66" charset="0"/>
                <a:cs typeface="Andalus" pitchFamily="18" charset="-78"/>
              </a:rPr>
              <a:t>cytotoxic</a:t>
            </a:r>
            <a:r>
              <a:rPr lang="en-US" dirty="0" smtClean="0">
                <a:latin typeface="Bradley Hand ITC" pitchFamily="66" charset="0"/>
                <a:cs typeface="Andalus" pitchFamily="18" charset="-78"/>
              </a:rPr>
              <a:t> effects </a:t>
            </a:r>
          </a:p>
          <a:p>
            <a:pPr algn="just">
              <a:buFont typeface="Wingdings 2" pitchFamily="18" charset="2"/>
              <a:buNone/>
            </a:pPr>
            <a:r>
              <a:rPr lang="en-US" dirty="0" smtClean="0">
                <a:latin typeface="Bradley Hand ITC" pitchFamily="66" charset="0"/>
                <a:cs typeface="Andalus" pitchFamily="18" charset="-78"/>
              </a:rPr>
              <a:t>                                            </a:t>
            </a:r>
            <a:r>
              <a:rPr lang="en-US" i="1" dirty="0" smtClean="0">
                <a:solidFill>
                  <a:srgbClr val="FFFF00"/>
                </a:solidFill>
                <a:latin typeface="Bradley Hand ITC" pitchFamily="66" charset="0"/>
                <a:cs typeface="Andalus" pitchFamily="18" charset="-78"/>
              </a:rPr>
              <a:t>(</a:t>
            </a:r>
            <a:r>
              <a:rPr lang="en-US" i="1" dirty="0" smtClean="0">
                <a:solidFill>
                  <a:srgbClr val="FFFF00"/>
                </a:solidFill>
                <a:latin typeface="Bradley Hand ITC" pitchFamily="66" charset="0"/>
              </a:rPr>
              <a:t>Journal of Biomedical Material Research, 1998</a:t>
            </a:r>
            <a:r>
              <a:rPr lang="en-US" i="1" dirty="0" smtClean="0">
                <a:solidFill>
                  <a:srgbClr val="FFFF00"/>
                </a:solidFill>
              </a:rPr>
              <a:t>)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7042" name="Picture 2" descr="https://encrypted-tbn0.gstatic.com/images?q=tbn:ANd9GcSzp8cxUmcWE2pWucbux9k-mkuXbRip8Cn4boPw0gCITSQ9S1DVM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2862703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en-US" sz="2800" dirty="0" smtClean="0">
                <a:latin typeface="Bradley Hand ITC" pitchFamily="66" charset="0"/>
                <a:cs typeface="Times New Roman" pitchFamily="18" charset="0"/>
              </a:rPr>
              <a:t>    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TEGDMA and the </a:t>
            </a:r>
            <a:r>
              <a:rPr lang="en-US" dirty="0" err="1" smtClean="0">
                <a:latin typeface="Bradley Hand ITC" pitchFamily="66" charset="0"/>
                <a:cs typeface="Times New Roman" pitchFamily="18" charset="0"/>
              </a:rPr>
              <a:t>photostabiliser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 2-hydro-4- </a:t>
            </a:r>
            <a:r>
              <a:rPr lang="en-US" dirty="0" err="1" smtClean="0">
                <a:latin typeface="Bradley Hand ITC" pitchFamily="66" charset="0"/>
                <a:cs typeface="Times New Roman" pitchFamily="18" charset="0"/>
              </a:rPr>
              <a:t>methoxybenzophenone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 (HMBP) are </a:t>
            </a:r>
            <a:r>
              <a:rPr lang="en-US" dirty="0" err="1" smtClean="0">
                <a:latin typeface="Bradley Hand ITC" pitchFamily="66" charset="0"/>
                <a:cs typeface="Times New Roman" pitchFamily="18" charset="0"/>
              </a:rPr>
              <a:t>cytotoxic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 and inhibit cell growth  </a:t>
            </a:r>
            <a:r>
              <a:rPr lang="en-US" i="1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(Journal of Dental Research 2003) </a:t>
            </a: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6018" name="Picture 2" descr="https://encrypted-tbn3.gstatic.com/images?q=tbn:ANd9GcSMsb4iQg1oY5nXztunYYcHR4BW0WZZIkkUFp5xZIEnU0NHC5S0c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2934344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319087"/>
            <a:ext cx="5111750" cy="5853113"/>
          </a:xfrm>
        </p:spPr>
        <p:txBody>
          <a:bodyPr>
            <a:normAutofit/>
          </a:bodyPr>
          <a:lstStyle/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Dental education program </a:t>
            </a:r>
            <a:r>
              <a:rPr lang="en-US" sz="3400" dirty="0" smtClean="0">
                <a:latin typeface="Bradley Hand ITC" pitchFamily="66" charset="0"/>
                <a:cs typeface="Times New Roman" pitchFamily="18" charset="0"/>
              </a:rPr>
              <a:t>and its content should be a </a:t>
            </a:r>
            <a:r>
              <a:rPr lang="en-US" sz="3400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reflection of the anticipated requirements </a:t>
            </a:r>
            <a:r>
              <a:rPr lang="en-US" sz="3400" dirty="0" smtClean="0">
                <a:latin typeface="Bradley Hand ITC" pitchFamily="66" charset="0"/>
                <a:cs typeface="Times New Roman" pitchFamily="18" charset="0"/>
              </a:rPr>
              <a:t>a dentist must possess to render </a:t>
            </a:r>
            <a:r>
              <a:rPr lang="en-US" sz="3400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high quality services to the patients he/she should serve</a:t>
            </a:r>
            <a:r>
              <a:rPr lang="en-US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3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http://i.ytimg.com/vi/3oCxoLmUNkc/hqdefault.jpg"/>
          <p:cNvPicPr>
            <a:picLocks noChangeAspect="1" noChangeArrowheads="1"/>
          </p:cNvPicPr>
          <p:nvPr/>
        </p:nvPicPr>
        <p:blipFill>
          <a:blip r:embed="rId2"/>
          <a:srcRect l="4931" t="11111" r="5069" b="8889"/>
          <a:stretch>
            <a:fillRect/>
          </a:stretch>
        </p:blipFill>
        <p:spPr bwMode="auto">
          <a:xfrm>
            <a:off x="266700" y="1981200"/>
            <a:ext cx="37719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7687"/>
            <a:ext cx="5111750" cy="5853113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The debate is between conserving the tooth tissue to place a plastic restoration </a:t>
            </a:r>
          </a:p>
          <a:p>
            <a:pPr>
              <a:buNone/>
            </a:pPr>
            <a:r>
              <a:rPr lang="en-US" dirty="0" smtClean="0">
                <a:latin typeface="Bradley Hand ITC" pitchFamily="66" charset="0"/>
              </a:rPr>
              <a:t>                     </a:t>
            </a:r>
            <a:r>
              <a:rPr lang="en-US" dirty="0" smtClean="0">
                <a:solidFill>
                  <a:srgbClr val="FFFF00"/>
                </a:solidFill>
                <a:latin typeface="Bradley Hand ITC" pitchFamily="66" charset="0"/>
              </a:rPr>
              <a:t>OR</a:t>
            </a:r>
          </a:p>
          <a:p>
            <a:r>
              <a:rPr lang="en-US" dirty="0" smtClean="0">
                <a:latin typeface="Bradley Hand ITC" pitchFamily="66" charset="0"/>
              </a:rPr>
              <a:t>To make a proper cavity design as per guidelines of tooth preparation and place a life long holding restoration.</a:t>
            </a:r>
            <a:endParaRPr lang="en-IN" dirty="0">
              <a:latin typeface="Bradley Hand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9090" name="AutoShape 2" descr="data:image/jpeg;base64,/9j/4AAQSkZJRgABAQAAAQABAAD/2wCEAAkGBxAQEBAUEBQUFRUQEA8UDxAUEA8PEBAQFBQWFhQUFBQYHCggGBolHBQUITEhJSkrLi4uFx8zODMsNygtLisBCgoKDg0OGxAQGiwkHCUsLCwsLC4sLCwsLCwsLCwsLCwsLCwsLCwsLCwsLCwsLCwsLCwsLCwsLCwsLCwsLCwsLP/AABEIALcBEwMBIgACEQEDEQH/xAAcAAABBQEBAQAAAAAAAAAAAAAAAQIDBAUGBwj/xAA+EAABAwIEAwUFBgQFBQAAAAABAAIRAyEEBRIxBkFREyJhcYEjMpGhsQcUUnLR8BVCYsFDgqLh8RY0Y5KT/8QAGgEAAgMBAQAAAAAAAAAAAAAAAAECAwQFBv/EACgRAAICAQMEAgEFAQAAAAAAAAABAhEDEiExBBMyQSJRcRQzQmHwI//aAAwDAQACEQMRAD8A8fSwhC1EASpEqABCEqYDqYumkJ9LdNKivIm/BCQlhCFMgEJYQhMAhEBKhAgAQhCYAhKhAAhCEACVm6ROZulLhko+SEfuUiV+5SIXAS5YIQhMiCE5rSSALk7DqVKKTQYcecGLgeqjKSjyNKyBItOllzXCxIPXuuB+CqYnCuZvcdR/fooxyRlwwcWishOSKYhsISoQMRCEJAMQhKogCEKfDUdUk7DdJtJWxpEUbE2HWJ+AUs0APeeT+RrQP9RUOJdP9h0TKOGc6ANzsFQ8jJUWKRZ+L00wm1GEG/PbofJX28L4kidIv/UrjeHMW3D1XuYdFJup1w4tAI7w8OvglDMtXJNwlXBhIQhaykVCEIAEqRKmAJUiVMQIQhAAhKkQAJzN0idT3SlwyUPJCP3KanP3KRC4CXLBCEJkTo+Dcup1X1HVNmNAa0GNTnb36R9V0oyai3ZrR07oK5Th7MH0mu0taRql7nGIbYQPGT9F0mZ1X1GU3se5gcAYYWzfmZXH6pyeWr2OjgSULrcdjMradOkCxFwFkZhlpYXyJBb9f3K3MgrVXCKgcfwucGh/k7SSCFPnGFk7gNLe847NvCqhPQ6HOGrc8we2CR0KRbfFGUjDPZpMio2bmbgNv5HUPgViLtY5qcVJHPnBwlpYiClSKRERCEIGMQhCgME6tVIaAD5x8/oEiirNO48lXkWw48jW1CVrZRSJeDHMKXJMiNVnaTzMANJsIkk8rmOfPouqwGWMa3YyIvFo5n6LJKa4NEMT2bNTCVGuY3rFwtjJ6xDi2Ja4Q4bgtO4K595bSbqMneGi5J6BQ4LNcS6o3Q0U2zDi7UXwfgslb2btqo47iHK3YTE1aJEBrpp9DSddhHW1vMFZy1eKKlR2Lrdr7zXaYnUA0XaAYEiDIsN1lLtQbcU2cmdanQIQlUiIIQlTECEIQAIQhMBUIQgATqe6an091GXDJw8kI7cpqc7cpqa4FLlioQhMib3CVCnUfUbUvDWuaOu+r+y61mOa4htJj4gb02taBtpuZ28CvPMBinUajXt3afiOYXSHHVnvDhUaATLW6CZHK+0ReVy+sxPXq9M39NP417OvZWAH7kIxFUkNAEyb25dd/JUaFY6bwZ3dt8lLg6xqPGkTcNaBJLnE2AHNc/2azgOIcw7eradNOWsmxN7kjl5eCy1vcbZJUwWNrUqojURVZtBZV70DydrZ/kKwV6HHFRgkjkTk5SbYJEqFMgJCRKhIBvZpezWhl2B7UwCBfZaObZQGd4EAR803oTokotqznuzTm0pIHVOSVDDSegPxUpQjW5FNnYZNQFNgp1BpkyDAIBHnbmtsVdMAWgQYMi1lq5nkQpUcNVZL6VXD0Cyrd0v7NuoPPIkyfXwK5qriIddcHJakzs4mnBF/tgDJFgfinVca2Ja0gCZIBN/S6pjENsVNSpd46qkAtOhui2qLSQQf+VCK33JujluLX0qtWm+nOs04rgjT7sdmSDz0mPJrfXC7JdhRyjtK9dznavaVG7EEBp0t3vsALrFzXLuxce8Dfbou7hUElH2cjLbk5GT2SXslIpKLNRAJiea0aIlJX7JL2a67D8OzRdcEm4d0C5zGYfs3aZBjmFCOiTpEnFoqdkjs1KrWAwZrOgEA+Km4RW7IlDsyjsyuqzPh8tY0ggQO94rnHNgkdFGChPgbTRB2ZS9mVKtbKModWLTbTN+qlKMIq2Ct8GJ2RSspmVt5vk7qTnG2nl1WUFFxjKLaJRtSRC6mZSdmVMt7Kcic/vOgtLbeabjCMbYt2zm+zKOzK0swy99E96N7KmpLHFq0Rdoh7MrdyDG6dNPQXvc8NpARcuNm38SspolaWQ5iMLiKVXQHupFz2tOxeGkMJ8A8sPos/VY8WipMtwykpfE6DKWYnMHtpYdhM3P8rWt6vPIL0arRwfDuD+8Yk9rXjTRYLF9Uj3KQOw6vPKesGv8AZxxhgWZZiKtRrKLsGScWWUwwVi49x7ALEuJDdI2dYAAheL8Z8UV8zxTq9awEtoUZltClNmjq7mXcz4AAc3Hiity7LklekizriCtjcRVr4p0uqm8ToptHuMYOTR+pNyVTLD+hGxWdUMqzhcWWiIkLXCdclDVk+lJCnBBEt9R0SLbGEZK0yt7EEIVkUyeSE+2vsAwGKFJ+rpsrWNzU1mQ7cGyxoTmstJ2+Z8lnc43bRNXVE0/JVquImw2+qjrVSbbDkFGqcmZy29DSo9a+x7jZjB/DsbDqNUxhXPgtY93+C6f5XH3ehtzEdZxLwA4Fz8H3huaLnd4fked/J1/Er57X0d9kPF/8QwvZ1nTiMMA2rO9WmZ0VPE2g+InmFnlBS5LIZJQ4PM20K/bCk1pdUL9HYwWv1fhvta903/qMUXOa9nepVHMcCAdL2Etc0+RBC7/7SOJPuOPwr6DPaCi9rYpNP3mpUcA2m98atLA0nSDJNRg6kcH9omXU6WNbXpgClmGqsQCHBtfVqqt1C383Lm0qP6dVbLn1MvSM+tn9RzqtVjCO0cHE6SBAAHK3JZOYYwVnauoutXXSBAhxvDu81sjY20lc1VZDnDoZHkf95+K14clOqM07ZNKUEKtCIWvu/wBFdHS0uIXNa1gHdAgrGrPBcSOZlVIRCjGSjwhttliVYwVYMe1x5LPSwpPJfoR0eNz41mOY4R+GFiqslhKMlHhA7fJYWrkuZDD6juTsOSwoVjA06bntFZ7mMvqc0anbGIHnCc8ia3Q4p3sa2dZmMRpOxG45LLCtU8HReSKb6jiLxAmOZMNUjMpB9ypMcok+sFZ31eOMdO6Lo4ZuSZQW3ledDD04Akk38AszHZRXpDURqb+JsuDfzDcfRZ9+qu7sMkftFTTizVzbFCrULhNxt0VNVpPVKm82lUkRqzTywAtc7u3eQAY2b4m28qvjXDUdNpABgAC07fH5KSll9dlKXMeByBEEmOkyNuiq4qhVYwVHtc1r2t0k3BdpEgH1Jj6rm5JandmrEqdnR8ZZ4x2Fy/A0Gimylh8PVxQmA7FVWBwDyfwh+ok83391cfjKGl7mamP0n36btdN35XQJHL0UT6hJJJJJMkm5JPMpNUeqmUsNKVohNcTyQPE+iAJ6dUg2CuAys4X3MBWaZIAjZaennpbTIyRbbVcBYpVV1FC1a4kNyEJlaoT5cgnO2UK52R7liEhCEoVYxGrX4XzypgMVSr0ye4YqNH+JRd77I52uPEA8lkxCVAHvPHmKbXwDXUXM1VquHdhqpLdBOoPEF1rtbF7d6DaVweZufictrAlpdgara1KkGupvw9OdFagWOFmtkkAEwGkWsFTyHO2VMvq4WuHO+7uZVo6SA/sXP0VA2bEsNQPg7jULRI28mol5GuHtNBzfvDfcxOHc3szSqTfW2Rv3hpgyNJFyrttsEm5UjM4aZTq0jIEueBqMlwmIgzb3vkuSqggid4cx35h/wV6fk+VswbNNFsugSS7dw3c4/p4LD+0RgdSpVXFprNqNZVLWxDS0uaD5aXbye8skMycqRonhko22cUhKYNxsfkUi6KdqzIxUJEqYgQhKgAQtPLsjrViLFjT/ADuaduobuf3ddjg+GsGzQNHaOIMve5xby3bZvXlyVOTqIQ2LseGU+DzuUgIK7fOs3p4SoaVPDsaQ0ExSaxt7ggxfzA5LnM2zmpiQ0PDAGkkQ2HSRBl3TwThklL+OwTxxj/Lf6I8oxGh5lwaHC7i3ULbc/Fb4fBILxqDoPcLfkb/Fck0xty2WgzNaxgF23PmqOpwOT1RLunypfFnVUcX47eYWbmmVsrO1MhjovA7rj1I5HxWX/FzzBPqP0V7LM3YTpc06nWpnUI1SILp3Avbnss0ceWDtbF054pKnuYWKw7qbi18SOhBstLhge3nm1ji3wJhpJ9CfisrPKrDXf2YIDe6SXl5c8bmYHlEciky3M3UX6o1WIImLGP0WrJKUoNezHDSpp+juMa6GE6n6mgwBBA85C4fOcWXvDJkMkm/d1H+nlH91q4niGm6mRpdykAkEX6Tdc1VqanOP4iT4xy/ssuGDT3NGfImqTFAm6bpkzyCcSnBajKRkfuwQCOoUhIRqagBQWeasU9lVe4cirdMWHkrMXImKhCFoIkBURClKiJWSfJNcDSmTBT0x6gBMCkdZRtcpA5ADsNiXUntewwWmxgOFwQQQQQQQSCDYgru+GsSC0mm3QHEuLQ4ubrgNJE3AtYEmJ3K8/IXdcOOb2LOz6QZ/FznxlV5pPRRf06+dnW4TFiwJ87wsvjtlRmCr6BT7N4pa+97Q+0ZB0xEzA3m88lFiKwp957g0eJAjqSuU4ozR1UNAcRTLTDNgS1xhzh1IIWfFG5Was81GNM56k9w2+ExKtNNlnsKl+8EERt06rfCek5rRdR+94VP7w6Ux9Qkqx5voWkuvqNbufQb+vRa/CxpvdULmguZo0AguIBmSBtNuloXMSruUVagqsbTcGmo5rZMaSTYBxOwv81TOcpKrLMdKSbPQXZvoBDWuLo/DJ9eUJMDj8YS51bsqVMEQ8jW4k7ANneOq5fMsTWpVatFz5NNwDiIgkgGQByv8lTbiXj+Y7z1vtN+aqj002r2Nn6nGvs6DjXMG1nUQ2Doa+XRD+8RYgWAtIHiuaSveSSSSSdyTJSLdjhoiomHJPXJyBPpbpifS3Up+LDH5oad0yqRBlPKixDC4QEPxI+yoSkDkPY5u6ZqWR7EiUFIQmFyklADZ3UjSo3FPa4A+iYD5Ub6g2CRxB2TXMQwBovbc+l179kvC+UNoMGKoNFRgDXFwf7Qge8vBKJaSA4XkQZhda3jTMR/jk+bWn+yhKGSXgSWn2epVslyQOIGGaRyPfE/JKvLT9oOZC3aj/wCbUKqsv+Y6h9nMKI81PoKhqiFqm0+COlpbohIKRBQAqxDQU8BKwQnSgAhbHD+d/dS4OBc1xBt7zTsSBIm3LwCxpSEpNJqmSjJxdo3uL5L6MnWHAuZWbq7OtTJsdJ91wMtI5bHaTjVxAMeCsV8RNGmJJiWuaR7rg5pa4dQWiPNnkoHt1GOv6KTq9uAtye/JTBQE6tSc3cevI+qRjHHYE+QKjYaXdUKCklStwbzyjzUzcF1J+ia3H25fRTJTmscdgtBtADYKTSrFCPti0y+mV6NN+oueZLpLiSXFxJkknqrCIRCui4pUmRcJfQiVEIhS1L7Fol9An0t0xPptcfdBPkJKUmqY4JqSdCimSpBRbzKjOrmx/wACml45g/AqHcE0JmFNpYY3bf8AX5LGJWz2jVUq4Rpu0x4bhVTV7jRUgpZhSubc+n7+Sa9qgAzUlJSBicGoAcwJ0fEfMJAnuGxCYCUm95vmtaixs94Hx6rPouErp8ze0MZZksYLtFnTpi/UCVYnUdhxq9zLqUWEkg/Ft0K8cUf/AAiwtp8EKslaM6FQzBtx4/2V7Uq+MbLfIz6c1jxupHV6mGrGzNeeSUFMO5RqWs446UalHqSXSGSSiQmhqeGoAR52+StYMzUHr9CqrhcT1HwVjBGKjfX6FKfiyzD+5H8o1oTtKZqS6liO5sPhIQm6kmtA7QFqIS6kkoEJCXSjUguQGwaU1wTgUjimIatvhQTVd+QrDLlucHu9s78hSn4sjKqNrEZvRovLXgzY+7IumHO8Gdx8WLH4qtWB/pWGXqEYJqytQTW52n8Sy92+n/0VXMa+ANKro7PX2b9AiDq0mPmucwF3j1UOOME+JVkYfJK2U5IpJ/gzX7ppRuT4FBW85YkJYQhAApaZ5dVEngpgSYdg1AHxjxV98nckrOaYqDxg/O60dSz5W09jf0kITi9SKNTEGShQ1W94+ZQrU3RkklbLmtBeoNSSVn0nS7hWq04Jjqoy0qw4XQ4LRRy2Vw1OATyEkJkQShNTkANqclNQ94KJwU9N1h6fFJolF07LmtL2irakalm0nW7hYNRGtVtSNSNIu4WdSXtFV1pQ9GkfcLOtGtQakSjSHcJ+0Qaig1JC9GkfcJS5bnB7/bu/IVzjnrb4Pqe3P5Co5F8GRU7Za4uf7QLn9S2uL6ntG+qwO0RjXxQnKnRqZGZrN8im502KhTMjq+3Z6qxn7QHg9ZlSiv8AoirLL4s55jrv/MU9Q0Dc+KmWtHOBCEJgCAEJQgB1Q+6ehhW+0CpV/dPhBT9Sqyq6NXTT02Djc+aE2UiaKnyTQjSjWEocqTdsRDmUwp7yoytBzWIhCSECApUiEAKE6iJb5H6FNS4Y2d5lA0WEQpGtsgtWd8nSStEMJFMWJhYnYnEjQn6EaUWKmNBTiUQlAQCI5RKcWpQ1AqIiVucH/wDcf5HLGLFs8KNivP8AQ5RyeDHFPUScXn2jfIrAXW53lFau8Gm0uDbGPFIzhmozT7J7p3JaTChCcVFWxT8mc9lciqwgGxvZXeJHXkfhP7+a2n0alMwKFXpak6PosDiWQe8IMCxBHP8A2U8bUp2V5doMw6W4U6rsVgFakYwQhEoAEIQmBIRIUdN3dHknsKSmzfzP1UJ8F2HyEQlIQkJ8lrsgkdSgIQs6e50ZRVMrPUZSoWo5TGpdSEIENShCEDFCbhTdyEIBGnhxLQpdKELJPlnYxL4L8BoTTTQhKyelCGmm9mlQnZHSrE7NJoQhFi0oTQkDEITsWlCli0cgEVv8pQhRk/iwpWa2Jz99F5aBaxkGJU1Hjmo23eHqChCgsUGt0RZpYf7Q3iJnaLgFcjx5mJxFdroA9mwQLTdxJ/1fJKhTxY4xnaKOo8DIwWU1KmwHxCKmBewkGLeKELRqd0ZNKoruEIQhWWVhKQuCEJgPpvB9An0byRsbhCFXN7GnDFWn+Rrt0IQmiuX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9092" name="AutoShape 4" descr="data:image/jpeg;base64,/9j/4AAQSkZJRgABAQAAAQABAAD/2wCEAAkGBxAQEBAUEBQUFRUQEA8UDxAUEA8PEBAQFBQWFhQUFBQYHCggGBolHBQUITEhJSkrLi4uFx8zODMsNygtLisBCgoKDg0OGxAQGiwkHCUsLCwsLC4sLCwsLCwsLCwsLCwsLCwsLCwsLCwsLCwsLCwsLCwsLCwsLCwsLCwsLCwsLP/AABEIALcBEwMBIgACEQEDEQH/xAAcAAABBQEBAQAAAAAAAAAAAAAAAQIDBAUGBwj/xAA+EAABAwIEAwUFBgQFBQAAAAABAAIRAyEEBRIxBkFREyJhcYEjMpGhsQcUUnLR8BVCYsFDgqLh8RY0Y5KT/8QAGgEAAgMBAQAAAAAAAAAAAAAAAAECAwQFBv/EACgRAAICAQMEAgEFAQAAAAAAAAABAhEDEiExBBMyQSJRcRQzQmHwI//aAAwDAQACEQMRAD8A8fSwhC1EASpEqABCEqYDqYumkJ9LdNKivIm/BCQlhCFMgEJYQhMAhEBKhAgAQhCYAhKhAAhCEACVm6ROZulLhko+SEfuUiV+5SIXAS5YIQhMiCE5rSSALk7DqVKKTQYcecGLgeqjKSjyNKyBItOllzXCxIPXuuB+CqYnCuZvcdR/fooxyRlwwcWishOSKYhsISoQMRCEJAMQhKogCEKfDUdUk7DdJtJWxpEUbE2HWJ+AUs0APeeT+RrQP9RUOJdP9h0TKOGc6ANzsFQ8jJUWKRZ+L00wm1GEG/PbofJX28L4kidIv/UrjeHMW3D1XuYdFJup1w4tAI7w8OvglDMtXJNwlXBhIQhaykVCEIAEqRKmAJUiVMQIQhAAhKkQAJzN0idT3SlwyUPJCP3KanP3KRC4CXLBCEJkTo+Dcup1X1HVNmNAa0GNTnb36R9V0oyai3ZrR07oK5Th7MH0mu0taRql7nGIbYQPGT9F0mZ1X1GU3se5gcAYYWzfmZXH6pyeWr2OjgSULrcdjMradOkCxFwFkZhlpYXyJBb9f3K3MgrVXCKgcfwucGh/k7SSCFPnGFk7gNLe847NvCqhPQ6HOGrc8we2CR0KRbfFGUjDPZpMio2bmbgNv5HUPgViLtY5qcVJHPnBwlpYiClSKRERCEIGMQhCgME6tVIaAD5x8/oEiirNO48lXkWw48jW1CVrZRSJeDHMKXJMiNVnaTzMANJsIkk8rmOfPouqwGWMa3YyIvFo5n6LJKa4NEMT2bNTCVGuY3rFwtjJ6xDi2Ja4Q4bgtO4K595bSbqMneGi5J6BQ4LNcS6o3Q0U2zDi7UXwfgslb2btqo47iHK3YTE1aJEBrpp9DSddhHW1vMFZy1eKKlR2Lrdr7zXaYnUA0XaAYEiDIsN1lLtQbcU2cmdanQIQlUiIIQlTECEIQAIQhMBUIQgATqe6an091GXDJw8kI7cpqc7cpqa4FLlioQhMib3CVCnUfUbUvDWuaOu+r+y61mOa4htJj4gb02taBtpuZ28CvPMBinUajXt3afiOYXSHHVnvDhUaATLW6CZHK+0ReVy+sxPXq9M39NP417OvZWAH7kIxFUkNAEyb25dd/JUaFY6bwZ3dt8lLg6xqPGkTcNaBJLnE2AHNc/2azgOIcw7eradNOWsmxN7kjl5eCy1vcbZJUwWNrUqojURVZtBZV70DydrZ/kKwV6HHFRgkjkTk5SbYJEqFMgJCRKhIBvZpezWhl2B7UwCBfZaObZQGd4EAR803oTokotqznuzTm0pIHVOSVDDSegPxUpQjW5FNnYZNQFNgp1BpkyDAIBHnbmtsVdMAWgQYMi1lq5nkQpUcNVZL6VXD0Cyrd0v7NuoPPIkyfXwK5qriIddcHJakzs4mnBF/tgDJFgfinVca2Ja0gCZIBN/S6pjENsVNSpd46qkAtOhui2qLSQQf+VCK33JujluLX0qtWm+nOs04rgjT7sdmSDz0mPJrfXC7JdhRyjtK9dznavaVG7EEBp0t3vsALrFzXLuxce8Dfbou7hUElH2cjLbk5GT2SXslIpKLNRAJiea0aIlJX7JL2a67D8OzRdcEm4d0C5zGYfs3aZBjmFCOiTpEnFoqdkjs1KrWAwZrOgEA+Km4RW7IlDsyjsyuqzPh8tY0ggQO94rnHNgkdFGChPgbTRB2ZS9mVKtbKModWLTbTN+qlKMIq2Ct8GJ2RSspmVt5vk7qTnG2nl1WUFFxjKLaJRtSRC6mZSdmVMt7Kcic/vOgtLbeabjCMbYt2zm+zKOzK0swy99E96N7KmpLHFq0Rdoh7MrdyDG6dNPQXvc8NpARcuNm38SspolaWQ5iMLiKVXQHupFz2tOxeGkMJ8A8sPos/VY8WipMtwykpfE6DKWYnMHtpYdhM3P8rWt6vPIL0arRwfDuD+8Yk9rXjTRYLF9Uj3KQOw6vPKesGv8AZxxhgWZZiKtRrKLsGScWWUwwVi49x7ALEuJDdI2dYAAheL8Z8UV8zxTq9awEtoUZltClNmjq7mXcz4AAc3Hiity7LklekizriCtjcRVr4p0uqm8ToptHuMYOTR+pNyVTLD+hGxWdUMqzhcWWiIkLXCdclDVk+lJCnBBEt9R0SLbGEZK0yt7EEIVkUyeSE+2vsAwGKFJ+rpsrWNzU1mQ7cGyxoTmstJ2+Z8lnc43bRNXVE0/JVquImw2+qjrVSbbDkFGqcmZy29DSo9a+x7jZjB/DsbDqNUxhXPgtY93+C6f5XH3ehtzEdZxLwA4Fz8H3huaLnd4fked/J1/Er57X0d9kPF/8QwvZ1nTiMMA2rO9WmZ0VPE2g+InmFnlBS5LIZJQ4PM20K/bCk1pdUL9HYwWv1fhvta903/qMUXOa9nepVHMcCAdL2Etc0+RBC7/7SOJPuOPwr6DPaCi9rYpNP3mpUcA2m98atLA0nSDJNRg6kcH9omXU6WNbXpgClmGqsQCHBtfVqqt1C383Lm0qP6dVbLn1MvSM+tn9RzqtVjCO0cHE6SBAAHK3JZOYYwVnauoutXXSBAhxvDu81sjY20lc1VZDnDoZHkf95+K14clOqM07ZNKUEKtCIWvu/wBFdHS0uIXNa1gHdAgrGrPBcSOZlVIRCjGSjwhttliVYwVYMe1x5LPSwpPJfoR0eNz41mOY4R+GFiqslhKMlHhA7fJYWrkuZDD6juTsOSwoVjA06bntFZ7mMvqc0anbGIHnCc8ia3Q4p3sa2dZmMRpOxG45LLCtU8HReSKb6jiLxAmOZMNUjMpB9ypMcok+sFZ31eOMdO6Lo4ZuSZQW3ledDD04Akk38AszHZRXpDURqb+JsuDfzDcfRZ9+qu7sMkftFTTizVzbFCrULhNxt0VNVpPVKm82lUkRqzTywAtc7u3eQAY2b4m28qvjXDUdNpABgAC07fH5KSll9dlKXMeByBEEmOkyNuiq4qhVYwVHtc1r2t0k3BdpEgH1Jj6rm5JandmrEqdnR8ZZ4x2Fy/A0Gimylh8PVxQmA7FVWBwDyfwh+ok83391cfjKGl7mamP0n36btdN35XQJHL0UT6hJJJJJMkm5JPMpNUeqmUsNKVohNcTyQPE+iAJ6dUg2CuAys4X3MBWaZIAjZaennpbTIyRbbVcBYpVV1FC1a4kNyEJlaoT5cgnO2UK52R7liEhCEoVYxGrX4XzypgMVSr0ye4YqNH+JRd77I52uPEA8lkxCVAHvPHmKbXwDXUXM1VquHdhqpLdBOoPEF1rtbF7d6DaVweZufictrAlpdgara1KkGupvw9OdFagWOFmtkkAEwGkWsFTyHO2VMvq4WuHO+7uZVo6SA/sXP0VA2bEsNQPg7jULRI28mol5GuHtNBzfvDfcxOHc3szSqTfW2Rv3hpgyNJFyrttsEm5UjM4aZTq0jIEueBqMlwmIgzb3vkuSqggid4cx35h/wV6fk+VswbNNFsugSS7dw3c4/p4LD+0RgdSpVXFprNqNZVLWxDS0uaD5aXbye8skMycqRonhko22cUhKYNxsfkUi6KdqzIxUJEqYgQhKgAQtPLsjrViLFjT/ADuaduobuf3ddjg+GsGzQNHaOIMve5xby3bZvXlyVOTqIQ2LseGU+DzuUgIK7fOs3p4SoaVPDsaQ0ExSaxt7ggxfzA5LnM2zmpiQ0PDAGkkQ2HSRBl3TwThklL+OwTxxj/Lf6I8oxGh5lwaHC7i3ULbc/Fb4fBILxqDoPcLfkb/Fck0xty2WgzNaxgF23PmqOpwOT1RLunypfFnVUcX47eYWbmmVsrO1MhjovA7rj1I5HxWX/FzzBPqP0V7LM3YTpc06nWpnUI1SILp3Avbnss0ceWDtbF054pKnuYWKw7qbi18SOhBstLhge3nm1ji3wJhpJ9CfisrPKrDXf2YIDe6SXl5c8bmYHlEciky3M3UX6o1WIImLGP0WrJKUoNezHDSpp+juMa6GE6n6mgwBBA85C4fOcWXvDJkMkm/d1H+nlH91q4niGm6mRpdykAkEX6Tdc1VqanOP4iT4xy/ssuGDT3NGfImqTFAm6bpkzyCcSnBajKRkfuwQCOoUhIRqagBQWeasU9lVe4cirdMWHkrMXImKhCFoIkBURClKiJWSfJNcDSmTBT0x6gBMCkdZRtcpA5ADsNiXUntewwWmxgOFwQQQQQQQSCDYgru+GsSC0mm3QHEuLQ4ubrgNJE3AtYEmJ3K8/IXdcOOb2LOz6QZ/FznxlV5pPRRf06+dnW4TFiwJ87wsvjtlRmCr6BT7N4pa+97Q+0ZB0xEzA3m88lFiKwp957g0eJAjqSuU4ozR1UNAcRTLTDNgS1xhzh1IIWfFG5Was81GNM56k9w2+ExKtNNlnsKl+8EERt06rfCek5rRdR+94VP7w6Ux9Qkqx5voWkuvqNbufQb+vRa/CxpvdULmguZo0AguIBmSBtNuloXMSruUVagqsbTcGmo5rZMaSTYBxOwv81TOcpKrLMdKSbPQXZvoBDWuLo/DJ9eUJMDj8YS51bsqVMEQ8jW4k7ANneOq5fMsTWpVatFz5NNwDiIgkgGQByv8lTbiXj+Y7z1vtN+aqj002r2Nn6nGvs6DjXMG1nUQ2Doa+XRD+8RYgWAtIHiuaSveSSSSSdyTJSLdjhoiomHJPXJyBPpbpifS3Up+LDH5oad0yqRBlPKixDC4QEPxI+yoSkDkPY5u6ZqWR7EiUFIQmFyklADZ3UjSo3FPa4A+iYD5Ub6g2CRxB2TXMQwBovbc+l179kvC+UNoMGKoNFRgDXFwf7Qge8vBKJaSA4XkQZhda3jTMR/jk+bWn+yhKGSXgSWn2epVslyQOIGGaRyPfE/JKvLT9oOZC3aj/wCbUKqsv+Y6h9nMKI81PoKhqiFqm0+COlpbohIKRBQAqxDQU8BKwQnSgAhbHD+d/dS4OBc1xBt7zTsSBIm3LwCxpSEpNJqmSjJxdo3uL5L6MnWHAuZWbq7OtTJsdJ91wMtI5bHaTjVxAMeCsV8RNGmJJiWuaR7rg5pa4dQWiPNnkoHt1GOv6KTq9uAtye/JTBQE6tSc3cevI+qRjHHYE+QKjYaXdUKCklStwbzyjzUzcF1J+ia3H25fRTJTmscdgtBtADYKTSrFCPti0y+mV6NN+oueZLpLiSXFxJkknqrCIRCui4pUmRcJfQiVEIhS1L7Fol9An0t0xPptcfdBPkJKUmqY4JqSdCimSpBRbzKjOrmx/wACml45g/AqHcE0JmFNpYY3bf8AX5LGJWz2jVUq4Rpu0x4bhVTV7jRUgpZhSubc+n7+Sa9qgAzUlJSBicGoAcwJ0fEfMJAnuGxCYCUm95vmtaixs94Hx6rPouErp8ze0MZZksYLtFnTpi/UCVYnUdhxq9zLqUWEkg/Ft0K8cUf/AAiwtp8EKslaM6FQzBtx4/2V7Uq+MbLfIz6c1jxupHV6mGrGzNeeSUFMO5RqWs446UalHqSXSGSSiQmhqeGoAR52+StYMzUHr9CqrhcT1HwVjBGKjfX6FKfiyzD+5H8o1oTtKZqS6liO5sPhIQm6kmtA7QFqIS6kkoEJCXSjUguQGwaU1wTgUjimIatvhQTVd+QrDLlucHu9s78hSn4sjKqNrEZvRovLXgzY+7IumHO8Gdx8WLH4qtWB/pWGXqEYJqytQTW52n8Sy92+n/0VXMa+ANKro7PX2b9AiDq0mPmucwF3j1UOOME+JVkYfJK2U5IpJ/gzX7ppRuT4FBW85YkJYQhAApaZ5dVEngpgSYdg1AHxjxV98nckrOaYqDxg/O60dSz5W09jf0kITi9SKNTEGShQ1W94+ZQrU3RkklbLmtBeoNSSVn0nS7hWq04Jjqoy0qw4XQ4LRRy2Vw1OATyEkJkQShNTkANqclNQ94KJwU9N1h6fFJolF07LmtL2irakalm0nW7hYNRGtVtSNSNIu4WdSXtFV1pQ9GkfcLOtGtQakSjSHcJ+0Qaig1JC9GkfcJS5bnB7/bu/IVzjnrb4Pqe3P5Co5F8GRU7Za4uf7QLn9S2uL6ntG+qwO0RjXxQnKnRqZGZrN8im502KhTMjq+3Z6qxn7QHg9ZlSiv8AoirLL4s55jrv/MU9Q0Dc+KmWtHOBCEJgCAEJQgB1Q+6ehhW+0CpV/dPhBT9Sqyq6NXTT02Djc+aE2UiaKnyTQjSjWEocqTdsRDmUwp7yoytBzWIhCSECApUiEAKE6iJb5H6FNS4Y2d5lA0WEQpGtsgtWd8nSStEMJFMWJhYnYnEjQn6EaUWKmNBTiUQlAQCI5RKcWpQ1AqIiVucH/wDcf5HLGLFs8KNivP8AQ5RyeDHFPUScXn2jfIrAXW53lFau8Gm0uDbGPFIzhmozT7J7p3JaTChCcVFWxT8mc9lciqwgGxvZXeJHXkfhP7+a2n0alMwKFXpak6PosDiWQe8IMCxBHP8A2U8bUp2V5doMw6W4U6rsVgFakYwQhEoAEIQmBIRIUdN3dHknsKSmzfzP1UJ8F2HyEQlIQkJ8lrsgkdSgIQs6e50ZRVMrPUZSoWo5TGpdSEIENShCEDFCbhTdyEIBGnhxLQpdKELJPlnYxL4L8BoTTTQhKyelCGmm9mlQnZHSrE7NJoQhFi0oTQkDEITsWlCli0cgEVv8pQhRk/iwpWa2Jz99F5aBaxkGJU1Hjmo23eHqChCgsUGt0RZpYf7Q3iJnaLgFcjx5mJxFdroA9mwQLTdxJ/1fJKhTxY4xnaKOo8DIwWU1KmwHxCKmBewkGLeKELRqd0ZNKoruEIQhWWVhKQuCEJgPpvB9An0byRsbhCFXN7GnDFWn+Rrt0IQmiuX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098" name="Picture 2" descr="https://encrypted-tbn0.gstatic.com/images?q=tbn:ANd9GcRnfGxc_3W8t3YEUfh4Ei-fTNQSHGMYRTEvnXAxfF8qFj7om-Dxg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2818209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3600" i="1" dirty="0" smtClean="0">
                <a:latin typeface="Bradley Hand ITC" pitchFamily="66" charset="0"/>
                <a:cs typeface="Times New Roman" pitchFamily="18" charset="0"/>
              </a:rPr>
              <a:t>“ If the full story of dentistry's service to humanity is ever told, gold foil must be given the major credit for this service.”</a:t>
            </a:r>
          </a:p>
          <a:p>
            <a:pPr>
              <a:buNone/>
            </a:pPr>
            <a:r>
              <a:rPr lang="en-IN" dirty="0" smtClean="0">
                <a:latin typeface="Bradley Hand ITC" pitchFamily="66" charset="0"/>
              </a:rPr>
              <a:t>     </a:t>
            </a:r>
            <a:r>
              <a:rPr lang="en-IN" sz="3500" dirty="0" smtClean="0">
                <a:solidFill>
                  <a:srgbClr val="FFC000"/>
                </a:solidFill>
                <a:latin typeface="Bradley Hand ITC" pitchFamily="66" charset="0"/>
              </a:rPr>
              <a:t>Norwood  E. Lyons,</a:t>
            </a:r>
          </a:p>
          <a:p>
            <a:r>
              <a:rPr lang="en-IN" sz="3500" i="1" dirty="0" smtClean="0">
                <a:solidFill>
                  <a:srgbClr val="FFC000"/>
                </a:solidFill>
                <a:latin typeface="Bradley Hand ITC" pitchFamily="66" charset="0"/>
              </a:rPr>
              <a:t>Journal, American Academy of Gold Foil Operators, Vol. XI, No. 1, April 1968</a:t>
            </a:r>
            <a:endParaRPr lang="en-IN" sz="3500" dirty="0" smtClean="0">
              <a:solidFill>
                <a:srgbClr val="FFC000"/>
              </a:solidFill>
              <a:latin typeface="Bradley Hand ITC" pitchFamily="66" charset="0"/>
            </a:endParaRPr>
          </a:p>
          <a:p>
            <a:r>
              <a:rPr lang="en-IN" sz="3500" dirty="0" smtClean="0">
                <a:latin typeface="Bradley Hand ITC" pitchFamily="66" charset="0"/>
              </a:rPr>
              <a:t> </a:t>
            </a:r>
          </a:p>
          <a:p>
            <a:endParaRPr lang="en-IN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 descr="https://encrypted-tbn1.gstatic.com/images?q=tbn:ANd9GcR1M92T84Ahyq9s8bA7T8UOoUYu-v6EqHA2yJ5Z1XUjt13NPJu7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5980"/>
            <a:ext cx="3557954" cy="1445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en-IN" sz="3600" dirty="0" smtClean="0">
                <a:latin typeface="Monotype Corsiva" panose="03010101010201010101" pitchFamily="66" charset="0"/>
                <a:ea typeface="Microsoft JhengHei" panose="020B0604030504040204" pitchFamily="34" charset="-120"/>
              </a:rPr>
              <a:t>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IN" sz="3500" dirty="0" smtClean="0">
                <a:solidFill>
                  <a:srgbClr val="FFC000"/>
                </a:solidFill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Gold</a:t>
            </a:r>
            <a:r>
              <a:rPr lang="en-IN" sz="3500" dirty="0">
                <a:solidFill>
                  <a:srgbClr val="FFC000"/>
                </a:solidFill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,</a:t>
            </a:r>
            <a:r>
              <a:rPr lang="en-IN" sz="3500" dirty="0"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 the noblest of metals, has been used by man for more than 5000 years</a:t>
            </a:r>
            <a:endParaRPr lang="en-US" sz="3500" dirty="0">
              <a:latin typeface="Bradley Hand ITC" pitchFamily="66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3500" dirty="0"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Gold has derived its name from the old </a:t>
            </a:r>
            <a:r>
              <a:rPr lang="en-US" sz="3500" dirty="0" err="1"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english</a:t>
            </a:r>
            <a:r>
              <a:rPr lang="en-US" sz="3500" dirty="0"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 Anglo-Saxon word </a:t>
            </a:r>
            <a:r>
              <a:rPr lang="en-US" sz="3500" b="1" dirty="0"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‘</a:t>
            </a:r>
            <a:r>
              <a:rPr lang="en-US" sz="3500" b="1" dirty="0" err="1">
                <a:solidFill>
                  <a:srgbClr val="FFC000"/>
                </a:solidFill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Geolo</a:t>
            </a:r>
            <a:r>
              <a:rPr lang="en-US" sz="3500" dirty="0">
                <a:solidFill>
                  <a:srgbClr val="FFC000"/>
                </a:solidFill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’ meaning </a:t>
            </a:r>
            <a:r>
              <a:rPr lang="en-US" sz="3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YELLOW</a:t>
            </a:r>
            <a:r>
              <a:rPr lang="en-US" sz="3500" dirty="0">
                <a:solidFill>
                  <a:srgbClr val="FFC000"/>
                </a:solidFill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3500" dirty="0"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The symbol origin is from the </a:t>
            </a:r>
            <a:r>
              <a:rPr lang="en-US" sz="3500" dirty="0" err="1"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latin</a:t>
            </a:r>
            <a:r>
              <a:rPr lang="en-US" sz="3500" dirty="0"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 word ‘</a:t>
            </a:r>
            <a:r>
              <a:rPr lang="en-US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Aurum’ </a:t>
            </a:r>
            <a:r>
              <a:rPr lang="en-US" sz="3500" dirty="0"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meaning “</a:t>
            </a:r>
            <a:r>
              <a:rPr lang="en-US" sz="3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Glowing Dawn</a:t>
            </a:r>
            <a:r>
              <a:rPr lang="en-US" sz="3500" dirty="0">
                <a:solidFill>
                  <a:srgbClr val="FFC000"/>
                </a:solidFill>
                <a:latin typeface="Bradley Hand ITC" pitchFamily="66" charset="0"/>
                <a:ea typeface="Microsoft JhengHei" panose="020B0604030504040204" pitchFamily="34" charset="-120"/>
                <a:cs typeface="Times New Roman" pitchFamily="18" charset="0"/>
              </a:rPr>
              <a:t>”</a:t>
            </a:r>
            <a:endParaRPr lang="en-IN" sz="3500" dirty="0">
              <a:solidFill>
                <a:srgbClr val="FFC000"/>
              </a:solidFill>
              <a:latin typeface="Bradley Hand ITC" pitchFamily="66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30579" y="570156"/>
            <a:ext cx="7756263" cy="105425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GOLD (Au)</a:t>
            </a:r>
            <a:endParaRPr lang="en-IN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VAIO\Documents\Gold is still the best\images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8" y="-71462"/>
            <a:ext cx="3289151" cy="2186643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30732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6" y="2060848"/>
            <a:ext cx="6908178" cy="4065314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buClrTx/>
              <a:buNone/>
            </a:pPr>
            <a:r>
              <a:rPr lang="en-IN" sz="4400" b="1" dirty="0">
                <a:ln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radley Hand ITC" panose="03070402050302030203" pitchFamily="66" charset="0"/>
              </a:rPr>
              <a:t>“If the romance of dentistry is ever written “gold foil” will be one of the leading characters……” 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  <a:latin typeface="Bradley Hand ITC" pitchFamily="66" charset="0"/>
              </a:rPr>
              <a:t>Direct Gold </a:t>
            </a:r>
            <a:r>
              <a:rPr lang="en-US" dirty="0" smtClean="0">
                <a:solidFill>
                  <a:srgbClr val="FFC000"/>
                </a:solidFill>
                <a:latin typeface="Bradley Hand ITC" pitchFamily="66" charset="0"/>
              </a:rPr>
              <a:t>Filling- The KING of restorative materials</a:t>
            </a:r>
            <a:endParaRPr lang="en-IN" dirty="0">
              <a:solidFill>
                <a:srgbClr val="FFC000"/>
              </a:solidFill>
              <a:latin typeface="Bradley Hand ITC" pitchFamily="66" charset="0"/>
            </a:endParaRPr>
          </a:p>
        </p:txBody>
      </p:sp>
      <p:pic>
        <p:nvPicPr>
          <p:cNvPr id="4" name="Picture 2" descr="C:\Users\VAIO\Documents\Gold is still the best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29175"/>
            <a:ext cx="253365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04109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1) The </a:t>
            </a:r>
            <a:r>
              <a:rPr lang="en-US" sz="3600" b="1" dirty="0" smtClean="0"/>
              <a:t>gold foil prepared by electrolytic precipitation is </a:t>
            </a:r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 smtClean="0"/>
          </a:p>
          <a:p>
            <a:pPr lvl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Platinized</a:t>
            </a:r>
            <a:r>
              <a:rPr lang="en-US" dirty="0" smtClean="0"/>
              <a:t> </a:t>
            </a:r>
            <a:r>
              <a:rPr lang="en-US" dirty="0" smtClean="0"/>
              <a:t>gold foil</a:t>
            </a:r>
          </a:p>
          <a:p>
            <a:pPr lvl="0">
              <a:buNone/>
            </a:pPr>
            <a:r>
              <a:rPr lang="en-US" dirty="0" smtClean="0"/>
              <a:t>b)Crystalline </a:t>
            </a:r>
            <a:r>
              <a:rPr lang="en-US" dirty="0" smtClean="0"/>
              <a:t>gold foil</a:t>
            </a:r>
          </a:p>
          <a:p>
            <a:pPr lvl="0">
              <a:buNone/>
            </a:pPr>
            <a:r>
              <a:rPr lang="en-US" dirty="0" smtClean="0"/>
              <a:t>c</a:t>
            </a:r>
            <a:r>
              <a:rPr lang="en-US" dirty="0" smtClean="0"/>
              <a:t>) Powdered </a:t>
            </a:r>
            <a:r>
              <a:rPr lang="en-US" dirty="0" smtClean="0"/>
              <a:t>gold foil</a:t>
            </a:r>
          </a:p>
          <a:p>
            <a:pPr>
              <a:buNone/>
            </a:pPr>
            <a:r>
              <a:rPr lang="en-US" dirty="0" smtClean="0"/>
              <a:t>d) </a:t>
            </a:r>
            <a:r>
              <a:rPr lang="en-US" dirty="0" err="1" smtClean="0"/>
              <a:t>Electralloy</a:t>
            </a:r>
            <a:r>
              <a:rPr lang="en-US" dirty="0" smtClean="0"/>
              <a:t> </a:t>
            </a:r>
            <a:r>
              <a:rPr lang="en-US" dirty="0" smtClean="0"/>
              <a:t>RV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2)The </a:t>
            </a:r>
            <a:r>
              <a:rPr lang="en-US" sz="3600" b="1" dirty="0" smtClean="0"/>
              <a:t>process of removing gases from the surface of gold foil is referred as </a:t>
            </a:r>
            <a:endParaRPr lang="en-US" sz="3600" b="1" dirty="0" smtClean="0"/>
          </a:p>
          <a:p>
            <a:pPr>
              <a:buNone/>
            </a:pPr>
            <a:endParaRPr lang="en-US" sz="3600" b="1" dirty="0" smtClean="0"/>
          </a:p>
          <a:p>
            <a:pPr lvl="0">
              <a:buNone/>
            </a:pPr>
            <a:r>
              <a:rPr lang="en-US" dirty="0" smtClean="0"/>
              <a:t>a) Annealing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b)Condensation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Trituration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d)Casting 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3) When Two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opposite starting points are filled with gold to form a tie which acts as a foundation for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restoration is termed as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tie formation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Banking of the wall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Shoulder formation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d) paving of the restoration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4) Name the bur used to give Retentive undercuts in gold foil cavity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33 ½ inverted cone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No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330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shaped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No. 8862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d) No.46 bur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  <a:latin typeface="Bradley Hand ITC" pitchFamily="66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  <a:latin typeface="Bradley Hand ITC" pitchFamily="66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C000"/>
              </a:solidFill>
              <a:latin typeface="Bradley Hand ITC" pitchFamily="66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5)  pure gold is </a:t>
            </a:r>
          </a:p>
          <a:p>
            <a:pPr lvl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a)24 karat</a:t>
            </a:r>
          </a:p>
          <a:p>
            <a:pPr lvl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b)22 karat</a:t>
            </a:r>
          </a:p>
          <a:p>
            <a:pPr lvl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c)20 karat</a:t>
            </a:r>
          </a:p>
          <a:p>
            <a:pPr lvl="0">
              <a:buNone/>
            </a:pPr>
            <a:r>
              <a:rPr lang="en-IN" smtClean="0">
                <a:latin typeface="Times New Roman" pitchFamily="18" charset="0"/>
                <a:cs typeface="Times New Roman" pitchFamily="18" charset="0"/>
              </a:rPr>
              <a:t>d)18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karat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Bradley Hand ITC" pitchFamily="66" charset="0"/>
                <a:cs typeface="Times New Roman" pitchFamily="18" charset="0"/>
              </a:rPr>
              <a:t>DFG was practiced for about 100 years regularly and successfully.</a:t>
            </a:r>
          </a:p>
          <a:p>
            <a:endParaRPr lang="en-US" sz="3400" dirty="0" smtClean="0">
              <a:latin typeface="Bradley Hand ITC" pitchFamily="66" charset="0"/>
              <a:cs typeface="Times New Roman" pitchFamily="18" charset="0"/>
            </a:endParaRPr>
          </a:p>
          <a:p>
            <a:r>
              <a:rPr lang="en-US" sz="3400" dirty="0" smtClean="0">
                <a:latin typeface="Bradley Hand ITC" pitchFamily="66" charset="0"/>
                <a:cs typeface="Times New Roman" pitchFamily="18" charset="0"/>
              </a:rPr>
              <a:t> With advent of materials like composites and other tooth </a:t>
            </a:r>
            <a:r>
              <a:rPr lang="en-US" sz="3400" dirty="0" err="1" smtClean="0">
                <a:latin typeface="Bradley Hand ITC" pitchFamily="66" charset="0"/>
                <a:cs typeface="Times New Roman" pitchFamily="18" charset="0"/>
              </a:rPr>
              <a:t>coloured</a:t>
            </a:r>
            <a:r>
              <a:rPr lang="en-US" sz="3400" dirty="0" smtClean="0">
                <a:latin typeface="Bradley Hand ITC" pitchFamily="66" charset="0"/>
                <a:cs typeface="Times New Roman" pitchFamily="18" charset="0"/>
              </a:rPr>
              <a:t> materials, its use started declining since 1980’s. </a:t>
            </a:r>
            <a:endParaRPr lang="en-IN" sz="3400" dirty="0">
              <a:latin typeface="Bradley Hand ITC" pitchFamily="66" charset="0"/>
              <a:cs typeface="Times New Roman" pitchFamily="18" charset="0"/>
            </a:endParaRPr>
          </a:p>
        </p:txBody>
      </p:sp>
      <p:pic>
        <p:nvPicPr>
          <p:cNvPr id="4" name="Picture 13" descr="http://performancerealtyfl.files.wordpress.com/2011/04/housing-market-declining.jpg"/>
          <p:cNvPicPr>
            <a:picLocks noChangeAspect="1" noChangeArrowheads="1"/>
          </p:cNvPicPr>
          <p:nvPr/>
        </p:nvPicPr>
        <p:blipFill>
          <a:blip r:embed="rId2" cstate="print"/>
          <a:srcRect l="15054" t="15753" r="10753" b="15348"/>
          <a:stretch>
            <a:fillRect/>
          </a:stretch>
        </p:blipFill>
        <p:spPr bwMode="auto">
          <a:xfrm>
            <a:off x="533400" y="228600"/>
            <a:ext cx="2514600" cy="171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0.38634 L 0.5875 0.7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At the turn of century this remarkable restoration was nearing extinction.</a:t>
            </a:r>
          </a:p>
          <a:p>
            <a:endParaRPr lang="en-US" dirty="0" smtClean="0">
              <a:latin typeface="Bradley Hand ITC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It is </a:t>
            </a:r>
            <a:r>
              <a:rPr lang="en-US" dirty="0" err="1" smtClean="0">
                <a:latin typeface="Bradley Hand ITC" pitchFamily="66" charset="0"/>
                <a:cs typeface="Times New Roman" pitchFamily="18" charset="0"/>
              </a:rPr>
              <a:t>upto</a:t>
            </a:r>
            <a:r>
              <a:rPr lang="en-US" dirty="0" smtClean="0">
                <a:latin typeface="Bradley Hand ITC" pitchFamily="66" charset="0"/>
                <a:cs typeface="Times New Roman" pitchFamily="18" charset="0"/>
              </a:rPr>
              <a:t> a select few enthusiasts and perfectionists to make an effort to start its revival.</a:t>
            </a:r>
            <a:endParaRPr lang="en-IN" dirty="0">
              <a:latin typeface="Bradley Hand ITC" pitchFamily="66" charset="0"/>
              <a:cs typeface="Times New Roman" pitchFamily="18" charset="0"/>
            </a:endParaRPr>
          </a:p>
        </p:txBody>
      </p:sp>
      <p:pic>
        <p:nvPicPr>
          <p:cNvPr id="5" name="Picture 2" descr="C:\Users\Rhythm\Desktop\New PPTolder\final polished.JPG"/>
          <p:cNvPicPr>
            <a:picLocks noChangeAspect="1" noChangeArrowheads="1"/>
          </p:cNvPicPr>
          <p:nvPr/>
        </p:nvPicPr>
        <p:blipFill>
          <a:blip r:embed="rId2" cstate="print"/>
          <a:srcRect t="1760" r="26795"/>
          <a:stretch>
            <a:fillRect/>
          </a:stretch>
        </p:blipFill>
        <p:spPr bwMode="auto">
          <a:xfrm>
            <a:off x="5943600" y="4343400"/>
            <a:ext cx="2743200" cy="23582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2167</Words>
  <Application>Microsoft Office PowerPoint</Application>
  <PresentationFormat>On-screen Show (4:3)</PresentationFormat>
  <Paragraphs>325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Slide 1</vt:lpstr>
      <vt:lpstr>Slide 2</vt:lpstr>
      <vt:lpstr>   </vt:lpstr>
      <vt:lpstr>Slide 4</vt:lpstr>
      <vt:lpstr>Slide 5</vt:lpstr>
      <vt:lpstr>Slide 6</vt:lpstr>
      <vt:lpstr>GOLD (Au)</vt:lpstr>
      <vt:lpstr>Slide 8</vt:lpstr>
      <vt:lpstr>Slide 9</vt:lpstr>
      <vt:lpstr>Slide 10</vt:lpstr>
      <vt:lpstr>Slide 11</vt:lpstr>
      <vt:lpstr>PURITY of GOLD</vt:lpstr>
      <vt:lpstr>Slide 13</vt:lpstr>
      <vt:lpstr>Slide 14</vt:lpstr>
      <vt:lpstr>TYPES OF DFG: FOIL</vt:lpstr>
      <vt:lpstr>POWDERED GOLD</vt:lpstr>
      <vt:lpstr>Slide 17</vt:lpstr>
      <vt:lpstr>CASE SELECTION</vt:lpstr>
      <vt:lpstr>CONTRAINDICATIONS</vt:lpstr>
      <vt:lpstr>ARMAMENTARIUM FOR CAVITY PREPARATION</vt:lpstr>
      <vt:lpstr>  Burs</vt:lpstr>
      <vt:lpstr>STEPS OF CAVITY PREPARATION</vt:lpstr>
      <vt:lpstr>OUTLINE FORM</vt:lpstr>
      <vt:lpstr>Resistance form</vt:lpstr>
      <vt:lpstr>Retention form</vt:lpstr>
      <vt:lpstr> CAVOSURFACE BEVEL</vt:lpstr>
      <vt:lpstr>Starting Points</vt:lpstr>
      <vt:lpstr>MANIPULATION OF GOLD FOIL</vt:lpstr>
      <vt:lpstr>DEGASSING</vt:lpstr>
      <vt:lpstr>Slide 30</vt:lpstr>
      <vt:lpstr>Degassing</vt:lpstr>
      <vt:lpstr>DEGASSING</vt:lpstr>
      <vt:lpstr>ISOLATION</vt:lpstr>
      <vt:lpstr>COMPACTION OF GOLD FOIL</vt:lpstr>
      <vt:lpstr>Condensors- Automatic Spring Loaded  </vt:lpstr>
      <vt:lpstr>Starting the Restoration</vt:lpstr>
      <vt:lpstr>Slide 37</vt:lpstr>
      <vt:lpstr>CONDENSATION FORCE </vt:lpstr>
      <vt:lpstr>TIE FORMATION</vt:lpstr>
      <vt:lpstr>STEPPING</vt:lpstr>
      <vt:lpstr>STEPPING</vt:lpstr>
      <vt:lpstr>BANKING</vt:lpstr>
      <vt:lpstr>Slide 43</vt:lpstr>
      <vt:lpstr>SHOULDER FORMATION</vt:lpstr>
      <vt:lpstr>PAVING OR LAMINATING</vt:lpstr>
      <vt:lpstr>BURNISHING</vt:lpstr>
      <vt:lpstr>FINISHING &amp; POLISHING</vt:lpstr>
      <vt:lpstr>FINISHING</vt:lpstr>
      <vt:lpstr>POLISHING</vt:lpstr>
      <vt:lpstr>Why Gold Foil??</vt:lpstr>
      <vt:lpstr>Why gold foil?</vt:lpstr>
      <vt:lpstr>Slide 52</vt:lpstr>
      <vt:lpstr>Reasons for decline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Some of the components of composite were not tested for human use at the time of its introduction??     </vt:lpstr>
      <vt:lpstr>Slide 63</vt:lpstr>
      <vt:lpstr>Slide 64</vt:lpstr>
      <vt:lpstr>                       Composite is Cytotoxic</vt:lpstr>
      <vt:lpstr>Slide 66</vt:lpstr>
      <vt:lpstr>Slide 67</vt:lpstr>
      <vt:lpstr>Slide 68</vt:lpstr>
      <vt:lpstr>Slide 69</vt:lpstr>
      <vt:lpstr>Direct Gold Filling- The KING of restorative materials</vt:lpstr>
      <vt:lpstr>mcqs</vt:lpstr>
      <vt:lpstr>Slide 72</vt:lpstr>
      <vt:lpstr>Slide 73</vt:lpstr>
      <vt:lpstr>Slide 74</vt:lpstr>
      <vt:lpstr>Slide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Rhythm</dc:creator>
  <cp:lastModifiedBy>promila </cp:lastModifiedBy>
  <cp:revision>62</cp:revision>
  <dcterms:created xsi:type="dcterms:W3CDTF">2006-08-16T00:00:00Z</dcterms:created>
  <dcterms:modified xsi:type="dcterms:W3CDTF">2015-08-24T17:03:10Z</dcterms:modified>
</cp:coreProperties>
</file>