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Dental Caries- </a:t>
            </a:r>
            <a:r>
              <a:rPr lang="en-US" dirty="0" err="1" smtClean="0"/>
              <a:t>Histoplathology</a:t>
            </a:r>
            <a:endParaRPr lang="en-IN" dirty="0"/>
          </a:p>
        </p:txBody>
      </p:sp>
      <p:sp>
        <p:nvSpPr>
          <p:cNvPr id="3" name="Subtitle 2"/>
          <p:cNvSpPr>
            <a:spLocks noGrp="1"/>
          </p:cNvSpPr>
          <p:nvPr>
            <p:ph type="subTitle" idx="1"/>
          </p:nvPr>
        </p:nvSpPr>
        <p:spPr/>
        <p:txBody>
          <a:bodyPr>
            <a:normAutofit/>
          </a:bodyPr>
          <a:lstStyle/>
          <a:p>
            <a:r>
              <a:rPr lang="en-US" sz="3600" dirty="0" smtClean="0"/>
              <a:t>Dr. Rhythm</a:t>
            </a:r>
          </a:p>
          <a:p>
            <a:r>
              <a:rPr lang="en-US" sz="3600" dirty="0" smtClean="0"/>
              <a:t>Assistant Professor</a:t>
            </a:r>
            <a:endParaRPr lang="en-IN"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Picture 4" descr="Untitled-Scanned-01"/>
          <p:cNvPicPr>
            <a:picLocks noGrp="1" noChangeAspect="1" noChangeArrowheads="1"/>
          </p:cNvPicPr>
          <p:nvPr>
            <p:ph idx="1"/>
          </p:nvPr>
        </p:nvPicPr>
        <p:blipFill>
          <a:blip r:embed="rId2"/>
          <a:srcRect/>
          <a:stretch>
            <a:fillRect/>
          </a:stretch>
        </p:blipFill>
        <p:spPr bwMode="auto">
          <a:xfrm>
            <a:off x="1752600" y="1462786"/>
            <a:ext cx="5710175" cy="5148675"/>
          </a:xfrm>
          <a:prstGeom prst="rect">
            <a:avLst/>
          </a:prstGeom>
          <a:noFill/>
          <a:ln w="25400">
            <a:solidFill>
              <a:srgbClr val="FF3300"/>
            </a:solid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219200"/>
            <a:ext cx="8229600" cy="4525963"/>
          </a:xfrm>
        </p:spPr>
        <p:txBody>
          <a:bodyPr>
            <a:normAutofit fontScale="92500" lnSpcReduction="20000"/>
          </a:bodyPr>
          <a:lstStyle/>
          <a:p>
            <a:pPr marL="457200" indent="-457200">
              <a:lnSpc>
                <a:spcPct val="150000"/>
              </a:lnSpc>
            </a:pPr>
            <a:r>
              <a:rPr lang="en-US" b="1" dirty="0" smtClean="0">
                <a:solidFill>
                  <a:srgbClr val="FFC000"/>
                </a:solidFill>
                <a:latin typeface="Comic Sans MS" pitchFamily="66" charset="0"/>
              </a:rPr>
              <a:t>CARIES OF ENAMEL</a:t>
            </a:r>
          </a:p>
          <a:p>
            <a:pPr marL="457200" indent="-457200">
              <a:lnSpc>
                <a:spcPct val="150000"/>
              </a:lnSpc>
              <a:buNone/>
            </a:pPr>
            <a:r>
              <a:rPr lang="en-US" b="1" dirty="0" smtClean="0">
                <a:solidFill>
                  <a:srgbClr val="FFC000"/>
                </a:solidFill>
                <a:latin typeface="Comic Sans MS" pitchFamily="66" charset="0"/>
              </a:rPr>
              <a:t>   </a:t>
            </a:r>
            <a:r>
              <a:rPr lang="en-US" b="1" dirty="0" smtClean="0">
                <a:solidFill>
                  <a:srgbClr val="FFFF00"/>
                </a:solidFill>
                <a:latin typeface="Comic Sans MS" pitchFamily="66" charset="0"/>
              </a:rPr>
              <a:t>Smooth surface Caries:</a:t>
            </a:r>
            <a:endParaRPr lang="en-US" dirty="0" smtClean="0">
              <a:solidFill>
                <a:srgbClr val="FFFF00"/>
              </a:solidFill>
              <a:latin typeface="Comic Sans MS" pitchFamily="66" charset="0"/>
            </a:endParaRPr>
          </a:p>
          <a:p>
            <a:pPr marL="457200" indent="-457200">
              <a:lnSpc>
                <a:spcPct val="150000"/>
              </a:lnSpc>
            </a:pPr>
            <a:r>
              <a:rPr lang="en-US" dirty="0" smtClean="0">
                <a:latin typeface="Comic Sans MS" pitchFamily="66" charset="0"/>
              </a:rPr>
              <a:t>Due to plaque formation on enamel. The earliest manifestation of incipient caries (early caries) of enamel is usually seen beneath dental plaque as areas of decalcification (white spots).</a:t>
            </a:r>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381000" y="1447800"/>
            <a:ext cx="8305800" cy="5029200"/>
          </a:xfrm>
        </p:spPr>
        <p:txBody>
          <a:bodyPr>
            <a:normAutofit fontScale="70000" lnSpcReduction="20000"/>
          </a:bodyPr>
          <a:lstStyle/>
          <a:p>
            <a:pPr marL="457200" indent="-457200">
              <a:lnSpc>
                <a:spcPct val="150000"/>
              </a:lnSpc>
            </a:pPr>
            <a:r>
              <a:rPr lang="en-US" sz="3600" dirty="0" smtClean="0">
                <a:latin typeface="Comic Sans MS" pitchFamily="66" charset="0"/>
              </a:rPr>
              <a:t>The first change seen </a:t>
            </a:r>
            <a:r>
              <a:rPr lang="en-US" sz="3600" dirty="0" err="1" smtClean="0">
                <a:latin typeface="Comic Sans MS" pitchFamily="66" charset="0"/>
              </a:rPr>
              <a:t>histologically</a:t>
            </a:r>
            <a:r>
              <a:rPr lang="en-US" sz="3600" dirty="0" smtClean="0">
                <a:latin typeface="Comic Sans MS" pitchFamily="66" charset="0"/>
              </a:rPr>
              <a:t> is the loss of inter-rod substance of enamel with increased prominence of the rods. </a:t>
            </a:r>
          </a:p>
          <a:p>
            <a:pPr marL="457200" indent="-457200">
              <a:lnSpc>
                <a:spcPct val="150000"/>
              </a:lnSpc>
            </a:pPr>
            <a:r>
              <a:rPr lang="en-US" sz="3600" dirty="0" smtClean="0">
                <a:latin typeface="Comic Sans MS" pitchFamily="66" charset="0"/>
              </a:rPr>
              <a:t>-this is followed by the loss of </a:t>
            </a:r>
            <a:r>
              <a:rPr lang="en-US" sz="3600" dirty="0" err="1" smtClean="0">
                <a:latin typeface="Comic Sans MS" pitchFamily="66" charset="0"/>
              </a:rPr>
              <a:t>mucopolysaccharides</a:t>
            </a:r>
            <a:r>
              <a:rPr lang="en-US" sz="3600" dirty="0" smtClean="0">
                <a:latin typeface="Comic Sans MS" pitchFamily="66" charset="0"/>
              </a:rPr>
              <a:t> in the organic substance.</a:t>
            </a:r>
          </a:p>
          <a:p>
            <a:pPr marL="457200" indent="-457200">
              <a:lnSpc>
                <a:spcPct val="150000"/>
              </a:lnSpc>
            </a:pPr>
            <a:r>
              <a:rPr lang="en-US" sz="3600" dirty="0" smtClean="0">
                <a:latin typeface="Comic Sans MS" pitchFamily="66" charset="0"/>
              </a:rPr>
              <a:t>-presence of transverse striations of the enamel rods,</a:t>
            </a:r>
          </a:p>
          <a:p>
            <a:pPr marL="457200" indent="-457200">
              <a:lnSpc>
                <a:spcPct val="150000"/>
              </a:lnSpc>
            </a:pPr>
            <a:r>
              <a:rPr lang="en-US" sz="3600" dirty="0" smtClean="0">
                <a:latin typeface="Comic Sans MS" pitchFamily="66" charset="0"/>
              </a:rPr>
              <a:t>- accentuated incremental lines of </a:t>
            </a:r>
            <a:r>
              <a:rPr lang="en-US" sz="3600" dirty="0" err="1" smtClean="0">
                <a:latin typeface="Comic Sans MS" pitchFamily="66" charset="0"/>
              </a:rPr>
              <a:t>Retzius</a:t>
            </a:r>
            <a:endParaRPr lang="en-US" sz="3600" dirty="0" smtClean="0">
              <a:latin typeface="Comic Sans MS" pitchFamily="66" charset="0"/>
            </a:endParaRPr>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371600"/>
            <a:ext cx="8229600" cy="4525963"/>
          </a:xfrm>
        </p:spPr>
        <p:txBody>
          <a:bodyPr>
            <a:normAutofit fontScale="92500" lnSpcReduction="20000"/>
          </a:bodyPr>
          <a:lstStyle/>
          <a:p>
            <a:pPr marL="457200" indent="-457200">
              <a:lnSpc>
                <a:spcPct val="150000"/>
              </a:lnSpc>
            </a:pPr>
            <a:r>
              <a:rPr lang="en-US" dirty="0" smtClean="0">
                <a:latin typeface="Comic Sans MS" pitchFamily="66" charset="0"/>
              </a:rPr>
              <a:t>As it goes deeper, the caries forms a triangular pattern or cone shaped lesion with the apex towards DEJ and base towards the tooth surface. Finally there </a:t>
            </a:r>
          </a:p>
          <a:p>
            <a:pPr marL="457200" indent="-457200">
              <a:lnSpc>
                <a:spcPct val="150000"/>
              </a:lnSpc>
              <a:buNone/>
            </a:pPr>
            <a:r>
              <a:rPr lang="en-US" dirty="0" smtClean="0">
                <a:latin typeface="Comic Sans MS" pitchFamily="66" charset="0"/>
              </a:rPr>
              <a:t>    is loss of enamel structure, which gets roughened due to demineralization, </a:t>
            </a:r>
          </a:p>
          <a:p>
            <a:pPr marL="457200" indent="-457200">
              <a:lnSpc>
                <a:spcPct val="150000"/>
              </a:lnSpc>
              <a:buNone/>
            </a:pPr>
            <a:r>
              <a:rPr lang="en-US" dirty="0" smtClean="0">
                <a:latin typeface="Comic Sans MS" pitchFamily="66" charset="0"/>
              </a:rPr>
              <a:t>     and disintegration of enamel prisms. </a:t>
            </a:r>
          </a:p>
          <a:p>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Caries</a:t>
            </a:r>
            <a:endParaRPr lang="en-IN" dirty="0"/>
          </a:p>
        </p:txBody>
      </p:sp>
      <p:pic>
        <p:nvPicPr>
          <p:cNvPr id="4" name="Picture 4" descr="Picture1"/>
          <p:cNvPicPr>
            <a:picLocks noGrp="1" noChangeAspect="1" noChangeArrowheads="1"/>
          </p:cNvPicPr>
          <p:nvPr>
            <p:ph idx="1"/>
          </p:nvPr>
        </p:nvPicPr>
        <p:blipFill>
          <a:blip r:embed="rId2"/>
          <a:srcRect l="2373" t="5032"/>
          <a:stretch>
            <a:fillRect/>
          </a:stretch>
        </p:blipFill>
        <p:spPr bwMode="auto">
          <a:xfrm>
            <a:off x="1686188" y="1600200"/>
            <a:ext cx="5771624" cy="4525963"/>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Picture 6" descr="Picture1"/>
          <p:cNvPicPr>
            <a:picLocks noGrp="1" noChangeAspect="1" noChangeArrowheads="1"/>
          </p:cNvPicPr>
          <p:nvPr>
            <p:ph idx="1"/>
          </p:nvPr>
        </p:nvPicPr>
        <p:blipFill>
          <a:blip r:embed="rId2"/>
          <a:srcRect l="-3360" t="2865"/>
          <a:stretch>
            <a:fillRect/>
          </a:stretch>
        </p:blipFill>
        <p:spPr bwMode="auto">
          <a:xfrm>
            <a:off x="381000" y="1874837"/>
            <a:ext cx="3615656" cy="4525963"/>
          </a:xfrm>
          <a:prstGeom prst="rect">
            <a:avLst/>
          </a:prstGeom>
          <a:noFill/>
          <a:ln w="9525">
            <a:solidFill>
              <a:schemeClr val="bg1"/>
            </a:solidFill>
            <a:miter lim="800000"/>
            <a:headEnd/>
            <a:tailEnd/>
          </a:ln>
        </p:spPr>
      </p:pic>
      <p:pic>
        <p:nvPicPr>
          <p:cNvPr id="5" name="Picture 5" descr="200_cut_yes"/>
          <p:cNvPicPr>
            <a:picLocks noChangeAspect="1" noChangeArrowheads="1"/>
          </p:cNvPicPr>
          <p:nvPr/>
        </p:nvPicPr>
        <p:blipFill>
          <a:blip r:embed="rId3"/>
          <a:srcRect/>
          <a:stretch>
            <a:fillRect/>
          </a:stretch>
        </p:blipFill>
        <p:spPr bwMode="auto">
          <a:xfrm>
            <a:off x="3638550" y="1341120"/>
            <a:ext cx="4514850" cy="3611880"/>
          </a:xfrm>
          <a:prstGeom prst="rect">
            <a:avLst/>
          </a:prstGeom>
          <a:noFill/>
          <a:ln w="9525">
            <a:solidFill>
              <a:schemeClr val="bg1"/>
            </a:solid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Picture 2" descr="Dental_caries_10"/>
          <p:cNvPicPr>
            <a:picLocks noGrp="1" noChangeAspect="1" noChangeArrowheads="1"/>
          </p:cNvPicPr>
          <p:nvPr>
            <p:ph idx="1"/>
          </p:nvPr>
        </p:nvPicPr>
        <p:blipFill>
          <a:blip r:embed="rId2">
            <a:lum bright="-12000" contrast="12000"/>
          </a:blip>
          <a:srcRect l="917" b="4021"/>
          <a:stretch>
            <a:fillRect/>
          </a:stretch>
        </p:blipFill>
        <p:spPr bwMode="auto">
          <a:xfrm>
            <a:off x="762000" y="1752600"/>
            <a:ext cx="6934200" cy="4594405"/>
          </a:xfrm>
          <a:prstGeom prst="rect">
            <a:avLst/>
          </a:prstGeom>
          <a:noFill/>
          <a:ln w="9525">
            <a:solidFill>
              <a:srgbClr val="FF3300"/>
            </a:solidFill>
            <a:miter lim="800000"/>
            <a:headEnd/>
            <a:tailEnd/>
          </a:ln>
        </p:spPr>
      </p:pic>
      <p:cxnSp>
        <p:nvCxnSpPr>
          <p:cNvPr id="6" name="Straight Arrow Connector 5"/>
          <p:cNvCxnSpPr/>
          <p:nvPr/>
        </p:nvCxnSpPr>
        <p:spPr>
          <a:xfrm rot="16200000" flipH="1">
            <a:off x="1066800" y="2286000"/>
            <a:ext cx="533400" cy="533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6200000" flipH="1">
            <a:off x="4838700" y="2171700"/>
            <a:ext cx="609600" cy="228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Picture 7" descr="Picture1"/>
          <p:cNvPicPr>
            <a:picLocks noGrp="1" noChangeAspect="1" noChangeArrowheads="1"/>
          </p:cNvPicPr>
          <p:nvPr>
            <p:ph idx="1"/>
          </p:nvPr>
        </p:nvPicPr>
        <p:blipFill>
          <a:blip r:embed="rId2">
            <a:lum bright="-6000"/>
          </a:blip>
          <a:srcRect/>
          <a:stretch>
            <a:fillRect/>
          </a:stretch>
        </p:blipFill>
        <p:spPr bwMode="auto">
          <a:xfrm>
            <a:off x="1900353" y="1600200"/>
            <a:ext cx="5343293" cy="4525963"/>
          </a:xfrm>
          <a:prstGeom prst="rect">
            <a:avLst/>
          </a:prstGeom>
          <a:noFill/>
          <a:ln w="9525">
            <a:solidFill>
              <a:schemeClr val="bg1"/>
            </a:solid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IN"/>
          </a:p>
        </p:txBody>
      </p:sp>
      <p:sp>
        <p:nvSpPr>
          <p:cNvPr id="5" name="Content Placeholder 4"/>
          <p:cNvSpPr>
            <a:spLocks noGrp="1"/>
          </p:cNvSpPr>
          <p:nvPr>
            <p:ph idx="1"/>
          </p:nvPr>
        </p:nvSpPr>
        <p:spPr/>
        <p:txBody>
          <a:bodyPr>
            <a:normAutofit fontScale="70000" lnSpcReduction="20000"/>
          </a:bodyPr>
          <a:lstStyle/>
          <a:p>
            <a:pPr>
              <a:lnSpc>
                <a:spcPct val="150000"/>
              </a:lnSpc>
            </a:pPr>
            <a:r>
              <a:rPr lang="en-US" dirty="0" smtClean="0">
                <a:solidFill>
                  <a:srgbClr val="FFC000"/>
                </a:solidFill>
                <a:latin typeface="Comic Sans MS" pitchFamily="66" charset="0"/>
              </a:rPr>
              <a:t>Zone 1:</a:t>
            </a:r>
            <a:r>
              <a:rPr lang="en-US" dirty="0" smtClean="0">
                <a:latin typeface="Comic Sans MS" pitchFamily="66" charset="0"/>
              </a:rPr>
              <a:t> Translucent zone, </a:t>
            </a:r>
          </a:p>
          <a:p>
            <a:pPr>
              <a:lnSpc>
                <a:spcPct val="150000"/>
              </a:lnSpc>
            </a:pPr>
            <a:r>
              <a:rPr lang="en-US" dirty="0" smtClean="0">
                <a:latin typeface="Comic Sans MS" pitchFamily="66" charset="0"/>
              </a:rPr>
              <a:t>-lies at the advancing front of the lesion,</a:t>
            </a:r>
          </a:p>
          <a:p>
            <a:pPr>
              <a:lnSpc>
                <a:spcPct val="150000"/>
              </a:lnSpc>
            </a:pPr>
            <a:r>
              <a:rPr lang="en-US" dirty="0" smtClean="0">
                <a:latin typeface="Comic Sans MS" pitchFamily="66" charset="0"/>
              </a:rPr>
              <a:t>-slightly more porous than sound enamel,</a:t>
            </a:r>
          </a:p>
          <a:p>
            <a:pPr>
              <a:lnSpc>
                <a:spcPct val="150000"/>
              </a:lnSpc>
            </a:pPr>
            <a:r>
              <a:rPr lang="en-US" dirty="0" smtClean="0">
                <a:latin typeface="Comic Sans MS" pitchFamily="66" charset="0"/>
              </a:rPr>
              <a:t>-it is not always present</a:t>
            </a:r>
            <a:endParaRPr lang="en-US" dirty="0" smtClean="0">
              <a:solidFill>
                <a:srgbClr val="FFC000"/>
              </a:solidFill>
              <a:latin typeface="Comic Sans MS" pitchFamily="66" charset="0"/>
            </a:endParaRPr>
          </a:p>
          <a:p>
            <a:pPr>
              <a:lnSpc>
                <a:spcPct val="150000"/>
              </a:lnSpc>
            </a:pPr>
            <a:r>
              <a:rPr lang="en-US" dirty="0" smtClean="0">
                <a:solidFill>
                  <a:srgbClr val="FFC000"/>
                </a:solidFill>
                <a:latin typeface="Comic Sans MS" pitchFamily="66" charset="0"/>
              </a:rPr>
              <a:t>Zone 2:</a:t>
            </a:r>
            <a:r>
              <a:rPr lang="en-US" dirty="0" smtClean="0">
                <a:latin typeface="Comic Sans MS" pitchFamily="66" charset="0"/>
              </a:rPr>
              <a:t> Dark zone, </a:t>
            </a:r>
          </a:p>
          <a:p>
            <a:pPr>
              <a:lnSpc>
                <a:spcPct val="150000"/>
              </a:lnSpc>
              <a:buFontTx/>
              <a:buChar char="-"/>
            </a:pPr>
            <a:r>
              <a:rPr lang="en-US" dirty="0" smtClean="0">
                <a:latin typeface="Comic Sans MS" pitchFamily="66" charset="0"/>
              </a:rPr>
              <a:t>this zone is usually present and referred </a:t>
            </a:r>
          </a:p>
          <a:p>
            <a:pPr>
              <a:lnSpc>
                <a:spcPct val="150000"/>
              </a:lnSpc>
            </a:pPr>
            <a:r>
              <a:rPr lang="en-US" dirty="0" smtClean="0">
                <a:latin typeface="Comic Sans MS" pitchFamily="66" charset="0"/>
              </a:rPr>
              <a:t> to as positive zone</a:t>
            </a:r>
          </a:p>
          <a:p>
            <a:pPr>
              <a:lnSpc>
                <a:spcPct val="150000"/>
              </a:lnSpc>
            </a:pPr>
            <a:r>
              <a:rPr lang="en-US" dirty="0" smtClean="0">
                <a:latin typeface="Comic Sans MS" pitchFamily="66" charset="0"/>
              </a:rPr>
              <a:t>-formed due to demineralization.</a:t>
            </a:r>
          </a:p>
          <a:p>
            <a:endParaRPr lang="en-IN" dirty="0"/>
          </a:p>
        </p:txBody>
      </p:sp>
      <p:sp>
        <p:nvSpPr>
          <p:cNvPr id="6" name="Text Placeholder 5"/>
          <p:cNvSpPr>
            <a:spLocks noGrp="1"/>
          </p:cNvSpPr>
          <p:nvPr>
            <p:ph type="body" sz="half" idx="2"/>
          </p:nvPr>
        </p:nvSpPr>
        <p:spPr/>
        <p:txBody>
          <a:bodyPr/>
          <a:lstStyle/>
          <a:p>
            <a:endParaRPr lang="en-IN" dirty="0"/>
          </a:p>
        </p:txBody>
      </p:sp>
      <p:pic>
        <p:nvPicPr>
          <p:cNvPr id="7" name="Picture 6" descr="Picture1"/>
          <p:cNvPicPr>
            <a:picLocks noChangeAspect="1" noChangeArrowheads="1"/>
          </p:cNvPicPr>
          <p:nvPr/>
        </p:nvPicPr>
        <p:blipFill>
          <a:blip r:embed="rId2"/>
          <a:srcRect/>
          <a:stretch>
            <a:fillRect/>
          </a:stretch>
        </p:blipFill>
        <p:spPr bwMode="auto">
          <a:xfrm>
            <a:off x="679087" y="914400"/>
            <a:ext cx="2826113" cy="2127250"/>
          </a:xfrm>
          <a:prstGeom prst="rect">
            <a:avLst/>
          </a:prstGeom>
          <a:noFill/>
          <a:ln w="9525">
            <a:noFill/>
            <a:miter lim="800000"/>
            <a:headEnd/>
            <a:tailEnd/>
          </a:ln>
        </p:spPr>
      </p:pic>
      <p:pic>
        <p:nvPicPr>
          <p:cNvPr id="8" name="Picture 7" descr="Picture1"/>
          <p:cNvPicPr>
            <a:picLocks noChangeAspect="1" noChangeArrowheads="1"/>
          </p:cNvPicPr>
          <p:nvPr/>
        </p:nvPicPr>
        <p:blipFill>
          <a:blip r:embed="rId3"/>
          <a:srcRect/>
          <a:stretch>
            <a:fillRect/>
          </a:stretch>
        </p:blipFill>
        <p:spPr bwMode="auto">
          <a:xfrm>
            <a:off x="762000" y="3713163"/>
            <a:ext cx="2670175" cy="2230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IN"/>
          </a:p>
        </p:txBody>
      </p:sp>
      <p:sp>
        <p:nvSpPr>
          <p:cNvPr id="5" name="Content Placeholder 4"/>
          <p:cNvSpPr>
            <a:spLocks noGrp="1"/>
          </p:cNvSpPr>
          <p:nvPr>
            <p:ph idx="1"/>
          </p:nvPr>
        </p:nvSpPr>
        <p:spPr/>
        <p:txBody>
          <a:bodyPr>
            <a:normAutofit fontScale="70000" lnSpcReduction="20000"/>
          </a:bodyPr>
          <a:lstStyle/>
          <a:p>
            <a:pPr>
              <a:lnSpc>
                <a:spcPct val="150000"/>
              </a:lnSpc>
            </a:pPr>
            <a:r>
              <a:rPr lang="en-US" dirty="0" smtClean="0">
                <a:solidFill>
                  <a:srgbClr val="FFC000"/>
                </a:solidFill>
                <a:latin typeface="Comic Sans MS" pitchFamily="66" charset="0"/>
              </a:rPr>
              <a:t>Zone 3:</a:t>
            </a:r>
            <a:r>
              <a:rPr lang="en-US" dirty="0" smtClean="0">
                <a:latin typeface="Comic Sans MS" pitchFamily="66" charset="0"/>
              </a:rPr>
              <a:t> Body of the lesion, </a:t>
            </a:r>
          </a:p>
          <a:p>
            <a:pPr>
              <a:lnSpc>
                <a:spcPct val="150000"/>
              </a:lnSpc>
            </a:pPr>
            <a:r>
              <a:rPr lang="en-US" dirty="0" smtClean="0">
                <a:latin typeface="Comic Sans MS" pitchFamily="66" charset="0"/>
              </a:rPr>
              <a:t>-found between the surface and the dark zone,</a:t>
            </a:r>
          </a:p>
          <a:p>
            <a:pPr>
              <a:lnSpc>
                <a:spcPct val="150000"/>
              </a:lnSpc>
            </a:pPr>
            <a:r>
              <a:rPr lang="en-US" dirty="0" smtClean="0">
                <a:latin typeface="Comic Sans MS" pitchFamily="66" charset="0"/>
              </a:rPr>
              <a:t>-it is the area of greatest demineralization,</a:t>
            </a:r>
          </a:p>
          <a:p>
            <a:pPr>
              <a:lnSpc>
                <a:spcPct val="150000"/>
              </a:lnSpc>
            </a:pPr>
            <a:r>
              <a:rPr lang="en-US" dirty="0" smtClean="0">
                <a:solidFill>
                  <a:srgbClr val="FFC000"/>
                </a:solidFill>
                <a:latin typeface="Comic Sans MS" pitchFamily="66" charset="0"/>
              </a:rPr>
              <a:t>Zone 4:</a:t>
            </a:r>
            <a:r>
              <a:rPr lang="en-US" dirty="0" smtClean="0">
                <a:latin typeface="Comic Sans MS" pitchFamily="66" charset="0"/>
              </a:rPr>
              <a:t> Surface zone,</a:t>
            </a:r>
          </a:p>
          <a:p>
            <a:pPr>
              <a:lnSpc>
                <a:spcPct val="150000"/>
              </a:lnSpc>
            </a:pPr>
            <a:r>
              <a:rPr lang="en-US" dirty="0" smtClean="0">
                <a:latin typeface="Comic Sans MS" pitchFamily="66" charset="0"/>
              </a:rPr>
              <a:t>-relatively unaffected area,</a:t>
            </a:r>
          </a:p>
          <a:p>
            <a:pPr>
              <a:lnSpc>
                <a:spcPct val="150000"/>
              </a:lnSpc>
            </a:pPr>
            <a:r>
              <a:rPr lang="en-US" dirty="0" smtClean="0">
                <a:latin typeface="Comic Sans MS" pitchFamily="66" charset="0"/>
              </a:rPr>
              <a:t>-greater resistance probably due to greater degree of mineralization and </a:t>
            </a:r>
          </a:p>
          <a:p>
            <a:pPr>
              <a:lnSpc>
                <a:spcPct val="150000"/>
              </a:lnSpc>
            </a:pPr>
            <a:r>
              <a:rPr lang="en-US" dirty="0" smtClean="0">
                <a:latin typeface="Comic Sans MS" pitchFamily="66" charset="0"/>
              </a:rPr>
              <a:t>greater F concentration.</a:t>
            </a:r>
          </a:p>
          <a:p>
            <a:endParaRPr lang="en-IN" dirty="0"/>
          </a:p>
        </p:txBody>
      </p:sp>
      <p:sp>
        <p:nvSpPr>
          <p:cNvPr id="6" name="Text Placeholder 5"/>
          <p:cNvSpPr>
            <a:spLocks noGrp="1"/>
          </p:cNvSpPr>
          <p:nvPr>
            <p:ph type="body" sz="half" idx="2"/>
          </p:nvPr>
        </p:nvSpPr>
        <p:spPr/>
        <p:txBody>
          <a:bodyPr/>
          <a:lstStyle/>
          <a:p>
            <a:endParaRPr lang="en-IN" dirty="0"/>
          </a:p>
        </p:txBody>
      </p:sp>
      <p:pic>
        <p:nvPicPr>
          <p:cNvPr id="7" name="Picture 6" descr="Picture1"/>
          <p:cNvPicPr>
            <a:picLocks noChangeAspect="1" noChangeArrowheads="1"/>
          </p:cNvPicPr>
          <p:nvPr/>
        </p:nvPicPr>
        <p:blipFill>
          <a:blip r:embed="rId2"/>
          <a:srcRect/>
          <a:stretch>
            <a:fillRect/>
          </a:stretch>
        </p:blipFill>
        <p:spPr bwMode="auto">
          <a:xfrm>
            <a:off x="679087" y="914400"/>
            <a:ext cx="2826113" cy="2127250"/>
          </a:xfrm>
          <a:prstGeom prst="rect">
            <a:avLst/>
          </a:prstGeom>
          <a:noFill/>
          <a:ln w="9525">
            <a:noFill/>
            <a:miter lim="800000"/>
            <a:headEnd/>
            <a:tailEnd/>
          </a:ln>
        </p:spPr>
      </p:pic>
      <p:pic>
        <p:nvPicPr>
          <p:cNvPr id="8" name="Picture 7" descr="Picture1"/>
          <p:cNvPicPr>
            <a:picLocks noChangeAspect="1" noChangeArrowheads="1"/>
          </p:cNvPicPr>
          <p:nvPr/>
        </p:nvPicPr>
        <p:blipFill>
          <a:blip r:embed="rId3"/>
          <a:srcRect/>
          <a:stretch>
            <a:fillRect/>
          </a:stretch>
        </p:blipFill>
        <p:spPr bwMode="auto">
          <a:xfrm>
            <a:off x="762000" y="3713163"/>
            <a:ext cx="2670175" cy="2230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pPr>
              <a:lnSpc>
                <a:spcPct val="150000"/>
              </a:lnSpc>
            </a:pPr>
            <a:r>
              <a:rPr lang="en-US" dirty="0" smtClean="0">
                <a:latin typeface="Times New Roman" pitchFamily="18" charset="0"/>
                <a:cs typeface="Times New Roman" pitchFamily="18" charset="0"/>
              </a:rPr>
              <a:t>      Dental caries or tooth decay is one of the most common of all disorders, second only to common cold.  </a:t>
            </a:r>
          </a:p>
          <a:p>
            <a:pPr>
              <a:lnSpc>
                <a:spcPct val="150000"/>
              </a:lnSpc>
            </a:pPr>
            <a:r>
              <a:rPr lang="en-US" dirty="0" smtClean="0">
                <a:latin typeface="Times New Roman" pitchFamily="18" charset="0"/>
                <a:cs typeface="Times New Roman" pitchFamily="18" charset="0"/>
              </a:rPr>
              <a:t>  Dental caries has afflicted more humans longer than any other disease. It was first appeared about 14000 years ago. From that time to the present, dental caries affected almost all human populations, at all socioeconomic levels, and at all ages.</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IN"/>
          </a:p>
        </p:txBody>
      </p:sp>
      <p:sp>
        <p:nvSpPr>
          <p:cNvPr id="6" name="Content Placeholder 5"/>
          <p:cNvSpPr>
            <a:spLocks noGrp="1"/>
          </p:cNvSpPr>
          <p:nvPr>
            <p:ph idx="1"/>
          </p:nvPr>
        </p:nvSpPr>
        <p:spPr>
          <a:xfrm>
            <a:off x="457200" y="457200"/>
            <a:ext cx="8229600" cy="5668963"/>
          </a:xfrm>
        </p:spPr>
        <p:txBody>
          <a:bodyPr>
            <a:normAutofit/>
          </a:bodyPr>
          <a:lstStyle/>
          <a:p>
            <a:pPr marL="457200" indent="-457200">
              <a:lnSpc>
                <a:spcPct val="150000"/>
              </a:lnSpc>
            </a:pPr>
            <a:r>
              <a:rPr lang="en-US" sz="3600" b="1" dirty="0" smtClean="0">
                <a:solidFill>
                  <a:srgbClr val="FFC000"/>
                </a:solidFill>
                <a:latin typeface="Comic Sans MS" pitchFamily="66" charset="0"/>
              </a:rPr>
              <a:t>CARIES OF DENTIN</a:t>
            </a:r>
          </a:p>
          <a:p>
            <a:pPr marL="457200" indent="-457200">
              <a:lnSpc>
                <a:spcPct val="150000"/>
              </a:lnSpc>
            </a:pPr>
            <a:r>
              <a:rPr lang="en-US" dirty="0" smtClean="0">
                <a:latin typeface="Comic Sans MS" pitchFamily="66" charset="0"/>
              </a:rPr>
              <a:t>Begins with the natural spread of the process along the DEJ and rapid </a:t>
            </a:r>
          </a:p>
          <a:p>
            <a:pPr marL="457200" indent="-457200">
              <a:lnSpc>
                <a:spcPct val="150000"/>
              </a:lnSpc>
            </a:pPr>
            <a:r>
              <a:rPr lang="en-US" dirty="0" smtClean="0">
                <a:latin typeface="Comic Sans MS" pitchFamily="66" charset="0"/>
              </a:rPr>
              <a:t>involvement of the dentinal tubules. The dentinal tubules act as tracts leading to  the pulp (path for micro-organisms).</a:t>
            </a:r>
          </a:p>
          <a:p>
            <a:pPr marL="457200" indent="-457200">
              <a:lnSpc>
                <a:spcPct val="150000"/>
              </a:lnSpc>
            </a:pPr>
            <a:endParaRPr lang="en-US" b="1" u="sng" dirty="0" smtClean="0">
              <a:latin typeface="Comic Sans MS" pitchFamily="66" charset="0"/>
            </a:endParaRPr>
          </a:p>
          <a:p>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Caries of Dentin</a:t>
            </a:r>
            <a:endParaRPr lang="en-IN" dirty="0"/>
          </a:p>
        </p:txBody>
      </p:sp>
      <p:pic>
        <p:nvPicPr>
          <p:cNvPr id="4" name="Picture 7" descr="Picture1"/>
          <p:cNvPicPr>
            <a:picLocks noGrp="1" noChangeAspect="1" noChangeArrowheads="1"/>
          </p:cNvPicPr>
          <p:nvPr>
            <p:ph idx="1"/>
          </p:nvPr>
        </p:nvPicPr>
        <p:blipFill>
          <a:blip r:embed="rId2"/>
          <a:srcRect/>
          <a:stretch>
            <a:fillRect/>
          </a:stretch>
        </p:blipFill>
        <p:spPr bwMode="auto">
          <a:xfrm>
            <a:off x="2465832" y="2070957"/>
            <a:ext cx="4212336" cy="3584448"/>
          </a:xfrm>
          <a:prstGeom prst="rect">
            <a:avLst/>
          </a:prstGeom>
          <a:noFill/>
          <a:ln w="9525">
            <a:solidFill>
              <a:srgbClr val="FF0000"/>
            </a:solid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228600" y="1219200"/>
            <a:ext cx="8686800" cy="4830763"/>
          </a:xfrm>
        </p:spPr>
        <p:txBody>
          <a:bodyPr>
            <a:normAutofit fontScale="92500" lnSpcReduction="20000"/>
          </a:bodyPr>
          <a:lstStyle/>
          <a:p>
            <a:pPr marL="457200" indent="-457200">
              <a:lnSpc>
                <a:spcPct val="150000"/>
              </a:lnSpc>
            </a:pPr>
            <a:r>
              <a:rPr lang="en-US" b="1" u="sng" dirty="0" smtClean="0">
                <a:solidFill>
                  <a:srgbClr val="FFC000"/>
                </a:solidFill>
                <a:latin typeface="Comic Sans MS" pitchFamily="66" charset="0"/>
              </a:rPr>
              <a:t>Early Dentinal Changes:</a:t>
            </a:r>
          </a:p>
          <a:p>
            <a:pPr marL="457200" indent="-457200">
              <a:lnSpc>
                <a:spcPct val="150000"/>
              </a:lnSpc>
            </a:pPr>
            <a:r>
              <a:rPr lang="en-US" dirty="0" smtClean="0">
                <a:latin typeface="Comic Sans MS" pitchFamily="66" charset="0"/>
              </a:rPr>
              <a:t>-initial penetration of the dentin by caries</a:t>
            </a:r>
            <a:r>
              <a:rPr lang="en-US" dirty="0" smtClean="0">
                <a:latin typeface="Comic Sans MS" pitchFamily="66" charset="0"/>
                <a:sym typeface="Wingdings" pitchFamily="2" charset="2"/>
              </a:rPr>
              <a:t></a:t>
            </a:r>
            <a:r>
              <a:rPr lang="en-US" dirty="0" smtClean="0">
                <a:latin typeface="Comic Sans MS" pitchFamily="66" charset="0"/>
              </a:rPr>
              <a:t> dentinal sclerosis,</a:t>
            </a:r>
          </a:p>
          <a:p>
            <a:pPr marL="457200" indent="-457200">
              <a:lnSpc>
                <a:spcPct val="150000"/>
              </a:lnSpc>
            </a:pPr>
            <a:r>
              <a:rPr lang="en-US" dirty="0" smtClean="0">
                <a:latin typeface="Comic Sans MS" pitchFamily="66" charset="0"/>
              </a:rPr>
              <a:t>-calcification of dentinal tubules and sealing off from further penetration by</a:t>
            </a:r>
          </a:p>
          <a:p>
            <a:pPr marL="457200" indent="-457200">
              <a:lnSpc>
                <a:spcPct val="150000"/>
              </a:lnSpc>
            </a:pPr>
            <a:r>
              <a:rPr lang="en-US" dirty="0" smtClean="0">
                <a:latin typeface="Comic Sans MS" pitchFamily="66" charset="0"/>
              </a:rPr>
              <a:t> micro-organisms,</a:t>
            </a:r>
          </a:p>
          <a:p>
            <a:pPr marL="457200" indent="-457200">
              <a:lnSpc>
                <a:spcPct val="150000"/>
              </a:lnSpc>
            </a:pPr>
            <a:r>
              <a:rPr lang="en-US" dirty="0" smtClean="0">
                <a:latin typeface="Comic Sans MS" pitchFamily="66" charset="0"/>
              </a:rPr>
              <a:t>-more prominent in slow chronic caries.</a:t>
            </a:r>
          </a:p>
          <a:p>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305800" cy="4038600"/>
          </a:xfrm>
        </p:spPr>
        <p:txBody>
          <a:bodyPr>
            <a:normAutofit/>
          </a:bodyPr>
          <a:lstStyle/>
          <a:p>
            <a:pPr>
              <a:lnSpc>
                <a:spcPct val="140000"/>
              </a:lnSpc>
            </a:pPr>
            <a:r>
              <a:rPr lang="en-US" sz="2800" dirty="0" smtClean="0">
                <a:latin typeface="Comic Sans MS" pitchFamily="66" charset="0"/>
              </a:rPr>
              <a:t>In the earliest stages, when only few tubules are involved, microorganisms may be found penetrating the tubules</a:t>
            </a:r>
            <a:r>
              <a:rPr lang="en-US" sz="2800" dirty="0" smtClean="0">
                <a:latin typeface="Comic Sans MS" pitchFamily="66" charset="0"/>
                <a:sym typeface="Wingdings" pitchFamily="2" charset="2"/>
              </a:rPr>
              <a:t></a:t>
            </a:r>
            <a:r>
              <a:rPr lang="en-US" sz="2800" dirty="0" smtClean="0">
                <a:latin typeface="Comic Sans MS" pitchFamily="66" charset="0"/>
              </a:rPr>
              <a:t> Pioneer Bacteria. </a:t>
            </a:r>
            <a:endParaRPr lang="en-US" sz="2800" dirty="0">
              <a:latin typeface="Comic Sans MS" pitchFamily="66" charset="0"/>
            </a:endParaRPr>
          </a:p>
        </p:txBody>
      </p:sp>
      <p:pic>
        <p:nvPicPr>
          <p:cNvPr id="4" name="Picture 7" descr="Picture1"/>
          <p:cNvPicPr>
            <a:picLocks noGrp="1" noChangeAspect="1" noChangeArrowheads="1"/>
          </p:cNvPicPr>
          <p:nvPr>
            <p:ph idx="1"/>
          </p:nvPr>
        </p:nvPicPr>
        <p:blipFill>
          <a:blip r:embed="rId2"/>
          <a:srcRect r="-1119" b="5095"/>
          <a:stretch>
            <a:fillRect/>
          </a:stretch>
        </p:blipFill>
        <p:spPr bwMode="auto">
          <a:xfrm>
            <a:off x="1631670" y="2362200"/>
            <a:ext cx="5880660" cy="3963005"/>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MCQs</a:t>
            </a:r>
            <a:endParaRPr lang="en-IN" dirty="0"/>
          </a:p>
        </p:txBody>
      </p:sp>
      <p:sp>
        <p:nvSpPr>
          <p:cNvPr id="3" name="Content Placeholder 2"/>
          <p:cNvSpPr>
            <a:spLocks noGrp="1"/>
          </p:cNvSpPr>
          <p:nvPr>
            <p:ph idx="1"/>
          </p:nvPr>
        </p:nvSpPr>
        <p:spPr/>
        <p:txBody>
          <a:bodyPr/>
          <a:lstStyle/>
          <a:p>
            <a:r>
              <a:rPr lang="en-US" dirty="0" smtClean="0"/>
              <a:t>Q.1 Dental caries is</a:t>
            </a:r>
          </a:p>
          <a:p>
            <a:r>
              <a:rPr lang="en-US" dirty="0" smtClean="0"/>
              <a:t>A. infectious microbial disease</a:t>
            </a:r>
          </a:p>
          <a:p>
            <a:r>
              <a:rPr lang="en-US" dirty="0" smtClean="0"/>
              <a:t>B. infectious non-microbial disease</a:t>
            </a:r>
          </a:p>
          <a:p>
            <a:r>
              <a:rPr lang="en-US" dirty="0" smtClean="0"/>
              <a:t>C. non-infectious microbial disease</a:t>
            </a:r>
          </a:p>
          <a:p>
            <a:r>
              <a:rPr lang="en-US" dirty="0" smtClean="0"/>
              <a:t>D. non-infectious, non-microbial disease.</a:t>
            </a:r>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Q.2 First histological change in dental caries is:</a:t>
            </a:r>
          </a:p>
          <a:p>
            <a:r>
              <a:rPr lang="en-US" dirty="0" smtClean="0"/>
              <a:t>A. loss of </a:t>
            </a:r>
            <a:r>
              <a:rPr lang="en-US" dirty="0" err="1" smtClean="0"/>
              <a:t>mucopolysacchraides</a:t>
            </a:r>
            <a:endParaRPr lang="en-US" dirty="0" smtClean="0"/>
          </a:p>
          <a:p>
            <a:r>
              <a:rPr lang="en-US" dirty="0" smtClean="0"/>
              <a:t>B. loss of enamel rods</a:t>
            </a:r>
          </a:p>
          <a:p>
            <a:r>
              <a:rPr lang="en-US" dirty="0" smtClean="0"/>
              <a:t>C. loss of collagen </a:t>
            </a:r>
            <a:r>
              <a:rPr lang="en-US" dirty="0" err="1" smtClean="0"/>
              <a:t>fibres</a:t>
            </a:r>
            <a:endParaRPr lang="en-US" dirty="0" smtClean="0"/>
          </a:p>
          <a:p>
            <a:r>
              <a:rPr lang="en-US" dirty="0" smtClean="0"/>
              <a:t>D. loss of enamel</a:t>
            </a:r>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Q.3 Chalky appearance of tooth represents</a:t>
            </a:r>
          </a:p>
          <a:p>
            <a:r>
              <a:rPr lang="en-US" dirty="0" smtClean="0"/>
              <a:t>A. incipient lesion</a:t>
            </a:r>
          </a:p>
          <a:p>
            <a:r>
              <a:rPr lang="en-US" dirty="0" smtClean="0"/>
              <a:t>B. </a:t>
            </a:r>
            <a:r>
              <a:rPr lang="en-US" dirty="0" err="1" smtClean="0"/>
              <a:t>cavitated</a:t>
            </a:r>
            <a:r>
              <a:rPr lang="en-US" dirty="0" smtClean="0"/>
              <a:t> lesion</a:t>
            </a:r>
          </a:p>
          <a:p>
            <a:r>
              <a:rPr lang="en-US" dirty="0" smtClean="0"/>
              <a:t>C. dentinal caries</a:t>
            </a:r>
          </a:p>
          <a:p>
            <a:r>
              <a:rPr lang="en-US" dirty="0" smtClean="0"/>
              <a:t>D. </a:t>
            </a:r>
            <a:r>
              <a:rPr lang="en-US" smtClean="0"/>
              <a:t>root caries </a:t>
            </a:r>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Q.4 Zone present next to advancing front of caries is</a:t>
            </a:r>
          </a:p>
          <a:p>
            <a:r>
              <a:rPr lang="en-US" dirty="0" smtClean="0"/>
              <a:t>A. </a:t>
            </a:r>
            <a:r>
              <a:rPr lang="en-US" dirty="0" err="1" smtClean="0"/>
              <a:t>Transluscent</a:t>
            </a:r>
            <a:r>
              <a:rPr lang="en-US" dirty="0" smtClean="0"/>
              <a:t> zone</a:t>
            </a:r>
          </a:p>
          <a:p>
            <a:r>
              <a:rPr lang="en-US" dirty="0" smtClean="0"/>
              <a:t>B. Dark zone</a:t>
            </a:r>
          </a:p>
          <a:p>
            <a:r>
              <a:rPr lang="en-US" dirty="0" smtClean="0"/>
              <a:t>C. Deep zone</a:t>
            </a:r>
          </a:p>
          <a:p>
            <a:r>
              <a:rPr lang="en-US" dirty="0" smtClean="0"/>
              <a:t>D. Dead zone </a:t>
            </a:r>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Q.5 Carious enamel when compared to sound enamel is</a:t>
            </a:r>
          </a:p>
          <a:p>
            <a:r>
              <a:rPr lang="en-US" dirty="0" smtClean="0"/>
              <a:t>A. more porous</a:t>
            </a:r>
          </a:p>
          <a:p>
            <a:r>
              <a:rPr lang="en-US" dirty="0" smtClean="0"/>
              <a:t>B. less porous</a:t>
            </a:r>
          </a:p>
          <a:p>
            <a:r>
              <a:rPr lang="en-US" dirty="0" smtClean="0"/>
              <a:t>C. equally porous</a:t>
            </a:r>
          </a:p>
          <a:p>
            <a:r>
              <a:rPr lang="en-US" dirty="0" smtClean="0"/>
              <a:t>D. not porous</a:t>
            </a:r>
          </a:p>
          <a:p>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Q.6 Which zone is called the </a:t>
            </a:r>
            <a:r>
              <a:rPr lang="en-US" dirty="0" err="1" smtClean="0"/>
              <a:t>psoitive</a:t>
            </a:r>
            <a:r>
              <a:rPr lang="en-US" dirty="0" smtClean="0"/>
              <a:t> zone</a:t>
            </a:r>
          </a:p>
          <a:p>
            <a:r>
              <a:rPr lang="en-US" dirty="0" smtClean="0"/>
              <a:t>A. Dead zone</a:t>
            </a:r>
          </a:p>
          <a:p>
            <a:r>
              <a:rPr lang="en-US" dirty="0" smtClean="0"/>
              <a:t>B. Dark zone</a:t>
            </a:r>
          </a:p>
          <a:p>
            <a:r>
              <a:rPr lang="en-US" dirty="0" smtClean="0"/>
              <a:t>C. Deep zone</a:t>
            </a:r>
          </a:p>
          <a:p>
            <a:r>
              <a:rPr lang="en-US" dirty="0" smtClean="0"/>
              <a:t>D. </a:t>
            </a:r>
            <a:r>
              <a:rPr lang="en-US" dirty="0" err="1" smtClean="0"/>
              <a:t>Deminerialized</a:t>
            </a:r>
            <a:r>
              <a:rPr lang="en-US" dirty="0" smtClean="0"/>
              <a:t> zone</a:t>
            </a:r>
          </a:p>
          <a:p>
            <a:r>
              <a:rPr lang="en-US" dirty="0" smtClean="0"/>
              <a:t> </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pPr>
              <a:lnSpc>
                <a:spcPct val="170000"/>
              </a:lnSpc>
            </a:pPr>
            <a:r>
              <a:rPr lang="en-US" sz="3600" b="1" dirty="0" smtClean="0">
                <a:solidFill>
                  <a:srgbClr val="FFC000"/>
                </a:solidFill>
                <a:latin typeface="Comic Sans MS" pitchFamily="66" charset="0"/>
              </a:rPr>
              <a:t>What is Dental Caries?</a:t>
            </a:r>
          </a:p>
          <a:p>
            <a:pPr>
              <a:lnSpc>
                <a:spcPct val="170000"/>
              </a:lnSpc>
            </a:pPr>
            <a:r>
              <a:rPr lang="en-US" sz="3400" dirty="0" smtClean="0">
                <a:latin typeface="Times New Roman" pitchFamily="18" charset="0"/>
                <a:cs typeface="Times New Roman" pitchFamily="18" charset="0"/>
              </a:rPr>
              <a:t>It is a microbial disease of the calcified tissues of the teeth,  characterized by demineralization of the inorganic portion and destruction of the organic substance of the tooth.</a:t>
            </a:r>
          </a:p>
          <a:p>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Q.7 Which zone is called the body of the lesion</a:t>
            </a:r>
          </a:p>
          <a:p>
            <a:r>
              <a:rPr lang="en-US" dirty="0" smtClean="0"/>
              <a:t>A. Zone1</a:t>
            </a:r>
          </a:p>
          <a:p>
            <a:r>
              <a:rPr lang="en-US" dirty="0" smtClean="0"/>
              <a:t>B. Zone 2</a:t>
            </a:r>
          </a:p>
          <a:p>
            <a:r>
              <a:rPr lang="en-US" dirty="0" smtClean="0"/>
              <a:t>C. Zone 3</a:t>
            </a:r>
          </a:p>
          <a:p>
            <a:r>
              <a:rPr lang="en-US" dirty="0" smtClean="0"/>
              <a:t>D. Zone 4</a:t>
            </a:r>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Q.8 Which zone has highest fluoride concentration</a:t>
            </a:r>
          </a:p>
          <a:p>
            <a:r>
              <a:rPr lang="en-US" dirty="0" smtClean="0"/>
              <a:t>A. Surface zone</a:t>
            </a:r>
          </a:p>
          <a:p>
            <a:r>
              <a:rPr lang="en-US" dirty="0" smtClean="0"/>
              <a:t>B. Zone 3</a:t>
            </a:r>
          </a:p>
          <a:p>
            <a:r>
              <a:rPr lang="en-US" dirty="0" smtClean="0"/>
              <a:t>C. Advancing front</a:t>
            </a:r>
          </a:p>
          <a:p>
            <a:r>
              <a:rPr lang="en-US" dirty="0" smtClean="0"/>
              <a:t>D. Zone 2</a:t>
            </a:r>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Q.9 Caries progression shows a</a:t>
            </a:r>
          </a:p>
          <a:p>
            <a:r>
              <a:rPr lang="en-US" dirty="0" smtClean="0"/>
              <a:t>A. cyclic pattern</a:t>
            </a:r>
          </a:p>
          <a:p>
            <a:r>
              <a:rPr lang="en-US" dirty="0" smtClean="0"/>
              <a:t>B. static pattern</a:t>
            </a:r>
          </a:p>
          <a:p>
            <a:r>
              <a:rPr lang="en-US" dirty="0" smtClean="0"/>
              <a:t>C. stationary pattern</a:t>
            </a:r>
          </a:p>
          <a:p>
            <a:r>
              <a:rPr lang="en-US" dirty="0" smtClean="0"/>
              <a:t>D. stagnant pattern </a:t>
            </a:r>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Q. 10 </a:t>
            </a:r>
            <a:r>
              <a:rPr lang="en-US" dirty="0" err="1" smtClean="0"/>
              <a:t>Incipent</a:t>
            </a:r>
            <a:r>
              <a:rPr lang="en-US" dirty="0" smtClean="0"/>
              <a:t> lesions can be</a:t>
            </a:r>
          </a:p>
          <a:p>
            <a:r>
              <a:rPr lang="en-US" dirty="0" smtClean="0"/>
              <a:t>A. </a:t>
            </a:r>
            <a:r>
              <a:rPr lang="en-US" dirty="0" err="1" smtClean="0"/>
              <a:t>Remineralised</a:t>
            </a:r>
            <a:r>
              <a:rPr lang="en-US" dirty="0" smtClean="0"/>
              <a:t> and are </a:t>
            </a:r>
            <a:r>
              <a:rPr lang="en-US" dirty="0" err="1" smtClean="0"/>
              <a:t>reversilble</a:t>
            </a:r>
            <a:endParaRPr lang="en-US" dirty="0" smtClean="0"/>
          </a:p>
          <a:p>
            <a:r>
              <a:rPr lang="en-US" dirty="0" smtClean="0"/>
              <a:t>B. </a:t>
            </a:r>
            <a:r>
              <a:rPr lang="en-US" dirty="0" err="1" smtClean="0"/>
              <a:t>Reminalised</a:t>
            </a:r>
            <a:r>
              <a:rPr lang="en-US" dirty="0" smtClean="0"/>
              <a:t> but non-reversible</a:t>
            </a:r>
          </a:p>
          <a:p>
            <a:r>
              <a:rPr lang="en-US" dirty="0" smtClean="0"/>
              <a:t>C. cannot be </a:t>
            </a:r>
            <a:r>
              <a:rPr lang="en-US" dirty="0" err="1" smtClean="0"/>
              <a:t>remineralised</a:t>
            </a:r>
            <a:r>
              <a:rPr lang="en-US" dirty="0" smtClean="0"/>
              <a:t> but reversible</a:t>
            </a:r>
          </a:p>
          <a:p>
            <a:r>
              <a:rPr lang="en-US" dirty="0" smtClean="0"/>
              <a:t>D. cannot be </a:t>
            </a:r>
            <a:r>
              <a:rPr lang="en-US" dirty="0" err="1" smtClean="0"/>
              <a:t>remineralised</a:t>
            </a:r>
            <a:r>
              <a:rPr lang="en-US" dirty="0" smtClean="0"/>
              <a:t>,, </a:t>
            </a:r>
            <a:r>
              <a:rPr lang="en-US" smtClean="0"/>
              <a:t>non reversible.</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“It is dietary carbohydrate modified, infectious, microbial disease affecting the teeth”</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buNone/>
            </a:pPr>
            <a:r>
              <a:rPr lang="en-US" sz="2600" b="1" dirty="0" smtClean="0">
                <a:solidFill>
                  <a:srgbClr val="00FF00"/>
                </a:solidFill>
                <a:latin typeface="Comic Sans MS" pitchFamily="66" charset="0"/>
              </a:rPr>
              <a:t>                    </a:t>
            </a:r>
          </a:p>
          <a:p>
            <a:pPr>
              <a:buNone/>
            </a:pPr>
            <a:endParaRPr lang="en-US" b="1" dirty="0" smtClean="0">
              <a:solidFill>
                <a:srgbClr val="00FF00"/>
              </a:solidFill>
              <a:latin typeface="Comic Sans MS" pitchFamily="66" charset="0"/>
            </a:endParaRPr>
          </a:p>
        </p:txBody>
      </p:sp>
      <p:pic>
        <p:nvPicPr>
          <p:cNvPr id="4" name="Picture 3" descr="ser1"/>
          <p:cNvPicPr>
            <a:picLocks noChangeAspect="1" noChangeArrowheads="1"/>
          </p:cNvPicPr>
          <p:nvPr/>
        </p:nvPicPr>
        <p:blipFill>
          <a:blip r:embed="rId2"/>
          <a:srcRect/>
          <a:stretch>
            <a:fillRect/>
          </a:stretch>
        </p:blipFill>
        <p:spPr bwMode="auto">
          <a:xfrm>
            <a:off x="266700" y="457200"/>
            <a:ext cx="2933700" cy="1760220"/>
          </a:xfrm>
          <a:prstGeom prst="rect">
            <a:avLst/>
          </a:prstGeom>
          <a:noFill/>
          <a:ln w="9525">
            <a:solidFill>
              <a:schemeClr val="bg1"/>
            </a:solidFill>
            <a:miter lim="800000"/>
            <a:headEnd/>
            <a:tailEnd/>
          </a:ln>
        </p:spPr>
      </p:pic>
      <p:pic>
        <p:nvPicPr>
          <p:cNvPr id="5" name="Picture 5" descr="ser2"/>
          <p:cNvPicPr>
            <a:picLocks noChangeAspect="1" noChangeArrowheads="1"/>
          </p:cNvPicPr>
          <p:nvPr/>
        </p:nvPicPr>
        <p:blipFill>
          <a:blip r:embed="rId3"/>
          <a:srcRect/>
          <a:stretch>
            <a:fillRect/>
          </a:stretch>
        </p:blipFill>
        <p:spPr bwMode="auto">
          <a:xfrm>
            <a:off x="292100" y="2552700"/>
            <a:ext cx="2984500" cy="1790700"/>
          </a:xfrm>
          <a:prstGeom prst="rect">
            <a:avLst/>
          </a:prstGeom>
          <a:noFill/>
          <a:ln w="9525">
            <a:solidFill>
              <a:schemeClr val="bg1"/>
            </a:solidFill>
            <a:miter lim="800000"/>
            <a:headEnd/>
            <a:tailEnd/>
          </a:ln>
        </p:spPr>
      </p:pic>
      <p:pic>
        <p:nvPicPr>
          <p:cNvPr id="6" name="Picture 7" descr="ser3"/>
          <p:cNvPicPr>
            <a:picLocks noChangeAspect="1" noChangeArrowheads="1"/>
          </p:cNvPicPr>
          <p:nvPr/>
        </p:nvPicPr>
        <p:blipFill>
          <a:blip r:embed="rId4"/>
          <a:srcRect/>
          <a:stretch>
            <a:fillRect/>
          </a:stretch>
        </p:blipFill>
        <p:spPr bwMode="auto">
          <a:xfrm>
            <a:off x="355600" y="4724400"/>
            <a:ext cx="2921000" cy="1752600"/>
          </a:xfrm>
          <a:prstGeom prst="rect">
            <a:avLst/>
          </a:prstGeom>
          <a:noFill/>
          <a:ln w="9525">
            <a:solidFill>
              <a:schemeClr val="bg1"/>
            </a:solidFill>
            <a:miter lim="800000"/>
            <a:headEnd/>
            <a:tailEnd/>
          </a:ln>
        </p:spPr>
      </p:pic>
      <p:sp>
        <p:nvSpPr>
          <p:cNvPr id="7" name="Text Box 9"/>
          <p:cNvSpPr txBox="1">
            <a:spLocks noChangeArrowheads="1"/>
          </p:cNvSpPr>
          <p:nvPr/>
        </p:nvSpPr>
        <p:spPr bwMode="auto">
          <a:xfrm>
            <a:off x="3489325" y="304800"/>
            <a:ext cx="4892675" cy="3046988"/>
          </a:xfrm>
          <a:prstGeom prst="rect">
            <a:avLst/>
          </a:prstGeom>
          <a:noFill/>
          <a:ln w="9525">
            <a:noFill/>
            <a:miter lim="800000"/>
            <a:headEnd/>
            <a:tailEnd/>
          </a:ln>
        </p:spPr>
        <p:txBody>
          <a:bodyPr wrap="square">
            <a:spAutoFit/>
          </a:bodyPr>
          <a:lstStyle/>
          <a:p>
            <a:r>
              <a:rPr lang="en-US" sz="2400" b="1" dirty="0">
                <a:solidFill>
                  <a:srgbClr val="FFC000"/>
                </a:solidFill>
                <a:latin typeface="Comic Sans MS" pitchFamily="66" charset="0"/>
              </a:rPr>
              <a:t>Demineralization:</a:t>
            </a:r>
            <a:r>
              <a:rPr lang="en-US" sz="2400" dirty="0">
                <a:solidFill>
                  <a:schemeClr val="tx1"/>
                </a:solidFill>
                <a:latin typeface="Comic Sans MS" pitchFamily="66" charset="0"/>
              </a:rPr>
              <a:t/>
            </a:r>
            <a:br>
              <a:rPr lang="en-US" sz="2400" dirty="0">
                <a:solidFill>
                  <a:schemeClr val="tx1"/>
                </a:solidFill>
                <a:latin typeface="Comic Sans MS" pitchFamily="66" charset="0"/>
              </a:rPr>
            </a:br>
            <a:r>
              <a:rPr lang="en-US" sz="2400" dirty="0">
                <a:solidFill>
                  <a:schemeClr val="tx1"/>
                </a:solidFill>
                <a:latin typeface="Comic Sans MS" pitchFamily="66" charset="0"/>
              </a:rPr>
              <a:t>When sugar and other fermentable carbohydrates reaches the bacteria, they form acids which start to dissolve the enamel - an early caries lesion occurs due to loss of Calcium and Phosphates </a:t>
            </a:r>
          </a:p>
        </p:txBody>
      </p:sp>
      <p:sp>
        <p:nvSpPr>
          <p:cNvPr id="8" name="Text Box 10"/>
          <p:cNvSpPr txBox="1">
            <a:spLocks noChangeArrowheads="1"/>
          </p:cNvSpPr>
          <p:nvPr/>
        </p:nvSpPr>
        <p:spPr bwMode="auto">
          <a:xfrm>
            <a:off x="3657599" y="3810000"/>
            <a:ext cx="5257801" cy="2677656"/>
          </a:xfrm>
          <a:prstGeom prst="rect">
            <a:avLst/>
          </a:prstGeom>
          <a:noFill/>
          <a:ln w="9525">
            <a:noFill/>
            <a:miter lim="800000"/>
            <a:headEnd/>
            <a:tailEnd/>
          </a:ln>
        </p:spPr>
        <p:txBody>
          <a:bodyPr wrap="square">
            <a:spAutoFit/>
          </a:bodyPr>
          <a:lstStyle/>
          <a:p>
            <a:r>
              <a:rPr lang="en-US" sz="2400" b="1" dirty="0" err="1">
                <a:solidFill>
                  <a:srgbClr val="FFC000"/>
                </a:solidFill>
                <a:latin typeface="Comic Sans MS" pitchFamily="66" charset="0"/>
              </a:rPr>
              <a:t>Remineralization</a:t>
            </a:r>
            <a:r>
              <a:rPr lang="en-US" sz="2400" b="1" dirty="0">
                <a:solidFill>
                  <a:srgbClr val="FFC000"/>
                </a:solidFill>
                <a:latin typeface="Comic Sans MS" pitchFamily="66" charset="0"/>
              </a:rPr>
              <a:t>:</a:t>
            </a:r>
            <a:r>
              <a:rPr lang="en-US" sz="2400" dirty="0">
                <a:solidFill>
                  <a:schemeClr val="tx1"/>
                </a:solidFill>
                <a:latin typeface="Comic Sans MS" pitchFamily="66" charset="0"/>
              </a:rPr>
              <a:t/>
            </a:r>
            <a:br>
              <a:rPr lang="en-US" sz="2400" dirty="0">
                <a:solidFill>
                  <a:schemeClr val="tx1"/>
                </a:solidFill>
                <a:latin typeface="Comic Sans MS" pitchFamily="66" charset="0"/>
              </a:rPr>
            </a:br>
            <a:r>
              <a:rPr lang="en-US" sz="2400" dirty="0">
                <a:solidFill>
                  <a:schemeClr val="tx1"/>
                </a:solidFill>
                <a:latin typeface="Comic Sans MS" pitchFamily="66" charset="0"/>
              </a:rPr>
              <a:t>When sugar consumption has ceased, saliva can wash away sugars and buffer the acids. Calcium and Phosphates can again enter the tooth. The process is strongly facilitated by fluorides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533400" y="3581400"/>
            <a:ext cx="8686800" cy="3276600"/>
          </a:xfrm>
        </p:spPr>
        <p:txBody>
          <a:bodyPr>
            <a:normAutofit fontScale="85000" lnSpcReduction="20000"/>
          </a:bodyPr>
          <a:lstStyle/>
          <a:p>
            <a:pPr>
              <a:buFontTx/>
              <a:buAutoNum type="arabicPeriod"/>
            </a:pPr>
            <a:r>
              <a:rPr lang="en-US" dirty="0" smtClean="0">
                <a:solidFill>
                  <a:srgbClr val="00FF00"/>
                </a:solidFill>
                <a:latin typeface="Comic Sans MS" pitchFamily="66" charset="0"/>
              </a:rPr>
              <a:t>A tooth surface without caries.</a:t>
            </a:r>
          </a:p>
          <a:p>
            <a:pPr>
              <a:buFontTx/>
              <a:buAutoNum type="arabicPeriod"/>
            </a:pPr>
            <a:r>
              <a:rPr lang="en-US" dirty="0" smtClean="0">
                <a:solidFill>
                  <a:srgbClr val="FFFF66"/>
                </a:solidFill>
                <a:latin typeface="Comic Sans MS" pitchFamily="66" charset="0"/>
              </a:rPr>
              <a:t>The first signs of demineralization.</a:t>
            </a:r>
          </a:p>
          <a:p>
            <a:pPr>
              <a:buFontTx/>
              <a:buAutoNum type="arabicPeriod"/>
            </a:pPr>
            <a:r>
              <a:rPr lang="en-US" dirty="0" smtClean="0">
                <a:solidFill>
                  <a:srgbClr val="FF3300"/>
                </a:solidFill>
                <a:latin typeface="Comic Sans MS" pitchFamily="66" charset="0"/>
              </a:rPr>
              <a:t>The enamel surface has broken down.</a:t>
            </a:r>
          </a:p>
          <a:p>
            <a:pPr>
              <a:buFontTx/>
              <a:buAutoNum type="arabicPeriod"/>
            </a:pPr>
            <a:r>
              <a:rPr lang="en-US" dirty="0" smtClean="0">
                <a:solidFill>
                  <a:srgbClr val="FF3300"/>
                </a:solidFill>
                <a:latin typeface="Comic Sans MS" pitchFamily="66" charset="0"/>
              </a:rPr>
              <a:t>A filling has been made but the demineralization has not been stopped.</a:t>
            </a:r>
          </a:p>
          <a:p>
            <a:pPr>
              <a:buFontTx/>
              <a:buAutoNum type="arabicPeriod"/>
            </a:pPr>
            <a:r>
              <a:rPr lang="en-US" dirty="0" smtClean="0">
                <a:solidFill>
                  <a:srgbClr val="FF3300"/>
                </a:solidFill>
                <a:latin typeface="Comic Sans MS" pitchFamily="66" charset="0"/>
              </a:rPr>
              <a:t>The demineralization proceeds and undermines the tooth.</a:t>
            </a:r>
          </a:p>
          <a:p>
            <a:pPr>
              <a:buFontTx/>
              <a:buAutoNum type="arabicPeriod"/>
            </a:pPr>
            <a:r>
              <a:rPr lang="en-US" dirty="0" smtClean="0">
                <a:solidFill>
                  <a:srgbClr val="FF3300"/>
                </a:solidFill>
                <a:latin typeface="Comic Sans MS" pitchFamily="66" charset="0"/>
              </a:rPr>
              <a:t>The tooth has fractured.  </a:t>
            </a:r>
          </a:p>
          <a:p>
            <a:endParaRPr lang="en-IN" dirty="0"/>
          </a:p>
        </p:txBody>
      </p:sp>
      <p:pic>
        <p:nvPicPr>
          <p:cNvPr id="4" name="Picture 5" descr="cariessernum"/>
          <p:cNvPicPr>
            <a:picLocks noChangeAspect="1" noChangeArrowheads="1"/>
          </p:cNvPicPr>
          <p:nvPr/>
        </p:nvPicPr>
        <p:blipFill>
          <a:blip r:embed="rId2">
            <a:lum bright="18000" contrast="12000"/>
          </a:blip>
          <a:srcRect/>
          <a:stretch>
            <a:fillRect/>
          </a:stretch>
        </p:blipFill>
        <p:spPr bwMode="auto">
          <a:xfrm>
            <a:off x="1143000" y="152400"/>
            <a:ext cx="7010400" cy="3309160"/>
          </a:xfrm>
          <a:prstGeom prst="rect">
            <a:avLst/>
          </a:prstGeom>
          <a:noFill/>
          <a:ln w="9525">
            <a:solidFill>
              <a:schemeClr val="tx1"/>
            </a:solidFill>
            <a:miter lim="800000"/>
            <a:headEnd/>
            <a:tailEnd/>
          </a:ln>
        </p:spPr>
      </p:pic>
      <p:sp>
        <p:nvSpPr>
          <p:cNvPr id="5" name="Oval 7"/>
          <p:cNvSpPr>
            <a:spLocks noChangeArrowheads="1"/>
          </p:cNvSpPr>
          <p:nvPr/>
        </p:nvSpPr>
        <p:spPr bwMode="auto">
          <a:xfrm>
            <a:off x="1943820" y="2438401"/>
            <a:ext cx="342179" cy="346924"/>
          </a:xfrm>
          <a:prstGeom prst="ellipse">
            <a:avLst/>
          </a:prstGeom>
          <a:noFill/>
          <a:ln w="25400">
            <a:solidFill>
              <a:srgbClr val="FFFF00"/>
            </a:solidFill>
            <a:round/>
            <a:headEnd/>
            <a:tailEnd type="none" w="lg" len="lg"/>
          </a:ln>
        </p:spPr>
        <p:txBody>
          <a:bodyPr wrap="none" anchor="ctr"/>
          <a:lstStyle/>
          <a:p>
            <a:endParaRPr lang="en-I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defRPr/>
            </a:pPr>
            <a:r>
              <a:rPr lang="en-US" dirty="0" smtClean="0">
                <a:solidFill>
                  <a:srgbClr val="FFC000"/>
                </a:solidFill>
                <a:latin typeface="Comic Sans MS" pitchFamily="66" charset="0"/>
              </a:rPr>
              <a:t>Primary Caries</a:t>
            </a:r>
            <a:r>
              <a:rPr lang="en-US" dirty="0" smtClean="0">
                <a:latin typeface="Comic Sans MS" pitchFamily="66" charset="0"/>
              </a:rPr>
              <a:t>: lesions on </a:t>
            </a:r>
            <a:r>
              <a:rPr lang="en-US" dirty="0" err="1" smtClean="0">
                <a:latin typeface="Comic Sans MS" pitchFamily="66" charset="0"/>
              </a:rPr>
              <a:t>unrestored</a:t>
            </a:r>
            <a:r>
              <a:rPr lang="en-US" dirty="0" smtClean="0">
                <a:latin typeface="Comic Sans MS" pitchFamily="66" charset="0"/>
              </a:rPr>
              <a:t> tooth surface.</a:t>
            </a:r>
          </a:p>
          <a:p>
            <a:pPr>
              <a:lnSpc>
                <a:spcPct val="150000"/>
              </a:lnSpc>
              <a:defRPr/>
            </a:pPr>
            <a:r>
              <a:rPr lang="en-US" dirty="0" smtClean="0">
                <a:solidFill>
                  <a:srgbClr val="FFC000"/>
                </a:solidFill>
                <a:latin typeface="Comic Sans MS" pitchFamily="66" charset="0"/>
              </a:rPr>
              <a:t>Secondary (recurrent) caries:</a:t>
            </a:r>
            <a:r>
              <a:rPr lang="en-US" dirty="0" smtClean="0">
                <a:latin typeface="Comic Sans MS" pitchFamily="66" charset="0"/>
              </a:rPr>
              <a:t> lesions that developed adjacent to a filling.</a:t>
            </a:r>
          </a:p>
          <a:p>
            <a:pPr>
              <a:lnSpc>
                <a:spcPct val="150000"/>
              </a:lnSpc>
              <a:defRPr/>
            </a:pPr>
            <a:r>
              <a:rPr lang="en-US" dirty="0" smtClean="0">
                <a:solidFill>
                  <a:srgbClr val="FFC000"/>
                </a:solidFill>
                <a:latin typeface="Comic Sans MS" pitchFamily="66" charset="0"/>
              </a:rPr>
              <a:t>Residual caries</a:t>
            </a:r>
            <a:r>
              <a:rPr lang="en-US" dirty="0" smtClean="0">
                <a:latin typeface="Comic Sans MS" pitchFamily="66" charset="0"/>
              </a:rPr>
              <a:t>: </a:t>
            </a:r>
            <a:r>
              <a:rPr lang="en-US" dirty="0" err="1" smtClean="0">
                <a:latin typeface="Comic Sans MS" pitchFamily="66" charset="0"/>
              </a:rPr>
              <a:t>demineralized</a:t>
            </a:r>
            <a:r>
              <a:rPr lang="en-US" dirty="0" smtClean="0">
                <a:latin typeface="Comic Sans MS" pitchFamily="66" charset="0"/>
              </a:rPr>
              <a:t> tissue that has been left behind before a filling is placed.</a:t>
            </a:r>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a:lnSpc>
                <a:spcPct val="150000"/>
              </a:lnSpc>
              <a:defRPr/>
            </a:pPr>
            <a:r>
              <a:rPr lang="en-US" dirty="0" smtClean="0">
                <a:solidFill>
                  <a:srgbClr val="FFC000"/>
                </a:solidFill>
                <a:latin typeface="Comic Sans MS" pitchFamily="66" charset="0"/>
              </a:rPr>
              <a:t>Active caries lesion: </a:t>
            </a:r>
            <a:r>
              <a:rPr lang="en-US" dirty="0" smtClean="0">
                <a:latin typeface="Comic Sans MS" pitchFamily="66" charset="0"/>
              </a:rPr>
              <a:t>a progressive carious lesion.</a:t>
            </a:r>
          </a:p>
          <a:p>
            <a:pPr>
              <a:lnSpc>
                <a:spcPct val="150000"/>
              </a:lnSpc>
              <a:defRPr/>
            </a:pPr>
            <a:r>
              <a:rPr lang="en-US" dirty="0" smtClean="0">
                <a:solidFill>
                  <a:srgbClr val="FFC000"/>
                </a:solidFill>
                <a:latin typeface="Comic Sans MS" pitchFamily="66" charset="0"/>
              </a:rPr>
              <a:t>Arrested (inactive) </a:t>
            </a:r>
            <a:r>
              <a:rPr lang="en-US" dirty="0" smtClean="0">
                <a:latin typeface="Comic Sans MS" pitchFamily="66" charset="0"/>
              </a:rPr>
              <a:t>carious lesion: A lesion that may have formed years previously and then stopped further progression.</a:t>
            </a:r>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85000" lnSpcReduction="20000"/>
          </a:bodyPr>
          <a:lstStyle/>
          <a:p>
            <a:pPr>
              <a:lnSpc>
                <a:spcPct val="150000"/>
              </a:lnSpc>
              <a:defRPr/>
            </a:pPr>
            <a:r>
              <a:rPr lang="en-US" dirty="0" smtClean="0">
                <a:solidFill>
                  <a:srgbClr val="FFC000"/>
                </a:solidFill>
                <a:latin typeface="Times New Roman" pitchFamily="18" charset="0"/>
                <a:cs typeface="Times New Roman" pitchFamily="18" charset="0"/>
              </a:rPr>
              <a:t>White spot caries</a:t>
            </a:r>
            <a:r>
              <a:rPr lang="en-US" dirty="0" smtClean="0">
                <a:latin typeface="Times New Roman" pitchFamily="18" charset="0"/>
                <a:cs typeface="Times New Roman" pitchFamily="18" charset="0"/>
              </a:rPr>
              <a:t>: the first sign of a caries lesion on enamel that can be detected with the naked eye. Also known as initial or incipient caries.</a:t>
            </a:r>
          </a:p>
          <a:p>
            <a:pPr>
              <a:lnSpc>
                <a:spcPct val="150000"/>
              </a:lnSpc>
              <a:defRPr/>
            </a:pPr>
            <a:r>
              <a:rPr lang="en-US" dirty="0" smtClean="0">
                <a:solidFill>
                  <a:srgbClr val="FFC000"/>
                </a:solidFill>
                <a:latin typeface="Times New Roman" pitchFamily="18" charset="0"/>
                <a:cs typeface="Times New Roman" pitchFamily="18" charset="0"/>
              </a:rPr>
              <a:t>Rampant caries: </a:t>
            </a:r>
            <a:r>
              <a:rPr lang="en-US" dirty="0" smtClean="0">
                <a:latin typeface="Times New Roman" pitchFamily="18" charset="0"/>
                <a:cs typeface="Times New Roman" pitchFamily="18" charset="0"/>
              </a:rPr>
              <a:t>is the name given to multiple active carious lesions occurring in the same patient. This frequently involves surfaces of teeth that do not usually experience dental caries </a:t>
            </a: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bottle or nursing caries, baby caries, radiation caries, or drug-induced caries.</a:t>
            </a:r>
          </a:p>
          <a:p>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935</Words>
  <Application>Microsoft Office PowerPoint</Application>
  <PresentationFormat>On-screen Show (4:3)</PresentationFormat>
  <Paragraphs>112</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Dental Caries- Histoplathology</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Initial Caries</vt:lpstr>
      <vt:lpstr>Slide 15</vt:lpstr>
      <vt:lpstr>Slide 16</vt:lpstr>
      <vt:lpstr>Slide 17</vt:lpstr>
      <vt:lpstr>Slide 18</vt:lpstr>
      <vt:lpstr>Slide 19</vt:lpstr>
      <vt:lpstr>Slide 20</vt:lpstr>
      <vt:lpstr>Caries of Dentin</vt:lpstr>
      <vt:lpstr>Slide 22</vt:lpstr>
      <vt:lpstr>In the earliest stages, when only few tubules are involved, microorganisms may be found penetrating the tubules Pioneer Bacteria. </vt:lpstr>
      <vt:lpstr>MCQs</vt:lpstr>
      <vt:lpstr>Slide 25</vt:lpstr>
      <vt:lpstr>Slide 26</vt:lpstr>
      <vt:lpstr>Slide 27</vt:lpstr>
      <vt:lpstr>Slide 28</vt:lpstr>
      <vt:lpstr>Slide 29</vt:lpstr>
      <vt:lpstr>Slide 30</vt:lpstr>
      <vt:lpstr>Slide 31</vt:lpstr>
      <vt:lpstr>Slide 32</vt:lpstr>
      <vt:lpstr>Slide 33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Dental Caries- Histoplathology</dc:title>
  <dc:creator>Rhythm</dc:creator>
  <cp:lastModifiedBy>Mirchi 1</cp:lastModifiedBy>
  <cp:revision>5</cp:revision>
  <dcterms:created xsi:type="dcterms:W3CDTF">2006-08-16T00:00:00Z</dcterms:created>
  <dcterms:modified xsi:type="dcterms:W3CDTF">2014-09-14T15:24:38Z</dcterms:modified>
</cp:coreProperties>
</file>