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3"/>
  </p:notesMasterIdLst>
  <p:sldIdLst>
    <p:sldId id="256" r:id="rId2"/>
    <p:sldId id="257" r:id="rId3"/>
    <p:sldId id="278" r:id="rId4"/>
    <p:sldId id="258" r:id="rId5"/>
    <p:sldId id="286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89" r:id="rId34"/>
    <p:sldId id="288" r:id="rId35"/>
    <p:sldId id="290" r:id="rId36"/>
    <p:sldId id="291" r:id="rId37"/>
    <p:sldId id="294" r:id="rId38"/>
    <p:sldId id="295" r:id="rId39"/>
    <p:sldId id="296" r:id="rId40"/>
    <p:sldId id="303" r:id="rId41"/>
    <p:sldId id="297" r:id="rId42"/>
    <p:sldId id="298" r:id="rId43"/>
    <p:sldId id="299" r:id="rId44"/>
    <p:sldId id="300" r:id="rId45"/>
    <p:sldId id="301" r:id="rId46"/>
    <p:sldId id="302" r:id="rId47"/>
    <p:sldId id="304" r:id="rId48"/>
    <p:sldId id="305" r:id="rId49"/>
    <p:sldId id="306" r:id="rId50"/>
    <p:sldId id="307" r:id="rId51"/>
    <p:sldId id="308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B0BD1D-BCA7-4769-A942-DA85BCB4FA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B7D130-1BB8-4D3F-B747-E7CB9C59EE5B}">
      <dgm:prSet/>
      <dgm:spPr/>
      <dgm:t>
        <a:bodyPr/>
        <a:lstStyle/>
        <a:p>
          <a:pPr rtl="0"/>
          <a:r>
            <a:rPr lang="en-US" dirty="0" smtClean="0"/>
            <a:t>A </a:t>
          </a:r>
          <a:r>
            <a:rPr lang="en-US" b="1" dirty="0" smtClean="0"/>
            <a:t>restoration </a:t>
          </a:r>
          <a:r>
            <a:rPr lang="en-US" dirty="0" smtClean="0"/>
            <a:t>can be defined as</a:t>
          </a:r>
        </a:p>
        <a:p>
          <a:pPr rtl="0"/>
          <a:r>
            <a:rPr lang="en-US" dirty="0" smtClean="0"/>
            <a:t> “Any structure provided to replace and restore dental tissue so as to restore its form and function, such as a filling, crown or a bridge”</a:t>
          </a:r>
          <a:endParaRPr lang="en-US" dirty="0"/>
        </a:p>
      </dgm:t>
    </dgm:pt>
    <dgm:pt modelId="{49B7D733-BCBB-4FE2-97C6-94896145D8B3}" type="parTrans" cxnId="{F3DCA21A-90D2-420E-98C0-828A5C0515AA}">
      <dgm:prSet/>
      <dgm:spPr/>
      <dgm:t>
        <a:bodyPr/>
        <a:lstStyle/>
        <a:p>
          <a:endParaRPr lang="en-US"/>
        </a:p>
      </dgm:t>
    </dgm:pt>
    <dgm:pt modelId="{E652606D-2CC7-4007-89FE-0E4F65AF279B}" type="sibTrans" cxnId="{F3DCA21A-90D2-420E-98C0-828A5C0515AA}">
      <dgm:prSet/>
      <dgm:spPr/>
      <dgm:t>
        <a:bodyPr/>
        <a:lstStyle/>
        <a:p>
          <a:endParaRPr lang="en-US"/>
        </a:p>
      </dgm:t>
    </dgm:pt>
    <dgm:pt modelId="{BE2DB2F6-E671-44D3-8066-605259F7EDEF}">
      <dgm:prSet/>
      <dgm:spPr/>
      <dgm:t>
        <a:bodyPr/>
        <a:lstStyle/>
        <a:p>
          <a:pPr rtl="0"/>
          <a:r>
            <a:rPr lang="en-US" dirty="0" smtClean="0"/>
            <a:t>A </a:t>
          </a:r>
          <a:r>
            <a:rPr lang="en-US" b="1" dirty="0" smtClean="0"/>
            <a:t>tooth preparation </a:t>
          </a:r>
          <a:r>
            <a:rPr lang="en-US" dirty="0" smtClean="0"/>
            <a:t>is defined as </a:t>
          </a:r>
        </a:p>
        <a:p>
          <a:pPr rtl="0"/>
          <a:r>
            <a:rPr lang="en-US" dirty="0" smtClean="0"/>
            <a:t>“Mechanical alteration of defective, injured, or diseased tooth to best receive restorative material that will reestablish a healthy state of tooth including esthetic correction along with normal form &amp; function”</a:t>
          </a:r>
          <a:endParaRPr lang="en-US" dirty="0"/>
        </a:p>
      </dgm:t>
    </dgm:pt>
    <dgm:pt modelId="{2F44D6C8-C971-4857-817A-68C0840199AA}" type="parTrans" cxnId="{9ACB4C9E-6472-4E55-A807-B2B3082FAFDC}">
      <dgm:prSet/>
      <dgm:spPr/>
      <dgm:t>
        <a:bodyPr/>
        <a:lstStyle/>
        <a:p>
          <a:endParaRPr lang="en-US"/>
        </a:p>
      </dgm:t>
    </dgm:pt>
    <dgm:pt modelId="{3B2F1CB7-62AC-49C2-8804-8E7FA46BCBB2}" type="sibTrans" cxnId="{9ACB4C9E-6472-4E55-A807-B2B3082FAFDC}">
      <dgm:prSet/>
      <dgm:spPr/>
      <dgm:t>
        <a:bodyPr/>
        <a:lstStyle/>
        <a:p>
          <a:endParaRPr lang="en-US"/>
        </a:p>
      </dgm:t>
    </dgm:pt>
    <dgm:pt modelId="{6C62FED4-E969-41C6-947D-5C8A3B946E3A}" type="pres">
      <dgm:prSet presAssocID="{F6B0BD1D-BCA7-4769-A942-DA85BCB4FA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7C2906-D25A-4F07-BDFD-05C96A49C3B9}" type="pres">
      <dgm:prSet presAssocID="{85B7D130-1BB8-4D3F-B747-E7CB9C59EE5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983F4-7060-4755-9B3C-947EF7299B32}" type="pres">
      <dgm:prSet presAssocID="{E652606D-2CC7-4007-89FE-0E4F65AF279B}" presName="spacer" presStyleCnt="0"/>
      <dgm:spPr/>
    </dgm:pt>
    <dgm:pt modelId="{ADC5FC51-CC54-4EF1-AB21-C588CF0BFAED}" type="pres">
      <dgm:prSet presAssocID="{BE2DB2F6-E671-44D3-8066-605259F7EDE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CB4C9E-6472-4E55-A807-B2B3082FAFDC}" srcId="{F6B0BD1D-BCA7-4769-A942-DA85BCB4FA76}" destId="{BE2DB2F6-E671-44D3-8066-605259F7EDEF}" srcOrd="1" destOrd="0" parTransId="{2F44D6C8-C971-4857-817A-68C0840199AA}" sibTransId="{3B2F1CB7-62AC-49C2-8804-8E7FA46BCBB2}"/>
    <dgm:cxn modelId="{9DE8CB6D-DEB1-41D9-B5D7-A9A872A1CB1B}" type="presOf" srcId="{85B7D130-1BB8-4D3F-B747-E7CB9C59EE5B}" destId="{7E7C2906-D25A-4F07-BDFD-05C96A49C3B9}" srcOrd="0" destOrd="0" presId="urn:microsoft.com/office/officeart/2005/8/layout/vList2"/>
    <dgm:cxn modelId="{C2478356-EE25-4374-90A0-9F2A56747803}" type="presOf" srcId="{BE2DB2F6-E671-44D3-8066-605259F7EDEF}" destId="{ADC5FC51-CC54-4EF1-AB21-C588CF0BFAED}" srcOrd="0" destOrd="0" presId="urn:microsoft.com/office/officeart/2005/8/layout/vList2"/>
    <dgm:cxn modelId="{F3DCA21A-90D2-420E-98C0-828A5C0515AA}" srcId="{F6B0BD1D-BCA7-4769-A942-DA85BCB4FA76}" destId="{85B7D130-1BB8-4D3F-B747-E7CB9C59EE5B}" srcOrd="0" destOrd="0" parTransId="{49B7D733-BCBB-4FE2-97C6-94896145D8B3}" sibTransId="{E652606D-2CC7-4007-89FE-0E4F65AF279B}"/>
    <dgm:cxn modelId="{DB079AB4-55C5-449D-8556-32016BB5398D}" type="presOf" srcId="{F6B0BD1D-BCA7-4769-A942-DA85BCB4FA76}" destId="{6C62FED4-E969-41C6-947D-5C8A3B946E3A}" srcOrd="0" destOrd="0" presId="urn:microsoft.com/office/officeart/2005/8/layout/vList2"/>
    <dgm:cxn modelId="{73F45FD8-8F47-42FF-990B-BE54DD03352B}" type="presParOf" srcId="{6C62FED4-E969-41C6-947D-5C8A3B946E3A}" destId="{7E7C2906-D25A-4F07-BDFD-05C96A49C3B9}" srcOrd="0" destOrd="0" presId="urn:microsoft.com/office/officeart/2005/8/layout/vList2"/>
    <dgm:cxn modelId="{77EB7E2B-60F3-4E35-BC28-287C04A69CB2}" type="presParOf" srcId="{6C62FED4-E969-41C6-947D-5C8A3B946E3A}" destId="{209983F4-7060-4755-9B3C-947EF7299B32}" srcOrd="1" destOrd="0" presId="urn:microsoft.com/office/officeart/2005/8/layout/vList2"/>
    <dgm:cxn modelId="{5363D8C3-8C70-45A5-8431-EC5070F9F189}" type="presParOf" srcId="{6C62FED4-E969-41C6-947D-5C8A3B946E3A}" destId="{ADC5FC51-CC54-4EF1-AB21-C588CF0BFAED}" srcOrd="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9B53C0-9359-4A78-9141-05E69AC0D1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BBDF5A-8495-4EF1-9278-1EF535AF538F}">
      <dgm:prSet/>
      <dgm:spPr/>
      <dgm:t>
        <a:bodyPr/>
        <a:lstStyle/>
        <a:p>
          <a:pPr rtl="0"/>
          <a:r>
            <a:rPr lang="en-US" b="1" dirty="0" smtClean="0"/>
            <a:t>Cast</a:t>
          </a:r>
        </a:p>
        <a:p>
          <a:pPr rtl="0"/>
          <a:r>
            <a:rPr lang="en-US" b="1" dirty="0" smtClean="0"/>
            <a:t> </a:t>
          </a:r>
          <a:r>
            <a:rPr lang="en-US" dirty="0" smtClean="0"/>
            <a:t>“Life size likeness of some desired form”.</a:t>
          </a:r>
        </a:p>
        <a:p>
          <a:pPr rtl="0"/>
          <a:r>
            <a:rPr lang="en-US" dirty="0" smtClean="0"/>
            <a:t>“To produce a shape by thrusting a molten liquid or plastic material into a mold possessing a desired shape” </a:t>
          </a:r>
          <a:endParaRPr lang="en-US" dirty="0"/>
        </a:p>
      </dgm:t>
    </dgm:pt>
    <dgm:pt modelId="{25678694-97EA-48C5-A956-43FF4D9DF571}" type="parTrans" cxnId="{893D42B8-1DB2-4030-9F5B-F66F22EB67F8}">
      <dgm:prSet/>
      <dgm:spPr/>
      <dgm:t>
        <a:bodyPr/>
        <a:lstStyle/>
        <a:p>
          <a:endParaRPr lang="en-US"/>
        </a:p>
      </dgm:t>
    </dgm:pt>
    <dgm:pt modelId="{55E013CA-F7EE-4ED0-A673-32DCFA7DC2CB}" type="sibTrans" cxnId="{893D42B8-1DB2-4030-9F5B-F66F22EB67F8}">
      <dgm:prSet/>
      <dgm:spPr/>
      <dgm:t>
        <a:bodyPr/>
        <a:lstStyle/>
        <a:p>
          <a:endParaRPr lang="en-US"/>
        </a:p>
      </dgm:t>
    </dgm:pt>
    <dgm:pt modelId="{2D61A4C9-E4F2-4AF9-B943-C0AF0AB4412E}">
      <dgm:prSet/>
      <dgm:spPr/>
      <dgm:t>
        <a:bodyPr/>
        <a:lstStyle/>
        <a:p>
          <a:pPr rtl="0"/>
          <a:r>
            <a:rPr lang="en-US" b="1" dirty="0" smtClean="0"/>
            <a:t>Casting</a:t>
          </a:r>
          <a:r>
            <a:rPr lang="en-US" dirty="0" smtClean="0"/>
            <a:t> </a:t>
          </a:r>
        </a:p>
        <a:p>
          <a:pPr rtl="0"/>
          <a:r>
            <a:rPr lang="en-US" dirty="0" smtClean="0"/>
            <a:t>“Something that has been cast in the mold; an object formed by the solidification of a fluid that has been poured or injected into the mold”  </a:t>
          </a:r>
          <a:endParaRPr lang="en-US" dirty="0"/>
        </a:p>
      </dgm:t>
    </dgm:pt>
    <dgm:pt modelId="{FFBE849C-D7B1-4914-A61E-3010968DF543}" type="parTrans" cxnId="{2A0FFBA4-18B5-416C-818D-0C828F9924C5}">
      <dgm:prSet/>
      <dgm:spPr/>
      <dgm:t>
        <a:bodyPr/>
        <a:lstStyle/>
        <a:p>
          <a:endParaRPr lang="en-US"/>
        </a:p>
      </dgm:t>
    </dgm:pt>
    <dgm:pt modelId="{0780EA27-2EEF-44F2-BE19-A893BAB7BF89}" type="sibTrans" cxnId="{2A0FFBA4-18B5-416C-818D-0C828F9924C5}">
      <dgm:prSet/>
      <dgm:spPr/>
      <dgm:t>
        <a:bodyPr/>
        <a:lstStyle/>
        <a:p>
          <a:endParaRPr lang="en-US"/>
        </a:p>
      </dgm:t>
    </dgm:pt>
    <dgm:pt modelId="{6C32F4DA-F11A-47EA-B2A3-AEC5D1B59072}">
      <dgm:prSet custT="1"/>
      <dgm:spPr/>
      <dgm:t>
        <a:bodyPr/>
        <a:lstStyle/>
        <a:p>
          <a:pPr rtl="0"/>
          <a:r>
            <a:rPr lang="en-US" sz="1000" dirty="0" smtClean="0"/>
            <a:t>Glossary of prosthodontic terms</a:t>
          </a:r>
          <a:endParaRPr lang="en-US" sz="1000" dirty="0"/>
        </a:p>
      </dgm:t>
    </dgm:pt>
    <dgm:pt modelId="{108630E5-0DED-4E7D-BBA7-19B2B6F37713}" type="parTrans" cxnId="{01DE5C2C-F90C-4284-9F25-A2F060232C80}">
      <dgm:prSet/>
      <dgm:spPr/>
      <dgm:t>
        <a:bodyPr/>
        <a:lstStyle/>
        <a:p>
          <a:endParaRPr lang="en-US"/>
        </a:p>
      </dgm:t>
    </dgm:pt>
    <dgm:pt modelId="{2707399C-C134-49A0-BEFE-D017DF37049D}" type="sibTrans" cxnId="{01DE5C2C-F90C-4284-9F25-A2F060232C80}">
      <dgm:prSet/>
      <dgm:spPr/>
      <dgm:t>
        <a:bodyPr/>
        <a:lstStyle/>
        <a:p>
          <a:endParaRPr lang="en-US"/>
        </a:p>
      </dgm:t>
    </dgm:pt>
    <dgm:pt modelId="{42D81043-F967-4B6E-9CF1-2522061A4DCB}" type="pres">
      <dgm:prSet presAssocID="{539B53C0-9359-4A78-9141-05E69AC0D1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42C745-0F94-4BDC-BCD5-D9693601F76F}" type="pres">
      <dgm:prSet presAssocID="{49BBDF5A-8495-4EF1-9278-1EF535AF538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CF6EE-A178-47E9-8C62-04B0144DDFC5}" type="pres">
      <dgm:prSet presAssocID="{55E013CA-F7EE-4ED0-A673-32DCFA7DC2CB}" presName="spacer" presStyleCnt="0"/>
      <dgm:spPr/>
    </dgm:pt>
    <dgm:pt modelId="{3B21BE3D-4452-423F-9D32-57B051EAF220}" type="pres">
      <dgm:prSet presAssocID="{2D61A4C9-E4F2-4AF9-B943-C0AF0AB4412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D6B5D-7D3C-4FA2-8DF1-0F3AF8A4F279}" type="pres">
      <dgm:prSet presAssocID="{2D61A4C9-E4F2-4AF9-B943-C0AF0AB4412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0FFBA4-18B5-416C-818D-0C828F9924C5}" srcId="{539B53C0-9359-4A78-9141-05E69AC0D1FF}" destId="{2D61A4C9-E4F2-4AF9-B943-C0AF0AB4412E}" srcOrd="1" destOrd="0" parTransId="{FFBE849C-D7B1-4914-A61E-3010968DF543}" sibTransId="{0780EA27-2EEF-44F2-BE19-A893BAB7BF89}"/>
    <dgm:cxn modelId="{8AD0B2AD-53AC-435E-93B2-5F81E3616298}" type="presOf" srcId="{49BBDF5A-8495-4EF1-9278-1EF535AF538F}" destId="{CB42C745-0F94-4BDC-BCD5-D9693601F76F}" srcOrd="0" destOrd="0" presId="urn:microsoft.com/office/officeart/2005/8/layout/vList2"/>
    <dgm:cxn modelId="{893D42B8-1DB2-4030-9F5B-F66F22EB67F8}" srcId="{539B53C0-9359-4A78-9141-05E69AC0D1FF}" destId="{49BBDF5A-8495-4EF1-9278-1EF535AF538F}" srcOrd="0" destOrd="0" parTransId="{25678694-97EA-48C5-A956-43FF4D9DF571}" sibTransId="{55E013CA-F7EE-4ED0-A673-32DCFA7DC2CB}"/>
    <dgm:cxn modelId="{0282D67C-A6CC-4199-9AE6-89C4392BB160}" type="presOf" srcId="{6C32F4DA-F11A-47EA-B2A3-AEC5D1B59072}" destId="{6B9D6B5D-7D3C-4FA2-8DF1-0F3AF8A4F279}" srcOrd="0" destOrd="0" presId="urn:microsoft.com/office/officeart/2005/8/layout/vList2"/>
    <dgm:cxn modelId="{011DB08F-C1E9-4300-9EA8-A3D443BC626B}" type="presOf" srcId="{539B53C0-9359-4A78-9141-05E69AC0D1FF}" destId="{42D81043-F967-4B6E-9CF1-2522061A4DCB}" srcOrd="0" destOrd="0" presId="urn:microsoft.com/office/officeart/2005/8/layout/vList2"/>
    <dgm:cxn modelId="{0F3897DC-C7EE-477E-BEA5-A29C9CBAA5D3}" type="presOf" srcId="{2D61A4C9-E4F2-4AF9-B943-C0AF0AB4412E}" destId="{3B21BE3D-4452-423F-9D32-57B051EAF220}" srcOrd="0" destOrd="0" presId="urn:microsoft.com/office/officeart/2005/8/layout/vList2"/>
    <dgm:cxn modelId="{01DE5C2C-F90C-4284-9F25-A2F060232C80}" srcId="{2D61A4C9-E4F2-4AF9-B943-C0AF0AB4412E}" destId="{6C32F4DA-F11A-47EA-B2A3-AEC5D1B59072}" srcOrd="0" destOrd="0" parTransId="{108630E5-0DED-4E7D-BBA7-19B2B6F37713}" sibTransId="{2707399C-C134-49A0-BEFE-D017DF37049D}"/>
    <dgm:cxn modelId="{F327EAAF-4426-4345-B4D1-BF121B1810F8}" type="presParOf" srcId="{42D81043-F967-4B6E-9CF1-2522061A4DCB}" destId="{CB42C745-0F94-4BDC-BCD5-D9693601F76F}" srcOrd="0" destOrd="0" presId="urn:microsoft.com/office/officeart/2005/8/layout/vList2"/>
    <dgm:cxn modelId="{58745E15-B73A-448F-9366-7F32F03BC01F}" type="presParOf" srcId="{42D81043-F967-4B6E-9CF1-2522061A4DCB}" destId="{4E1CF6EE-A178-47E9-8C62-04B0144DDFC5}" srcOrd="1" destOrd="0" presId="urn:microsoft.com/office/officeart/2005/8/layout/vList2"/>
    <dgm:cxn modelId="{993556C2-D309-433B-BA32-D0A0D9F716CC}" type="presParOf" srcId="{42D81043-F967-4B6E-9CF1-2522061A4DCB}" destId="{3B21BE3D-4452-423F-9D32-57B051EAF220}" srcOrd="2" destOrd="0" presId="urn:microsoft.com/office/officeart/2005/8/layout/vList2"/>
    <dgm:cxn modelId="{8656FB75-217A-4D0D-AFD7-927220F5A792}" type="presParOf" srcId="{42D81043-F967-4B6E-9CF1-2522061A4DCB}" destId="{6B9D6B5D-7D3C-4FA2-8DF1-0F3AF8A4F279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481216-ED21-4AEC-B0CC-296F93F7B3C6}" type="doc">
      <dgm:prSet loTypeId="urn:microsoft.com/office/officeart/2005/8/layout/vList2" loCatId="list" qsTypeId="urn:microsoft.com/office/officeart/2005/8/quickstyle/simple1" qsCatId="simple" csTypeId="urn:microsoft.com/office/officeart/2005/8/colors/accent4_3" csCatId="accent4"/>
      <dgm:spPr/>
      <dgm:t>
        <a:bodyPr/>
        <a:lstStyle/>
        <a:p>
          <a:endParaRPr lang="en-US"/>
        </a:p>
      </dgm:t>
    </dgm:pt>
    <dgm:pt modelId="{48B97011-673A-4F3A-8467-C2D8C2B752D8}">
      <dgm:prSet/>
      <dgm:spPr/>
      <dgm:t>
        <a:bodyPr/>
        <a:lstStyle/>
        <a:p>
          <a:pPr rtl="0"/>
          <a:r>
            <a:rPr lang="en-US" baseline="0" dirty="0" smtClean="0"/>
            <a:t>Cast Restoration</a:t>
          </a:r>
          <a:endParaRPr lang="en-US" dirty="0"/>
        </a:p>
      </dgm:t>
    </dgm:pt>
    <dgm:pt modelId="{40832819-F2DC-47CD-A4EC-B478C042A458}" type="parTrans" cxnId="{BA502A9B-2194-4CD7-9993-4BC5F7741F5E}">
      <dgm:prSet/>
      <dgm:spPr/>
      <dgm:t>
        <a:bodyPr/>
        <a:lstStyle/>
        <a:p>
          <a:endParaRPr lang="en-US"/>
        </a:p>
      </dgm:t>
    </dgm:pt>
    <dgm:pt modelId="{2A050F45-DB14-4EA5-99B9-E26C07ED3115}" type="sibTrans" cxnId="{BA502A9B-2194-4CD7-9993-4BC5F7741F5E}">
      <dgm:prSet/>
      <dgm:spPr/>
      <dgm:t>
        <a:bodyPr/>
        <a:lstStyle/>
        <a:p>
          <a:endParaRPr lang="en-US"/>
        </a:p>
      </dgm:t>
    </dgm:pt>
    <dgm:pt modelId="{3322609B-9021-43CB-B42F-BD82B62D9D20}" type="pres">
      <dgm:prSet presAssocID="{3B481216-ED21-4AEC-B0CC-296F93F7B3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7CB3CD-2CD1-4510-9CBB-4994145ED87F}" type="pres">
      <dgm:prSet presAssocID="{48B97011-673A-4F3A-8467-C2D8C2B752D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B866DF-3B84-404B-9093-0B2D68940C58}" type="presOf" srcId="{3B481216-ED21-4AEC-B0CC-296F93F7B3C6}" destId="{3322609B-9021-43CB-B42F-BD82B62D9D20}" srcOrd="0" destOrd="0" presId="urn:microsoft.com/office/officeart/2005/8/layout/vList2"/>
    <dgm:cxn modelId="{BA502A9B-2194-4CD7-9993-4BC5F7741F5E}" srcId="{3B481216-ED21-4AEC-B0CC-296F93F7B3C6}" destId="{48B97011-673A-4F3A-8467-C2D8C2B752D8}" srcOrd="0" destOrd="0" parTransId="{40832819-F2DC-47CD-A4EC-B478C042A458}" sibTransId="{2A050F45-DB14-4EA5-99B9-E26C07ED3115}"/>
    <dgm:cxn modelId="{F44D8B19-E029-4659-BC4D-81C7EFE04C33}" type="presOf" srcId="{48B97011-673A-4F3A-8467-C2D8C2B752D8}" destId="{B27CB3CD-2CD1-4510-9CBB-4994145ED87F}" srcOrd="0" destOrd="0" presId="urn:microsoft.com/office/officeart/2005/8/layout/vList2"/>
    <dgm:cxn modelId="{8B425AE8-E047-4986-885C-F070B508A996}" type="presParOf" srcId="{3322609B-9021-43CB-B42F-BD82B62D9D20}" destId="{B27CB3CD-2CD1-4510-9CBB-4994145ED87F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70D2AC-5631-4CB3-8B5D-B912972749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4B10015-F680-4D10-ADB4-45CA37CEE40C}">
      <dgm:prSet/>
      <dgm:spPr/>
      <dgm:t>
        <a:bodyPr/>
        <a:lstStyle/>
        <a:p>
          <a:pPr rtl="0"/>
          <a:r>
            <a:rPr lang="en-US" dirty="0" smtClean="0"/>
            <a:t>Inlay </a:t>
          </a:r>
          <a:endParaRPr lang="en-US" dirty="0"/>
        </a:p>
      </dgm:t>
    </dgm:pt>
    <dgm:pt modelId="{E6DE28D6-5D6A-4131-8586-887D3BE057A8}" type="parTrans" cxnId="{A0D4404D-4181-4F26-A17B-3FA118EB718B}">
      <dgm:prSet/>
      <dgm:spPr/>
      <dgm:t>
        <a:bodyPr/>
        <a:lstStyle/>
        <a:p>
          <a:endParaRPr lang="en-US"/>
        </a:p>
      </dgm:t>
    </dgm:pt>
    <dgm:pt modelId="{CE2250A2-D0A8-47C6-9E07-F088BD43A0F3}" type="sibTrans" cxnId="{A0D4404D-4181-4F26-A17B-3FA118EB718B}">
      <dgm:prSet/>
      <dgm:spPr/>
      <dgm:t>
        <a:bodyPr/>
        <a:lstStyle/>
        <a:p>
          <a:endParaRPr lang="en-US"/>
        </a:p>
      </dgm:t>
    </dgm:pt>
    <dgm:pt modelId="{21F20D54-BEF1-420B-A363-10FDF836042D}">
      <dgm:prSet/>
      <dgm:spPr/>
      <dgm:t>
        <a:bodyPr/>
        <a:lstStyle/>
        <a:p>
          <a:pPr rtl="0"/>
          <a:r>
            <a:rPr lang="en-US" dirty="0" smtClean="0"/>
            <a:t>Onlay </a:t>
          </a:r>
          <a:endParaRPr lang="en-US" dirty="0"/>
        </a:p>
      </dgm:t>
    </dgm:pt>
    <dgm:pt modelId="{B2E13FBC-B091-43B0-A83C-7403B46F2CBF}" type="parTrans" cxnId="{E1FDBE9D-B35E-48C2-B193-D3FB42F0E91F}">
      <dgm:prSet/>
      <dgm:spPr/>
      <dgm:t>
        <a:bodyPr/>
        <a:lstStyle/>
        <a:p>
          <a:endParaRPr lang="en-US"/>
        </a:p>
      </dgm:t>
    </dgm:pt>
    <dgm:pt modelId="{3B33F7E9-1BE4-4575-9B9E-A0ED902FC7FF}" type="sibTrans" cxnId="{E1FDBE9D-B35E-48C2-B193-D3FB42F0E91F}">
      <dgm:prSet/>
      <dgm:spPr/>
      <dgm:t>
        <a:bodyPr/>
        <a:lstStyle/>
        <a:p>
          <a:endParaRPr lang="en-US"/>
        </a:p>
      </dgm:t>
    </dgm:pt>
    <dgm:pt modelId="{F341BA89-EAB9-4FE1-9862-2698ECA53E42}">
      <dgm:prSet/>
      <dgm:spPr/>
      <dgm:t>
        <a:bodyPr/>
        <a:lstStyle/>
        <a:p>
          <a:pPr rtl="0"/>
          <a:r>
            <a:rPr lang="en-US" dirty="0" smtClean="0"/>
            <a:t>Cast restorations with surface extension</a:t>
          </a:r>
          <a:endParaRPr lang="en-US" dirty="0"/>
        </a:p>
      </dgm:t>
    </dgm:pt>
    <dgm:pt modelId="{809C17DD-665A-4A3E-9B79-034B72FFE428}" type="parTrans" cxnId="{908F0D46-9510-40B9-AC70-50992039E56E}">
      <dgm:prSet/>
      <dgm:spPr/>
      <dgm:t>
        <a:bodyPr/>
        <a:lstStyle/>
        <a:p>
          <a:endParaRPr lang="en-US"/>
        </a:p>
      </dgm:t>
    </dgm:pt>
    <dgm:pt modelId="{4074931A-BE02-4DEF-8DDF-7FE4431452AA}" type="sibTrans" cxnId="{908F0D46-9510-40B9-AC70-50992039E56E}">
      <dgm:prSet/>
      <dgm:spPr/>
      <dgm:t>
        <a:bodyPr/>
        <a:lstStyle/>
        <a:p>
          <a:endParaRPr lang="en-US"/>
        </a:p>
      </dgm:t>
    </dgm:pt>
    <dgm:pt modelId="{EC637C9F-95B2-439C-84C2-1DC1FC494D3E}">
      <dgm:prSet/>
      <dgm:spPr/>
      <dgm:t>
        <a:bodyPr/>
        <a:lstStyle/>
        <a:p>
          <a:pPr rtl="0"/>
          <a:r>
            <a:rPr lang="en-US" dirty="0" smtClean="0"/>
            <a:t>Pinlays</a:t>
          </a:r>
          <a:endParaRPr lang="en-US" dirty="0"/>
        </a:p>
      </dgm:t>
    </dgm:pt>
    <dgm:pt modelId="{79859D22-4DBF-467A-A448-9153BE5A0A3E}" type="parTrans" cxnId="{3E753370-E867-4636-9D63-232F81471E3E}">
      <dgm:prSet/>
      <dgm:spPr/>
      <dgm:t>
        <a:bodyPr/>
        <a:lstStyle/>
        <a:p>
          <a:endParaRPr lang="en-US"/>
        </a:p>
      </dgm:t>
    </dgm:pt>
    <dgm:pt modelId="{6086D6C8-1C2C-406A-9B85-EAFAF52D1350}" type="sibTrans" cxnId="{3E753370-E867-4636-9D63-232F81471E3E}">
      <dgm:prSet/>
      <dgm:spPr/>
      <dgm:t>
        <a:bodyPr/>
        <a:lstStyle/>
        <a:p>
          <a:endParaRPr lang="en-US"/>
        </a:p>
      </dgm:t>
    </dgm:pt>
    <dgm:pt modelId="{EDC7FF2C-6887-407D-9983-3ECEE6F7AE23}">
      <dgm:prSet/>
      <dgm:spPr/>
      <dgm:t>
        <a:bodyPr/>
        <a:lstStyle/>
        <a:p>
          <a:pPr rtl="0"/>
          <a:r>
            <a:rPr lang="en-US" dirty="0" smtClean="0"/>
            <a:t>Full veneer cast</a:t>
          </a:r>
          <a:endParaRPr lang="en-US" dirty="0"/>
        </a:p>
      </dgm:t>
    </dgm:pt>
    <dgm:pt modelId="{6258F3B5-1097-438D-A588-BCD3782D52D0}" type="parTrans" cxnId="{D2DE0119-B203-40DE-917C-AE9D90DC413E}">
      <dgm:prSet/>
      <dgm:spPr/>
      <dgm:t>
        <a:bodyPr/>
        <a:lstStyle/>
        <a:p>
          <a:endParaRPr lang="en-US"/>
        </a:p>
      </dgm:t>
    </dgm:pt>
    <dgm:pt modelId="{CB947D7C-4CDB-4779-B4C9-E93B8F295E51}" type="sibTrans" cxnId="{D2DE0119-B203-40DE-917C-AE9D90DC413E}">
      <dgm:prSet/>
      <dgm:spPr/>
      <dgm:t>
        <a:bodyPr/>
        <a:lstStyle/>
        <a:p>
          <a:endParaRPr lang="en-US"/>
        </a:p>
      </dgm:t>
    </dgm:pt>
    <dgm:pt modelId="{1C930489-C71E-4D24-B067-88D290AB8594}" type="pres">
      <dgm:prSet presAssocID="{8E70D2AC-5631-4CB3-8B5D-B912972749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129701-D3F5-4E65-AF16-BCFB828435AB}" type="pres">
      <dgm:prSet presAssocID="{14B10015-F680-4D10-ADB4-45CA37CEE40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7FDE0A-738C-4C2A-B8F6-553B4C8F60E6}" type="pres">
      <dgm:prSet presAssocID="{CE2250A2-D0A8-47C6-9E07-F088BD43A0F3}" presName="spacer" presStyleCnt="0"/>
      <dgm:spPr/>
    </dgm:pt>
    <dgm:pt modelId="{18C3247D-D689-4E5E-99C6-D44473D4B004}" type="pres">
      <dgm:prSet presAssocID="{21F20D54-BEF1-420B-A363-10FDF836042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1E81B-CD34-4685-BC10-150DF287C4D9}" type="pres">
      <dgm:prSet presAssocID="{3B33F7E9-1BE4-4575-9B9E-A0ED902FC7FF}" presName="spacer" presStyleCnt="0"/>
      <dgm:spPr/>
    </dgm:pt>
    <dgm:pt modelId="{D11C7D50-39D7-43FC-B861-11AFEABFBD11}" type="pres">
      <dgm:prSet presAssocID="{F341BA89-EAB9-4FE1-9862-2698ECA53E4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8A143-FEBB-4C0F-AE58-D4F130524938}" type="pres">
      <dgm:prSet presAssocID="{4074931A-BE02-4DEF-8DDF-7FE4431452AA}" presName="spacer" presStyleCnt="0"/>
      <dgm:spPr/>
    </dgm:pt>
    <dgm:pt modelId="{49A03BEB-7608-4844-9748-270C0D1EBFE3}" type="pres">
      <dgm:prSet presAssocID="{EC637C9F-95B2-439C-84C2-1DC1FC494D3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B0E7E-1FBA-407B-8605-DE4A5ABED364}" type="pres">
      <dgm:prSet presAssocID="{6086D6C8-1C2C-406A-9B85-EAFAF52D1350}" presName="spacer" presStyleCnt="0"/>
      <dgm:spPr/>
    </dgm:pt>
    <dgm:pt modelId="{7E014834-A56D-4B0B-8482-494EF1C83E5A}" type="pres">
      <dgm:prSet presAssocID="{EDC7FF2C-6887-407D-9983-3ECEE6F7AE2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753370-E867-4636-9D63-232F81471E3E}" srcId="{8E70D2AC-5631-4CB3-8B5D-B91297274960}" destId="{EC637C9F-95B2-439C-84C2-1DC1FC494D3E}" srcOrd="3" destOrd="0" parTransId="{79859D22-4DBF-467A-A448-9153BE5A0A3E}" sibTransId="{6086D6C8-1C2C-406A-9B85-EAFAF52D1350}"/>
    <dgm:cxn modelId="{3D1B0814-4390-4308-9BCF-ECDC8FCA3F91}" type="presOf" srcId="{EC637C9F-95B2-439C-84C2-1DC1FC494D3E}" destId="{49A03BEB-7608-4844-9748-270C0D1EBFE3}" srcOrd="0" destOrd="0" presId="urn:microsoft.com/office/officeart/2005/8/layout/vList2"/>
    <dgm:cxn modelId="{E5550B29-FE41-42A3-929F-FCCAA9CD10F4}" type="presOf" srcId="{8E70D2AC-5631-4CB3-8B5D-B91297274960}" destId="{1C930489-C71E-4D24-B067-88D290AB8594}" srcOrd="0" destOrd="0" presId="urn:microsoft.com/office/officeart/2005/8/layout/vList2"/>
    <dgm:cxn modelId="{20263081-BCCA-4EC7-A236-4EABE714B739}" type="presOf" srcId="{21F20D54-BEF1-420B-A363-10FDF836042D}" destId="{18C3247D-D689-4E5E-99C6-D44473D4B004}" srcOrd="0" destOrd="0" presId="urn:microsoft.com/office/officeart/2005/8/layout/vList2"/>
    <dgm:cxn modelId="{A0D4404D-4181-4F26-A17B-3FA118EB718B}" srcId="{8E70D2AC-5631-4CB3-8B5D-B91297274960}" destId="{14B10015-F680-4D10-ADB4-45CA37CEE40C}" srcOrd="0" destOrd="0" parTransId="{E6DE28D6-5D6A-4131-8586-887D3BE057A8}" sibTransId="{CE2250A2-D0A8-47C6-9E07-F088BD43A0F3}"/>
    <dgm:cxn modelId="{C7731630-B615-43AB-A073-44A513660DE2}" type="presOf" srcId="{14B10015-F680-4D10-ADB4-45CA37CEE40C}" destId="{0B129701-D3F5-4E65-AF16-BCFB828435AB}" srcOrd="0" destOrd="0" presId="urn:microsoft.com/office/officeart/2005/8/layout/vList2"/>
    <dgm:cxn modelId="{D2DE0119-B203-40DE-917C-AE9D90DC413E}" srcId="{8E70D2AC-5631-4CB3-8B5D-B91297274960}" destId="{EDC7FF2C-6887-407D-9983-3ECEE6F7AE23}" srcOrd="4" destOrd="0" parTransId="{6258F3B5-1097-438D-A588-BCD3782D52D0}" sibTransId="{CB947D7C-4CDB-4779-B4C9-E93B8F295E51}"/>
    <dgm:cxn modelId="{D8C9D639-8DC4-4681-B460-48E0FC7D548C}" type="presOf" srcId="{EDC7FF2C-6887-407D-9983-3ECEE6F7AE23}" destId="{7E014834-A56D-4B0B-8482-494EF1C83E5A}" srcOrd="0" destOrd="0" presId="urn:microsoft.com/office/officeart/2005/8/layout/vList2"/>
    <dgm:cxn modelId="{E1FDBE9D-B35E-48C2-B193-D3FB42F0E91F}" srcId="{8E70D2AC-5631-4CB3-8B5D-B91297274960}" destId="{21F20D54-BEF1-420B-A363-10FDF836042D}" srcOrd="1" destOrd="0" parTransId="{B2E13FBC-B091-43B0-A83C-7403B46F2CBF}" sibTransId="{3B33F7E9-1BE4-4575-9B9E-A0ED902FC7FF}"/>
    <dgm:cxn modelId="{908F0D46-9510-40B9-AC70-50992039E56E}" srcId="{8E70D2AC-5631-4CB3-8B5D-B91297274960}" destId="{F341BA89-EAB9-4FE1-9862-2698ECA53E42}" srcOrd="2" destOrd="0" parTransId="{809C17DD-665A-4A3E-9B79-034B72FFE428}" sibTransId="{4074931A-BE02-4DEF-8DDF-7FE4431452AA}"/>
    <dgm:cxn modelId="{08DAB8BC-C956-43F4-9D6D-7B27F67CE7D4}" type="presOf" srcId="{F341BA89-EAB9-4FE1-9862-2698ECA53E42}" destId="{D11C7D50-39D7-43FC-B861-11AFEABFBD11}" srcOrd="0" destOrd="0" presId="urn:microsoft.com/office/officeart/2005/8/layout/vList2"/>
    <dgm:cxn modelId="{AF03D2E8-986C-4ADB-9E3D-0BE9A2BBFFE0}" type="presParOf" srcId="{1C930489-C71E-4D24-B067-88D290AB8594}" destId="{0B129701-D3F5-4E65-AF16-BCFB828435AB}" srcOrd="0" destOrd="0" presId="urn:microsoft.com/office/officeart/2005/8/layout/vList2"/>
    <dgm:cxn modelId="{049E800B-D3C9-43BC-8CBE-877EB8DD2553}" type="presParOf" srcId="{1C930489-C71E-4D24-B067-88D290AB8594}" destId="{C87FDE0A-738C-4C2A-B8F6-553B4C8F60E6}" srcOrd="1" destOrd="0" presId="urn:microsoft.com/office/officeart/2005/8/layout/vList2"/>
    <dgm:cxn modelId="{A7F9F2B5-057A-4E05-B318-3F7BA642D7F2}" type="presParOf" srcId="{1C930489-C71E-4D24-B067-88D290AB8594}" destId="{18C3247D-D689-4E5E-99C6-D44473D4B004}" srcOrd="2" destOrd="0" presId="urn:microsoft.com/office/officeart/2005/8/layout/vList2"/>
    <dgm:cxn modelId="{49C1B753-24AE-4617-AB86-F9CAE9D4BAC1}" type="presParOf" srcId="{1C930489-C71E-4D24-B067-88D290AB8594}" destId="{8D61E81B-CD34-4685-BC10-150DF287C4D9}" srcOrd="3" destOrd="0" presId="urn:microsoft.com/office/officeart/2005/8/layout/vList2"/>
    <dgm:cxn modelId="{BF9149ED-C112-4B17-8927-B6ECF76E0103}" type="presParOf" srcId="{1C930489-C71E-4D24-B067-88D290AB8594}" destId="{D11C7D50-39D7-43FC-B861-11AFEABFBD11}" srcOrd="4" destOrd="0" presId="urn:microsoft.com/office/officeart/2005/8/layout/vList2"/>
    <dgm:cxn modelId="{F6CE60AA-B2CC-4A17-97E7-2A7BC4609C8B}" type="presParOf" srcId="{1C930489-C71E-4D24-B067-88D290AB8594}" destId="{2B18A143-FEBB-4C0F-AE58-D4F130524938}" srcOrd="5" destOrd="0" presId="urn:microsoft.com/office/officeart/2005/8/layout/vList2"/>
    <dgm:cxn modelId="{5F87A75E-256E-4382-8BA3-8359EA67ECCE}" type="presParOf" srcId="{1C930489-C71E-4D24-B067-88D290AB8594}" destId="{49A03BEB-7608-4844-9748-270C0D1EBFE3}" srcOrd="6" destOrd="0" presId="urn:microsoft.com/office/officeart/2005/8/layout/vList2"/>
    <dgm:cxn modelId="{850FD6C1-8F0B-4D2A-BC1A-53FFD9004820}" type="presParOf" srcId="{1C930489-C71E-4D24-B067-88D290AB8594}" destId="{C54B0E7E-1FBA-407B-8605-DE4A5ABED364}" srcOrd="7" destOrd="0" presId="urn:microsoft.com/office/officeart/2005/8/layout/vList2"/>
    <dgm:cxn modelId="{FB0185C5-5F97-4783-B24B-CC3D04A479FE}" type="presParOf" srcId="{1C930489-C71E-4D24-B067-88D290AB8594}" destId="{7E014834-A56D-4B0B-8482-494EF1C83E5A}" srcOrd="8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C2906-D25A-4F07-BDFD-05C96A49C3B9}">
      <dsp:nvSpPr>
        <dsp:cNvPr id="0" name=""/>
        <dsp:cNvSpPr/>
      </dsp:nvSpPr>
      <dsp:spPr>
        <a:xfrm>
          <a:off x="0" y="12500"/>
          <a:ext cx="8229600" cy="2387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 </a:t>
          </a:r>
          <a:r>
            <a:rPr lang="en-US" sz="2700" b="1" kern="1200" dirty="0" smtClean="0"/>
            <a:t>restoration </a:t>
          </a:r>
          <a:r>
            <a:rPr lang="en-US" sz="2700" kern="1200" dirty="0" smtClean="0"/>
            <a:t>can be defined as</a:t>
          </a:r>
        </a:p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 “Any structure provided to replace and restore dental tissue so as to restore its form and function, such as a filling, crown or a bridge”</a:t>
          </a:r>
          <a:endParaRPr lang="en-US" sz="2700" kern="1200" dirty="0"/>
        </a:p>
      </dsp:txBody>
      <dsp:txXfrm>
        <a:off x="116525" y="129025"/>
        <a:ext cx="7996550" cy="2153969"/>
      </dsp:txXfrm>
    </dsp:sp>
    <dsp:sp modelId="{ADC5FC51-CC54-4EF1-AB21-C588CF0BFAED}">
      <dsp:nvSpPr>
        <dsp:cNvPr id="0" name=""/>
        <dsp:cNvSpPr/>
      </dsp:nvSpPr>
      <dsp:spPr>
        <a:xfrm>
          <a:off x="0" y="2477280"/>
          <a:ext cx="8229600" cy="2387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 </a:t>
          </a:r>
          <a:r>
            <a:rPr lang="en-US" sz="2700" b="1" kern="1200" dirty="0" smtClean="0"/>
            <a:t>tooth preparation </a:t>
          </a:r>
          <a:r>
            <a:rPr lang="en-US" sz="2700" kern="1200" dirty="0" smtClean="0"/>
            <a:t>is defined as </a:t>
          </a:r>
        </a:p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“Mechanical alteration of defective, injured, or diseased tooth to best receive restorative material that will reestablish a healthy state of tooth including esthetic correction along with normal form &amp; function”</a:t>
          </a:r>
          <a:endParaRPr lang="en-US" sz="2700" kern="1200" dirty="0"/>
        </a:p>
      </dsp:txBody>
      <dsp:txXfrm>
        <a:off x="116525" y="2593805"/>
        <a:ext cx="7996550" cy="21539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2C745-0F94-4BDC-BCD5-D9693601F76F}">
      <dsp:nvSpPr>
        <dsp:cNvPr id="0" name=""/>
        <dsp:cNvSpPr/>
      </dsp:nvSpPr>
      <dsp:spPr>
        <a:xfrm>
          <a:off x="0" y="51720"/>
          <a:ext cx="8229600" cy="271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Cast</a:t>
          </a:r>
        </a:p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 </a:t>
          </a:r>
          <a:r>
            <a:rPr lang="en-US" sz="2900" kern="1200" dirty="0" smtClean="0"/>
            <a:t>“Life size likeness of some desired form”.</a:t>
          </a:r>
        </a:p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“To produce a shape by thrusting a molten liquid or plastic material into a mold possessing a desired shape” </a:t>
          </a:r>
          <a:endParaRPr lang="en-US" sz="2900" kern="1200" dirty="0"/>
        </a:p>
      </dsp:txBody>
      <dsp:txXfrm>
        <a:off x="132506" y="184226"/>
        <a:ext cx="7964588" cy="2449388"/>
      </dsp:txXfrm>
    </dsp:sp>
    <dsp:sp modelId="{3B21BE3D-4452-423F-9D32-57B051EAF220}">
      <dsp:nvSpPr>
        <dsp:cNvPr id="0" name=""/>
        <dsp:cNvSpPr/>
      </dsp:nvSpPr>
      <dsp:spPr>
        <a:xfrm>
          <a:off x="0" y="2849640"/>
          <a:ext cx="8229600" cy="271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Casting</a:t>
          </a:r>
          <a:r>
            <a:rPr lang="en-US" sz="2900" kern="1200" dirty="0" smtClean="0"/>
            <a:t> </a:t>
          </a:r>
        </a:p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“Something that has been cast in the mold; an object formed by the solidification of a fluid that has been poured or injected into the mold”  </a:t>
          </a:r>
          <a:endParaRPr lang="en-US" sz="2900" kern="1200" dirty="0"/>
        </a:p>
      </dsp:txBody>
      <dsp:txXfrm>
        <a:off x="132506" y="2982146"/>
        <a:ext cx="7964588" cy="2449388"/>
      </dsp:txXfrm>
    </dsp:sp>
    <dsp:sp modelId="{6B9D6B5D-7D3C-4FA2-8DF1-0F3AF8A4F279}">
      <dsp:nvSpPr>
        <dsp:cNvPr id="0" name=""/>
        <dsp:cNvSpPr/>
      </dsp:nvSpPr>
      <dsp:spPr>
        <a:xfrm>
          <a:off x="0" y="5564040"/>
          <a:ext cx="8229600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12700" rIns="71120" bIns="1270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000" kern="1200" dirty="0" smtClean="0"/>
            <a:t>Glossary of prosthodontic terms</a:t>
          </a:r>
          <a:endParaRPr lang="en-US" sz="1000" kern="1200" dirty="0"/>
        </a:p>
      </dsp:txBody>
      <dsp:txXfrm>
        <a:off x="0" y="5564040"/>
        <a:ext cx="8229600" cy="480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CB3CD-2CD1-4510-9CBB-4994145ED87F}">
      <dsp:nvSpPr>
        <dsp:cNvPr id="0" name=""/>
        <dsp:cNvSpPr/>
      </dsp:nvSpPr>
      <dsp:spPr>
        <a:xfrm>
          <a:off x="0" y="3900"/>
          <a:ext cx="8229600" cy="982799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baseline="0" dirty="0" smtClean="0"/>
            <a:t>Cast Restoration</a:t>
          </a:r>
          <a:endParaRPr lang="en-US" sz="4200" kern="1200" dirty="0"/>
        </a:p>
      </dsp:txBody>
      <dsp:txXfrm>
        <a:off x="47976" y="51876"/>
        <a:ext cx="8133648" cy="8868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29701-D3F5-4E65-AF16-BCFB828435AB}">
      <dsp:nvSpPr>
        <dsp:cNvPr id="0" name=""/>
        <dsp:cNvSpPr/>
      </dsp:nvSpPr>
      <dsp:spPr>
        <a:xfrm>
          <a:off x="0" y="60779"/>
          <a:ext cx="8229600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Inlay </a:t>
          </a:r>
          <a:endParaRPr lang="en-US" sz="3700" kern="1200" dirty="0"/>
        </a:p>
      </dsp:txBody>
      <dsp:txXfrm>
        <a:off x="42265" y="103044"/>
        <a:ext cx="8145070" cy="781270"/>
      </dsp:txXfrm>
    </dsp:sp>
    <dsp:sp modelId="{18C3247D-D689-4E5E-99C6-D44473D4B004}">
      <dsp:nvSpPr>
        <dsp:cNvPr id="0" name=""/>
        <dsp:cNvSpPr/>
      </dsp:nvSpPr>
      <dsp:spPr>
        <a:xfrm>
          <a:off x="0" y="1033140"/>
          <a:ext cx="8229600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Onlay </a:t>
          </a:r>
          <a:endParaRPr lang="en-US" sz="3700" kern="1200" dirty="0"/>
        </a:p>
      </dsp:txBody>
      <dsp:txXfrm>
        <a:off x="42265" y="1075405"/>
        <a:ext cx="8145070" cy="781270"/>
      </dsp:txXfrm>
    </dsp:sp>
    <dsp:sp modelId="{D11C7D50-39D7-43FC-B861-11AFEABFBD11}">
      <dsp:nvSpPr>
        <dsp:cNvPr id="0" name=""/>
        <dsp:cNvSpPr/>
      </dsp:nvSpPr>
      <dsp:spPr>
        <a:xfrm>
          <a:off x="0" y="2005500"/>
          <a:ext cx="8229600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Cast restorations with surface extension</a:t>
          </a:r>
          <a:endParaRPr lang="en-US" sz="3700" kern="1200" dirty="0"/>
        </a:p>
      </dsp:txBody>
      <dsp:txXfrm>
        <a:off x="42265" y="2047765"/>
        <a:ext cx="8145070" cy="781270"/>
      </dsp:txXfrm>
    </dsp:sp>
    <dsp:sp modelId="{49A03BEB-7608-4844-9748-270C0D1EBFE3}">
      <dsp:nvSpPr>
        <dsp:cNvPr id="0" name=""/>
        <dsp:cNvSpPr/>
      </dsp:nvSpPr>
      <dsp:spPr>
        <a:xfrm>
          <a:off x="0" y="2977860"/>
          <a:ext cx="8229600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Pinlays</a:t>
          </a:r>
          <a:endParaRPr lang="en-US" sz="3700" kern="1200" dirty="0"/>
        </a:p>
      </dsp:txBody>
      <dsp:txXfrm>
        <a:off x="42265" y="3020125"/>
        <a:ext cx="8145070" cy="781270"/>
      </dsp:txXfrm>
    </dsp:sp>
    <dsp:sp modelId="{7E014834-A56D-4B0B-8482-494EF1C83E5A}">
      <dsp:nvSpPr>
        <dsp:cNvPr id="0" name=""/>
        <dsp:cNvSpPr/>
      </dsp:nvSpPr>
      <dsp:spPr>
        <a:xfrm>
          <a:off x="0" y="3950220"/>
          <a:ext cx="8229600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Full veneer cast</a:t>
          </a:r>
          <a:endParaRPr lang="en-US" sz="3700" kern="1200" dirty="0"/>
        </a:p>
      </dsp:txBody>
      <dsp:txXfrm>
        <a:off x="42265" y="3992485"/>
        <a:ext cx="8145070" cy="781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1082A-0A11-471A-A0B0-4842E5F9E47B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6F24F-B928-4961-87ED-331066465E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8482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6F24F-B928-4961-87ED-331066465E4B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8540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69BB-D129-497B-94D1-875428348E15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2DC3-4CF5-4928-A696-4D29704B61C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69BB-D129-497B-94D1-875428348E15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2DC3-4CF5-4928-A696-4D29704B61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69BB-D129-497B-94D1-875428348E15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2DC3-4CF5-4928-A696-4D29704B61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69BB-D129-497B-94D1-875428348E15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2DC3-4CF5-4928-A696-4D29704B61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69BB-D129-497B-94D1-875428348E15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2DC3-4CF5-4928-A696-4D29704B61C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69BB-D129-497B-94D1-875428348E15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2DC3-4CF5-4928-A696-4D29704B61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69BB-D129-497B-94D1-875428348E15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2DC3-4CF5-4928-A696-4D29704B61C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69BB-D129-497B-94D1-875428348E15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2DC3-4CF5-4928-A696-4D29704B61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69BB-D129-497B-94D1-875428348E15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2DC3-4CF5-4928-A696-4D29704B61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69BB-D129-497B-94D1-875428348E15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2DC3-4CF5-4928-A696-4D29704B61C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69BB-D129-497B-94D1-875428348E15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2DC3-4CF5-4928-A696-4D29704B61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9E169BB-D129-497B-94D1-875428348E15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4342DC3-4CF5-4928-A696-4D29704B61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microsoft.com/office/2007/relationships/diagramDrawing" Target="../diagrams/drawing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Cast restoration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PROMILA VERMA </a:t>
            </a:r>
          </a:p>
          <a:p>
            <a:r>
              <a:rPr lang="en-US" dirty="0" smtClean="0"/>
              <a:t>DEPARTMENT OF CONSERVATIVE DENTISTRY &amp; ENDODONTICS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4" y="3810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7881">
            <a:off x="6495599" y="4765838"/>
            <a:ext cx="2472137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485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036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MATERIAL FOR CAST RESTORATION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Gold based alloys.</a:t>
            </a:r>
          </a:p>
          <a:p>
            <a:r>
              <a:rPr lang="en-US" dirty="0"/>
              <a:t>ADA specification No. 5.</a:t>
            </a:r>
          </a:p>
          <a:p>
            <a:endParaRPr lang="en-US" dirty="0"/>
          </a:p>
          <a:p>
            <a:r>
              <a:rPr lang="en-US" dirty="0"/>
              <a:t>CLASSIFICATION:</a:t>
            </a:r>
          </a:p>
          <a:p>
            <a:r>
              <a:rPr lang="en-US" dirty="0"/>
              <a:t>Class I: </a:t>
            </a:r>
          </a:p>
          <a:p>
            <a:pPr marL="0" indent="0">
              <a:buNone/>
            </a:pPr>
            <a:r>
              <a:rPr lang="en-US" dirty="0"/>
              <a:t>Gold &amp; Platinum based alloys. Type I, II, III &amp; IV.</a:t>
            </a:r>
          </a:p>
          <a:p>
            <a:r>
              <a:rPr lang="en-US" dirty="0"/>
              <a:t>Class II: </a:t>
            </a:r>
          </a:p>
          <a:p>
            <a:pPr marL="0" indent="0">
              <a:buNone/>
            </a:pPr>
            <a:r>
              <a:rPr lang="en-US" dirty="0"/>
              <a:t>Low gold alloys. Gold less than 50%.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4244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III: </a:t>
            </a:r>
          </a:p>
          <a:p>
            <a:pPr marL="0" indent="0">
              <a:buNone/>
            </a:pPr>
            <a:r>
              <a:rPr lang="en-US" dirty="0"/>
              <a:t>Non gold palladium based alloys.</a:t>
            </a:r>
          </a:p>
          <a:p>
            <a:r>
              <a:rPr lang="en-US" dirty="0"/>
              <a:t>Class IV:</a:t>
            </a:r>
          </a:p>
          <a:p>
            <a:pPr marL="0" indent="0">
              <a:buNone/>
            </a:pPr>
            <a:r>
              <a:rPr lang="en-US" dirty="0"/>
              <a:t>Nickel-chromium based alloys.</a:t>
            </a:r>
          </a:p>
          <a:p>
            <a:r>
              <a:rPr lang="en-US" dirty="0"/>
              <a:t>Class V: </a:t>
            </a:r>
          </a:p>
          <a:p>
            <a:pPr marL="0" indent="0">
              <a:buNone/>
            </a:pPr>
            <a:r>
              <a:rPr lang="en-US" dirty="0"/>
              <a:t>Castable moldable ceramics.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5946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CLASS I</a:t>
            </a:r>
          </a:p>
          <a:p>
            <a:pPr marL="0" indent="0">
              <a:buNone/>
            </a:pPr>
            <a:r>
              <a:rPr lang="en-US" dirty="0"/>
              <a:t>Composition:</a:t>
            </a:r>
          </a:p>
          <a:p>
            <a:r>
              <a:rPr lang="en-US" dirty="0"/>
              <a:t>70-75% </a:t>
            </a:r>
            <a:r>
              <a:rPr lang="en-US" dirty="0" smtClean="0"/>
              <a:t>Gold,1-5</a:t>
            </a:r>
            <a:r>
              <a:rPr lang="en-US" dirty="0"/>
              <a:t>% Platinum &amp;/or </a:t>
            </a:r>
            <a:r>
              <a:rPr lang="en-US" dirty="0" smtClean="0"/>
              <a:t>Palladium,20-25</a:t>
            </a:r>
            <a:r>
              <a:rPr lang="en-US" dirty="0"/>
              <a:t>% </a:t>
            </a:r>
            <a:r>
              <a:rPr lang="en-US" dirty="0" smtClean="0"/>
              <a:t>Silver, Copper, </a:t>
            </a:r>
            <a:r>
              <a:rPr lang="en-US" dirty="0"/>
              <a:t>Zinc and /or Indium.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739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I type 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300" dirty="0"/>
              <a:t>4 Types:</a:t>
            </a:r>
          </a:p>
          <a:p>
            <a:r>
              <a:rPr lang="en-US" dirty="0"/>
              <a:t>Type I:</a:t>
            </a:r>
          </a:p>
          <a:p>
            <a:endParaRPr lang="en-US" dirty="0"/>
          </a:p>
          <a:p>
            <a:r>
              <a:rPr lang="en-US" dirty="0"/>
              <a:t>Soft gold.</a:t>
            </a:r>
          </a:p>
          <a:p>
            <a:r>
              <a:rPr lang="en-US" dirty="0"/>
              <a:t>Most plastic.</a:t>
            </a:r>
          </a:p>
          <a:p>
            <a:r>
              <a:rPr lang="en-US" dirty="0"/>
              <a:t>Highest content of gold (75-80%).</a:t>
            </a:r>
          </a:p>
          <a:p>
            <a:r>
              <a:rPr lang="en-US" dirty="0"/>
              <a:t>Most ductile.</a:t>
            </a:r>
          </a:p>
          <a:p>
            <a:r>
              <a:rPr lang="en-US" dirty="0"/>
              <a:t>Lower hardness and proportional limit.</a:t>
            </a:r>
          </a:p>
          <a:p>
            <a:r>
              <a:rPr lang="en-US" sz="3800" dirty="0"/>
              <a:t>Indications:</a:t>
            </a:r>
          </a:p>
          <a:p>
            <a:r>
              <a:rPr lang="en-US" dirty="0"/>
              <a:t>Low stress bearing area.</a:t>
            </a:r>
          </a:p>
          <a:p>
            <a:r>
              <a:rPr lang="en-US" dirty="0"/>
              <a:t>Direct method of inlay fabrication.</a:t>
            </a:r>
          </a:p>
          <a:p>
            <a:r>
              <a:rPr lang="en-US" dirty="0"/>
              <a:t>Metal can be polished or finished upon the tooth.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9449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I Type 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Medium </a:t>
            </a:r>
            <a:r>
              <a:rPr lang="en-US" dirty="0"/>
              <a:t>hard.</a:t>
            </a:r>
          </a:p>
          <a:p>
            <a:r>
              <a:rPr lang="en-US" dirty="0"/>
              <a:t>Contains 75-80% gold.</a:t>
            </a:r>
          </a:p>
          <a:p>
            <a:endParaRPr lang="en-US" dirty="0"/>
          </a:p>
          <a:p>
            <a:r>
              <a:rPr lang="en-US" sz="2800" b="1" dirty="0"/>
              <a:t>Indications:</a:t>
            </a:r>
          </a:p>
          <a:p>
            <a:r>
              <a:rPr lang="en-US" dirty="0"/>
              <a:t>Indirect method of inlay fabrication.</a:t>
            </a:r>
          </a:p>
          <a:p>
            <a:r>
              <a:rPr lang="en-US" dirty="0"/>
              <a:t>Crowns supported by single teeth.</a:t>
            </a:r>
          </a:p>
          <a:p>
            <a:r>
              <a:rPr lang="en-US" dirty="0"/>
              <a:t>Finishing and polishing can be performed outside the mouth on the tooth model or die.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929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I Type III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 </a:t>
            </a:r>
            <a:r>
              <a:rPr lang="en-US" dirty="0"/>
              <a:t>alloys.</a:t>
            </a:r>
          </a:p>
          <a:p>
            <a:r>
              <a:rPr lang="en-US" dirty="0"/>
              <a:t>Contains 65-75% gold.</a:t>
            </a:r>
          </a:p>
          <a:p>
            <a:r>
              <a:rPr lang="en-US" dirty="0"/>
              <a:t>Greater tensile strength and hardness.</a:t>
            </a:r>
          </a:p>
          <a:p>
            <a:r>
              <a:rPr lang="en-US" sz="2800" b="1" dirty="0"/>
              <a:t>Indications:</a:t>
            </a:r>
          </a:p>
          <a:p>
            <a:r>
              <a:rPr lang="en-US" dirty="0"/>
              <a:t>Single tooth restoration.</a:t>
            </a:r>
          </a:p>
          <a:p>
            <a:r>
              <a:rPr lang="en-US" dirty="0"/>
              <a:t>Abutment crowns for fixed prosthodontic restoration.</a:t>
            </a:r>
          </a:p>
          <a:p>
            <a:r>
              <a:rPr lang="en-US" dirty="0"/>
              <a:t>Three quarter and complete crowns</a:t>
            </a:r>
          </a:p>
        </p:txBody>
      </p:sp>
    </p:spTree>
    <p:extLst>
      <p:ext uri="{BB962C8B-B14F-4D97-AF65-F5344CB8AC3E}">
        <p14:creationId xmlns="" xmlns:p14="http://schemas.microsoft.com/office/powerpoint/2010/main" val="249221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I Type IV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 hard </a:t>
            </a:r>
            <a:r>
              <a:rPr lang="en-US" dirty="0"/>
              <a:t>alloy.</a:t>
            </a:r>
          </a:p>
          <a:p>
            <a:r>
              <a:rPr lang="en-US" dirty="0"/>
              <a:t>65-75% gold.</a:t>
            </a:r>
          </a:p>
          <a:p>
            <a:r>
              <a:rPr lang="en-US" dirty="0"/>
              <a:t>Least deformable with lowest content of gold.</a:t>
            </a:r>
          </a:p>
          <a:p>
            <a:endParaRPr lang="en-US" dirty="0"/>
          </a:p>
          <a:p>
            <a:r>
              <a:rPr lang="en-US" sz="2800" b="1" dirty="0"/>
              <a:t>Indications:</a:t>
            </a:r>
          </a:p>
          <a:p>
            <a:r>
              <a:rPr lang="en-US" dirty="0"/>
              <a:t>Removable prosthodontic appliances with clasps or precision attachment.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25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</a:t>
            </a:r>
            <a:r>
              <a:rPr lang="en-US" dirty="0"/>
              <a:t>ADA specification.</a:t>
            </a:r>
          </a:p>
          <a:p>
            <a:r>
              <a:rPr lang="en-US" dirty="0"/>
              <a:t>Economy gold alloy.</a:t>
            </a:r>
          </a:p>
          <a:p>
            <a:r>
              <a:rPr lang="en-US" dirty="0"/>
              <a:t>Gold content less than Class I.</a:t>
            </a:r>
          </a:p>
          <a:p>
            <a:r>
              <a:rPr lang="en-US" dirty="0"/>
              <a:t>Palladium substitutes gold.</a:t>
            </a:r>
          </a:p>
          <a:p>
            <a:endParaRPr lang="en-US" dirty="0"/>
          </a:p>
          <a:p>
            <a:r>
              <a:rPr lang="en-US" sz="2800" b="1" dirty="0"/>
              <a:t>Composition:</a:t>
            </a:r>
          </a:p>
          <a:p>
            <a:r>
              <a:rPr lang="en-US" dirty="0"/>
              <a:t>60% palladium.</a:t>
            </a:r>
          </a:p>
          <a:p>
            <a:r>
              <a:rPr lang="en-US" dirty="0"/>
              <a:t>Gold &lt;5%.</a:t>
            </a:r>
          </a:p>
          <a:p>
            <a:r>
              <a:rPr lang="en-US" dirty="0"/>
              <a:t>Copper silver zinc 25-30%.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2793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III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Non-gold </a:t>
            </a:r>
            <a:r>
              <a:rPr lang="en-US" dirty="0"/>
              <a:t>palladium based alloys.</a:t>
            </a:r>
          </a:p>
          <a:p>
            <a:endParaRPr lang="en-US" dirty="0"/>
          </a:p>
          <a:p>
            <a:r>
              <a:rPr lang="en-US" sz="2800" b="1" dirty="0"/>
              <a:t>Composition:</a:t>
            </a:r>
          </a:p>
          <a:p>
            <a:r>
              <a:rPr lang="en-US" dirty="0"/>
              <a:t>Palladium and silver 80-90%.</a:t>
            </a:r>
          </a:p>
          <a:p>
            <a:r>
              <a:rPr lang="en-US" dirty="0"/>
              <a:t>Indium, copper, tin 10%.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61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IV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Nickel-chromium </a:t>
            </a:r>
            <a:r>
              <a:rPr lang="en-US" dirty="0"/>
              <a:t>based alloys.</a:t>
            </a:r>
          </a:p>
          <a:p>
            <a:endParaRPr lang="en-US" dirty="0"/>
          </a:p>
          <a:p>
            <a:r>
              <a:rPr lang="en-US" sz="3000" b="1" dirty="0"/>
              <a:t>Composition:</a:t>
            </a:r>
          </a:p>
          <a:p>
            <a:r>
              <a:rPr lang="en-US" dirty="0"/>
              <a:t>Nickel-chromium with chromium content &lt;30%.</a:t>
            </a:r>
          </a:p>
          <a:p>
            <a:r>
              <a:rPr lang="en-US" dirty="0"/>
              <a:t>Low percentage of molybdenum, tungsten and aluminium.</a:t>
            </a:r>
          </a:p>
          <a:p>
            <a:r>
              <a:rPr lang="en-US" dirty="0"/>
              <a:t>Berrylium in low percentage. </a:t>
            </a:r>
          </a:p>
          <a:p>
            <a:r>
              <a:rPr lang="en-US" dirty="0"/>
              <a:t>Gallium substitutes Berrylium </a:t>
            </a:r>
          </a:p>
          <a:p>
            <a:r>
              <a:rPr lang="en-US" dirty="0"/>
              <a:t>Silicone and iron &lt;2%</a:t>
            </a:r>
          </a:p>
          <a:p>
            <a:r>
              <a:rPr lang="en-US" dirty="0"/>
              <a:t>Carbide 0.2-4%.</a:t>
            </a:r>
          </a:p>
          <a:p>
            <a:r>
              <a:rPr lang="en-US" dirty="0"/>
              <a:t>Titanium &amp; cobalt.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977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 Restoration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27648459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02628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V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Castable </a:t>
            </a:r>
            <a:r>
              <a:rPr lang="en-US" dirty="0"/>
              <a:t>moldable ceramics.</a:t>
            </a:r>
          </a:p>
          <a:p>
            <a:endParaRPr lang="en-US" dirty="0"/>
          </a:p>
          <a:p>
            <a:r>
              <a:rPr lang="en-US" sz="2800" b="1" dirty="0"/>
              <a:t>Composition:</a:t>
            </a:r>
          </a:p>
          <a:p>
            <a:r>
              <a:rPr lang="en-US" dirty="0"/>
              <a:t>Aluminium trioxide 50%.</a:t>
            </a:r>
          </a:p>
          <a:p>
            <a:r>
              <a:rPr lang="en-US" dirty="0"/>
              <a:t>Magnesium oxide 15%.</a:t>
            </a:r>
          </a:p>
          <a:p>
            <a:r>
              <a:rPr lang="en-US" dirty="0"/>
              <a:t>0.5% wax or stearate.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528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Selection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Patient related factor</a:t>
            </a:r>
          </a:p>
          <a:p>
            <a:r>
              <a:rPr lang="en-US" dirty="0"/>
              <a:t>Medical history</a:t>
            </a:r>
          </a:p>
          <a:p>
            <a:r>
              <a:rPr lang="en-US" dirty="0"/>
              <a:t>Patient expectations</a:t>
            </a:r>
          </a:p>
          <a:p>
            <a:r>
              <a:rPr lang="en-US" dirty="0"/>
              <a:t>Dental history</a:t>
            </a:r>
          </a:p>
          <a:p>
            <a:r>
              <a:rPr lang="en-US" dirty="0"/>
              <a:t>Personal history</a:t>
            </a:r>
          </a:p>
          <a:p>
            <a:r>
              <a:rPr lang="en-US" dirty="0"/>
              <a:t>Operator related factors</a:t>
            </a:r>
          </a:p>
          <a:p>
            <a:r>
              <a:rPr lang="en-US" dirty="0"/>
              <a:t>Time constraints</a:t>
            </a:r>
          </a:p>
          <a:p>
            <a:r>
              <a:rPr lang="en-US" dirty="0"/>
              <a:t>Operator’s skill</a:t>
            </a:r>
          </a:p>
          <a:p>
            <a:r>
              <a:rPr lang="en-US" dirty="0"/>
              <a:t>Working with the dental technician</a:t>
            </a:r>
          </a:p>
          <a:p>
            <a:r>
              <a:rPr lang="en-US" dirty="0"/>
              <a:t>Oral environment  related factors</a:t>
            </a:r>
          </a:p>
          <a:p>
            <a:r>
              <a:rPr lang="en-US" dirty="0" smtClean="0"/>
              <a:t>Extra oral </a:t>
            </a:r>
            <a:r>
              <a:rPr lang="en-US" dirty="0"/>
              <a:t>examination</a:t>
            </a:r>
          </a:p>
          <a:p>
            <a:r>
              <a:rPr lang="en-US" dirty="0"/>
              <a:t>Intraoral examination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7043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Bevels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dirty="0"/>
              <a:t>It is a plane / cutting of a cavity wall or floor directed away from the cavity preparation.</a:t>
            </a:r>
          </a:p>
          <a:p>
            <a:r>
              <a:rPr lang="en-US" b="1" dirty="0"/>
              <a:t>Advantages</a:t>
            </a:r>
          </a:p>
          <a:p>
            <a:r>
              <a:rPr lang="en-US" dirty="0"/>
              <a:t>Easy to burnish</a:t>
            </a:r>
          </a:p>
          <a:p>
            <a:r>
              <a:rPr lang="en-US" dirty="0"/>
              <a:t>Better margin fit</a:t>
            </a:r>
          </a:p>
          <a:p>
            <a:r>
              <a:rPr lang="en-US" dirty="0"/>
              <a:t>Better marginal adaptation</a:t>
            </a:r>
          </a:p>
          <a:p>
            <a:r>
              <a:rPr lang="en-US" dirty="0"/>
              <a:t>Prevention of </a:t>
            </a:r>
            <a:r>
              <a:rPr lang="en-US" dirty="0" smtClean="0"/>
              <a:t>micro leakage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91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Bevels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Partial bevel.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Short bevel.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Long bevel.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Full bevel.</a:t>
            </a:r>
          </a:p>
          <a:p>
            <a:endParaRPr lang="en-US" dirty="0"/>
          </a:p>
          <a:p>
            <a:r>
              <a:rPr lang="en-US" dirty="0" smtClean="0"/>
              <a:t>Counter </a:t>
            </a:r>
            <a:r>
              <a:rPr lang="en-US" dirty="0"/>
              <a:t>bevel.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Hollow </a:t>
            </a:r>
            <a:r>
              <a:rPr lang="en-US" dirty="0"/>
              <a:t>round bevel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1758950"/>
            <a:ext cx="98742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57368"/>
            <a:ext cx="99377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4322762"/>
            <a:ext cx="10668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214" y="1524000"/>
            <a:ext cx="106680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2688359"/>
            <a:ext cx="103663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00600"/>
            <a:ext cx="108585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242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bevels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Creates obtuse angle, marginal tooth structure and acute angle marginal cast alloy substance.</a:t>
            </a:r>
          </a:p>
          <a:p>
            <a:r>
              <a:rPr lang="en-US" dirty="0"/>
              <a:t>Marginal bevel: reduce the space between cast and tooth substance three or more fold at the margins.</a:t>
            </a:r>
          </a:p>
          <a:p>
            <a:r>
              <a:rPr lang="en-US" dirty="0"/>
              <a:t>Provide retention to the cast restoration.</a:t>
            </a:r>
          </a:p>
          <a:p>
            <a:r>
              <a:rPr lang="en-US" dirty="0"/>
              <a:t>Hollow ground occlusal and counter bevels are used for resistance form of the tooth restoration complex by encompassing cusps.</a:t>
            </a:r>
          </a:p>
          <a:p>
            <a:r>
              <a:rPr lang="en-US" dirty="0"/>
              <a:t>Gingival bevels can bring the gingival margins to the cleansable and protected area.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55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types of flares:</a:t>
            </a:r>
          </a:p>
          <a:p>
            <a:r>
              <a:rPr lang="en-US" dirty="0" smtClean="0"/>
              <a:t>Primary Flare </a:t>
            </a:r>
          </a:p>
          <a:p>
            <a:r>
              <a:rPr lang="en-US" dirty="0" smtClean="0"/>
              <a:t>Secondary flare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2036763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214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flare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Conventional </a:t>
            </a:r>
            <a:r>
              <a:rPr lang="en-US" dirty="0"/>
              <a:t>and basic part of circumferential tie.</a:t>
            </a:r>
          </a:p>
          <a:p>
            <a:r>
              <a:rPr lang="en-US" dirty="0" smtClean="0"/>
              <a:t> similar to Long </a:t>
            </a:r>
            <a:r>
              <a:rPr lang="en-US" dirty="0"/>
              <a:t>bevel.</a:t>
            </a:r>
          </a:p>
          <a:p>
            <a:r>
              <a:rPr lang="en-US" dirty="0"/>
              <a:t>45° to inner dentinal wall proper.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73048"/>
            <a:ext cx="6172200" cy="350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2919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flare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Function:</a:t>
            </a:r>
          </a:p>
          <a:p>
            <a:r>
              <a:rPr lang="en-US" dirty="0"/>
              <a:t>Same as bevel.</a:t>
            </a:r>
          </a:p>
          <a:p>
            <a:r>
              <a:rPr lang="en-US" dirty="0"/>
              <a:t>Brings facial and lingual margins of the cavity preparation to cleansable – finishable areas.</a:t>
            </a:r>
          </a:p>
          <a:p>
            <a:endParaRPr lang="en-US" dirty="0"/>
          </a:p>
          <a:p>
            <a:r>
              <a:rPr lang="en-US" dirty="0"/>
              <a:t>Indications:</a:t>
            </a:r>
          </a:p>
          <a:p>
            <a:r>
              <a:rPr lang="en-US" dirty="0"/>
              <a:t>Any facial and lingual proximal wall of intracoronal cavity preparation.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193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flare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Flat </a:t>
            </a:r>
            <a:r>
              <a:rPr lang="en-US" dirty="0"/>
              <a:t>plane superimposed peripherally to primary flare.</a:t>
            </a:r>
          </a:p>
          <a:p>
            <a:r>
              <a:rPr lang="en-US" dirty="0"/>
              <a:t>Some time prepared in a hollow ground form to accommodate materials with low castability.</a:t>
            </a:r>
          </a:p>
          <a:p>
            <a:r>
              <a:rPr lang="en-US" dirty="0"/>
              <a:t>Prepared solely in enamel for some times may involve dentin. </a:t>
            </a:r>
          </a:p>
          <a:p>
            <a:r>
              <a:rPr lang="en-US" dirty="0"/>
              <a:t>Have different angulation, involvement and extent depending upon their functions.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96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 &amp; Indication of secondary flare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as bevels.</a:t>
            </a:r>
          </a:p>
          <a:p>
            <a:r>
              <a:rPr lang="en-US" dirty="0"/>
              <a:t>In wide extended lesions buccolingually a secondary flare superimposed at correct angulation can create the needle obtuse angulation of the marginal tooth structure.</a:t>
            </a:r>
          </a:p>
          <a:p>
            <a:r>
              <a:rPr lang="en-US" dirty="0"/>
              <a:t>In very broad contact are or malposed contact area a secondary flare superimposed peripherally on the primary flare will bring facial and lingual margins to finishable cleansable area. </a:t>
            </a:r>
          </a:p>
          <a:p>
            <a:r>
              <a:rPr lang="en-US" dirty="0"/>
              <a:t>In ovoid teeth a secondary flare superimposed on primary flare eliminate the problem of marginal failure by removing undercuts with minimum sacrifice to the tooth structure.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38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6350459"/>
              </p:ext>
            </p:extLst>
          </p:nvPr>
        </p:nvGraphicFramePr>
        <p:xfrm>
          <a:off x="457200" y="381000"/>
          <a:ext cx="8229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7824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314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path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Preparation will have a single withdrawal path</a:t>
            </a:r>
          </a:p>
          <a:p>
            <a:r>
              <a:rPr lang="en-US" dirty="0"/>
              <a:t>Opposite to the direction of occlusal loading</a:t>
            </a:r>
          </a:p>
          <a:p>
            <a:r>
              <a:rPr lang="en-US" dirty="0"/>
              <a:t>Parallel to long axis of the tooth and completed cavity will have no draft.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469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Cavity walls must diverge from the floor of the preparation externally. </a:t>
            </a:r>
          </a:p>
          <a:p>
            <a:r>
              <a:rPr lang="en-US" dirty="0"/>
              <a:t>2 types</a:t>
            </a:r>
          </a:p>
          <a:p>
            <a:r>
              <a:rPr lang="en-US" dirty="0"/>
              <a:t>Intra coronal taper</a:t>
            </a:r>
          </a:p>
          <a:p>
            <a:r>
              <a:rPr lang="en-US" dirty="0"/>
              <a:t>Extra coronal taper</a:t>
            </a:r>
          </a:p>
          <a:p>
            <a:r>
              <a:rPr lang="en-US" dirty="0"/>
              <a:t>Intra coronal taper: Extensions of opposing walls diverge towards the occlusal.</a:t>
            </a:r>
          </a:p>
          <a:p>
            <a:r>
              <a:rPr lang="en-US" dirty="0" smtClean="0"/>
              <a:t>Extra coronal </a:t>
            </a:r>
            <a:r>
              <a:rPr lang="en-US" dirty="0"/>
              <a:t>taper: The extensions of the opposing wall converge towards the occlusal.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285273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6592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Taper permits unobstructed removal of wax pattern and seating of subsequent casting.</a:t>
            </a:r>
          </a:p>
          <a:p>
            <a:r>
              <a:rPr lang="en-US" dirty="0"/>
              <a:t>Undercut if present obstruct the path of pattern removal or casting reinsertion.</a:t>
            </a:r>
          </a:p>
          <a:p>
            <a:r>
              <a:rPr lang="en-US" dirty="0"/>
              <a:t>On an average 2-5° is considered sufficient for retention from the path of preparation.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925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Taper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Taper  can be increased or decreased according to the following factor-</a:t>
            </a:r>
            <a:endParaRPr lang="en-US" b="1" dirty="0"/>
          </a:p>
          <a:p>
            <a:r>
              <a:rPr lang="en-US" dirty="0" smtClean="0"/>
              <a:t>-length of the preparation</a:t>
            </a:r>
          </a:p>
          <a:p>
            <a:r>
              <a:rPr lang="en-US" dirty="0" smtClean="0"/>
              <a:t>-dimension &amp; detail of surface involvement&amp; internal anatomy in the preparation</a:t>
            </a:r>
          </a:p>
          <a:p>
            <a:r>
              <a:rPr lang="en-US" dirty="0" smtClean="0"/>
              <a:t>-need for retention </a:t>
            </a:r>
          </a:p>
          <a:p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="" xmlns:p14="http://schemas.microsoft.com/office/powerpoint/2010/main" val="409297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Taper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Taper can be done equally at the expense of two opposing walls or axial surface.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Taper can be done at the expense of one side only, if opposing side is absolutely parallel to insertion path.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Taper should never be made with one side having more taper than the other.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1524132" cy="167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76600"/>
            <a:ext cx="152400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506" y="4946650"/>
            <a:ext cx="15001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0527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 Of Cavity &amp; Tooth Preparation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INLAY CAST RESTORATION </a:t>
            </a:r>
          </a:p>
          <a:p>
            <a:pPr marL="0" indent="0">
              <a:buNone/>
            </a:pPr>
            <a:r>
              <a:rPr lang="en-US" dirty="0" smtClean="0"/>
              <a:t>General shape </a:t>
            </a:r>
          </a:p>
          <a:p>
            <a:pPr marL="0" indent="0">
              <a:buNone/>
            </a:pPr>
            <a:r>
              <a:rPr lang="en-US" dirty="0" smtClean="0"/>
              <a:t>Occlusion portion- ‘dove tailed’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Proximal portion –boxed in shape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4364182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005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THE INLAY CAVITY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LOCATION OF MARGINS</a:t>
            </a:r>
          </a:p>
          <a:p>
            <a:pPr marL="0" indent="0">
              <a:buNone/>
            </a:pPr>
            <a:r>
              <a:rPr lang="en-US" b="1" dirty="0" smtClean="0"/>
              <a:t>1) OCCLUSION PORTION</a:t>
            </a:r>
          </a:p>
          <a:p>
            <a:pPr marL="0" indent="0">
              <a:buNone/>
            </a:pPr>
            <a:r>
              <a:rPr lang="en-US" dirty="0" smtClean="0"/>
              <a:t>-margins  are located on inclined planes of corresponding cusp, triangular ridges or marginal ridges.</a:t>
            </a:r>
          </a:p>
          <a:p>
            <a:pPr marL="0" indent="0">
              <a:buNone/>
            </a:pPr>
            <a:r>
              <a:rPr lang="en-US" dirty="0" smtClean="0"/>
              <a:t>- Bucco-lingual width at the isthmus should not exceed 1/3 the inter-cuspal distance .</a:t>
            </a:r>
          </a:p>
          <a:p>
            <a:pPr marL="0" indent="0">
              <a:buNone/>
            </a:pPr>
            <a:r>
              <a:rPr lang="en-US" b="1" dirty="0" smtClean="0"/>
              <a:t>2) PROXIMAL PORTION </a:t>
            </a:r>
          </a:p>
          <a:p>
            <a:pPr marL="0" indent="0">
              <a:buNone/>
            </a:pPr>
            <a:r>
              <a:rPr lang="en-US" dirty="0" smtClean="0"/>
              <a:t>-facial and lingual margins are each in corresponding embrasures  </a:t>
            </a:r>
          </a:p>
          <a:p>
            <a:pPr marL="0" indent="0">
              <a:buNone/>
            </a:pPr>
            <a:r>
              <a:rPr lang="en-US" dirty="0"/>
              <a:t>-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11865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Anatomy of Inlay Cavity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OCCLUSION PORTION </a:t>
            </a:r>
          </a:p>
          <a:p>
            <a:r>
              <a:rPr lang="en-US" dirty="0" smtClean="0"/>
              <a:t>1) wall proper-constituting about pulpal two third of facial or lingual walls</a:t>
            </a:r>
          </a:p>
          <a:p>
            <a:r>
              <a:rPr lang="en-US" dirty="0" smtClean="0"/>
              <a:t>Formed completely of dentin </a:t>
            </a:r>
          </a:p>
          <a:p>
            <a:r>
              <a:rPr lang="en-US" dirty="0" smtClean="0"/>
              <a:t>Walls taper from each other on average of 2</a:t>
            </a:r>
            <a:r>
              <a:rPr lang="en-US" baseline="30000" dirty="0" smtClean="0"/>
              <a:t>0- </a:t>
            </a:r>
            <a:r>
              <a:rPr lang="en-US" dirty="0" smtClean="0"/>
              <a:t>5</a:t>
            </a:r>
            <a:r>
              <a:rPr lang="en-US" baseline="30000" dirty="0" smtClean="0"/>
              <a:t>0  </a:t>
            </a:r>
            <a:r>
              <a:rPr lang="en-US" dirty="0" smtClean="0"/>
              <a:t> or parallel to each other .</a:t>
            </a:r>
          </a:p>
          <a:p>
            <a:r>
              <a:rPr lang="en-US" dirty="0" smtClean="0"/>
              <a:t>Occlusal bevel-long bevel.</a:t>
            </a:r>
          </a:p>
          <a:p>
            <a:r>
              <a:rPr lang="en-US" dirty="0" smtClean="0"/>
              <a:t>Angulation of the bevel should decrease with increased steepness of the cusp.</a:t>
            </a:r>
          </a:p>
          <a:p>
            <a:r>
              <a:rPr lang="en-US" dirty="0" smtClean="0"/>
              <a:t>Pulpal floor –should be flat if not at least peripheral portion should be flat.</a:t>
            </a:r>
          </a:p>
          <a:p>
            <a:r>
              <a:rPr lang="en-US" dirty="0" smtClean="0"/>
              <a:t>Pulpal floor should meet all surrounding walls in a definite line angle except its junction with axial wall 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2800" baseline="30000" dirty="0"/>
          </a:p>
        </p:txBody>
      </p:sp>
    </p:spTree>
    <p:extLst>
      <p:ext uri="{BB962C8B-B14F-4D97-AF65-F5344CB8AC3E}">
        <p14:creationId xmlns="" xmlns:p14="http://schemas.microsoft.com/office/powerpoint/2010/main" val="162295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Proximal portion </a:t>
            </a:r>
          </a:p>
          <a:p>
            <a:r>
              <a:rPr lang="en-US" dirty="0" smtClean="0"/>
              <a:t>Axial wall should either be flat or rounded in bucco-lingual direction, and either vertically or slightly divergent(5-10</a:t>
            </a:r>
            <a:r>
              <a:rPr lang="en-US" baseline="30000" dirty="0" smtClean="0"/>
              <a:t>0</a:t>
            </a:r>
            <a:r>
              <a:rPr lang="en-US" dirty="0" smtClean="0"/>
              <a:t>) towards the pulpal floor in gingivo-occlusal direction.</a:t>
            </a:r>
          </a:p>
          <a:p>
            <a:r>
              <a:rPr lang="en-US" dirty="0" smtClean="0"/>
              <a:t>Axial wall should meet the pulpal floor in an extremely rounded junction </a:t>
            </a:r>
          </a:p>
          <a:p>
            <a:r>
              <a:rPr lang="en-US" dirty="0" smtClean="0"/>
              <a:t>Facial and lingual walls are comprised of two planes-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- axial half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- proximal half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44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689829356"/>
              </p:ext>
            </p:extLst>
          </p:nvPr>
        </p:nvGraphicFramePr>
        <p:xfrm>
          <a:off x="228600" y="533400"/>
          <a:ext cx="82296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88119029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375198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Gingival  Floor</a:t>
            </a:r>
          </a:p>
          <a:p>
            <a:r>
              <a:rPr lang="en-US" dirty="0" smtClean="0"/>
              <a:t>Proximally should be flat in bucco-lingual direction </a:t>
            </a:r>
          </a:p>
          <a:p>
            <a:r>
              <a:rPr lang="en-US" dirty="0" smtClean="0"/>
              <a:t>The junction between occlusal bevel and the secondary or primary flare proximally should be very rounded 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034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4038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9243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3938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41910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7338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4816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" r="13605"/>
          <a:stretch/>
        </p:blipFill>
        <p:spPr bwMode="auto">
          <a:xfrm>
            <a:off x="-20782" y="1524000"/>
            <a:ext cx="795528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008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91" y="1600200"/>
            <a:ext cx="41148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53" y="1673225"/>
            <a:ext cx="3819093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2586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1148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85" y="1673225"/>
            <a:ext cx="3595230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757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40767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40767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36964"/>
            <a:ext cx="38100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222" t="1741" r="27222" b="11373"/>
          <a:stretch/>
        </p:blipFill>
        <p:spPr bwMode="auto">
          <a:xfrm>
            <a:off x="7420494" y="457200"/>
            <a:ext cx="138684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668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1)The thin extensions of the facial or lingual </a:t>
            </a:r>
            <a:r>
              <a:rPr lang="en-US" b="1" dirty="0" err="1" smtClean="0"/>
              <a:t>proximals</a:t>
            </a:r>
            <a:r>
              <a:rPr lang="en-US" b="1" dirty="0" smtClean="0"/>
              <a:t> margins of cast metal </a:t>
            </a:r>
            <a:r>
              <a:rPr lang="en-US" b="1" dirty="0" err="1" smtClean="0"/>
              <a:t>onlay</a:t>
            </a:r>
            <a:r>
              <a:rPr lang="en-US" b="1" dirty="0" smtClean="0"/>
              <a:t> that extends from the secondary flare to a termination just past the transitional line  angle of the tooth.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a)Skirt Preparation </a:t>
            </a:r>
          </a:p>
          <a:p>
            <a:pPr lvl="0">
              <a:buNone/>
            </a:pPr>
            <a:r>
              <a:rPr lang="en-US" dirty="0" smtClean="0"/>
              <a:t>b)Collar preparation</a:t>
            </a:r>
          </a:p>
          <a:p>
            <a:pPr lvl="0">
              <a:buNone/>
            </a:pPr>
            <a:r>
              <a:rPr lang="en-US" dirty="0" smtClean="0"/>
              <a:t>c) Circumferential tie</a:t>
            </a:r>
          </a:p>
          <a:p>
            <a:pPr lvl="0">
              <a:buNone/>
            </a:pPr>
            <a:r>
              <a:rPr lang="en-US" dirty="0" smtClean="0"/>
              <a:t>d) Bevel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2) </a:t>
            </a:r>
            <a:r>
              <a:rPr lang="en-US" b="1" dirty="0" smtClean="0"/>
              <a:t>Long bevel includes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a) partial enamel</a:t>
            </a:r>
          </a:p>
          <a:p>
            <a:r>
              <a:rPr lang="en-US" dirty="0" smtClean="0"/>
              <a:t>b) full enamel</a:t>
            </a:r>
          </a:p>
          <a:p>
            <a:r>
              <a:rPr lang="en-US" dirty="0" smtClean="0"/>
              <a:t>c) full enamel and partial dentin</a:t>
            </a:r>
          </a:p>
          <a:p>
            <a:r>
              <a:rPr lang="en-US" dirty="0" smtClean="0"/>
              <a:t>d)full enamel and dentin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</a:t>
            </a:r>
            <a:r>
              <a:rPr lang="en-US" b="1" dirty="0" smtClean="0"/>
              <a:t>) Class III alloys are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a)Non gold palladium based alloys.</a:t>
            </a:r>
          </a:p>
          <a:p>
            <a:pPr marL="0" indent="0">
              <a:buNone/>
            </a:pPr>
            <a:r>
              <a:rPr lang="en-US" dirty="0" smtClean="0"/>
              <a:t>b) Nickel-chromium based alloys.</a:t>
            </a:r>
          </a:p>
          <a:p>
            <a:pPr marL="0" indent="0">
              <a:buNone/>
            </a:pPr>
            <a:r>
              <a:rPr lang="en-US" dirty="0" smtClean="0"/>
              <a:t>c) </a:t>
            </a:r>
            <a:r>
              <a:rPr lang="en-US" dirty="0" err="1" smtClean="0"/>
              <a:t>Castable</a:t>
            </a:r>
            <a:r>
              <a:rPr lang="en-US" dirty="0" smtClean="0"/>
              <a:t> moldable ceramics.</a:t>
            </a:r>
          </a:p>
          <a:p>
            <a:pPr marL="0" indent="0">
              <a:buNone/>
            </a:pPr>
            <a:r>
              <a:rPr lang="en-US" dirty="0" smtClean="0"/>
              <a:t>d) Low gold alloys. Gold less than 50%.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4794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4) Taper permits</a:t>
            </a:r>
          </a:p>
          <a:p>
            <a:pPr marL="457200" indent="-457200">
              <a:buAutoNum type="alphaLcParenR"/>
            </a:pPr>
            <a:r>
              <a:rPr lang="en-US" dirty="0" smtClean="0"/>
              <a:t>unobstructed removal of wax pattern and seating of subsequent casting</a:t>
            </a:r>
          </a:p>
          <a:p>
            <a:pPr marL="457200" indent="-457200">
              <a:buAutoNum type="alphaLcParenR"/>
            </a:pPr>
            <a:r>
              <a:rPr lang="en-US" dirty="0" smtClean="0"/>
              <a:t>Retention of the casting</a:t>
            </a:r>
          </a:p>
          <a:p>
            <a:pPr marL="457200" indent="-457200">
              <a:buAutoNum type="alphaLcParenR"/>
            </a:pPr>
            <a:r>
              <a:rPr lang="en-US" dirty="0" smtClean="0"/>
              <a:t>Prevention from fracture .</a:t>
            </a:r>
          </a:p>
          <a:p>
            <a:pPr marL="457200" indent="-457200">
              <a:buAutoNum type="alphaLcParenR"/>
            </a:pPr>
            <a:r>
              <a:rPr lang="en-US" dirty="0" smtClean="0"/>
              <a:t>Finishing of the restoration</a:t>
            </a:r>
          </a:p>
          <a:p>
            <a:pPr marL="457200" indent="-457200">
              <a:buAutoNum type="alphaLcParenR"/>
            </a:pP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5) </a:t>
            </a:r>
            <a:r>
              <a:rPr lang="en-US" b="1" dirty="0" smtClean="0"/>
              <a:t>Pulpal floor should meet all surrounding walls in a definite line angle except its junction with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a) Axial wall .</a:t>
            </a:r>
          </a:p>
          <a:p>
            <a:pPr>
              <a:buNone/>
            </a:pPr>
            <a:r>
              <a:rPr lang="en-US" dirty="0" smtClean="0"/>
              <a:t>b)Gingival floor</a:t>
            </a:r>
          </a:p>
          <a:p>
            <a:pPr>
              <a:buNone/>
            </a:pPr>
            <a:r>
              <a:rPr lang="en-US" dirty="0" smtClean="0"/>
              <a:t>c) Proximal wall</a:t>
            </a:r>
          </a:p>
          <a:p>
            <a:pPr>
              <a:buNone/>
            </a:pPr>
            <a:r>
              <a:rPr lang="en-US" dirty="0" smtClean="0"/>
              <a:t>d) Cavosurface margin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Extensive tooth involvement </a:t>
            </a:r>
          </a:p>
          <a:p>
            <a:r>
              <a:rPr lang="en-US" dirty="0" smtClean="0"/>
              <a:t>Correction of occlusion</a:t>
            </a:r>
          </a:p>
          <a:p>
            <a:r>
              <a:rPr lang="en-US" dirty="0" smtClean="0"/>
              <a:t>Restoration of endodontically treated teeth</a:t>
            </a:r>
          </a:p>
          <a:p>
            <a:r>
              <a:rPr lang="en-US" dirty="0" smtClean="0"/>
              <a:t>Support for and preparatory to partial or complete dentures </a:t>
            </a:r>
          </a:p>
          <a:p>
            <a:r>
              <a:rPr lang="en-US" dirty="0" smtClean="0"/>
              <a:t>Retainers for fixed prosthesis </a:t>
            </a:r>
          </a:p>
          <a:p>
            <a:r>
              <a:rPr lang="en-US" dirty="0" smtClean="0"/>
              <a:t>Cracked teeth </a:t>
            </a:r>
          </a:p>
          <a:p>
            <a:r>
              <a:rPr lang="en-US" dirty="0" smtClean="0"/>
              <a:t>Esthetics</a:t>
            </a:r>
          </a:p>
          <a:p>
            <a:r>
              <a:rPr lang="en-US" dirty="0" smtClean="0"/>
              <a:t>Dissimilar metals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401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Contraindication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Young dentition with large pulp chamber.</a:t>
            </a:r>
          </a:p>
          <a:p>
            <a:r>
              <a:rPr lang="en-US" dirty="0"/>
              <a:t>Developing and deciduous teeth.</a:t>
            </a:r>
          </a:p>
          <a:p>
            <a:r>
              <a:rPr lang="en-US" dirty="0"/>
              <a:t>High plaque caries index.</a:t>
            </a:r>
          </a:p>
          <a:p>
            <a:r>
              <a:rPr lang="en-US" dirty="0"/>
              <a:t>Occlusal disharmony.</a:t>
            </a:r>
          </a:p>
          <a:p>
            <a:r>
              <a:rPr lang="en-US" dirty="0"/>
              <a:t>Dissimilar metal.</a:t>
            </a:r>
          </a:p>
          <a:p>
            <a:r>
              <a:rPr lang="en-US" dirty="0"/>
              <a:t>High esthetic demands of the patients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626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Strength of the material.</a:t>
            </a:r>
          </a:p>
          <a:p>
            <a:r>
              <a:rPr lang="en-US" dirty="0"/>
              <a:t>Biocompatible</a:t>
            </a:r>
          </a:p>
          <a:p>
            <a:r>
              <a:rPr lang="en-US" dirty="0"/>
              <a:t>Less tarnish and corrosion.</a:t>
            </a:r>
          </a:p>
          <a:p>
            <a:r>
              <a:rPr lang="en-US" dirty="0"/>
              <a:t>Abrasion resistance and low wear rate.</a:t>
            </a:r>
          </a:p>
          <a:p>
            <a:r>
              <a:rPr lang="en-US" dirty="0"/>
              <a:t>Reproduction of precise form and minute details.</a:t>
            </a:r>
          </a:p>
          <a:p>
            <a:r>
              <a:rPr lang="en-US" dirty="0"/>
              <a:t>Long lasting restoration.</a:t>
            </a:r>
          </a:p>
          <a:p>
            <a:r>
              <a:rPr lang="en-US" dirty="0"/>
              <a:t>Produces surface with maximum biologic acceptance.</a:t>
            </a:r>
          </a:p>
          <a:p>
            <a:r>
              <a:rPr lang="en-US" dirty="0"/>
              <a:t>Maintains proximal contact for considerable period of time.</a:t>
            </a:r>
          </a:p>
          <a:p>
            <a:r>
              <a:rPr lang="en-US" dirty="0"/>
              <a:t>Configuration of contact and contours can also be modified.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0342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Lack of close adaptability to the cavity walls because of interface of luting cement.</a:t>
            </a:r>
          </a:p>
          <a:p>
            <a:r>
              <a:rPr lang="en-US" dirty="0"/>
              <a:t>Microleakage.</a:t>
            </a:r>
          </a:p>
          <a:p>
            <a:r>
              <a:rPr lang="en-US" dirty="0"/>
              <a:t>Cost</a:t>
            </a:r>
          </a:p>
          <a:p>
            <a:r>
              <a:rPr lang="en-US" dirty="0"/>
              <a:t>Time consuming.</a:t>
            </a:r>
          </a:p>
          <a:p>
            <a:r>
              <a:rPr lang="en-US" dirty="0"/>
              <a:t>Extensive tooth involvement.</a:t>
            </a:r>
          </a:p>
          <a:p>
            <a:r>
              <a:rPr lang="en-US" dirty="0"/>
              <a:t>Recurrent caries.</a:t>
            </a:r>
          </a:p>
          <a:p>
            <a:r>
              <a:rPr lang="en-US" dirty="0"/>
              <a:t>Galvanism in case of dissimilar in metal. </a:t>
            </a:r>
          </a:p>
        </p:txBody>
      </p:sp>
    </p:spTree>
    <p:extLst>
      <p:ext uri="{BB962C8B-B14F-4D97-AF65-F5344CB8AC3E}">
        <p14:creationId xmlns="" xmlns:p14="http://schemas.microsoft.com/office/powerpoint/2010/main" val="384976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720</TotalTime>
  <Words>1713</Words>
  <Application>Microsoft Office PowerPoint</Application>
  <PresentationFormat>On-screen Show (4:3)</PresentationFormat>
  <Paragraphs>302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Clarity</vt:lpstr>
      <vt:lpstr>Cast restoration </vt:lpstr>
      <vt:lpstr>Cast Restoration </vt:lpstr>
      <vt:lpstr> </vt:lpstr>
      <vt:lpstr>Slide 4</vt:lpstr>
      <vt:lpstr>Slide 5</vt:lpstr>
      <vt:lpstr>Indication </vt:lpstr>
      <vt:lpstr>Contraindication </vt:lpstr>
      <vt:lpstr>Advantages</vt:lpstr>
      <vt:lpstr>DISADVANTAGES:</vt:lpstr>
      <vt:lpstr>MATERIAL FOR CAST RESTORATION</vt:lpstr>
      <vt:lpstr>Slide 11</vt:lpstr>
      <vt:lpstr>Slide 12</vt:lpstr>
      <vt:lpstr>Class I type I</vt:lpstr>
      <vt:lpstr>Class I Type II</vt:lpstr>
      <vt:lpstr>Class I Type III</vt:lpstr>
      <vt:lpstr>Class I Type IV</vt:lpstr>
      <vt:lpstr>Class II</vt:lpstr>
      <vt:lpstr>Class III</vt:lpstr>
      <vt:lpstr>Class IV</vt:lpstr>
      <vt:lpstr>Class V</vt:lpstr>
      <vt:lpstr>Case Selection</vt:lpstr>
      <vt:lpstr>Bevels </vt:lpstr>
      <vt:lpstr>Bevels </vt:lpstr>
      <vt:lpstr>Functions of bevels</vt:lpstr>
      <vt:lpstr>Flares</vt:lpstr>
      <vt:lpstr>Primary flare </vt:lpstr>
      <vt:lpstr>Primary flare </vt:lpstr>
      <vt:lpstr>Secondary flare </vt:lpstr>
      <vt:lpstr>Function &amp; Indication of secondary flare </vt:lpstr>
      <vt:lpstr>Slide 30</vt:lpstr>
      <vt:lpstr>Preparation path </vt:lpstr>
      <vt:lpstr>Taper </vt:lpstr>
      <vt:lpstr>Taper</vt:lpstr>
      <vt:lpstr>Taper </vt:lpstr>
      <vt:lpstr>Taper </vt:lpstr>
      <vt:lpstr>Design  Of Cavity &amp; Tooth Preparation </vt:lpstr>
      <vt:lpstr>DESIGN OF THE INLAY CAVITY </vt:lpstr>
      <vt:lpstr>Internal Anatomy of Inlay Cavity 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MCQs</vt:lpstr>
      <vt:lpstr>Slide 48</vt:lpstr>
      <vt:lpstr>Slide 49</vt:lpstr>
      <vt:lpstr>Slide 50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 restoration</dc:title>
  <dc:creator>promila</dc:creator>
  <cp:lastModifiedBy>oem</cp:lastModifiedBy>
  <cp:revision>38</cp:revision>
  <dcterms:created xsi:type="dcterms:W3CDTF">2014-01-22T16:16:20Z</dcterms:created>
  <dcterms:modified xsi:type="dcterms:W3CDTF">2015-10-15T07:15:43Z</dcterms:modified>
</cp:coreProperties>
</file>