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1" r:id="rId4"/>
    <p:sldId id="27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88" r:id="rId16"/>
    <p:sldId id="273" r:id="rId17"/>
    <p:sldId id="277" r:id="rId18"/>
    <p:sldId id="274" r:id="rId19"/>
    <p:sldId id="275" r:id="rId20"/>
    <p:sldId id="276" r:id="rId21"/>
    <p:sldId id="257" r:id="rId22"/>
    <p:sldId id="258" r:id="rId23"/>
    <p:sldId id="259" r:id="rId24"/>
    <p:sldId id="260" r:id="rId25"/>
    <p:sldId id="272" r:id="rId26"/>
    <p:sldId id="261" r:id="rId27"/>
    <p:sldId id="262" r:id="rId28"/>
    <p:sldId id="263" r:id="rId29"/>
    <p:sldId id="264" r:id="rId30"/>
    <p:sldId id="265" r:id="rId31"/>
    <p:sldId id="278" r:id="rId32"/>
    <p:sldId id="301" r:id="rId33"/>
    <p:sldId id="302" r:id="rId34"/>
    <p:sldId id="303" r:id="rId35"/>
    <p:sldId id="304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562B-DE36-483E-A379-BFF5CD307F02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5A3A-A0FC-4F9C-8090-D694E019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II AMALGAM RESTORATIONS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80033"/>
            <a:ext cx="5029200" cy="334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ISOLATION OF PROXIMAL ENAMEL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Bur is moved towards and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perpndicular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to proximal surface to isolate the proximal enamel.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Side of the bur may emerge slightly through the proximal surface at the level of gingival floor.</a:t>
            </a: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Documents and Settings\cmpaq\My Documents\conservative dentistry\CAVITY PREPARATION\Fig.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805"/>
            <a:ext cx="4953000" cy="50349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Removing isolated enamel with a spoon excavator to fracture out weakened proximal enamel.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CAVITY PREPARATION\Fig.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1502" y="457201"/>
            <a:ext cx="3729498" cy="55005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view with proximal enamel removed.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CAVITY PREPARATION\Fig.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762001"/>
            <a:ext cx="3519450" cy="518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view with proximal enamel removed.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CAVITY PREPARATION\Fig.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40006"/>
            <a:ext cx="3760553" cy="50981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Removing remaining undermined proximal enamel with enamel hatchet on facial proximal wall.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CAVITY PREPARATION\Fig.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3936298" cy="518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CLEAREANCE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When a small lesion is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prepared,gingival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margin should clear adjacent tooth by 0.5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mm.This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is measured by passing tine of No. 23 explorer which is about 0.5 mm at ¼ inch from </a:t>
            </a:r>
            <a:r>
              <a:rPr lang="en-US" sz="2800" smtClean="0">
                <a:solidFill>
                  <a:srgbClr val="002060"/>
                </a:solidFill>
                <a:latin typeface="Arial Narrow" pitchFamily="34" charset="0"/>
              </a:rPr>
              <a:t>the tip.</a:t>
            </a:r>
            <a:endParaRPr lang="en-US" sz="280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194" name="Picture 2" descr="C:\Documents and Settings\cmpaq\My Documents\conservative dentistry\CAVITY PREPARATION\Fig.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428" y="838199"/>
            <a:ext cx="4983372" cy="48476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Bur is parallel to the long axis of the tooth.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96" r="5070"/>
          <a:stretch>
            <a:fillRect/>
          </a:stretch>
        </p:blipFill>
        <p:spPr bwMode="auto">
          <a:xfrm>
            <a:off x="4572000" y="533400"/>
            <a:ext cx="2743200" cy="53982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CHECKLIST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3008313" cy="46910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Checking for even depth on the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preparation.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7485"/>
            <a:ext cx="4953000" cy="32896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a off angle hatchet to smooth out the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wall of the proximal portion.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8" t="1972"/>
          <a:stretch>
            <a:fillRect/>
          </a:stretch>
        </p:blipFill>
        <p:spPr bwMode="auto">
          <a:xfrm>
            <a:off x="3962400" y="1371600"/>
            <a:ext cx="4673841" cy="37880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Off angle hatchet for smoothening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wall of proximal box.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1218406"/>
            <a:ext cx="4743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Class II preparation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669" y="1936023"/>
            <a:ext cx="5890331" cy="400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Finished proximal box(distal) of the preparation.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72" t="24142" r="4596"/>
          <a:stretch>
            <a:fillRect/>
          </a:stretch>
        </p:blipFill>
        <p:spPr bwMode="auto">
          <a:xfrm>
            <a:off x="3886200" y="1143000"/>
            <a:ext cx="4648200" cy="430976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AFTER CLASS II PREPARATION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lingual contacts are just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broken,enough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let the tip of the explorer pass through.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226" y="1447800"/>
            <a:ext cx="4698045" cy="312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The lingual clearance could be a little less.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4640111" cy="28955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Gingival contact just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broken,just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enough to reach and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these areas when placing the restoration.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672" y="1524000"/>
            <a:ext cx="4520528" cy="3352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All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lingual walls of the preparation should be convergent.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143" y="1905000"/>
            <a:ext cx="4323198" cy="2895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CHECKLIST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Note the convergence of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lingual walls and parallelism of gingival and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axiopulpal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walls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319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convergence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distal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box,the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axiopulpal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wall still needs to be smoothened.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2431"/>
            <a:ext cx="4114800" cy="29743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Are all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cavosurface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margins smooth? No, in this case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linguo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-proximal wall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cavosurfaces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both in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mesial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distal box area have to be smoothened.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141" y="1896028"/>
            <a:ext cx="4222825" cy="282837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preparation follows the central groove, with the preparation width of not more than 1/4</a:t>
            </a:r>
            <a:r>
              <a:rPr lang="en-US" sz="2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table.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141" y="1905000"/>
            <a:ext cx="4323196" cy="289559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axio-pulpal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other line angles should be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rounded,note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rounded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-gingival line angles and parallelism of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table,pulpal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floor and gingival floor.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579" y="1981200"/>
            <a:ext cx="4165067" cy="274319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245 Bur </a:t>
            </a:r>
            <a:endParaRPr lang="en-US" dirty="0"/>
          </a:p>
        </p:txBody>
      </p:sp>
      <p:pic>
        <p:nvPicPr>
          <p:cNvPr id="1026" name="Picture 2" descr="C:\Documents and Settings\cmpaq\My Documents\conservative dentistry\CAVITY PREPARATION\Fig.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83" y="1600200"/>
            <a:ext cx="49554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The reverse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cureve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incorporated?(to make all walls approx. 90 degrees to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cavosurface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The reverse curve here is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incorpoated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mesio-occluso-buccal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cavosurface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801" y="2079527"/>
            <a:ext cx="4126059" cy="3102073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CHECKLIST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Finished cavity preparation incorporating all the features open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gingival,lingual,buccal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contacts,reverse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curve,convergent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walls,even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depth,smooth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surfaces and no sharp angles.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55443"/>
            <a:ext cx="4800600" cy="351623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Q.1 Initial depth for amalgam preparation is</a:t>
            </a:r>
          </a:p>
          <a:p>
            <a:r>
              <a:rPr lang="en-US" dirty="0" smtClean="0"/>
              <a:t>A. half the length of no. 245 bur at central fissure</a:t>
            </a:r>
          </a:p>
          <a:p>
            <a:r>
              <a:rPr lang="en-US" dirty="0" smtClean="0"/>
              <a:t>B. 1/3</a:t>
            </a:r>
            <a:r>
              <a:rPr lang="en-US" baseline="30000" dirty="0" smtClean="0"/>
              <a:t>rd</a:t>
            </a:r>
            <a:r>
              <a:rPr lang="en-US" dirty="0" smtClean="0"/>
              <a:t> length of no. 245 bur at central fissure</a:t>
            </a:r>
          </a:p>
          <a:p>
            <a:r>
              <a:rPr lang="en-US" dirty="0" smtClean="0"/>
              <a:t>C. 2/3</a:t>
            </a:r>
            <a:r>
              <a:rPr lang="en-US" baseline="30000" dirty="0" smtClean="0"/>
              <a:t>rd</a:t>
            </a:r>
            <a:r>
              <a:rPr lang="en-US" dirty="0" smtClean="0"/>
              <a:t> length of no. 245 bur at central fissure</a:t>
            </a:r>
          </a:p>
          <a:p>
            <a:r>
              <a:rPr lang="en-US" dirty="0" smtClean="0"/>
              <a:t>D. full length of no. 245 bur at central fissure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Q.2 Clearance at gingival seat from adjacent tooth should be</a:t>
            </a:r>
          </a:p>
          <a:p>
            <a:r>
              <a:rPr lang="en-US" dirty="0" smtClean="0"/>
              <a:t>A. 0.5 mm</a:t>
            </a:r>
          </a:p>
          <a:p>
            <a:r>
              <a:rPr lang="en-US" dirty="0" smtClean="0"/>
              <a:t>B. 0.8 mm</a:t>
            </a:r>
          </a:p>
          <a:p>
            <a:r>
              <a:rPr lang="en-US" dirty="0" smtClean="0"/>
              <a:t>C. 1 mm</a:t>
            </a:r>
          </a:p>
          <a:p>
            <a:r>
              <a:rPr lang="en-US" dirty="0" smtClean="0"/>
              <a:t>D. 1.5 mm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Q.3 </a:t>
            </a:r>
            <a:r>
              <a:rPr lang="en-US" b="1" dirty="0" err="1" smtClean="0"/>
              <a:t>Pulpal</a:t>
            </a:r>
            <a:r>
              <a:rPr lang="en-US" b="1" dirty="0" smtClean="0"/>
              <a:t> wall in class II preparation is</a:t>
            </a:r>
          </a:p>
          <a:p>
            <a:r>
              <a:rPr lang="en-US" dirty="0" smtClean="0"/>
              <a:t>A. gingival seat</a:t>
            </a:r>
          </a:p>
          <a:p>
            <a:r>
              <a:rPr lang="en-US" dirty="0" smtClean="0"/>
              <a:t>B. axial wall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buccal</a:t>
            </a:r>
            <a:r>
              <a:rPr lang="en-US" dirty="0" smtClean="0"/>
              <a:t> wall</a:t>
            </a:r>
          </a:p>
          <a:p>
            <a:r>
              <a:rPr lang="en-US" dirty="0" smtClean="0"/>
              <a:t>D. lingual wall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Q.4 Which is an external line angle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axio-pulpal</a:t>
            </a:r>
            <a:r>
              <a:rPr lang="en-US" dirty="0" smtClean="0"/>
              <a:t> line angle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axiogngival</a:t>
            </a:r>
            <a:r>
              <a:rPr lang="en-US" dirty="0" smtClean="0"/>
              <a:t> line angle</a:t>
            </a:r>
          </a:p>
          <a:p>
            <a:r>
              <a:rPr lang="en-US" dirty="0" smtClean="0"/>
              <a:t> c. </a:t>
            </a:r>
            <a:r>
              <a:rPr lang="en-US" dirty="0" err="1" smtClean="0"/>
              <a:t>facio</a:t>
            </a:r>
            <a:r>
              <a:rPr lang="en-US" dirty="0" smtClean="0"/>
              <a:t>-axial line angle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axio</a:t>
            </a:r>
            <a:r>
              <a:rPr lang="en-US" dirty="0" smtClean="0"/>
              <a:t>-lingual line angle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Q.5 Dove tail provides</a:t>
            </a:r>
          </a:p>
          <a:p>
            <a:r>
              <a:rPr lang="en-US" dirty="0" smtClean="0"/>
              <a:t>a. Retention form</a:t>
            </a:r>
          </a:p>
          <a:p>
            <a:r>
              <a:rPr lang="en-US" dirty="0" smtClean="0"/>
              <a:t>B. resistance form</a:t>
            </a:r>
          </a:p>
          <a:p>
            <a:r>
              <a:rPr lang="en-US" dirty="0" smtClean="0"/>
              <a:t>C. convenience form</a:t>
            </a:r>
          </a:p>
          <a:p>
            <a:r>
              <a:rPr lang="en-US" dirty="0" smtClean="0"/>
              <a:t>D. </a:t>
            </a:r>
            <a:r>
              <a:rPr lang="en-US" smtClean="0"/>
              <a:t>outline form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 shaped bur No. 330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124242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DEPTH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Initial depth is 1.5 mm from the central pit or 0.2-0.5 mm into dentin or 2mm from the prepared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buccal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and lingual walls.</a:t>
            </a: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cmpaq\My Documents\conservative dentistry\CAVITY PREPARATION\Fig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520110"/>
            <a:ext cx="5111750" cy="535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OUTLINE FORM AND PROXIMAL DITCH.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Outline form in the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occlusal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portion is similar to a Class I cavity.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0.8 mm from marginal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ridge,a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proximal ditch is made to gain a proximal step.</a:t>
            </a: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cuments and Settings\cmpaq\My Documents\conservative dentistry\CAVITY PREPARATION\Fig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58" y="914400"/>
            <a:ext cx="4956741" cy="471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PROXIMAL DITCH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Bur position to start the proximal ditch.</a:t>
            </a:r>
          </a:p>
          <a:p>
            <a:pPr marL="514350" indent="-514350"/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B    Proximal ditch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etended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gingivally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to the desired level of gingival wall(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ie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. floor)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098" name="Picture 2" descr="C:\Documents and Settings\cmpaq\My Documents\conservative dentistry\CAVITY PREPARATION\Fig.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632" y="1676400"/>
            <a:ext cx="5024167" cy="31004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PULPAL DEPTH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Variance in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pulpal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depth-a. At minimal gingival extension.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b. At moderate extension.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c. At extension that places gingival margin at cementum.</a:t>
            </a: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122" name="Picture 2" descr="C:\Documents and Settings\cmpaq\My Documents\conservative dentistry\CAVITY PREPARATION\Fig.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36171"/>
            <a:ext cx="5111750" cy="35268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ISOLATION OF PROXIMAL ENAMEL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Position of the proximal walls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ie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facial,lingual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and gingival should not be over </a:t>
            </a:r>
            <a:r>
              <a:rPr lang="en-US" sz="2800" dirty="0" err="1" smtClean="0">
                <a:solidFill>
                  <a:srgbClr val="002060"/>
                </a:solidFill>
                <a:latin typeface="Arial Narrow" pitchFamily="34" charset="0"/>
              </a:rPr>
              <a:t>extended,as</a:t>
            </a:r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</a:rPr>
              <a:t> some extension will be done by hand instruments also.</a:t>
            </a:r>
            <a:endParaRPr 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146" name="Picture 2" descr="C:\Documents and Settings\cmpaq\My Documents\conservative dentistry\CAVITY PREPARATION\Fig.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47801"/>
            <a:ext cx="5111750" cy="51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733</Words>
  <Application>Microsoft Office PowerPoint</Application>
  <PresentationFormat>On-screen Show (4:3)</PresentationFormat>
  <Paragraphs>126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CLASS II AMALGAM RESTORATIONS</vt:lpstr>
      <vt:lpstr>A Class II preparation</vt:lpstr>
      <vt:lpstr>No. 245 Bur </vt:lpstr>
      <vt:lpstr>Pear shaped bur No. 330</vt:lpstr>
      <vt:lpstr>INITIAL DEPTH</vt:lpstr>
      <vt:lpstr>OUTLINE FORM AND PROXIMAL DITCH.</vt:lpstr>
      <vt:lpstr>PROXIMAL DITCH</vt:lpstr>
      <vt:lpstr>PULPAL DEPTH</vt:lpstr>
      <vt:lpstr>ISOLATION OF PROXIMAL ENAMEL</vt:lpstr>
      <vt:lpstr>ISOLATION OF PROXIMAL ENAMEL</vt:lpstr>
      <vt:lpstr>Slide 11</vt:lpstr>
      <vt:lpstr>Slide 12</vt:lpstr>
      <vt:lpstr>Slide 13</vt:lpstr>
      <vt:lpstr>Slide 14</vt:lpstr>
      <vt:lpstr>CLEAREANCE</vt:lpstr>
      <vt:lpstr>Slide 16</vt:lpstr>
      <vt:lpstr>CHECKLIST</vt:lpstr>
      <vt:lpstr>Slide 18</vt:lpstr>
      <vt:lpstr>Slide 19</vt:lpstr>
      <vt:lpstr>Slide 20</vt:lpstr>
      <vt:lpstr>CHECKLIST AFTER CLASS II PREPARATION</vt:lpstr>
      <vt:lpstr>CHECKLIST</vt:lpstr>
      <vt:lpstr>CHECKLIST</vt:lpstr>
      <vt:lpstr>CHECKLIST</vt:lpstr>
      <vt:lpstr>CHECKLIST</vt:lpstr>
      <vt:lpstr>CHECKLIST</vt:lpstr>
      <vt:lpstr>CHECKLIST</vt:lpstr>
      <vt:lpstr>CHECKLIST</vt:lpstr>
      <vt:lpstr>CHECKLIST</vt:lpstr>
      <vt:lpstr>CHECKLIST</vt:lpstr>
      <vt:lpstr>CHECKLIST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II AMALGAM RESTORATIONS</dc:title>
  <dc:creator>User</dc:creator>
  <cp:lastModifiedBy>Research Cell</cp:lastModifiedBy>
  <cp:revision>11</cp:revision>
  <dcterms:created xsi:type="dcterms:W3CDTF">2011-03-25T14:00:11Z</dcterms:created>
  <dcterms:modified xsi:type="dcterms:W3CDTF">2014-12-31T05:10:49Z</dcterms:modified>
</cp:coreProperties>
</file>