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7" r:id="rId4"/>
    <p:sldId id="259" r:id="rId5"/>
    <p:sldId id="260" r:id="rId6"/>
    <p:sldId id="258" r:id="rId7"/>
    <p:sldId id="283" r:id="rId8"/>
    <p:sldId id="261" r:id="rId9"/>
    <p:sldId id="284" r:id="rId10"/>
    <p:sldId id="262" r:id="rId11"/>
    <p:sldId id="285" r:id="rId12"/>
    <p:sldId id="263" r:id="rId13"/>
    <p:sldId id="264" r:id="rId14"/>
    <p:sldId id="265" r:id="rId15"/>
    <p:sldId id="266" r:id="rId16"/>
    <p:sldId id="286" r:id="rId17"/>
    <p:sldId id="267" r:id="rId18"/>
    <p:sldId id="268" r:id="rId19"/>
    <p:sldId id="269" r:id="rId20"/>
    <p:sldId id="270" r:id="rId21"/>
    <p:sldId id="287" r:id="rId22"/>
    <p:sldId id="271" r:id="rId23"/>
    <p:sldId id="288" r:id="rId24"/>
    <p:sldId id="289" r:id="rId25"/>
    <p:sldId id="272" r:id="rId26"/>
    <p:sldId id="291" r:id="rId27"/>
    <p:sldId id="290" r:id="rId28"/>
    <p:sldId id="273" r:id="rId29"/>
    <p:sldId id="292" r:id="rId30"/>
    <p:sldId id="274" r:id="rId31"/>
    <p:sldId id="275" r:id="rId32"/>
    <p:sldId id="276" r:id="rId33"/>
    <p:sldId id="293" r:id="rId34"/>
    <p:sldId id="294" r:id="rId35"/>
    <p:sldId id="277" r:id="rId36"/>
    <p:sldId id="278" r:id="rId37"/>
    <p:sldId id="279" r:id="rId38"/>
    <p:sldId id="295" r:id="rId39"/>
    <p:sldId id="280" r:id="rId40"/>
    <p:sldId id="296" r:id="rId41"/>
    <p:sldId id="281" r:id="rId42"/>
    <p:sldId id="2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as" initials="v" lastIdx="2" clrIdx="0">
    <p:extLst>
      <p:ext uri="{19B8F6BF-5375-455C-9EA6-DF929625EA0E}">
        <p15:presenceInfo xmlns:p15="http://schemas.microsoft.com/office/powerpoint/2012/main" userId="vi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13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spital.nic.in/" TargetMode="External"/><Relationship Id="rId2" Type="http://schemas.openxmlformats.org/officeDocument/2006/relationships/hyperlink" Target="http://www.ehospital.gov.i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213" y="1041401"/>
            <a:ext cx="4395788" cy="1219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eHospital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/>
              <a:t>ADT  module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413" y="3354979"/>
            <a:ext cx="4522787" cy="1126283"/>
          </a:xfrm>
        </p:spPr>
        <p:txBody>
          <a:bodyPr/>
          <a:lstStyle/>
          <a:p>
            <a:r>
              <a:rPr lang="en-US" sz="2000" b="1" dirty="0" smtClean="0">
                <a:hlinkClick r:id="rId2"/>
              </a:rPr>
              <a:t>www.ehospital.gov.in</a:t>
            </a:r>
            <a:r>
              <a:rPr lang="en-US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dirty="0" smtClean="0"/>
              <a:t>(Main </a:t>
            </a:r>
            <a:r>
              <a:rPr lang="en-US" dirty="0" smtClean="0"/>
              <a:t>server)</a:t>
            </a:r>
          </a:p>
          <a:p>
            <a:r>
              <a:rPr lang="en-US" sz="1600" dirty="0" smtClean="0">
                <a:hlinkClick r:id="rId3"/>
              </a:rPr>
              <a:t>www.ehospital.nic.in</a:t>
            </a:r>
            <a:r>
              <a:rPr lang="en-US" sz="1600" dirty="0" smtClean="0"/>
              <a:t> </a:t>
            </a:r>
            <a:r>
              <a:rPr lang="en-US" sz="1600" dirty="0" smtClean="0"/>
              <a:t>  (Practice </a:t>
            </a:r>
            <a:r>
              <a:rPr lang="en-US" sz="1600" dirty="0" smtClean="0"/>
              <a:t>server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7932" y="5268662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: 9415582875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8004179678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: it is </a:t>
            </a:r>
            <a:r>
              <a:rPr lang="en-US" dirty="0" smtClean="0"/>
              <a:t>a two </a:t>
            </a:r>
            <a:r>
              <a:rPr lang="en-US" dirty="0" smtClean="0"/>
              <a:t>step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513888" cy="377762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Notify Discharge </a:t>
            </a:r>
            <a:r>
              <a:rPr lang="en-US" sz="4000" dirty="0" smtClean="0"/>
              <a:t>(main task)</a:t>
            </a:r>
          </a:p>
          <a:p>
            <a:pPr marL="0" indent="0">
              <a:buNone/>
            </a:pPr>
            <a:r>
              <a:rPr lang="en-US" sz="2400" dirty="0" smtClean="0"/>
              <a:t>Mainly </a:t>
            </a:r>
            <a:r>
              <a:rPr lang="en-US" sz="2400" dirty="0" smtClean="0"/>
              <a:t>resident will do that  task.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4000" b="1" dirty="0" smtClean="0"/>
              <a:t>Verify Discharge </a:t>
            </a:r>
            <a:r>
              <a:rPr lang="en-US" sz="4000" dirty="0" smtClean="0"/>
              <a:t>(single click task)</a:t>
            </a:r>
          </a:p>
          <a:p>
            <a:pPr marL="0" indent="0">
              <a:buNone/>
            </a:pPr>
            <a:r>
              <a:rPr lang="en-US" sz="2600" dirty="0" smtClean="0"/>
              <a:t>Mainly consultant purpose for single click verify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0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4124" y="1364444"/>
            <a:ext cx="8189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</a:t>
            </a:r>
            <a:r>
              <a:rPr lang="en-US" sz="2000" dirty="0" smtClean="0"/>
              <a:t>types </a:t>
            </a:r>
            <a:r>
              <a:rPr lang="en-US" sz="2000" dirty="0" smtClean="0"/>
              <a:t>of discharge have  </a:t>
            </a:r>
            <a:r>
              <a:rPr lang="en-US" sz="2000" dirty="0" smtClean="0"/>
              <a:t>same fields </a:t>
            </a:r>
            <a:r>
              <a:rPr lang="en-US" sz="2000" dirty="0" smtClean="0"/>
              <a:t>and </a:t>
            </a:r>
            <a:r>
              <a:rPr lang="en-US" sz="2000" dirty="0" smtClean="0"/>
              <a:t>layout</a:t>
            </a:r>
            <a:endParaRPr lang="en-US" sz="2000" dirty="0" smtClean="0"/>
          </a:p>
          <a:p>
            <a:r>
              <a:rPr lang="en-US" sz="2000" dirty="0" smtClean="0"/>
              <a:t>Choose </a:t>
            </a:r>
            <a:r>
              <a:rPr lang="en-US" sz="2000" dirty="0" smtClean="0"/>
              <a:t>only discharge </a:t>
            </a:r>
            <a:r>
              <a:rPr lang="en-US" sz="2000" dirty="0" smtClean="0"/>
              <a:t>Type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CAUTION: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Last </a:t>
            </a:r>
            <a:r>
              <a:rPr lang="en-US" sz="2000" dirty="0" smtClean="0"/>
              <a:t>discharge type  which is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“</a:t>
            </a:r>
            <a:r>
              <a:rPr lang="en-US" sz="2000" b="1" dirty="0" smtClean="0">
                <a:solidFill>
                  <a:srgbClr val="0070C0"/>
                </a:solidFill>
              </a:rPr>
              <a:t>Issue Temporary Death Certificate</a:t>
            </a:r>
            <a:r>
              <a:rPr lang="en-US" sz="2000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en-US" sz="2000" dirty="0" smtClean="0"/>
              <a:t>Has same process but an additional </a:t>
            </a:r>
            <a:r>
              <a:rPr lang="en-US" sz="2000" dirty="0" smtClean="0"/>
              <a:t>Process </a:t>
            </a:r>
            <a:r>
              <a:rPr lang="en-US" sz="2000" dirty="0" smtClean="0"/>
              <a:t>also </a:t>
            </a:r>
            <a:endParaRPr lang="en-US" sz="2000" dirty="0" smtClean="0"/>
          </a:p>
          <a:p>
            <a:r>
              <a:rPr lang="en-US" sz="2000" dirty="0" smtClean="0"/>
              <a:t>that is Death </a:t>
            </a:r>
            <a:r>
              <a:rPr lang="en-US" sz="2000" dirty="0" smtClean="0"/>
              <a:t>certificate form generation.  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2425" y="0"/>
            <a:ext cx="5979575" cy="849090"/>
          </a:xfrm>
        </p:spPr>
        <p:txBody>
          <a:bodyPr/>
          <a:lstStyle/>
          <a:p>
            <a:r>
              <a:rPr lang="en-US" dirty="0" smtClean="0"/>
              <a:t>Notify  Discharge :- </a:t>
            </a:r>
            <a:r>
              <a:rPr lang="en-US" dirty="0" smtClean="0"/>
              <a:t>Types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1" y="-65576"/>
            <a:ext cx="10221556" cy="6923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2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0710"/>
            <a:ext cx="10299701" cy="442690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dirty="0" smtClean="0">
                <a:solidFill>
                  <a:schemeClr val="accent1"/>
                </a:solidFill>
              </a:rPr>
              <a:t>Notify Discharge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Discharge</a:t>
            </a:r>
            <a:r>
              <a:rPr lang="en-US" sz="2700" dirty="0" smtClean="0"/>
              <a:t> is </a:t>
            </a:r>
            <a:r>
              <a:rPr lang="en-US" sz="2700" dirty="0"/>
              <a:t>based </a:t>
            </a:r>
            <a:r>
              <a:rPr lang="en-US" sz="2700" dirty="0" smtClean="0"/>
              <a:t>on Ward or UHID or </a:t>
            </a:r>
            <a:r>
              <a:rPr lang="en-US" sz="2700" dirty="0"/>
              <a:t>Admission ID of the </a:t>
            </a:r>
            <a:r>
              <a:rPr lang="en-US" sz="2700" dirty="0" smtClean="0"/>
              <a:t>patient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7"/>
          <a:stretch/>
        </p:blipFill>
        <p:spPr>
          <a:xfrm>
            <a:off x="163513" y="1019295"/>
            <a:ext cx="12082604" cy="257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6370738" y="2775686"/>
            <a:ext cx="309093" cy="437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/>
          <a:stretch/>
        </p:blipFill>
        <p:spPr>
          <a:xfrm>
            <a:off x="2209800" y="3650804"/>
            <a:ext cx="10134600" cy="2637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09293" y="6344838"/>
            <a:ext cx="5868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Select a patient and click on Notify Discharge</a:t>
            </a:r>
          </a:p>
        </p:txBody>
      </p:sp>
      <p:sp>
        <p:nvSpPr>
          <p:cNvPr id="3" name="Oval 2"/>
          <p:cNvSpPr/>
          <p:nvPr/>
        </p:nvSpPr>
        <p:spPr>
          <a:xfrm>
            <a:off x="9728200" y="5295900"/>
            <a:ext cx="1193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13213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499" y="469900"/>
            <a:ext cx="1968501" cy="990600"/>
          </a:xfr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Notify Discharge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71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7384" b="5611"/>
          <a:stretch/>
        </p:blipFill>
        <p:spPr>
          <a:xfrm>
            <a:off x="30995" y="0"/>
            <a:ext cx="12132942" cy="389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791536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MAIN PARTS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67" y="0"/>
            <a:ext cx="12466733" cy="702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5410201" y="3898244"/>
            <a:ext cx="6583966" cy="76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18917" y="3924300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Here you can choose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consulting doctor name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125" y="0"/>
            <a:ext cx="8911687" cy="128089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Notify Discharge</a:t>
            </a:r>
            <a:br>
              <a:rPr lang="en-US" dirty="0" smtClean="0"/>
            </a:br>
            <a:r>
              <a:rPr lang="en-US" sz="2700" dirty="0" smtClean="0"/>
              <a:t>After submitting </a:t>
            </a:r>
            <a:br>
              <a:rPr lang="en-US" sz="2700" dirty="0" smtClean="0"/>
            </a:br>
            <a:r>
              <a:rPr lang="en-US" sz="2700" dirty="0" smtClean="0"/>
              <a:t>“</a:t>
            </a:r>
            <a:r>
              <a:rPr lang="en-US" sz="2700" dirty="0" smtClean="0">
                <a:solidFill>
                  <a:srgbClr val="FF0000"/>
                </a:solidFill>
              </a:rPr>
              <a:t>Saved </a:t>
            </a:r>
            <a:r>
              <a:rPr lang="en-US" sz="2700" dirty="0" smtClean="0">
                <a:solidFill>
                  <a:srgbClr val="FF0000"/>
                </a:solidFill>
              </a:rPr>
              <a:t>successfully as draft discharge</a:t>
            </a:r>
            <a:r>
              <a:rPr lang="en-US" sz="2700" dirty="0" smtClean="0"/>
              <a:t>” message will reflect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32" t="17839" r="2369" b="4784"/>
          <a:stretch/>
        </p:blipFill>
        <p:spPr>
          <a:xfrm>
            <a:off x="1" y="1280890"/>
            <a:ext cx="12266686" cy="5488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68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98" r="13436" b="54421"/>
          <a:stretch/>
        </p:blipFill>
        <p:spPr>
          <a:xfrm>
            <a:off x="-62130" y="0"/>
            <a:ext cx="12346142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448" r="7503" b="53209"/>
          <a:stretch/>
        </p:blipFill>
        <p:spPr>
          <a:xfrm>
            <a:off x="0" y="3086100"/>
            <a:ext cx="12125681" cy="387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Arrow 6"/>
          <p:cNvSpPr/>
          <p:nvPr/>
        </p:nvSpPr>
        <p:spPr>
          <a:xfrm>
            <a:off x="5988591" y="2345052"/>
            <a:ext cx="244699" cy="74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63110" y="6172200"/>
            <a:ext cx="686717" cy="5636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69439" y="3086100"/>
            <a:ext cx="156856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see who will prepare discharge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0711957" y="4343400"/>
            <a:ext cx="260843" cy="195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312" y="2345052"/>
            <a:ext cx="3464975" cy="620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Verify Discharge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43" t="54135" r="17696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725" y="0"/>
            <a:ext cx="3452275" cy="6077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Verify Discharge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8107" y="3770908"/>
            <a:ext cx="380049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Select verifying doctor and click on discharge and print </a:t>
            </a:r>
            <a:r>
              <a:rPr lang="en-US" b="1" dirty="0" smtClean="0">
                <a:solidFill>
                  <a:srgbClr val="FF0000"/>
                </a:solidFill>
              </a:rPr>
              <a:t>certificate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6100" y="4636572"/>
            <a:ext cx="15824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Verifying Doctor</a:t>
            </a:r>
            <a:endParaRPr lang="en-IN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96100" y="2243158"/>
            <a:ext cx="7681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Doctor</a:t>
            </a:r>
            <a:endParaRPr lang="en-IN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953500" y="2243158"/>
            <a:ext cx="16979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Dr </a:t>
            </a:r>
            <a:r>
              <a:rPr lang="en-IN" sz="1400" b="1" dirty="0" err="1" smtClean="0"/>
              <a:t>Akshay</a:t>
            </a:r>
            <a:r>
              <a:rPr lang="en-IN" sz="1400" b="1" dirty="0" smtClean="0"/>
              <a:t> </a:t>
            </a:r>
            <a:r>
              <a:rPr lang="en-IN" sz="1400" b="1" dirty="0" err="1" smtClean="0"/>
              <a:t>Anand</a:t>
            </a:r>
            <a:endParaRPr lang="en-IN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4000" y="2550935"/>
            <a:ext cx="11047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Entered By</a:t>
            </a:r>
            <a:endParaRPr lang="en-IN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60603" y="2539447"/>
            <a:ext cx="143500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400" b="1" dirty="0" smtClean="0"/>
              <a:t>Test </a:t>
            </a:r>
            <a:r>
              <a:rPr lang="en-IN" sz="1400" b="1" dirty="0" err="1" smtClean="0"/>
              <a:t>ji</a:t>
            </a:r>
            <a:r>
              <a:rPr lang="en-IN" sz="1400" b="1" dirty="0" smtClean="0"/>
              <a:t> Resident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8335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|Discharge |Transfer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patient register in KGMU has a </a:t>
            </a:r>
          </a:p>
          <a:p>
            <a:pPr marL="0" indent="0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UHID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/>
              <a:t>unique health identification 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which is a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 no and remain the same for life time.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8" y="4022410"/>
            <a:ext cx="5118100" cy="1888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7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25" y="1005110"/>
            <a:ext cx="2614075" cy="1166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Discharge Certificate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732" t="8241" r="20458" b="8524"/>
          <a:stretch/>
        </p:blipFill>
        <p:spPr>
          <a:xfrm>
            <a:off x="6235700" y="0"/>
            <a:ext cx="5956300" cy="72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425" y="1386110"/>
            <a:ext cx="3464975" cy="1280890"/>
          </a:xfrm>
        </p:spPr>
        <p:txBody>
          <a:bodyPr>
            <a:noAutofit/>
          </a:bodyPr>
          <a:lstStyle/>
          <a:p>
            <a:r>
              <a:rPr lang="en-IN" sz="4800" dirty="0" smtClean="0"/>
              <a:t>Transfer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15381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075" y="90710"/>
            <a:ext cx="2019826" cy="595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712" y="1117600"/>
            <a:ext cx="9920288" cy="3777622"/>
          </a:xfrm>
        </p:spPr>
        <p:txBody>
          <a:bodyPr/>
          <a:lstStyle/>
          <a:p>
            <a:r>
              <a:rPr lang="en-US" dirty="0" smtClean="0"/>
              <a:t>Bed Allocation </a:t>
            </a:r>
            <a:r>
              <a:rPr lang="en-US" dirty="0" smtClean="0">
                <a:sym typeface="Wingdings" panose="05000000000000000000" pitchFamily="2" charset="2"/>
              </a:rPr>
              <a:t> first choose ward  allocate bed to patient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				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smtClean="0">
                <a:sym typeface="Wingdings" panose="05000000000000000000" pitchFamily="2" charset="2"/>
              </a:rPr>
              <a:t>floor admission also available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2800" b="1" dirty="0" smtClean="0">
                <a:sym typeface="Wingdings" panose="05000000000000000000" pitchFamily="2" charset="2"/>
              </a:rPr>
              <a:t>Transfer </a:t>
            </a:r>
            <a:r>
              <a:rPr lang="en-US" sz="2800" b="1" dirty="0" smtClean="0">
                <a:sym typeface="Wingdings" panose="05000000000000000000" pitchFamily="2" charset="2"/>
              </a:rPr>
              <a:t>Within Department: 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endParaRPr lang="en-US" sz="2800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Doctors  </a:t>
            </a:r>
            <a:r>
              <a:rPr lang="en-US" sz="2400" dirty="0" smtClean="0">
                <a:sym typeface="Wingdings" panose="05000000000000000000" pitchFamily="2" charset="2"/>
              </a:rPr>
              <a:t>can do </a:t>
            </a:r>
            <a:r>
              <a:rPr lang="en-US" sz="2400" dirty="0" smtClean="0">
                <a:sym typeface="Wingdings" panose="05000000000000000000" pitchFamily="2" charset="2"/>
              </a:rPr>
              <a:t>Directly </a:t>
            </a:r>
            <a:r>
              <a:rPr lang="en-US" dirty="0" smtClean="0">
                <a:sym typeface="Wingdings" panose="05000000000000000000" pitchFamily="2" charset="2"/>
              </a:rPr>
              <a:t>departmental </a:t>
            </a:r>
            <a:r>
              <a:rPr lang="en-US" dirty="0" smtClean="0">
                <a:sym typeface="Wingdings" panose="05000000000000000000" pitchFamily="2" charset="2"/>
              </a:rPr>
              <a:t>ward to ward transfer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(Within </a:t>
            </a:r>
            <a:r>
              <a:rPr lang="en-US" dirty="0" smtClean="0">
                <a:sym typeface="Wingdings" panose="05000000000000000000" pitchFamily="2" charset="2"/>
              </a:rPr>
              <a:t>their own department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1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Transfer from One </a:t>
            </a:r>
            <a:r>
              <a:rPr lang="en-IN" dirty="0" err="1" smtClean="0"/>
              <a:t>Dept</a:t>
            </a:r>
            <a:r>
              <a:rPr lang="en-IN" dirty="0" smtClean="0"/>
              <a:t> to Another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0" y="1460500"/>
            <a:ext cx="9663112" cy="4450722"/>
          </a:xfrm>
        </p:spPr>
        <p:txBody>
          <a:bodyPr/>
          <a:lstStyle/>
          <a:p>
            <a:r>
              <a:rPr lang="en-IN" dirty="0" smtClean="0"/>
              <a:t>Process remains same as before on paper:</a:t>
            </a:r>
          </a:p>
          <a:p>
            <a:pPr lvl="1"/>
            <a:r>
              <a:rPr lang="en-IN" dirty="0" smtClean="0"/>
              <a:t>Raise paper reference /for transfer request to other </a:t>
            </a:r>
            <a:r>
              <a:rPr lang="en-IN" dirty="0" err="1" smtClean="0"/>
              <a:t>dept</a:t>
            </a:r>
            <a:endParaRPr lang="en-IN" dirty="0" smtClean="0"/>
          </a:p>
          <a:p>
            <a:pPr lvl="1"/>
            <a:r>
              <a:rPr lang="en-IN" dirty="0" smtClean="0"/>
              <a:t>Other </a:t>
            </a:r>
            <a:r>
              <a:rPr lang="en-IN" dirty="0" err="1" smtClean="0"/>
              <a:t>dept</a:t>
            </a:r>
            <a:r>
              <a:rPr lang="en-IN" dirty="0" smtClean="0"/>
              <a:t> accepts the case and writes OK on the Reference Slip</a:t>
            </a:r>
          </a:p>
          <a:p>
            <a:pPr lvl="1"/>
            <a:r>
              <a:rPr lang="en-IN" dirty="0" smtClean="0"/>
              <a:t>Patient physically moved to other department</a:t>
            </a:r>
          </a:p>
          <a:p>
            <a:pPr lvl="1"/>
            <a:endParaRPr lang="en-IN" dirty="0" smtClean="0"/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088356" y="3154058"/>
            <a:ext cx="9416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dirty="0"/>
              <a:t>Attendant goes to </a:t>
            </a:r>
            <a:r>
              <a:rPr lang="en-IN" sz="2000" b="1" dirty="0"/>
              <a:t>Central Transfer Desk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At Trauma  center counter no 3 (Cash Counter)		 	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Near room No 6 Main building (Near PRO office</a:t>
            </a:r>
            <a:r>
              <a:rPr lang="en-US" b="1" dirty="0" smtClean="0">
                <a:sym typeface="Wingdings" panose="05000000000000000000" pitchFamily="2" charset="2"/>
              </a:rPr>
              <a:t>)</a:t>
            </a:r>
          </a:p>
          <a:p>
            <a:pPr marL="1257300" lvl="2" indent="-342900">
              <a:buFont typeface="+mj-lt"/>
              <a:buAutoNum type="arabicPeriod"/>
            </a:pPr>
            <a:endParaRPr lang="en-US" b="1" dirty="0"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Please Note Central Transfer Only possible AFTER Receiving </a:t>
            </a:r>
            <a:r>
              <a:rPr lang="en-US" b="1" dirty="0" err="1" smtClean="0">
                <a:sym typeface="Wingdings" panose="05000000000000000000" pitchFamily="2" charset="2"/>
              </a:rPr>
              <a:t>Dept</a:t>
            </a:r>
            <a:r>
              <a:rPr lang="en-US" b="1" dirty="0" smtClean="0">
                <a:sym typeface="Wingdings" panose="05000000000000000000" pitchFamily="2" charset="2"/>
              </a:rPr>
              <a:t> has accepted</a:t>
            </a:r>
            <a:endParaRPr lang="en-US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95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825" y="2262410"/>
            <a:ext cx="4379375" cy="722090"/>
          </a:xfrm>
        </p:spPr>
        <p:txBody>
          <a:bodyPr/>
          <a:lstStyle/>
          <a:p>
            <a:r>
              <a:rPr lang="en-IN" b="1" dirty="0" smtClean="0"/>
              <a:t>Death Certificate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92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6"/>
            <a:ext cx="10071100" cy="682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0" y="686260"/>
            <a:ext cx="3683000" cy="11684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Issue Temporary Death Certificate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689680" y="5263510"/>
            <a:ext cx="2562896" cy="128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43143" y="4801845"/>
            <a:ext cx="284885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Choose this option and </a:t>
            </a:r>
          </a:p>
          <a:p>
            <a:r>
              <a:rPr lang="en-US" dirty="0" smtClean="0"/>
              <a:t>Make discharge also</a:t>
            </a:r>
          </a:p>
          <a:p>
            <a:r>
              <a:rPr lang="en-US" dirty="0" smtClean="0"/>
              <a:t>verify it then…</a:t>
            </a:r>
          </a:p>
        </p:txBody>
      </p:sp>
      <p:sp>
        <p:nvSpPr>
          <p:cNvPr id="3" name="Oval 2"/>
          <p:cNvSpPr/>
          <p:nvPr/>
        </p:nvSpPr>
        <p:spPr>
          <a:xfrm>
            <a:off x="2197100" y="4965700"/>
            <a:ext cx="4699000" cy="66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2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" t="8448" r="381" b="5955"/>
          <a:stretch/>
        </p:blipFill>
        <p:spPr>
          <a:xfrm>
            <a:off x="85322" y="825500"/>
            <a:ext cx="1210667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" t="17262" r="83204" b="21227"/>
          <a:stretch/>
        </p:blipFill>
        <p:spPr>
          <a:xfrm>
            <a:off x="3158722" y="20702"/>
            <a:ext cx="4194578" cy="68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-1" t="28535" r="63557" b="55871"/>
          <a:stretch/>
        </p:blipFill>
        <p:spPr>
          <a:xfrm>
            <a:off x="-269667" y="1488232"/>
            <a:ext cx="10284188" cy="2474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925" y="-32540"/>
            <a:ext cx="6932075" cy="584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Issue Temporary Death Certificate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466" y="629067"/>
            <a:ext cx="6079633" cy="425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Choose Death case entry under </a:t>
            </a:r>
            <a:r>
              <a:rPr lang="en-US" sz="2000" b="1" dirty="0" smtClean="0"/>
              <a:t>Death</a:t>
            </a:r>
            <a:r>
              <a:rPr lang="en-US" sz="2000" dirty="0" smtClean="0"/>
              <a:t> section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" t="17262" r="83204" b="20856"/>
          <a:stretch/>
        </p:blipFill>
        <p:spPr>
          <a:xfrm>
            <a:off x="9800822" y="552211"/>
            <a:ext cx="2276878" cy="619148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231652" y="1066329"/>
            <a:ext cx="146497" cy="287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62935" y="1054476"/>
            <a:ext cx="3352665" cy="396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564" y="208985"/>
            <a:ext cx="9717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Patient select following details will reflect, fill them carefully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Manner of death  |  Expire </a:t>
            </a:r>
            <a:r>
              <a:rPr lang="en-US" sz="2400" b="1" dirty="0" smtClean="0">
                <a:solidFill>
                  <a:srgbClr val="FF0000"/>
                </a:solidFill>
              </a:rPr>
              <a:t>DATE </a:t>
            </a:r>
            <a:r>
              <a:rPr lang="en-US" sz="2400" b="1" dirty="0" smtClean="0">
                <a:solidFill>
                  <a:srgbClr val="FF0000"/>
                </a:solidFill>
              </a:rPr>
              <a:t>| Expire </a:t>
            </a:r>
            <a:r>
              <a:rPr lang="en-US" sz="2400" b="1" dirty="0" smtClean="0">
                <a:solidFill>
                  <a:srgbClr val="FF0000"/>
                </a:solidFill>
              </a:rPr>
              <a:t>TIME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338" t="29473" r="4539" b="41968"/>
          <a:stretch/>
        </p:blipFill>
        <p:spPr>
          <a:xfrm>
            <a:off x="0" y="1586213"/>
            <a:ext cx="12208255" cy="331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8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" t="17262" r="83204" b="21455"/>
          <a:stretch/>
        </p:blipFill>
        <p:spPr>
          <a:xfrm>
            <a:off x="3158722" y="20703"/>
            <a:ext cx="4194578" cy="6811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41700" y="1212221"/>
            <a:ext cx="4229100" cy="40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5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86" y="0"/>
            <a:ext cx="9078912" cy="483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4 Generation of registered Death case: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17261" r="8384" b="12658"/>
          <a:stretch/>
        </p:blipFill>
        <p:spPr>
          <a:xfrm>
            <a:off x="46576" y="483292"/>
            <a:ext cx="12114343" cy="63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525" y="0"/>
            <a:ext cx="4925475" cy="4832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Death Case Verification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7074" r="8582" b="12845"/>
          <a:stretch/>
        </p:blipFill>
        <p:spPr>
          <a:xfrm>
            <a:off x="3509" y="483292"/>
            <a:ext cx="12224084" cy="63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847" y="150811"/>
            <a:ext cx="2703153" cy="11191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Death  Case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097" t="6176" r="20247" b="9276"/>
          <a:stretch/>
        </p:blipFill>
        <p:spPr>
          <a:xfrm>
            <a:off x="4660900" y="-35838"/>
            <a:ext cx="7457163" cy="680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78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225" y="1932210"/>
            <a:ext cx="2753775" cy="849090"/>
          </a:xfrm>
        </p:spPr>
        <p:txBody>
          <a:bodyPr/>
          <a:lstStyle/>
          <a:p>
            <a:r>
              <a:rPr lang="en-IN" dirty="0" smtClean="0"/>
              <a:t>Order Entry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43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61" r="83310" b="33889"/>
          <a:stretch/>
        </p:blipFill>
        <p:spPr>
          <a:xfrm>
            <a:off x="4236254" y="-18127"/>
            <a:ext cx="3993345" cy="65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925" y="26158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To </a:t>
            </a:r>
            <a:r>
              <a:rPr lang="en-US" sz="2200" dirty="0"/>
              <a:t>provide observation checkup to the patient while admitted in the hospital in a particular ward/department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54" y="2133600"/>
            <a:ext cx="8483600" cy="16637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 smtClean="0"/>
              <a:t>Service (</a:t>
            </a:r>
            <a:r>
              <a:rPr lang="en-US" sz="3200" b="1" dirty="0" smtClean="0"/>
              <a:t>Test order) Entry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A. </a:t>
            </a:r>
            <a:r>
              <a:rPr lang="en-US" sz="2400" b="1" dirty="0" smtClean="0"/>
              <a:t>OPD Service entry: </a:t>
            </a:r>
            <a:r>
              <a:rPr lang="en-US" sz="2400" dirty="0" smtClean="0"/>
              <a:t>Prescribe </a:t>
            </a:r>
            <a:r>
              <a:rPr lang="en-US" sz="2400" dirty="0" smtClean="0"/>
              <a:t>test to OPD Patient.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B. </a:t>
            </a:r>
            <a:r>
              <a:rPr lang="en-US" sz="2400" b="1" dirty="0" smtClean="0"/>
              <a:t>IPD Service entry </a:t>
            </a:r>
            <a:r>
              <a:rPr lang="en-US" sz="2400" b="1" dirty="0" smtClean="0"/>
              <a:t>: </a:t>
            </a:r>
            <a:r>
              <a:rPr lang="en-US" sz="2400" dirty="0" smtClean="0"/>
              <a:t>  </a:t>
            </a:r>
            <a:r>
              <a:rPr lang="en-US" sz="2400" dirty="0"/>
              <a:t>Prescribe test to </a:t>
            </a:r>
            <a:r>
              <a:rPr lang="en-US" sz="2400" dirty="0" smtClean="0"/>
              <a:t>IPD </a:t>
            </a:r>
            <a:r>
              <a:rPr lang="en-US" sz="2400" dirty="0"/>
              <a:t>Patient.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261" r="83310" b="33889"/>
          <a:stretch/>
        </p:blipFill>
        <p:spPr>
          <a:xfrm>
            <a:off x="8744754" y="1333500"/>
            <a:ext cx="3383807" cy="5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5623975" cy="1079500"/>
          </a:xfrm>
        </p:spPr>
        <p:txBody>
          <a:bodyPr/>
          <a:lstStyle/>
          <a:p>
            <a:r>
              <a:rPr lang="en-US" dirty="0" smtClean="0"/>
              <a:t>IPD </a:t>
            </a:r>
            <a:r>
              <a:rPr lang="en-US" dirty="0" smtClean="0"/>
              <a:t>Service entry 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000" dirty="0" smtClean="0"/>
              <a:t>Select </a:t>
            </a:r>
            <a:r>
              <a:rPr lang="en-US" sz="2000" dirty="0" smtClean="0"/>
              <a:t>category (pathology, radiology etc.)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96" t="17637" r="1761" b="26811"/>
          <a:stretch/>
        </p:blipFill>
        <p:spPr>
          <a:xfrm>
            <a:off x="111218" y="952500"/>
            <a:ext cx="1218089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24" t="18013" r="1761" b="5518"/>
          <a:stretch/>
        </p:blipFill>
        <p:spPr>
          <a:xfrm>
            <a:off x="203200" y="1"/>
            <a:ext cx="11899900" cy="675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0"/>
            <a:ext cx="8940799" cy="62593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Select </a:t>
            </a:r>
            <a:r>
              <a:rPr lang="en-US" b="1" dirty="0" smtClean="0"/>
              <a:t>Test</a:t>
            </a:r>
            <a:r>
              <a:rPr lang="en-US" dirty="0" smtClean="0"/>
              <a:t> </a:t>
            </a:r>
            <a:r>
              <a:rPr lang="en-US" dirty="0" smtClean="0"/>
              <a:t>then </a:t>
            </a:r>
            <a:r>
              <a:rPr lang="en-US" b="1" dirty="0" smtClean="0"/>
              <a:t>Choose Doctor </a:t>
            </a:r>
            <a:r>
              <a:rPr lang="en-US" dirty="0" smtClean="0"/>
              <a:t>then </a:t>
            </a:r>
            <a:r>
              <a:rPr lang="en-US" b="1" dirty="0" smtClean="0"/>
              <a:t>Verify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113" t="18201" r="1233" b="4954"/>
          <a:stretch/>
        </p:blipFill>
        <p:spPr>
          <a:xfrm>
            <a:off x="279400" y="624110"/>
            <a:ext cx="11817691" cy="625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0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9930" y="26178"/>
            <a:ext cx="248177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Test order </a:t>
            </a:r>
            <a:r>
              <a:rPr lang="en-US" b="1" dirty="0" smtClean="0"/>
              <a:t>Successful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36" t="17837" r="1412" b="15793"/>
          <a:stretch/>
        </p:blipFill>
        <p:spPr>
          <a:xfrm>
            <a:off x="-190500" y="395510"/>
            <a:ext cx="12259044" cy="6469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009900" y="2743200"/>
            <a:ext cx="5029200" cy="1562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5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913" y="138738"/>
            <a:ext cx="3506788" cy="724862"/>
          </a:xfrm>
        </p:spPr>
        <p:txBody>
          <a:bodyPr/>
          <a:lstStyle/>
          <a:p>
            <a:r>
              <a:rPr lang="en-US" b="1" dirty="0"/>
              <a:t>IPD 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17" y="138738"/>
            <a:ext cx="9750984" cy="1312839"/>
          </a:xfrm>
        </p:spPr>
        <p:txBody>
          <a:bodyPr>
            <a:noAutofit/>
          </a:bodyPr>
          <a:lstStyle/>
          <a:p>
            <a:r>
              <a:rPr lang="en-US" b="1" dirty="0"/>
              <a:t>Existing </a:t>
            </a:r>
            <a:r>
              <a:rPr lang="en-US" b="1" dirty="0" smtClean="0"/>
              <a:t>Patient</a:t>
            </a:r>
          </a:p>
          <a:p>
            <a:pPr marL="0" indent="0">
              <a:buNone/>
            </a:pPr>
            <a:r>
              <a:rPr lang="en-US" dirty="0"/>
              <a:t>This  is  the  interface  to  admit  a  patient  in  IPD.  </a:t>
            </a:r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Click  </a:t>
            </a:r>
            <a:r>
              <a:rPr lang="en-US" sz="2000" b="1" dirty="0"/>
              <a:t>on  ‘Existing Patient’ 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WithIn</a:t>
            </a:r>
            <a:r>
              <a:rPr lang="en-US" dirty="0" smtClean="0">
                <a:solidFill>
                  <a:srgbClr val="FF0000"/>
                </a:solidFill>
              </a:rPr>
              <a:t> Admission/Discharge/Transfer &gt;&gt;IPD Admission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184" name="Group 222"/>
          <p:cNvGrpSpPr>
            <a:grpSpLocks/>
          </p:cNvGrpSpPr>
          <p:nvPr/>
        </p:nvGrpSpPr>
        <p:grpSpPr bwMode="auto">
          <a:xfrm>
            <a:off x="215900" y="1346200"/>
            <a:ext cx="11899901" cy="5511800"/>
            <a:chOff x="1455" y="1455"/>
            <a:chExt cx="9555" cy="2214"/>
          </a:xfrm>
        </p:grpSpPr>
        <p:pic>
          <p:nvPicPr>
            <p:cNvPr id="1247" name="Picture 2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1470"/>
              <a:ext cx="9525" cy="2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85" name="Freeform 224"/>
            <p:cNvSpPr>
              <a:spLocks/>
            </p:cNvSpPr>
            <p:nvPr/>
          </p:nvSpPr>
          <p:spPr bwMode="auto">
            <a:xfrm>
              <a:off x="1463" y="1463"/>
              <a:ext cx="9540" cy="2199"/>
            </a:xfrm>
            <a:custGeom>
              <a:avLst/>
              <a:gdLst>
                <a:gd name="T0" fmla="+- 0 1463 1463"/>
                <a:gd name="T1" fmla="*/ T0 w 9540"/>
                <a:gd name="T2" fmla="+- 0 3662 1463"/>
                <a:gd name="T3" fmla="*/ 3662 h 2199"/>
                <a:gd name="T4" fmla="+- 0 11003 1463"/>
                <a:gd name="T5" fmla="*/ T4 w 9540"/>
                <a:gd name="T6" fmla="+- 0 3662 1463"/>
                <a:gd name="T7" fmla="*/ 3662 h 2199"/>
                <a:gd name="T8" fmla="+- 0 11003 1463"/>
                <a:gd name="T9" fmla="*/ T8 w 9540"/>
                <a:gd name="T10" fmla="+- 0 1463 1463"/>
                <a:gd name="T11" fmla="*/ 1463 h 2199"/>
                <a:gd name="T12" fmla="+- 0 1463 1463"/>
                <a:gd name="T13" fmla="*/ T12 w 9540"/>
                <a:gd name="T14" fmla="+- 0 1463 1463"/>
                <a:gd name="T15" fmla="*/ 1463 h 2199"/>
                <a:gd name="T16" fmla="+- 0 1463 1463"/>
                <a:gd name="T17" fmla="*/ T16 w 9540"/>
                <a:gd name="T18" fmla="+- 0 3662 1463"/>
                <a:gd name="T19" fmla="*/ 3662 h 2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540" h="2199">
                  <a:moveTo>
                    <a:pt x="0" y="2199"/>
                  </a:moveTo>
                  <a:lnTo>
                    <a:pt x="9540" y="2199"/>
                  </a:lnTo>
                  <a:lnTo>
                    <a:pt x="9540" y="0"/>
                  </a:lnTo>
                  <a:lnTo>
                    <a:pt x="0" y="0"/>
                  </a:lnTo>
                  <a:lnTo>
                    <a:pt x="0" y="2199"/>
                  </a:lnTo>
                  <a:close/>
                </a:path>
              </a:pathLst>
            </a:custGeom>
            <a:noFill/>
            <a:ln w="9525">
              <a:solidFill>
                <a:srgbClr val="4F81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</p:grpSp>
      <p:sp>
        <p:nvSpPr>
          <p:cNvPr id="4" name="Oval 3"/>
          <p:cNvSpPr/>
          <p:nvPr/>
        </p:nvSpPr>
        <p:spPr>
          <a:xfrm>
            <a:off x="101600" y="4686300"/>
            <a:ext cx="2882900" cy="1358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0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" t="8618" r="46548" b="32574"/>
          <a:stretch/>
        </p:blipFill>
        <p:spPr>
          <a:xfrm>
            <a:off x="241300" y="548349"/>
            <a:ext cx="11836400" cy="6195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653431" y="37891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Requisition  SLIP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OPD </a:t>
            </a:r>
            <a:r>
              <a:rPr lang="en-US" dirty="0"/>
              <a:t>Service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88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Process is same as shown in </a:t>
            </a:r>
            <a:r>
              <a:rPr lang="en-US" sz="2000" dirty="0" smtClean="0"/>
              <a:t>IPD </a:t>
            </a:r>
            <a:r>
              <a:rPr lang="en-US" sz="2000" dirty="0"/>
              <a:t>Service entry </a:t>
            </a:r>
            <a:r>
              <a:rPr lang="en-US" sz="2000" dirty="0" smtClean="0"/>
              <a:t>except </a:t>
            </a:r>
            <a:r>
              <a:rPr lang="en-US" sz="2000" dirty="0" smtClean="0"/>
              <a:t>patient</a:t>
            </a:r>
          </a:p>
          <a:p>
            <a:r>
              <a:rPr lang="en-US" sz="2000" dirty="0" smtClean="0"/>
              <a:t>You </a:t>
            </a:r>
            <a:r>
              <a:rPr lang="en-US" sz="2000" dirty="0" smtClean="0"/>
              <a:t>order only </a:t>
            </a:r>
            <a:r>
              <a:rPr lang="en-US" sz="2000" dirty="0" smtClean="0"/>
              <a:t>OPD </a:t>
            </a:r>
            <a:r>
              <a:rPr lang="en-US" sz="2000" dirty="0" smtClean="0"/>
              <a:t>patient in this section.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25" y="141510"/>
            <a:ext cx="1445675" cy="633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FAQ 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515" y="1037823"/>
            <a:ext cx="10667485" cy="4054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b="1" dirty="0" smtClean="0">
                <a:solidFill>
                  <a:srgbClr val="FF0000"/>
                </a:solidFill>
              </a:rPr>
              <a:t>. Can we admit more patient beyond  our bed strength ?</a:t>
            </a:r>
          </a:p>
          <a:p>
            <a:pPr>
              <a:buAutoNum type="alphaUcPeriod"/>
            </a:pPr>
            <a:r>
              <a:rPr lang="en-US" dirty="0" smtClean="0"/>
              <a:t>Yes you can as there is a  process of  floor admission also and you  can treat a patient without providing </a:t>
            </a:r>
            <a:r>
              <a:rPr lang="en-US" dirty="0" smtClean="0"/>
              <a:t>bed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Q. </a:t>
            </a:r>
            <a:r>
              <a:rPr lang="en-US" b="1" dirty="0" smtClean="0">
                <a:solidFill>
                  <a:srgbClr val="FF0000"/>
                </a:solidFill>
              </a:rPr>
              <a:t>Can resident do both notify and verify discharge ?</a:t>
            </a:r>
          </a:p>
          <a:p>
            <a:pPr>
              <a:buAutoNum type="alphaUcPeriod"/>
            </a:pPr>
            <a:r>
              <a:rPr lang="en-US" dirty="0" err="1" smtClean="0"/>
              <a:t>eHospital</a:t>
            </a:r>
            <a:r>
              <a:rPr lang="en-US" dirty="0" smtClean="0"/>
              <a:t> is  role  based software so it is  department decision to provide </a:t>
            </a:r>
            <a:r>
              <a:rPr lang="en-US" dirty="0" smtClean="0"/>
              <a:t>role </a:t>
            </a:r>
            <a:r>
              <a:rPr lang="en-US" dirty="0" smtClean="0"/>
              <a:t>to </a:t>
            </a:r>
            <a:r>
              <a:rPr lang="en-US" dirty="0" smtClean="0"/>
              <a:t>resident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Q. </a:t>
            </a:r>
            <a:r>
              <a:rPr lang="en-US" b="1" dirty="0" smtClean="0">
                <a:solidFill>
                  <a:srgbClr val="FF0000"/>
                </a:solidFill>
              </a:rPr>
              <a:t>If software crashes then what we  do ?</a:t>
            </a:r>
          </a:p>
          <a:p>
            <a:pPr>
              <a:buAutoNum type="alphaUcPeriod"/>
            </a:pPr>
            <a:r>
              <a:rPr lang="en-US" dirty="0" smtClean="0"/>
              <a:t>It is a national level application and runs at 150+ hospitals including AIIMS </a:t>
            </a:r>
            <a:r>
              <a:rPr lang="en-US" dirty="0"/>
              <a:t>D</a:t>
            </a:r>
            <a:r>
              <a:rPr lang="en-US" dirty="0" smtClean="0"/>
              <a:t>elhi  so  maximum downtime is 10 – 15 </a:t>
            </a:r>
            <a:r>
              <a:rPr lang="en-US" dirty="0" smtClean="0"/>
              <a:t>min</a:t>
            </a:r>
            <a:endParaRPr lang="en-US" dirty="0" smtClean="0"/>
          </a:p>
          <a:p>
            <a:pPr>
              <a:buAutoNum type="alphaUcPeriod" startAt="17"/>
            </a:pPr>
            <a:r>
              <a:rPr lang="en-US" b="1" dirty="0" smtClean="0">
                <a:solidFill>
                  <a:srgbClr val="FF0000"/>
                </a:solidFill>
              </a:rPr>
              <a:t>Can we update discharge after verify  discharge ?</a:t>
            </a:r>
          </a:p>
          <a:p>
            <a:pPr>
              <a:buAutoNum type="alphaUcPeriod"/>
            </a:pPr>
            <a:r>
              <a:rPr lang="en-US" b="1" dirty="0" smtClean="0"/>
              <a:t>No you </a:t>
            </a:r>
            <a:r>
              <a:rPr lang="en-US" b="1" dirty="0" smtClean="0"/>
              <a:t>cannot  </a:t>
            </a:r>
            <a:r>
              <a:rPr lang="en-US" dirty="0" smtClean="0"/>
              <a:t>so </a:t>
            </a:r>
            <a:r>
              <a:rPr lang="en-US" dirty="0" smtClean="0"/>
              <a:t>please  make all changes  before verify  </a:t>
            </a:r>
            <a:r>
              <a:rPr lang="en-US" dirty="0" smtClean="0"/>
              <a:t>discharge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515" y="5355823"/>
            <a:ext cx="10241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more FAQs you can  visit</a:t>
            </a:r>
          </a:p>
          <a:p>
            <a:r>
              <a:rPr lang="en-US" sz="2800" dirty="0"/>
              <a:t>http://ehospital.nic.in/ehospitalcloud/CloudHome/faq.jsp</a:t>
            </a:r>
          </a:p>
        </p:txBody>
      </p:sp>
    </p:spTree>
    <p:extLst>
      <p:ext uri="{BB962C8B-B14F-4D97-AF65-F5344CB8AC3E}">
        <p14:creationId xmlns:p14="http://schemas.microsoft.com/office/powerpoint/2010/main" val="19235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62" y="141510"/>
            <a:ext cx="10487638" cy="91259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On  entering  </a:t>
            </a:r>
            <a:r>
              <a:rPr lang="en-US" sz="2400" dirty="0"/>
              <a:t>a  valid  UHID  No. </a:t>
            </a:r>
            <a:r>
              <a:rPr lang="en-US" sz="2400" b="1" dirty="0" smtClean="0"/>
              <a:t>&gt;&gt;</a:t>
            </a:r>
            <a:r>
              <a:rPr lang="en-US" sz="2400" dirty="0" smtClean="0"/>
              <a:t> Click  </a:t>
            </a:r>
            <a:r>
              <a:rPr lang="en-US" sz="2400" dirty="0"/>
              <a:t>on  `Show Patient'  </a:t>
            </a:r>
            <a:r>
              <a:rPr lang="en-US" sz="2400" dirty="0" smtClean="0"/>
              <a:t>Details   </a:t>
            </a:r>
            <a:r>
              <a:rPr lang="en-US" sz="2400" dirty="0"/>
              <a:t>button.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 will   </a:t>
            </a:r>
            <a:r>
              <a:rPr lang="en-US" sz="2400" dirty="0"/>
              <a:t>fetch   the   patient's   basic   information (Demographic Details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6"/>
          <a:stretch/>
        </p:blipFill>
        <p:spPr>
          <a:xfrm>
            <a:off x="95279" y="889000"/>
            <a:ext cx="12127431" cy="596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17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31" y="26707"/>
            <a:ext cx="2475269" cy="693276"/>
          </a:xfrm>
        </p:spPr>
        <p:txBody>
          <a:bodyPr/>
          <a:lstStyle/>
          <a:p>
            <a:r>
              <a:rPr lang="en-US" dirty="0" smtClean="0"/>
              <a:t>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700" y="19603"/>
            <a:ext cx="7226300" cy="3328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For admission of a patient </a:t>
            </a:r>
            <a:r>
              <a:rPr lang="en-US" sz="2000" dirty="0" smtClean="0"/>
              <a:t>you </a:t>
            </a:r>
            <a:r>
              <a:rPr lang="en-US" sz="2000" dirty="0" smtClean="0"/>
              <a:t>need only following details  </a:t>
            </a:r>
          </a:p>
          <a:p>
            <a:r>
              <a:rPr lang="en-US" sz="2000" dirty="0" smtClean="0"/>
              <a:t>Department </a:t>
            </a:r>
            <a:r>
              <a:rPr lang="en-US" sz="2000" dirty="0" smtClean="0"/>
              <a:t>name</a:t>
            </a:r>
          </a:p>
          <a:p>
            <a:r>
              <a:rPr lang="en-US" sz="2000" dirty="0" smtClean="0"/>
              <a:t>Unit </a:t>
            </a:r>
            <a:r>
              <a:rPr lang="en-US" sz="2000" dirty="0" smtClean="0"/>
              <a:t>no</a:t>
            </a:r>
          </a:p>
          <a:p>
            <a:r>
              <a:rPr lang="en-US" sz="2000" dirty="0" smtClean="0"/>
              <a:t>Ward </a:t>
            </a:r>
            <a:r>
              <a:rPr lang="en-US" sz="2000" dirty="0" smtClean="0"/>
              <a:t>name</a:t>
            </a:r>
          </a:p>
          <a:p>
            <a:r>
              <a:rPr lang="en-US" sz="2000" dirty="0" smtClean="0"/>
              <a:t>Consultant  </a:t>
            </a:r>
            <a:r>
              <a:rPr lang="en-US" sz="2000" dirty="0" smtClean="0"/>
              <a:t>name </a:t>
            </a:r>
          </a:p>
          <a:p>
            <a:r>
              <a:rPr lang="en-US" sz="2000" dirty="0" smtClean="0"/>
              <a:t>UHID </a:t>
            </a:r>
            <a:r>
              <a:rPr lang="en-US" sz="2000" dirty="0" smtClean="0"/>
              <a:t>of </a:t>
            </a:r>
            <a:r>
              <a:rPr lang="en-US" sz="2000" dirty="0"/>
              <a:t>patient (most </a:t>
            </a:r>
            <a:r>
              <a:rPr lang="en-US" sz="2000" dirty="0" smtClean="0"/>
              <a:t>important)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Other details system automatically </a:t>
            </a:r>
            <a:r>
              <a:rPr lang="en-US" sz="2000" dirty="0" smtClean="0"/>
              <a:t>collects for you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31" y="3643862"/>
            <a:ext cx="7504894" cy="134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04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2"/>
          <a:stretch/>
        </p:blipFill>
        <p:spPr>
          <a:xfrm>
            <a:off x="0" y="1299577"/>
            <a:ext cx="6159499" cy="406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9" r="10552"/>
          <a:stretch/>
        </p:blipFill>
        <p:spPr>
          <a:xfrm>
            <a:off x="5839331" y="1299577"/>
            <a:ext cx="7990088" cy="406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67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>
          <a:xfrm>
            <a:off x="118919" y="631157"/>
            <a:ext cx="12077649" cy="622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625" y="10667"/>
            <a:ext cx="4379375" cy="620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IPD registration ticket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16721" y="3348507"/>
            <a:ext cx="1339403" cy="173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64860" y="5138484"/>
            <a:ext cx="2422458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IPD NO- </a:t>
            </a:r>
            <a:r>
              <a:rPr lang="en-US" sz="1200" b="1" dirty="0" smtClean="0">
                <a:solidFill>
                  <a:schemeClr val="tx1"/>
                </a:solidFill>
              </a:rPr>
              <a:t>it will  different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on every admission of patient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25" y="1805210"/>
            <a:ext cx="2702975" cy="798290"/>
          </a:xfrm>
        </p:spPr>
        <p:txBody>
          <a:bodyPr/>
          <a:lstStyle/>
          <a:p>
            <a:r>
              <a:rPr lang="en-IN" dirty="0" smtClean="0"/>
              <a:t>Discharge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</TotalTime>
  <Words>592</Words>
  <Application>Microsoft Office PowerPoint</Application>
  <PresentationFormat>Widescreen</PresentationFormat>
  <Paragraphs>116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Century Gothic</vt:lpstr>
      <vt:lpstr>Times New Roman</vt:lpstr>
      <vt:lpstr>Wingdings</vt:lpstr>
      <vt:lpstr>Wingdings 3</vt:lpstr>
      <vt:lpstr>Wisp</vt:lpstr>
      <vt:lpstr>eHospital -ADT  module</vt:lpstr>
      <vt:lpstr>Admission |Discharge |Transfer</vt:lpstr>
      <vt:lpstr>PowerPoint Presentation</vt:lpstr>
      <vt:lpstr>IPD Admission</vt:lpstr>
      <vt:lpstr>On  entering  a  valid  UHID  No. &gt;&gt; Click  on  `Show Patient'  Details   button.    It will   fetch   the   patient's   basic   information (Demographic Details)</vt:lpstr>
      <vt:lpstr>Admission</vt:lpstr>
      <vt:lpstr>PowerPoint Presentation</vt:lpstr>
      <vt:lpstr>IPD registration ticket</vt:lpstr>
      <vt:lpstr>Discharge</vt:lpstr>
      <vt:lpstr>Discharge : it is a two step process</vt:lpstr>
      <vt:lpstr>Notify  Discharge :- Types  </vt:lpstr>
      <vt:lpstr>PowerPoint Presentation</vt:lpstr>
      <vt:lpstr>Notify Discharge  Discharge is based on Ward or UHID or Admission ID of the patient </vt:lpstr>
      <vt:lpstr>Notify Discharge</vt:lpstr>
      <vt:lpstr>PowerPoint Presentation</vt:lpstr>
      <vt:lpstr>PowerPoint Presentation</vt:lpstr>
      <vt:lpstr>Notify Discharge After submitting  “Saved successfully as draft discharge” message will reflect</vt:lpstr>
      <vt:lpstr>Verify Discharge</vt:lpstr>
      <vt:lpstr>Verify Discharge</vt:lpstr>
      <vt:lpstr>Discharge Certificate</vt:lpstr>
      <vt:lpstr>Transfer</vt:lpstr>
      <vt:lpstr>Transfer   </vt:lpstr>
      <vt:lpstr>Transfer from One Dept to Another</vt:lpstr>
      <vt:lpstr>Death Certificate</vt:lpstr>
      <vt:lpstr>Issue Temporary Death Certificate </vt:lpstr>
      <vt:lpstr>PowerPoint Presentation</vt:lpstr>
      <vt:lpstr>PowerPoint Presentation</vt:lpstr>
      <vt:lpstr>Issue Temporary Death Certificate </vt:lpstr>
      <vt:lpstr>PowerPoint Presentation</vt:lpstr>
      <vt:lpstr>Form 4 Generation of registered Death case:</vt:lpstr>
      <vt:lpstr>Death Case Verification </vt:lpstr>
      <vt:lpstr>Death  Case  Report</vt:lpstr>
      <vt:lpstr>Order Entry</vt:lpstr>
      <vt:lpstr>PowerPoint Presentation</vt:lpstr>
      <vt:lpstr>Treatment:  To provide observation checkup to the patient while admitted in the hospital in a particular ward/department </vt:lpstr>
      <vt:lpstr>IPD Service entry :  Select category (pathology, radiology etc.)</vt:lpstr>
      <vt:lpstr>Select Test then Choose Doctor then Verify</vt:lpstr>
      <vt:lpstr>PowerPoint Presentation</vt:lpstr>
      <vt:lpstr>PowerPoint Presentation</vt:lpstr>
      <vt:lpstr>PowerPoint Presentation</vt:lpstr>
      <vt:lpstr>OPD Service entry</vt:lpstr>
      <vt:lpstr>FAQ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eHospital-ADT  module</dc:title>
  <dc:creator>vikas</dc:creator>
  <cp:lastModifiedBy>LENOVO</cp:lastModifiedBy>
  <cp:revision>35</cp:revision>
  <dcterms:created xsi:type="dcterms:W3CDTF">2018-03-04T19:01:30Z</dcterms:created>
  <dcterms:modified xsi:type="dcterms:W3CDTF">2018-03-10T07:20:03Z</dcterms:modified>
</cp:coreProperties>
</file>