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72" r:id="rId8"/>
    <p:sldId id="263" r:id="rId9"/>
    <p:sldId id="264" r:id="rId10"/>
    <p:sldId id="266" r:id="rId11"/>
    <p:sldId id="267" r:id="rId12"/>
    <p:sldId id="268" r:id="rId13"/>
    <p:sldId id="269" r:id="rId14"/>
    <p:sldId id="270" r:id="rId15"/>
    <p:sldId id="275" r:id="rId16"/>
    <p:sldId id="276" r:id="rId17"/>
    <p:sldId id="277"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1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svg"/><Relationship Id="rId1"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11.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3.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svg"/><Relationship Id="rId1" Type="http://schemas.openxmlformats.org/officeDocument/2006/relationships/image" Target="../media/image39.png"/><Relationship Id="rId6" Type="http://schemas.openxmlformats.org/officeDocument/2006/relationships/image" Target="../media/image38.svg"/><Relationship Id="rId5" Type="http://schemas.openxmlformats.org/officeDocument/2006/relationships/image" Target="../media/image41.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073D515-E1A1-4A1F-8C21-012456F17A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6D2453-4DB3-4C8F-BA3B-0477D34290B8}">
      <dgm:prSet/>
      <dgm:spPr/>
      <dgm:t>
        <a:bodyPr/>
        <a:lstStyle/>
        <a:p>
          <a:r>
            <a:rPr lang="en-IN" dirty="0"/>
            <a:t>Droplet transmission</a:t>
          </a:r>
          <a:endParaRPr lang="en-US" dirty="0"/>
        </a:p>
      </dgm:t>
    </dgm:pt>
    <dgm:pt modelId="{33D516FB-701B-4AD8-B8B0-F01EB7D484B1}" type="parTrans" cxnId="{0A065D0F-081C-4A4B-B456-D1929A8A078E}">
      <dgm:prSet/>
      <dgm:spPr/>
      <dgm:t>
        <a:bodyPr/>
        <a:lstStyle/>
        <a:p>
          <a:endParaRPr lang="en-US"/>
        </a:p>
      </dgm:t>
    </dgm:pt>
    <dgm:pt modelId="{3FB8622C-CEDD-4291-A8A3-65FF22EEA402}" type="sibTrans" cxnId="{0A065D0F-081C-4A4B-B456-D1929A8A078E}">
      <dgm:prSet/>
      <dgm:spPr/>
      <dgm:t>
        <a:bodyPr/>
        <a:lstStyle/>
        <a:p>
          <a:endParaRPr lang="en-US"/>
        </a:p>
      </dgm:t>
    </dgm:pt>
    <dgm:pt modelId="{ADA6DEB4-029C-490A-B480-2A31C21245B9}">
      <dgm:prSet/>
      <dgm:spPr/>
      <dgm:t>
        <a:bodyPr/>
        <a:lstStyle/>
        <a:p>
          <a:r>
            <a:rPr lang="en-US"/>
            <a:t>Other possible modes of transmission- by touching a surface or object that has the virus on it and then touching their own mouth, nose, or possibly their eyes, but this is not thought to be the main way the virus spreads.</a:t>
          </a:r>
        </a:p>
      </dgm:t>
    </dgm:pt>
    <dgm:pt modelId="{D3E0B880-3417-498E-B110-D4659FA558AB}" type="parTrans" cxnId="{98FB8CA8-A742-4EF2-A350-C3D56F125489}">
      <dgm:prSet/>
      <dgm:spPr/>
      <dgm:t>
        <a:bodyPr/>
        <a:lstStyle/>
        <a:p>
          <a:endParaRPr lang="en-US"/>
        </a:p>
      </dgm:t>
    </dgm:pt>
    <dgm:pt modelId="{7DCD435A-904E-4EBE-A610-7EE0E85D9794}" type="sibTrans" cxnId="{98FB8CA8-A742-4EF2-A350-C3D56F125489}">
      <dgm:prSet/>
      <dgm:spPr/>
      <dgm:t>
        <a:bodyPr/>
        <a:lstStyle/>
        <a:p>
          <a:endParaRPr lang="en-US"/>
        </a:p>
      </dgm:t>
    </dgm:pt>
    <dgm:pt modelId="{294112CB-A0AA-45F9-A1D3-8BD6FE6DF04A}">
      <dgm:prSet/>
      <dgm:spPr/>
      <dgm:t>
        <a:bodyPr/>
        <a:lstStyle/>
        <a:p>
          <a:r>
            <a:rPr lang="en-US"/>
            <a:t>Virus may also be present in feces</a:t>
          </a:r>
        </a:p>
      </dgm:t>
    </dgm:pt>
    <dgm:pt modelId="{193E4C95-99AD-4EAB-995C-5AAA938F56F5}" type="parTrans" cxnId="{47707B79-3B5F-4375-895E-BC8DF746612F}">
      <dgm:prSet/>
      <dgm:spPr/>
      <dgm:t>
        <a:bodyPr/>
        <a:lstStyle/>
        <a:p>
          <a:endParaRPr lang="en-US"/>
        </a:p>
      </dgm:t>
    </dgm:pt>
    <dgm:pt modelId="{83FB18FA-79A8-4FFB-8383-50DC0E15E7A0}" type="sibTrans" cxnId="{47707B79-3B5F-4375-895E-BC8DF746612F}">
      <dgm:prSet/>
      <dgm:spPr/>
      <dgm:t>
        <a:bodyPr/>
        <a:lstStyle/>
        <a:p>
          <a:endParaRPr lang="en-US"/>
        </a:p>
      </dgm:t>
    </dgm:pt>
    <dgm:pt modelId="{506CB326-FE79-4497-9A0E-74AC13BC3715}" type="pres">
      <dgm:prSet presAssocID="{2073D515-E1A1-4A1F-8C21-012456F17A71}" presName="root" presStyleCnt="0">
        <dgm:presLayoutVars>
          <dgm:dir/>
          <dgm:resizeHandles val="exact"/>
        </dgm:presLayoutVars>
      </dgm:prSet>
      <dgm:spPr/>
    </dgm:pt>
    <dgm:pt modelId="{53968A03-440D-4E88-A2F2-1108E2DB0EA2}" type="pres">
      <dgm:prSet presAssocID="{DD6D2453-4DB3-4C8F-BA3B-0477D34290B8}" presName="compNode" presStyleCnt="0"/>
      <dgm:spPr/>
    </dgm:pt>
    <dgm:pt modelId="{716C4FD6-6066-4E41-8478-4E8E5C5BE3FE}" type="pres">
      <dgm:prSet presAssocID="{DD6D2453-4DB3-4C8F-BA3B-0477D34290B8}" presName="bgRect" presStyleLbl="bgShp" presStyleIdx="0" presStyleCnt="3"/>
      <dgm:spPr/>
    </dgm:pt>
    <dgm:pt modelId="{6F67C62F-C1D5-4631-B08D-D8FCEF575FEC}" type="pres">
      <dgm:prSet presAssocID="{DD6D2453-4DB3-4C8F-BA3B-0477D34290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F50065CB-6A03-48C8-B37E-D9B5B8436F82}" type="pres">
      <dgm:prSet presAssocID="{DD6D2453-4DB3-4C8F-BA3B-0477D34290B8}" presName="spaceRect" presStyleCnt="0"/>
      <dgm:spPr/>
    </dgm:pt>
    <dgm:pt modelId="{482A2203-40E3-46F3-B50D-4922291C6FB2}" type="pres">
      <dgm:prSet presAssocID="{DD6D2453-4DB3-4C8F-BA3B-0477D34290B8}" presName="parTx" presStyleLbl="revTx" presStyleIdx="0" presStyleCnt="3">
        <dgm:presLayoutVars>
          <dgm:chMax val="0"/>
          <dgm:chPref val="0"/>
        </dgm:presLayoutVars>
      </dgm:prSet>
      <dgm:spPr/>
    </dgm:pt>
    <dgm:pt modelId="{105DBEB7-B93F-465E-BED1-812BD4A18D8A}" type="pres">
      <dgm:prSet presAssocID="{3FB8622C-CEDD-4291-A8A3-65FF22EEA402}" presName="sibTrans" presStyleCnt="0"/>
      <dgm:spPr/>
    </dgm:pt>
    <dgm:pt modelId="{6D199D6B-E1BC-4474-9B5E-D9C9A9A8902C}" type="pres">
      <dgm:prSet presAssocID="{ADA6DEB4-029C-490A-B480-2A31C21245B9}" presName="compNode" presStyleCnt="0"/>
      <dgm:spPr/>
    </dgm:pt>
    <dgm:pt modelId="{F32FA9D8-3A57-42D3-A130-2CC13FDC2429}" type="pres">
      <dgm:prSet presAssocID="{ADA6DEB4-029C-490A-B480-2A31C21245B9}" presName="bgRect" presStyleLbl="bgShp" presStyleIdx="1" presStyleCnt="3"/>
      <dgm:spPr/>
    </dgm:pt>
    <dgm:pt modelId="{B44BA11D-1935-468B-A7AA-18FC9D10411D}" type="pres">
      <dgm:prSet presAssocID="{ADA6DEB4-029C-490A-B480-2A31C21245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226916A1-7A46-42FE-A8EB-B758FCA6E004}" type="pres">
      <dgm:prSet presAssocID="{ADA6DEB4-029C-490A-B480-2A31C21245B9}" presName="spaceRect" presStyleCnt="0"/>
      <dgm:spPr/>
    </dgm:pt>
    <dgm:pt modelId="{120697D9-949A-4813-9487-330837B952C3}" type="pres">
      <dgm:prSet presAssocID="{ADA6DEB4-029C-490A-B480-2A31C21245B9}" presName="parTx" presStyleLbl="revTx" presStyleIdx="1" presStyleCnt="3">
        <dgm:presLayoutVars>
          <dgm:chMax val="0"/>
          <dgm:chPref val="0"/>
        </dgm:presLayoutVars>
      </dgm:prSet>
      <dgm:spPr/>
    </dgm:pt>
    <dgm:pt modelId="{9C7E9D69-4A83-4CF3-8721-405B8CF55F88}" type="pres">
      <dgm:prSet presAssocID="{7DCD435A-904E-4EBE-A610-7EE0E85D9794}" presName="sibTrans" presStyleCnt="0"/>
      <dgm:spPr/>
    </dgm:pt>
    <dgm:pt modelId="{C8B8BE55-6C1F-4392-A885-A5F46A0F0DF8}" type="pres">
      <dgm:prSet presAssocID="{294112CB-A0AA-45F9-A1D3-8BD6FE6DF04A}" presName="compNode" presStyleCnt="0"/>
      <dgm:spPr/>
    </dgm:pt>
    <dgm:pt modelId="{3AFCEDEA-22E1-48FC-9A57-48EED7D55758}" type="pres">
      <dgm:prSet presAssocID="{294112CB-A0AA-45F9-A1D3-8BD6FE6DF04A}" presName="bgRect" presStyleLbl="bgShp" presStyleIdx="2" presStyleCnt="3"/>
      <dgm:spPr/>
    </dgm:pt>
    <dgm:pt modelId="{FFE6B8F2-2608-4134-9ACD-4190606382EB}" type="pres">
      <dgm:prSet presAssocID="{294112CB-A0AA-45F9-A1D3-8BD6FE6DF0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dy bug"/>
        </a:ext>
      </dgm:extLst>
    </dgm:pt>
    <dgm:pt modelId="{4466FD52-6A57-40E6-821A-BAB984F2833C}" type="pres">
      <dgm:prSet presAssocID="{294112CB-A0AA-45F9-A1D3-8BD6FE6DF04A}" presName="spaceRect" presStyleCnt="0"/>
      <dgm:spPr/>
    </dgm:pt>
    <dgm:pt modelId="{2DC2B14F-78CF-404C-9DE9-69B0E71311C8}" type="pres">
      <dgm:prSet presAssocID="{294112CB-A0AA-45F9-A1D3-8BD6FE6DF04A}" presName="parTx" presStyleLbl="revTx" presStyleIdx="2" presStyleCnt="3">
        <dgm:presLayoutVars>
          <dgm:chMax val="0"/>
          <dgm:chPref val="0"/>
        </dgm:presLayoutVars>
      </dgm:prSet>
      <dgm:spPr/>
    </dgm:pt>
  </dgm:ptLst>
  <dgm:cxnLst>
    <dgm:cxn modelId="{0A065D0F-081C-4A4B-B456-D1929A8A078E}" srcId="{2073D515-E1A1-4A1F-8C21-012456F17A71}" destId="{DD6D2453-4DB3-4C8F-BA3B-0477D34290B8}" srcOrd="0" destOrd="0" parTransId="{33D516FB-701B-4AD8-B8B0-F01EB7D484B1}" sibTransId="{3FB8622C-CEDD-4291-A8A3-65FF22EEA402}"/>
    <dgm:cxn modelId="{FDCA9334-3593-4FC1-968F-B3479876B4FA}" type="presOf" srcId="{2073D515-E1A1-4A1F-8C21-012456F17A71}" destId="{506CB326-FE79-4497-9A0E-74AC13BC3715}" srcOrd="0" destOrd="0" presId="urn:microsoft.com/office/officeart/2018/2/layout/IconVerticalSolidList"/>
    <dgm:cxn modelId="{B22A1D64-AB79-4DE6-98AC-95FE7AF2D945}" type="presOf" srcId="{294112CB-A0AA-45F9-A1D3-8BD6FE6DF04A}" destId="{2DC2B14F-78CF-404C-9DE9-69B0E71311C8}" srcOrd="0" destOrd="0" presId="urn:microsoft.com/office/officeart/2018/2/layout/IconVerticalSolidList"/>
    <dgm:cxn modelId="{36F83952-A480-474F-94CE-BD114662194B}" type="presOf" srcId="{ADA6DEB4-029C-490A-B480-2A31C21245B9}" destId="{120697D9-949A-4813-9487-330837B952C3}" srcOrd="0" destOrd="0" presId="urn:microsoft.com/office/officeart/2018/2/layout/IconVerticalSolidList"/>
    <dgm:cxn modelId="{47707B79-3B5F-4375-895E-BC8DF746612F}" srcId="{2073D515-E1A1-4A1F-8C21-012456F17A71}" destId="{294112CB-A0AA-45F9-A1D3-8BD6FE6DF04A}" srcOrd="2" destOrd="0" parTransId="{193E4C95-99AD-4EAB-995C-5AAA938F56F5}" sibTransId="{83FB18FA-79A8-4FFB-8383-50DC0E15E7A0}"/>
    <dgm:cxn modelId="{B16BA386-A613-4E30-AB35-BD3F7958D13F}" type="presOf" srcId="{DD6D2453-4DB3-4C8F-BA3B-0477D34290B8}" destId="{482A2203-40E3-46F3-B50D-4922291C6FB2}" srcOrd="0" destOrd="0" presId="urn:microsoft.com/office/officeart/2018/2/layout/IconVerticalSolidList"/>
    <dgm:cxn modelId="{98FB8CA8-A742-4EF2-A350-C3D56F125489}" srcId="{2073D515-E1A1-4A1F-8C21-012456F17A71}" destId="{ADA6DEB4-029C-490A-B480-2A31C21245B9}" srcOrd="1" destOrd="0" parTransId="{D3E0B880-3417-498E-B110-D4659FA558AB}" sibTransId="{7DCD435A-904E-4EBE-A610-7EE0E85D9794}"/>
    <dgm:cxn modelId="{D773BA39-1658-4822-9404-F14AACB1CA21}" type="presParOf" srcId="{506CB326-FE79-4497-9A0E-74AC13BC3715}" destId="{53968A03-440D-4E88-A2F2-1108E2DB0EA2}" srcOrd="0" destOrd="0" presId="urn:microsoft.com/office/officeart/2018/2/layout/IconVerticalSolidList"/>
    <dgm:cxn modelId="{3C7A793A-154E-43A4-B66C-D0046E526E08}" type="presParOf" srcId="{53968A03-440D-4E88-A2F2-1108E2DB0EA2}" destId="{716C4FD6-6066-4E41-8478-4E8E5C5BE3FE}" srcOrd="0" destOrd="0" presId="urn:microsoft.com/office/officeart/2018/2/layout/IconVerticalSolidList"/>
    <dgm:cxn modelId="{88C12E66-A25C-4D3D-B100-9D972F9E8407}" type="presParOf" srcId="{53968A03-440D-4E88-A2F2-1108E2DB0EA2}" destId="{6F67C62F-C1D5-4631-B08D-D8FCEF575FEC}" srcOrd="1" destOrd="0" presId="urn:microsoft.com/office/officeart/2018/2/layout/IconVerticalSolidList"/>
    <dgm:cxn modelId="{4477EA26-2961-4EB4-94E4-DC06A010D074}" type="presParOf" srcId="{53968A03-440D-4E88-A2F2-1108E2DB0EA2}" destId="{F50065CB-6A03-48C8-B37E-D9B5B8436F82}" srcOrd="2" destOrd="0" presId="urn:microsoft.com/office/officeart/2018/2/layout/IconVerticalSolidList"/>
    <dgm:cxn modelId="{62B11C92-0EBF-4A0B-8CF2-C20A0754DFE9}" type="presParOf" srcId="{53968A03-440D-4E88-A2F2-1108E2DB0EA2}" destId="{482A2203-40E3-46F3-B50D-4922291C6FB2}" srcOrd="3" destOrd="0" presId="urn:microsoft.com/office/officeart/2018/2/layout/IconVerticalSolidList"/>
    <dgm:cxn modelId="{FE5C0719-E181-4FC2-BC27-8E8E38B2ADFD}" type="presParOf" srcId="{506CB326-FE79-4497-9A0E-74AC13BC3715}" destId="{105DBEB7-B93F-465E-BED1-812BD4A18D8A}" srcOrd="1" destOrd="0" presId="urn:microsoft.com/office/officeart/2018/2/layout/IconVerticalSolidList"/>
    <dgm:cxn modelId="{C377888D-9DD3-4857-8C65-C351C163CF6A}" type="presParOf" srcId="{506CB326-FE79-4497-9A0E-74AC13BC3715}" destId="{6D199D6B-E1BC-4474-9B5E-D9C9A9A8902C}" srcOrd="2" destOrd="0" presId="urn:microsoft.com/office/officeart/2018/2/layout/IconVerticalSolidList"/>
    <dgm:cxn modelId="{0B9B7204-543D-4834-BF3C-882C505F3F28}" type="presParOf" srcId="{6D199D6B-E1BC-4474-9B5E-D9C9A9A8902C}" destId="{F32FA9D8-3A57-42D3-A130-2CC13FDC2429}" srcOrd="0" destOrd="0" presId="urn:microsoft.com/office/officeart/2018/2/layout/IconVerticalSolidList"/>
    <dgm:cxn modelId="{C6AEA36C-499D-44B2-A295-479715C386DA}" type="presParOf" srcId="{6D199D6B-E1BC-4474-9B5E-D9C9A9A8902C}" destId="{B44BA11D-1935-468B-A7AA-18FC9D10411D}" srcOrd="1" destOrd="0" presId="urn:microsoft.com/office/officeart/2018/2/layout/IconVerticalSolidList"/>
    <dgm:cxn modelId="{4C8A86D2-9618-4B57-B304-C8BA99BDD2A4}" type="presParOf" srcId="{6D199D6B-E1BC-4474-9B5E-D9C9A9A8902C}" destId="{226916A1-7A46-42FE-A8EB-B758FCA6E004}" srcOrd="2" destOrd="0" presId="urn:microsoft.com/office/officeart/2018/2/layout/IconVerticalSolidList"/>
    <dgm:cxn modelId="{02DBE74E-2352-45B9-B316-1CBE89B12AAC}" type="presParOf" srcId="{6D199D6B-E1BC-4474-9B5E-D9C9A9A8902C}" destId="{120697D9-949A-4813-9487-330837B952C3}" srcOrd="3" destOrd="0" presId="urn:microsoft.com/office/officeart/2018/2/layout/IconVerticalSolidList"/>
    <dgm:cxn modelId="{FE82AE5D-9D4E-4B9F-A863-CECC77C0C610}" type="presParOf" srcId="{506CB326-FE79-4497-9A0E-74AC13BC3715}" destId="{9C7E9D69-4A83-4CF3-8721-405B8CF55F88}" srcOrd="3" destOrd="0" presId="urn:microsoft.com/office/officeart/2018/2/layout/IconVerticalSolidList"/>
    <dgm:cxn modelId="{F4D0E8AA-4A9E-4FCA-9F57-642B90E5F6D3}" type="presParOf" srcId="{506CB326-FE79-4497-9A0E-74AC13BC3715}" destId="{C8B8BE55-6C1F-4392-A885-A5F46A0F0DF8}" srcOrd="4" destOrd="0" presId="urn:microsoft.com/office/officeart/2018/2/layout/IconVerticalSolidList"/>
    <dgm:cxn modelId="{10A75A4D-E359-4A51-B145-C073775ABF2C}" type="presParOf" srcId="{C8B8BE55-6C1F-4392-A885-A5F46A0F0DF8}" destId="{3AFCEDEA-22E1-48FC-9A57-48EED7D55758}" srcOrd="0" destOrd="0" presId="urn:microsoft.com/office/officeart/2018/2/layout/IconVerticalSolidList"/>
    <dgm:cxn modelId="{3261FC89-83F6-4760-886C-B614888E9C15}" type="presParOf" srcId="{C8B8BE55-6C1F-4392-A885-A5F46A0F0DF8}" destId="{FFE6B8F2-2608-4134-9ACD-4190606382EB}" srcOrd="1" destOrd="0" presId="urn:microsoft.com/office/officeart/2018/2/layout/IconVerticalSolidList"/>
    <dgm:cxn modelId="{E3DF7959-067B-441C-86E7-D22AFA0CA545}" type="presParOf" srcId="{C8B8BE55-6C1F-4392-A885-A5F46A0F0DF8}" destId="{4466FD52-6A57-40E6-821A-BAB984F2833C}" srcOrd="2" destOrd="0" presId="urn:microsoft.com/office/officeart/2018/2/layout/IconVerticalSolidList"/>
    <dgm:cxn modelId="{9A431AF2-5433-4F45-8E92-E48A10D0D58D}" type="presParOf" srcId="{C8B8BE55-6C1F-4392-A885-A5F46A0F0DF8}" destId="{2DC2B14F-78CF-404C-9DE9-69B0E71311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3FCCC-240B-411F-846E-5A54C92A0E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53D255-3C56-49AD-8225-DE9ABF511F74}">
      <dgm:prSet custT="1"/>
      <dgm:spPr/>
      <dgm:t>
        <a:bodyPr/>
        <a:lstStyle/>
        <a:p>
          <a:r>
            <a:rPr lang="en-US" sz="2400" dirty="0">
              <a:latin typeface="Arial" panose="020B0604020202020204" pitchFamily="34" charset="0"/>
              <a:cs typeface="Arial" panose="020B0604020202020204" pitchFamily="34" charset="0"/>
            </a:rPr>
            <a:t>Mild illness -- 81% patients </a:t>
          </a:r>
        </a:p>
      </dgm:t>
    </dgm:pt>
    <dgm:pt modelId="{289543CD-7A67-4156-B45C-29A809134390}" type="parTrans" cxnId="{D36745C5-0908-4D15-B7EC-711A190543E6}">
      <dgm:prSet/>
      <dgm:spPr/>
      <dgm:t>
        <a:bodyPr/>
        <a:lstStyle/>
        <a:p>
          <a:endParaRPr lang="en-US"/>
        </a:p>
      </dgm:t>
    </dgm:pt>
    <dgm:pt modelId="{BB708A8B-E827-4143-940F-F535961FA6E3}" type="sibTrans" cxnId="{D36745C5-0908-4D15-B7EC-711A190543E6}">
      <dgm:prSet/>
      <dgm:spPr/>
      <dgm:t>
        <a:bodyPr/>
        <a:lstStyle/>
        <a:p>
          <a:endParaRPr lang="en-US"/>
        </a:p>
      </dgm:t>
    </dgm:pt>
    <dgm:pt modelId="{406DDE75-607B-4892-B8B4-3A48CAE9A344}">
      <dgm:prSet custT="1"/>
      <dgm:spPr/>
      <dgm:t>
        <a:bodyPr/>
        <a:lstStyle/>
        <a:p>
          <a:r>
            <a:rPr lang="en-US" sz="2400" dirty="0">
              <a:latin typeface="Arial" panose="020B0604020202020204" pitchFamily="34" charset="0"/>
              <a:cs typeface="Arial" panose="020B0604020202020204" pitchFamily="34" charset="0"/>
            </a:rPr>
            <a:t>Severe illness ( Hypoxemia, &gt;50% lung involvement on imaging within 24 to 48 hours) --14% </a:t>
          </a:r>
        </a:p>
      </dgm:t>
    </dgm:pt>
    <dgm:pt modelId="{7A1BBDD1-8A48-4644-9CF8-2295A3915DFF}" type="parTrans" cxnId="{9C165AFF-BEE4-4B63-80DA-6A5EAF62A8C9}">
      <dgm:prSet/>
      <dgm:spPr/>
      <dgm:t>
        <a:bodyPr/>
        <a:lstStyle/>
        <a:p>
          <a:endParaRPr lang="en-US"/>
        </a:p>
      </dgm:t>
    </dgm:pt>
    <dgm:pt modelId="{7F10839B-D2CA-49D1-B6E0-B429ECD7BC6E}" type="sibTrans" cxnId="{9C165AFF-BEE4-4B63-80DA-6A5EAF62A8C9}">
      <dgm:prSet/>
      <dgm:spPr/>
      <dgm:t>
        <a:bodyPr/>
        <a:lstStyle/>
        <a:p>
          <a:endParaRPr lang="en-US"/>
        </a:p>
      </dgm:t>
    </dgm:pt>
    <dgm:pt modelId="{58D6EE6D-466B-45A6-B51C-C26DD0FDC5C9}">
      <dgm:prSet custT="1"/>
      <dgm:spPr/>
      <dgm:t>
        <a:bodyPr/>
        <a:lstStyle/>
        <a:p>
          <a:r>
            <a:rPr lang="en-US" sz="2400" dirty="0">
              <a:latin typeface="Arial" panose="020B0604020202020204" pitchFamily="34" charset="0"/>
              <a:cs typeface="Arial" panose="020B0604020202020204" pitchFamily="34" charset="0"/>
            </a:rPr>
            <a:t>Critical Disease (Respiratory failure, shock, multi-organ dysfunction syndrome) --5 percent</a:t>
          </a:r>
        </a:p>
      </dgm:t>
    </dgm:pt>
    <dgm:pt modelId="{D1C294F0-7521-47DD-9D8A-D8BE498F0E0A}" type="parTrans" cxnId="{59C63097-FD2A-479A-83E4-0095E08BCB78}">
      <dgm:prSet/>
      <dgm:spPr/>
      <dgm:t>
        <a:bodyPr/>
        <a:lstStyle/>
        <a:p>
          <a:endParaRPr lang="en-US"/>
        </a:p>
      </dgm:t>
    </dgm:pt>
    <dgm:pt modelId="{25DED0E9-7A8C-45B2-BD07-B359658FC69B}" type="sibTrans" cxnId="{59C63097-FD2A-479A-83E4-0095E08BCB78}">
      <dgm:prSet/>
      <dgm:spPr/>
      <dgm:t>
        <a:bodyPr/>
        <a:lstStyle/>
        <a:p>
          <a:endParaRPr lang="en-US"/>
        </a:p>
      </dgm:t>
    </dgm:pt>
    <dgm:pt modelId="{9BE2B1DD-5227-47D3-9A5B-8D5D5C9BE8B8}">
      <dgm:prSet custT="1"/>
      <dgm:spPr/>
      <dgm:t>
        <a:bodyPr/>
        <a:lstStyle/>
        <a:p>
          <a:r>
            <a:rPr lang="en-US" sz="2400" dirty="0">
              <a:latin typeface="Arial" panose="020B0604020202020204" pitchFamily="34" charset="0"/>
              <a:cs typeface="Arial" panose="020B0604020202020204" pitchFamily="34" charset="0"/>
            </a:rPr>
            <a:t>Overall case fatality rate --2.3 to 5%</a:t>
          </a:r>
        </a:p>
      </dgm:t>
    </dgm:pt>
    <dgm:pt modelId="{51321D2F-98C2-4B9A-8CC4-C5C1C961E7CA}" type="parTrans" cxnId="{C434C8DE-41E2-4522-ACA7-F86AC0DC9D5D}">
      <dgm:prSet/>
      <dgm:spPr/>
      <dgm:t>
        <a:bodyPr/>
        <a:lstStyle/>
        <a:p>
          <a:endParaRPr lang="en-US"/>
        </a:p>
      </dgm:t>
    </dgm:pt>
    <dgm:pt modelId="{13031DF2-165C-45E8-9FD3-69BD1023719F}" type="sibTrans" cxnId="{C434C8DE-41E2-4522-ACA7-F86AC0DC9D5D}">
      <dgm:prSet/>
      <dgm:spPr/>
      <dgm:t>
        <a:bodyPr/>
        <a:lstStyle/>
        <a:p>
          <a:endParaRPr lang="en-US"/>
        </a:p>
      </dgm:t>
    </dgm:pt>
    <dgm:pt modelId="{0694737C-5216-4872-B3ED-DD68649B99DE}" type="pres">
      <dgm:prSet presAssocID="{7F43FCCC-240B-411F-846E-5A54C92A0E29}" presName="root" presStyleCnt="0">
        <dgm:presLayoutVars>
          <dgm:dir/>
          <dgm:resizeHandles val="exact"/>
        </dgm:presLayoutVars>
      </dgm:prSet>
      <dgm:spPr/>
    </dgm:pt>
    <dgm:pt modelId="{0502F0EA-3BFB-4470-AD7D-4B1E5A49D1C8}" type="pres">
      <dgm:prSet presAssocID="{4653D255-3C56-49AD-8225-DE9ABF511F74}" presName="compNode" presStyleCnt="0"/>
      <dgm:spPr/>
    </dgm:pt>
    <dgm:pt modelId="{8B7C66B2-328D-4F55-8118-2A529E4B0DE5}" type="pres">
      <dgm:prSet presAssocID="{4653D255-3C56-49AD-8225-DE9ABF511F74}" presName="bgRect" presStyleLbl="bgShp" presStyleIdx="0" presStyleCnt="4"/>
      <dgm:spPr/>
    </dgm:pt>
    <dgm:pt modelId="{E1314EAA-D7BA-4CBB-AEA2-11DFCB51F4AA}" type="pres">
      <dgm:prSet presAssocID="{4653D255-3C56-49AD-8225-DE9ABF511F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E861F98F-2E4D-4F9F-BA7F-0019E22E76C7}" type="pres">
      <dgm:prSet presAssocID="{4653D255-3C56-49AD-8225-DE9ABF511F74}" presName="spaceRect" presStyleCnt="0"/>
      <dgm:spPr/>
    </dgm:pt>
    <dgm:pt modelId="{8E523B8F-05AC-4AFB-9772-04E16CFC131E}" type="pres">
      <dgm:prSet presAssocID="{4653D255-3C56-49AD-8225-DE9ABF511F74}" presName="parTx" presStyleLbl="revTx" presStyleIdx="0" presStyleCnt="4">
        <dgm:presLayoutVars>
          <dgm:chMax val="0"/>
          <dgm:chPref val="0"/>
        </dgm:presLayoutVars>
      </dgm:prSet>
      <dgm:spPr/>
    </dgm:pt>
    <dgm:pt modelId="{9115DAA1-3F18-4BC7-BD3E-9C5DFEDFB617}" type="pres">
      <dgm:prSet presAssocID="{BB708A8B-E827-4143-940F-F535961FA6E3}" presName="sibTrans" presStyleCnt="0"/>
      <dgm:spPr/>
    </dgm:pt>
    <dgm:pt modelId="{F38E925C-1FAA-4DBF-9702-5CDE2639B4A1}" type="pres">
      <dgm:prSet presAssocID="{406DDE75-607B-4892-B8B4-3A48CAE9A344}" presName="compNode" presStyleCnt="0"/>
      <dgm:spPr/>
    </dgm:pt>
    <dgm:pt modelId="{4E7B045D-C49E-45C1-B10B-1F5E885DD3C4}" type="pres">
      <dgm:prSet presAssocID="{406DDE75-607B-4892-B8B4-3A48CAE9A344}" presName="bgRect" presStyleLbl="bgShp" presStyleIdx="1" presStyleCnt="4"/>
      <dgm:spPr/>
    </dgm:pt>
    <dgm:pt modelId="{EDBEC0A3-753D-40F1-BA2C-80200E149DB4}" type="pres">
      <dgm:prSet presAssocID="{406DDE75-607B-4892-B8B4-3A48CAE9A3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D1AD019E-D87C-49DE-90B7-AC8092DEF048}" type="pres">
      <dgm:prSet presAssocID="{406DDE75-607B-4892-B8B4-3A48CAE9A344}" presName="spaceRect" presStyleCnt="0"/>
      <dgm:spPr/>
    </dgm:pt>
    <dgm:pt modelId="{3436C266-0373-4A3D-83EA-F3FE26FEB270}" type="pres">
      <dgm:prSet presAssocID="{406DDE75-607B-4892-B8B4-3A48CAE9A344}" presName="parTx" presStyleLbl="revTx" presStyleIdx="1" presStyleCnt="4">
        <dgm:presLayoutVars>
          <dgm:chMax val="0"/>
          <dgm:chPref val="0"/>
        </dgm:presLayoutVars>
      </dgm:prSet>
      <dgm:spPr/>
    </dgm:pt>
    <dgm:pt modelId="{AB992F6F-FB60-4BBE-935F-6D35F9F0C325}" type="pres">
      <dgm:prSet presAssocID="{7F10839B-D2CA-49D1-B6E0-B429ECD7BC6E}" presName="sibTrans" presStyleCnt="0"/>
      <dgm:spPr/>
    </dgm:pt>
    <dgm:pt modelId="{740E0389-B912-4AA9-9774-E492C3DAC0FF}" type="pres">
      <dgm:prSet presAssocID="{58D6EE6D-466B-45A6-B51C-C26DD0FDC5C9}" presName="compNode" presStyleCnt="0"/>
      <dgm:spPr/>
    </dgm:pt>
    <dgm:pt modelId="{8D7D4D89-AA98-438B-9FA7-53823EB5303D}" type="pres">
      <dgm:prSet presAssocID="{58D6EE6D-466B-45A6-B51C-C26DD0FDC5C9}" presName="bgRect" presStyleLbl="bgShp" presStyleIdx="2" presStyleCnt="4"/>
      <dgm:spPr/>
    </dgm:pt>
    <dgm:pt modelId="{5EFF1FD8-9CAE-4620-B100-4A33A725555E}" type="pres">
      <dgm:prSet presAssocID="{58D6EE6D-466B-45A6-B51C-C26DD0FDC5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F4A5BD80-5BA5-42EB-8663-9F7B27FCB35F}" type="pres">
      <dgm:prSet presAssocID="{58D6EE6D-466B-45A6-B51C-C26DD0FDC5C9}" presName="spaceRect" presStyleCnt="0"/>
      <dgm:spPr/>
    </dgm:pt>
    <dgm:pt modelId="{35145321-88AC-416B-BD02-FEC8D186AC85}" type="pres">
      <dgm:prSet presAssocID="{58D6EE6D-466B-45A6-B51C-C26DD0FDC5C9}" presName="parTx" presStyleLbl="revTx" presStyleIdx="2" presStyleCnt="4">
        <dgm:presLayoutVars>
          <dgm:chMax val="0"/>
          <dgm:chPref val="0"/>
        </dgm:presLayoutVars>
      </dgm:prSet>
      <dgm:spPr/>
    </dgm:pt>
    <dgm:pt modelId="{BE6803D3-2264-4037-B055-B4D6ACE96807}" type="pres">
      <dgm:prSet presAssocID="{25DED0E9-7A8C-45B2-BD07-B359658FC69B}" presName="sibTrans" presStyleCnt="0"/>
      <dgm:spPr/>
    </dgm:pt>
    <dgm:pt modelId="{686317E7-CBBA-4A1F-A569-7B111AEF2AED}" type="pres">
      <dgm:prSet presAssocID="{9BE2B1DD-5227-47D3-9A5B-8D5D5C9BE8B8}" presName="compNode" presStyleCnt="0"/>
      <dgm:spPr/>
    </dgm:pt>
    <dgm:pt modelId="{B8FD73D0-CEB7-4D99-BA3C-4DE06FB0A74D}" type="pres">
      <dgm:prSet presAssocID="{9BE2B1DD-5227-47D3-9A5B-8D5D5C9BE8B8}" presName="bgRect" presStyleLbl="bgShp" presStyleIdx="3" presStyleCnt="4"/>
      <dgm:spPr/>
    </dgm:pt>
    <dgm:pt modelId="{F6E7D21A-E426-4832-A089-3463200A7094}" type="pres">
      <dgm:prSet presAssocID="{9BE2B1DD-5227-47D3-9A5B-8D5D5C9BE8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C9E3365B-D8AA-483D-A2E8-07B900BEC4A8}" type="pres">
      <dgm:prSet presAssocID="{9BE2B1DD-5227-47D3-9A5B-8D5D5C9BE8B8}" presName="spaceRect" presStyleCnt="0"/>
      <dgm:spPr/>
    </dgm:pt>
    <dgm:pt modelId="{7DBC73E3-D2CF-4887-836D-A6644C48A7F8}" type="pres">
      <dgm:prSet presAssocID="{9BE2B1DD-5227-47D3-9A5B-8D5D5C9BE8B8}" presName="parTx" presStyleLbl="revTx" presStyleIdx="3" presStyleCnt="4">
        <dgm:presLayoutVars>
          <dgm:chMax val="0"/>
          <dgm:chPref val="0"/>
        </dgm:presLayoutVars>
      </dgm:prSet>
      <dgm:spPr/>
    </dgm:pt>
  </dgm:ptLst>
  <dgm:cxnLst>
    <dgm:cxn modelId="{3649FB11-6521-4578-A113-C1799F1FEA6E}" type="presOf" srcId="{406DDE75-607B-4892-B8B4-3A48CAE9A344}" destId="{3436C266-0373-4A3D-83EA-F3FE26FEB270}" srcOrd="0" destOrd="0" presId="urn:microsoft.com/office/officeart/2018/2/layout/IconVerticalSolidList"/>
    <dgm:cxn modelId="{8F9FE63A-DFDE-4927-99B5-41B773253403}" type="presOf" srcId="{9BE2B1DD-5227-47D3-9A5B-8D5D5C9BE8B8}" destId="{7DBC73E3-D2CF-4887-836D-A6644C48A7F8}" srcOrd="0" destOrd="0" presId="urn:microsoft.com/office/officeart/2018/2/layout/IconVerticalSolidList"/>
    <dgm:cxn modelId="{59C63097-FD2A-479A-83E4-0095E08BCB78}" srcId="{7F43FCCC-240B-411F-846E-5A54C92A0E29}" destId="{58D6EE6D-466B-45A6-B51C-C26DD0FDC5C9}" srcOrd="2" destOrd="0" parTransId="{D1C294F0-7521-47DD-9D8A-D8BE498F0E0A}" sibTransId="{25DED0E9-7A8C-45B2-BD07-B359658FC69B}"/>
    <dgm:cxn modelId="{31BE379F-28E8-4069-834C-5A439543D6AF}" type="presOf" srcId="{4653D255-3C56-49AD-8225-DE9ABF511F74}" destId="{8E523B8F-05AC-4AFB-9772-04E16CFC131E}" srcOrd="0" destOrd="0" presId="urn:microsoft.com/office/officeart/2018/2/layout/IconVerticalSolidList"/>
    <dgm:cxn modelId="{D36745C5-0908-4D15-B7EC-711A190543E6}" srcId="{7F43FCCC-240B-411F-846E-5A54C92A0E29}" destId="{4653D255-3C56-49AD-8225-DE9ABF511F74}" srcOrd="0" destOrd="0" parTransId="{289543CD-7A67-4156-B45C-29A809134390}" sibTransId="{BB708A8B-E827-4143-940F-F535961FA6E3}"/>
    <dgm:cxn modelId="{C434C8DE-41E2-4522-ACA7-F86AC0DC9D5D}" srcId="{7F43FCCC-240B-411F-846E-5A54C92A0E29}" destId="{9BE2B1DD-5227-47D3-9A5B-8D5D5C9BE8B8}" srcOrd="3" destOrd="0" parTransId="{51321D2F-98C2-4B9A-8CC4-C5C1C961E7CA}" sibTransId="{13031DF2-165C-45E8-9FD3-69BD1023719F}"/>
    <dgm:cxn modelId="{CC42A7E1-D361-49C9-A385-AE37DFC29860}" type="presOf" srcId="{58D6EE6D-466B-45A6-B51C-C26DD0FDC5C9}" destId="{35145321-88AC-416B-BD02-FEC8D186AC85}" srcOrd="0" destOrd="0" presId="urn:microsoft.com/office/officeart/2018/2/layout/IconVerticalSolidList"/>
    <dgm:cxn modelId="{B0CBB9F3-F57C-48C6-8C5A-8A5EC6C95750}" type="presOf" srcId="{7F43FCCC-240B-411F-846E-5A54C92A0E29}" destId="{0694737C-5216-4872-B3ED-DD68649B99DE}" srcOrd="0" destOrd="0" presId="urn:microsoft.com/office/officeart/2018/2/layout/IconVerticalSolidList"/>
    <dgm:cxn modelId="{9C165AFF-BEE4-4B63-80DA-6A5EAF62A8C9}" srcId="{7F43FCCC-240B-411F-846E-5A54C92A0E29}" destId="{406DDE75-607B-4892-B8B4-3A48CAE9A344}" srcOrd="1" destOrd="0" parTransId="{7A1BBDD1-8A48-4644-9CF8-2295A3915DFF}" sibTransId="{7F10839B-D2CA-49D1-B6E0-B429ECD7BC6E}"/>
    <dgm:cxn modelId="{09DC2630-AC57-4292-8B07-39E4499D0540}" type="presParOf" srcId="{0694737C-5216-4872-B3ED-DD68649B99DE}" destId="{0502F0EA-3BFB-4470-AD7D-4B1E5A49D1C8}" srcOrd="0" destOrd="0" presId="urn:microsoft.com/office/officeart/2018/2/layout/IconVerticalSolidList"/>
    <dgm:cxn modelId="{B2305CFA-4FA6-4A81-9BBD-6947EAEBDE1A}" type="presParOf" srcId="{0502F0EA-3BFB-4470-AD7D-4B1E5A49D1C8}" destId="{8B7C66B2-328D-4F55-8118-2A529E4B0DE5}" srcOrd="0" destOrd="0" presId="urn:microsoft.com/office/officeart/2018/2/layout/IconVerticalSolidList"/>
    <dgm:cxn modelId="{E9FC8110-BF1E-4C9A-9156-6D426191CFE1}" type="presParOf" srcId="{0502F0EA-3BFB-4470-AD7D-4B1E5A49D1C8}" destId="{E1314EAA-D7BA-4CBB-AEA2-11DFCB51F4AA}" srcOrd="1" destOrd="0" presId="urn:microsoft.com/office/officeart/2018/2/layout/IconVerticalSolidList"/>
    <dgm:cxn modelId="{4615AECB-5ECE-4DC4-853D-EF0E312410F7}" type="presParOf" srcId="{0502F0EA-3BFB-4470-AD7D-4B1E5A49D1C8}" destId="{E861F98F-2E4D-4F9F-BA7F-0019E22E76C7}" srcOrd="2" destOrd="0" presId="urn:microsoft.com/office/officeart/2018/2/layout/IconVerticalSolidList"/>
    <dgm:cxn modelId="{4A9B5C7D-A03C-4C05-86FE-290102B979E5}" type="presParOf" srcId="{0502F0EA-3BFB-4470-AD7D-4B1E5A49D1C8}" destId="{8E523B8F-05AC-4AFB-9772-04E16CFC131E}" srcOrd="3" destOrd="0" presId="urn:microsoft.com/office/officeart/2018/2/layout/IconVerticalSolidList"/>
    <dgm:cxn modelId="{9AFEE933-2C39-4495-9A06-F0B0D007983A}" type="presParOf" srcId="{0694737C-5216-4872-B3ED-DD68649B99DE}" destId="{9115DAA1-3F18-4BC7-BD3E-9C5DFEDFB617}" srcOrd="1" destOrd="0" presId="urn:microsoft.com/office/officeart/2018/2/layout/IconVerticalSolidList"/>
    <dgm:cxn modelId="{B56EB950-2C8E-4C11-9495-1B3D95638BCF}" type="presParOf" srcId="{0694737C-5216-4872-B3ED-DD68649B99DE}" destId="{F38E925C-1FAA-4DBF-9702-5CDE2639B4A1}" srcOrd="2" destOrd="0" presId="urn:microsoft.com/office/officeart/2018/2/layout/IconVerticalSolidList"/>
    <dgm:cxn modelId="{9228EC43-3C42-4A8E-9F02-B9D4116944CA}" type="presParOf" srcId="{F38E925C-1FAA-4DBF-9702-5CDE2639B4A1}" destId="{4E7B045D-C49E-45C1-B10B-1F5E885DD3C4}" srcOrd="0" destOrd="0" presId="urn:microsoft.com/office/officeart/2018/2/layout/IconVerticalSolidList"/>
    <dgm:cxn modelId="{0D8F46A6-533B-4CF1-818B-C5B4DED36021}" type="presParOf" srcId="{F38E925C-1FAA-4DBF-9702-5CDE2639B4A1}" destId="{EDBEC0A3-753D-40F1-BA2C-80200E149DB4}" srcOrd="1" destOrd="0" presId="urn:microsoft.com/office/officeart/2018/2/layout/IconVerticalSolidList"/>
    <dgm:cxn modelId="{09C0FB7C-E8D3-4226-AEAA-7671698C7738}" type="presParOf" srcId="{F38E925C-1FAA-4DBF-9702-5CDE2639B4A1}" destId="{D1AD019E-D87C-49DE-90B7-AC8092DEF048}" srcOrd="2" destOrd="0" presId="urn:microsoft.com/office/officeart/2018/2/layout/IconVerticalSolidList"/>
    <dgm:cxn modelId="{6046C407-61AF-414D-9829-AE23B749FE02}" type="presParOf" srcId="{F38E925C-1FAA-4DBF-9702-5CDE2639B4A1}" destId="{3436C266-0373-4A3D-83EA-F3FE26FEB270}" srcOrd="3" destOrd="0" presId="urn:microsoft.com/office/officeart/2018/2/layout/IconVerticalSolidList"/>
    <dgm:cxn modelId="{12F58017-3244-473B-AF3B-7BA758331D47}" type="presParOf" srcId="{0694737C-5216-4872-B3ED-DD68649B99DE}" destId="{AB992F6F-FB60-4BBE-935F-6D35F9F0C325}" srcOrd="3" destOrd="0" presId="urn:microsoft.com/office/officeart/2018/2/layout/IconVerticalSolidList"/>
    <dgm:cxn modelId="{0F586A96-24F1-4400-A7B4-C4581756DD9B}" type="presParOf" srcId="{0694737C-5216-4872-B3ED-DD68649B99DE}" destId="{740E0389-B912-4AA9-9774-E492C3DAC0FF}" srcOrd="4" destOrd="0" presId="urn:microsoft.com/office/officeart/2018/2/layout/IconVerticalSolidList"/>
    <dgm:cxn modelId="{6030C5C7-F853-461D-8E28-C75C4E338706}" type="presParOf" srcId="{740E0389-B912-4AA9-9774-E492C3DAC0FF}" destId="{8D7D4D89-AA98-438B-9FA7-53823EB5303D}" srcOrd="0" destOrd="0" presId="urn:microsoft.com/office/officeart/2018/2/layout/IconVerticalSolidList"/>
    <dgm:cxn modelId="{BA125D59-1765-4313-8AF9-F44FE553F65A}" type="presParOf" srcId="{740E0389-B912-4AA9-9774-E492C3DAC0FF}" destId="{5EFF1FD8-9CAE-4620-B100-4A33A725555E}" srcOrd="1" destOrd="0" presId="urn:microsoft.com/office/officeart/2018/2/layout/IconVerticalSolidList"/>
    <dgm:cxn modelId="{C1696FA5-BC5F-4DFD-87ED-9BDD52602272}" type="presParOf" srcId="{740E0389-B912-4AA9-9774-E492C3DAC0FF}" destId="{F4A5BD80-5BA5-42EB-8663-9F7B27FCB35F}" srcOrd="2" destOrd="0" presId="urn:microsoft.com/office/officeart/2018/2/layout/IconVerticalSolidList"/>
    <dgm:cxn modelId="{19971F67-DC05-41BF-AA99-9C297D1BAC4E}" type="presParOf" srcId="{740E0389-B912-4AA9-9774-E492C3DAC0FF}" destId="{35145321-88AC-416B-BD02-FEC8D186AC85}" srcOrd="3" destOrd="0" presId="urn:microsoft.com/office/officeart/2018/2/layout/IconVerticalSolidList"/>
    <dgm:cxn modelId="{0B47D84C-C86D-4CBC-A169-D89DC5F52E80}" type="presParOf" srcId="{0694737C-5216-4872-B3ED-DD68649B99DE}" destId="{BE6803D3-2264-4037-B055-B4D6ACE96807}" srcOrd="5" destOrd="0" presId="urn:microsoft.com/office/officeart/2018/2/layout/IconVerticalSolidList"/>
    <dgm:cxn modelId="{1D410791-2FD4-4F09-BEDA-A6CD6CF4AC3B}" type="presParOf" srcId="{0694737C-5216-4872-B3ED-DD68649B99DE}" destId="{686317E7-CBBA-4A1F-A569-7B111AEF2AED}" srcOrd="6" destOrd="0" presId="urn:microsoft.com/office/officeart/2018/2/layout/IconVerticalSolidList"/>
    <dgm:cxn modelId="{B3AF910E-C6D5-4216-A4D7-735508E4F942}" type="presParOf" srcId="{686317E7-CBBA-4A1F-A569-7B111AEF2AED}" destId="{B8FD73D0-CEB7-4D99-BA3C-4DE06FB0A74D}" srcOrd="0" destOrd="0" presId="urn:microsoft.com/office/officeart/2018/2/layout/IconVerticalSolidList"/>
    <dgm:cxn modelId="{C9D52392-4BDE-4CE7-9720-9B33C7C44028}" type="presParOf" srcId="{686317E7-CBBA-4A1F-A569-7B111AEF2AED}" destId="{F6E7D21A-E426-4832-A089-3463200A7094}" srcOrd="1" destOrd="0" presId="urn:microsoft.com/office/officeart/2018/2/layout/IconVerticalSolidList"/>
    <dgm:cxn modelId="{4F37B0E4-1EAC-4485-8BDC-17531868B642}" type="presParOf" srcId="{686317E7-CBBA-4A1F-A569-7B111AEF2AED}" destId="{C9E3365B-D8AA-483D-A2E8-07B900BEC4A8}" srcOrd="2" destOrd="0" presId="urn:microsoft.com/office/officeart/2018/2/layout/IconVerticalSolidList"/>
    <dgm:cxn modelId="{DBA061DA-654D-4E23-A6E6-819A04541884}" type="presParOf" srcId="{686317E7-CBBA-4A1F-A569-7B111AEF2AED}" destId="{7DBC73E3-D2CF-4887-836D-A6644C48A7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CF7E6-5D7E-4425-8DF7-8B3DAEFF05F7}" type="doc">
      <dgm:prSet loTypeId="urn:microsoft.com/office/officeart/2018/5/layout/IconCircleLabelList" loCatId="icon" qsTypeId="urn:microsoft.com/office/officeart/2005/8/quickstyle/simple1" qsCatId="simple" csTypeId="urn:microsoft.com/office/officeart/2005/8/colors/colorful2" csCatId="colorful" phldr="1"/>
      <dgm:spPr/>
      <dgm:t>
        <a:bodyPr/>
        <a:lstStyle/>
        <a:p>
          <a:endParaRPr lang="en-US"/>
        </a:p>
      </dgm:t>
    </dgm:pt>
    <dgm:pt modelId="{F70795B0-4643-4EAD-8000-55D49DE3785C}">
      <dgm:prSet custT="1"/>
      <dgm:spPr/>
      <dgm:t>
        <a:bodyPr/>
        <a:lstStyle/>
        <a:p>
          <a:pPr>
            <a:lnSpc>
              <a:spcPct val="100000"/>
            </a:lnSpc>
            <a:defRPr cap="all"/>
          </a:pPr>
          <a:r>
            <a:rPr lang="en-IN" sz="3200" cap="none">
              <a:latin typeface="Arial" panose="020B0604020202020204" pitchFamily="34" charset="0"/>
              <a:cs typeface="Arial" panose="020B0604020202020204" pitchFamily="34" charset="0"/>
            </a:rPr>
            <a:t>Chloroquine 500mg BD</a:t>
          </a:r>
          <a:endParaRPr lang="en-US" sz="3200" cap="none" dirty="0">
            <a:latin typeface="Arial" panose="020B0604020202020204" pitchFamily="34" charset="0"/>
            <a:cs typeface="Arial" panose="020B0604020202020204" pitchFamily="34" charset="0"/>
          </a:endParaRPr>
        </a:p>
      </dgm:t>
    </dgm:pt>
    <dgm:pt modelId="{89E67C32-8A85-477F-94F5-4277CF200CE5}" type="parTrans" cxnId="{6D7D616F-A81D-4160-A0C1-61B9EEBAAF78}">
      <dgm:prSet/>
      <dgm:spPr/>
      <dgm:t>
        <a:bodyPr/>
        <a:lstStyle/>
        <a:p>
          <a:endParaRPr lang="en-US"/>
        </a:p>
      </dgm:t>
    </dgm:pt>
    <dgm:pt modelId="{CA53A556-38A7-4FC0-98C2-178783F6C9E2}" type="sibTrans" cxnId="{6D7D616F-A81D-4160-A0C1-61B9EEBAAF78}">
      <dgm:prSet/>
      <dgm:spPr/>
      <dgm:t>
        <a:bodyPr/>
        <a:lstStyle/>
        <a:p>
          <a:endParaRPr lang="en-US"/>
        </a:p>
      </dgm:t>
    </dgm:pt>
    <dgm:pt modelId="{16C87CCB-73A9-4B61-BA65-E44004DA244D}">
      <dgm:prSet custT="1"/>
      <dgm:spPr/>
      <dgm:t>
        <a:bodyPr/>
        <a:lstStyle/>
        <a:p>
          <a:pPr>
            <a:lnSpc>
              <a:spcPct val="100000"/>
            </a:lnSpc>
            <a:defRPr cap="all"/>
          </a:pPr>
          <a:r>
            <a:rPr lang="en-IN" sz="3200" cap="none">
              <a:latin typeface="Arial" panose="020B0604020202020204" pitchFamily="34" charset="0"/>
              <a:cs typeface="Arial" panose="020B0604020202020204" pitchFamily="34" charset="0"/>
            </a:rPr>
            <a:t>Oseltamivir 150 mg BD</a:t>
          </a:r>
          <a:endParaRPr lang="en-US" sz="3200" cap="none" dirty="0">
            <a:latin typeface="Arial" panose="020B0604020202020204" pitchFamily="34" charset="0"/>
            <a:cs typeface="Arial" panose="020B0604020202020204" pitchFamily="34" charset="0"/>
          </a:endParaRPr>
        </a:p>
      </dgm:t>
    </dgm:pt>
    <dgm:pt modelId="{E29CE515-7F33-4F65-B776-3EFD62FF34EF}" type="parTrans" cxnId="{BAED4EA4-899C-4912-B47A-209E21A422D4}">
      <dgm:prSet/>
      <dgm:spPr/>
      <dgm:t>
        <a:bodyPr/>
        <a:lstStyle/>
        <a:p>
          <a:endParaRPr lang="en-US"/>
        </a:p>
      </dgm:t>
    </dgm:pt>
    <dgm:pt modelId="{50E94E62-B6D3-425B-A206-586B8B25FCDB}" type="sibTrans" cxnId="{BAED4EA4-899C-4912-B47A-209E21A422D4}">
      <dgm:prSet/>
      <dgm:spPr/>
      <dgm:t>
        <a:bodyPr/>
        <a:lstStyle/>
        <a:p>
          <a:endParaRPr lang="en-US"/>
        </a:p>
      </dgm:t>
    </dgm:pt>
    <dgm:pt modelId="{53CF40EC-A2CA-4F63-A514-ED6438A0D77B}" type="pres">
      <dgm:prSet presAssocID="{A13CF7E6-5D7E-4425-8DF7-8B3DAEFF05F7}" presName="root" presStyleCnt="0">
        <dgm:presLayoutVars>
          <dgm:dir/>
          <dgm:resizeHandles val="exact"/>
        </dgm:presLayoutVars>
      </dgm:prSet>
      <dgm:spPr/>
    </dgm:pt>
    <dgm:pt modelId="{851A9210-B969-4747-81BD-0E15AB1A4AE1}" type="pres">
      <dgm:prSet presAssocID="{F70795B0-4643-4EAD-8000-55D49DE3785C}" presName="compNode" presStyleCnt="0"/>
      <dgm:spPr/>
    </dgm:pt>
    <dgm:pt modelId="{744CC66F-2EAA-42BD-9D57-EBBBFD99A985}" type="pres">
      <dgm:prSet presAssocID="{F70795B0-4643-4EAD-8000-55D49DE3785C}" presName="iconBgRect" presStyleLbl="bgShp" presStyleIdx="0" presStyleCnt="2"/>
      <dgm:spPr/>
    </dgm:pt>
    <dgm:pt modelId="{84B88B47-CCBE-4530-B66A-1B3DE86DBC29}" type="pres">
      <dgm:prSet presAssocID="{F70795B0-4643-4EAD-8000-55D49DE378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EBAB9E9A-5A7E-4C27-BB59-163F8C59DA3A}" type="pres">
      <dgm:prSet presAssocID="{F70795B0-4643-4EAD-8000-55D49DE3785C}" presName="spaceRect" presStyleCnt="0"/>
      <dgm:spPr/>
    </dgm:pt>
    <dgm:pt modelId="{DA5B04AE-D325-4112-97F5-BE3D967DF86D}" type="pres">
      <dgm:prSet presAssocID="{F70795B0-4643-4EAD-8000-55D49DE3785C}" presName="textRect" presStyleLbl="revTx" presStyleIdx="0" presStyleCnt="2">
        <dgm:presLayoutVars>
          <dgm:chMax val="1"/>
          <dgm:chPref val="1"/>
        </dgm:presLayoutVars>
      </dgm:prSet>
      <dgm:spPr/>
    </dgm:pt>
    <dgm:pt modelId="{AB22CCC8-9B05-46F2-9609-5A55C2CF6F7A}" type="pres">
      <dgm:prSet presAssocID="{CA53A556-38A7-4FC0-98C2-178783F6C9E2}" presName="sibTrans" presStyleCnt="0"/>
      <dgm:spPr/>
    </dgm:pt>
    <dgm:pt modelId="{9B84BD89-2668-48A5-9CD1-DDD03212D663}" type="pres">
      <dgm:prSet presAssocID="{16C87CCB-73A9-4B61-BA65-E44004DA244D}" presName="compNode" presStyleCnt="0"/>
      <dgm:spPr/>
    </dgm:pt>
    <dgm:pt modelId="{B7D486D2-1140-4F00-BDF6-8B828445A4FB}" type="pres">
      <dgm:prSet presAssocID="{16C87CCB-73A9-4B61-BA65-E44004DA244D}" presName="iconBgRect" presStyleLbl="bgShp" presStyleIdx="1" presStyleCnt="2"/>
      <dgm:spPr/>
    </dgm:pt>
    <dgm:pt modelId="{2777814B-8E16-40D8-9984-972F7F19199D}" type="pres">
      <dgm:prSet presAssocID="{16C87CCB-73A9-4B61-BA65-E44004DA24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17674907-DBEF-47EC-82F5-34BC56C6C8F7}" type="pres">
      <dgm:prSet presAssocID="{16C87CCB-73A9-4B61-BA65-E44004DA244D}" presName="spaceRect" presStyleCnt="0"/>
      <dgm:spPr/>
    </dgm:pt>
    <dgm:pt modelId="{1FBD518E-B450-4CE2-BB12-D9BF72FC0B27}" type="pres">
      <dgm:prSet presAssocID="{16C87CCB-73A9-4B61-BA65-E44004DA244D}" presName="textRect" presStyleLbl="revTx" presStyleIdx="1" presStyleCnt="2">
        <dgm:presLayoutVars>
          <dgm:chMax val="1"/>
          <dgm:chPref val="1"/>
        </dgm:presLayoutVars>
      </dgm:prSet>
      <dgm:spPr/>
    </dgm:pt>
  </dgm:ptLst>
  <dgm:cxnLst>
    <dgm:cxn modelId="{BEF9B710-C191-4428-B769-965AC9CDF6A7}" type="presOf" srcId="{A13CF7E6-5D7E-4425-8DF7-8B3DAEFF05F7}" destId="{53CF40EC-A2CA-4F63-A514-ED6438A0D77B}" srcOrd="0" destOrd="0" presId="urn:microsoft.com/office/officeart/2018/5/layout/IconCircleLabelList"/>
    <dgm:cxn modelId="{E2936737-21D9-4C06-9601-92C426E54C55}" type="presOf" srcId="{F70795B0-4643-4EAD-8000-55D49DE3785C}" destId="{DA5B04AE-D325-4112-97F5-BE3D967DF86D}" srcOrd="0" destOrd="0" presId="urn:microsoft.com/office/officeart/2018/5/layout/IconCircleLabelList"/>
    <dgm:cxn modelId="{6D7D616F-A81D-4160-A0C1-61B9EEBAAF78}" srcId="{A13CF7E6-5D7E-4425-8DF7-8B3DAEFF05F7}" destId="{F70795B0-4643-4EAD-8000-55D49DE3785C}" srcOrd="0" destOrd="0" parTransId="{89E67C32-8A85-477F-94F5-4277CF200CE5}" sibTransId="{CA53A556-38A7-4FC0-98C2-178783F6C9E2}"/>
    <dgm:cxn modelId="{BAED4EA4-899C-4912-B47A-209E21A422D4}" srcId="{A13CF7E6-5D7E-4425-8DF7-8B3DAEFF05F7}" destId="{16C87CCB-73A9-4B61-BA65-E44004DA244D}" srcOrd="1" destOrd="0" parTransId="{E29CE515-7F33-4F65-B776-3EFD62FF34EF}" sibTransId="{50E94E62-B6D3-425B-A206-586B8B25FCDB}"/>
    <dgm:cxn modelId="{600B93F4-0149-487C-8A67-2DFBD12CE123}" type="presOf" srcId="{16C87CCB-73A9-4B61-BA65-E44004DA244D}" destId="{1FBD518E-B450-4CE2-BB12-D9BF72FC0B27}" srcOrd="0" destOrd="0" presId="urn:microsoft.com/office/officeart/2018/5/layout/IconCircleLabelList"/>
    <dgm:cxn modelId="{6275331D-2A1B-4FC3-A077-08E3222992B2}" type="presParOf" srcId="{53CF40EC-A2CA-4F63-A514-ED6438A0D77B}" destId="{851A9210-B969-4747-81BD-0E15AB1A4AE1}" srcOrd="0" destOrd="0" presId="urn:microsoft.com/office/officeart/2018/5/layout/IconCircleLabelList"/>
    <dgm:cxn modelId="{C5669AD1-C79A-47D2-BD16-159D1B621F73}" type="presParOf" srcId="{851A9210-B969-4747-81BD-0E15AB1A4AE1}" destId="{744CC66F-2EAA-42BD-9D57-EBBBFD99A985}" srcOrd="0" destOrd="0" presId="urn:microsoft.com/office/officeart/2018/5/layout/IconCircleLabelList"/>
    <dgm:cxn modelId="{720AFE08-212B-44AD-8EA3-174F879EB79E}" type="presParOf" srcId="{851A9210-B969-4747-81BD-0E15AB1A4AE1}" destId="{84B88B47-CCBE-4530-B66A-1B3DE86DBC29}" srcOrd="1" destOrd="0" presId="urn:microsoft.com/office/officeart/2018/5/layout/IconCircleLabelList"/>
    <dgm:cxn modelId="{18519129-70FA-4DF8-948E-95D8F134D4D5}" type="presParOf" srcId="{851A9210-B969-4747-81BD-0E15AB1A4AE1}" destId="{EBAB9E9A-5A7E-4C27-BB59-163F8C59DA3A}" srcOrd="2" destOrd="0" presId="urn:microsoft.com/office/officeart/2018/5/layout/IconCircleLabelList"/>
    <dgm:cxn modelId="{0F433220-11A1-45AD-8A21-71907797D99F}" type="presParOf" srcId="{851A9210-B969-4747-81BD-0E15AB1A4AE1}" destId="{DA5B04AE-D325-4112-97F5-BE3D967DF86D}" srcOrd="3" destOrd="0" presId="urn:microsoft.com/office/officeart/2018/5/layout/IconCircleLabelList"/>
    <dgm:cxn modelId="{57F2DF2B-DE52-47E6-ACAD-EA4717030ABD}" type="presParOf" srcId="{53CF40EC-A2CA-4F63-A514-ED6438A0D77B}" destId="{AB22CCC8-9B05-46F2-9609-5A55C2CF6F7A}" srcOrd="1" destOrd="0" presId="urn:microsoft.com/office/officeart/2018/5/layout/IconCircleLabelList"/>
    <dgm:cxn modelId="{7D9C0CBC-9898-46DD-8A90-436AD116AA49}" type="presParOf" srcId="{53CF40EC-A2CA-4F63-A514-ED6438A0D77B}" destId="{9B84BD89-2668-48A5-9CD1-DDD03212D663}" srcOrd="2" destOrd="0" presId="urn:microsoft.com/office/officeart/2018/5/layout/IconCircleLabelList"/>
    <dgm:cxn modelId="{E14BEECF-E638-4587-8DF0-22D96042BE90}" type="presParOf" srcId="{9B84BD89-2668-48A5-9CD1-DDD03212D663}" destId="{B7D486D2-1140-4F00-BDF6-8B828445A4FB}" srcOrd="0" destOrd="0" presId="urn:microsoft.com/office/officeart/2018/5/layout/IconCircleLabelList"/>
    <dgm:cxn modelId="{6942B42D-F090-4537-AACB-C45B281A294D}" type="presParOf" srcId="{9B84BD89-2668-48A5-9CD1-DDD03212D663}" destId="{2777814B-8E16-40D8-9984-972F7F19199D}" srcOrd="1" destOrd="0" presId="urn:microsoft.com/office/officeart/2018/5/layout/IconCircleLabelList"/>
    <dgm:cxn modelId="{2B4B3458-09EC-4E4D-85DC-692F7FF2E867}" type="presParOf" srcId="{9B84BD89-2668-48A5-9CD1-DDD03212D663}" destId="{17674907-DBEF-47EC-82F5-34BC56C6C8F7}" srcOrd="2" destOrd="0" presId="urn:microsoft.com/office/officeart/2018/5/layout/IconCircleLabelList"/>
    <dgm:cxn modelId="{427C786C-2C38-498C-A42D-2DAB3F0CF0A5}" type="presParOf" srcId="{9B84BD89-2668-48A5-9CD1-DDD03212D663}" destId="{1FBD518E-B450-4CE2-BB12-D9BF72FC0B2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49F52-CB6A-4549-AF91-44169A6010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DEDCD8-DDB2-47A0-809E-7DC1CBA342F7}">
      <dgm:prSet/>
      <dgm:spPr/>
      <dgm:t>
        <a:bodyPr/>
        <a:lstStyle/>
        <a:p>
          <a:r>
            <a:rPr lang="en-US"/>
            <a:t>• Resolution of symptoms </a:t>
          </a:r>
        </a:p>
      </dgm:t>
    </dgm:pt>
    <dgm:pt modelId="{3E54B890-6DE7-415C-8CEF-71A35B3DE756}" type="parTrans" cxnId="{98054827-BF04-401F-A8AF-72F64E95BC8F}">
      <dgm:prSet/>
      <dgm:spPr/>
      <dgm:t>
        <a:bodyPr/>
        <a:lstStyle/>
        <a:p>
          <a:endParaRPr lang="en-US"/>
        </a:p>
      </dgm:t>
    </dgm:pt>
    <dgm:pt modelId="{1603C7ED-8ABD-42D2-8132-86EFBBD95192}" type="sibTrans" cxnId="{98054827-BF04-401F-A8AF-72F64E95BC8F}">
      <dgm:prSet/>
      <dgm:spPr/>
      <dgm:t>
        <a:bodyPr/>
        <a:lstStyle/>
        <a:p>
          <a:endParaRPr lang="en-US"/>
        </a:p>
      </dgm:t>
    </dgm:pt>
    <dgm:pt modelId="{E64104A5-AFCF-4F44-9D35-E3E2D68333A1}">
      <dgm:prSet/>
      <dgm:spPr/>
      <dgm:t>
        <a:bodyPr/>
        <a:lstStyle/>
        <a:p>
          <a:r>
            <a:rPr lang="en-US"/>
            <a:t>• Radiological improvement </a:t>
          </a:r>
        </a:p>
      </dgm:t>
    </dgm:pt>
    <dgm:pt modelId="{499AF68C-22AE-4A6C-BC27-B50ED1AEF64C}" type="parTrans" cxnId="{1FCE51AA-F3BD-4C02-9738-88DC07E07869}">
      <dgm:prSet/>
      <dgm:spPr/>
      <dgm:t>
        <a:bodyPr/>
        <a:lstStyle/>
        <a:p>
          <a:endParaRPr lang="en-US"/>
        </a:p>
      </dgm:t>
    </dgm:pt>
    <dgm:pt modelId="{8C754A83-F553-4A67-9403-EB422F2876CB}" type="sibTrans" cxnId="{1FCE51AA-F3BD-4C02-9738-88DC07E07869}">
      <dgm:prSet/>
      <dgm:spPr/>
      <dgm:t>
        <a:bodyPr/>
        <a:lstStyle/>
        <a:p>
          <a:endParaRPr lang="en-US"/>
        </a:p>
      </dgm:t>
    </dgm:pt>
    <dgm:pt modelId="{C376640C-1DBD-48F6-A7F0-B9F2D4432BAC}">
      <dgm:prSet/>
      <dgm:spPr/>
      <dgm:t>
        <a:bodyPr/>
        <a:lstStyle/>
        <a:p>
          <a:r>
            <a:rPr lang="en-US"/>
            <a:t>• Documented virological clearance in 2 samples at least 24 hours apart</a:t>
          </a:r>
        </a:p>
      </dgm:t>
    </dgm:pt>
    <dgm:pt modelId="{F7CF3267-F83D-4EC3-AF11-D374FDB3D7FE}" type="parTrans" cxnId="{77FE4184-E8B4-4604-91CA-FE55A04F0F49}">
      <dgm:prSet/>
      <dgm:spPr/>
      <dgm:t>
        <a:bodyPr/>
        <a:lstStyle/>
        <a:p>
          <a:endParaRPr lang="en-US"/>
        </a:p>
      </dgm:t>
    </dgm:pt>
    <dgm:pt modelId="{D16B1FC2-747C-4925-B3C1-ADCF82DDEB66}" type="sibTrans" cxnId="{77FE4184-E8B4-4604-91CA-FE55A04F0F49}">
      <dgm:prSet/>
      <dgm:spPr/>
      <dgm:t>
        <a:bodyPr/>
        <a:lstStyle/>
        <a:p>
          <a:endParaRPr lang="en-US"/>
        </a:p>
      </dgm:t>
    </dgm:pt>
    <dgm:pt modelId="{254F0EF5-E44E-4982-81B5-1AC9830A78BA}" type="pres">
      <dgm:prSet presAssocID="{31E49F52-CB6A-4549-AF91-44169A601090}" presName="root" presStyleCnt="0">
        <dgm:presLayoutVars>
          <dgm:dir/>
          <dgm:resizeHandles val="exact"/>
        </dgm:presLayoutVars>
      </dgm:prSet>
      <dgm:spPr/>
    </dgm:pt>
    <dgm:pt modelId="{89B45D6D-A210-4417-9A87-75303BE2498B}" type="pres">
      <dgm:prSet presAssocID="{44DEDCD8-DDB2-47A0-809E-7DC1CBA342F7}" presName="compNode" presStyleCnt="0"/>
      <dgm:spPr/>
    </dgm:pt>
    <dgm:pt modelId="{F6403538-9242-49EA-9872-89B202CAFD33}" type="pres">
      <dgm:prSet presAssocID="{44DEDCD8-DDB2-47A0-809E-7DC1CBA342F7}" presName="bgRect" presStyleLbl="bgShp" presStyleIdx="0" presStyleCnt="3"/>
      <dgm:spPr/>
    </dgm:pt>
    <dgm:pt modelId="{1D582F14-1CA4-4EE9-B91C-BE26C11E9665}" type="pres">
      <dgm:prSet presAssocID="{44DEDCD8-DDB2-47A0-809E-7DC1CBA342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8ADA485-E92B-4DAD-B009-18E84D1AD29B}" type="pres">
      <dgm:prSet presAssocID="{44DEDCD8-DDB2-47A0-809E-7DC1CBA342F7}" presName="spaceRect" presStyleCnt="0"/>
      <dgm:spPr/>
    </dgm:pt>
    <dgm:pt modelId="{91F983D8-C91D-476D-80FC-6C705240C205}" type="pres">
      <dgm:prSet presAssocID="{44DEDCD8-DDB2-47A0-809E-7DC1CBA342F7}" presName="parTx" presStyleLbl="revTx" presStyleIdx="0" presStyleCnt="3">
        <dgm:presLayoutVars>
          <dgm:chMax val="0"/>
          <dgm:chPref val="0"/>
        </dgm:presLayoutVars>
      </dgm:prSet>
      <dgm:spPr/>
    </dgm:pt>
    <dgm:pt modelId="{51CD4DED-03D2-471B-BFCE-6C53F6894A6E}" type="pres">
      <dgm:prSet presAssocID="{1603C7ED-8ABD-42D2-8132-86EFBBD95192}" presName="sibTrans" presStyleCnt="0"/>
      <dgm:spPr/>
    </dgm:pt>
    <dgm:pt modelId="{9A855E37-D73A-494E-AB0F-C0DABF357C5F}" type="pres">
      <dgm:prSet presAssocID="{E64104A5-AFCF-4F44-9D35-E3E2D68333A1}" presName="compNode" presStyleCnt="0"/>
      <dgm:spPr/>
    </dgm:pt>
    <dgm:pt modelId="{5776AF3C-F391-46FE-B9AC-3376D723542C}" type="pres">
      <dgm:prSet presAssocID="{E64104A5-AFCF-4F44-9D35-E3E2D68333A1}" presName="bgRect" presStyleLbl="bgShp" presStyleIdx="1" presStyleCnt="3"/>
      <dgm:spPr/>
    </dgm:pt>
    <dgm:pt modelId="{F6E1F0D3-5BD5-406A-903C-470093AF26B8}" type="pres">
      <dgm:prSet presAssocID="{E64104A5-AFCF-4F44-9D35-E3E2D68333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402820D-2330-4D2A-B9AC-560F0EA43794}" type="pres">
      <dgm:prSet presAssocID="{E64104A5-AFCF-4F44-9D35-E3E2D68333A1}" presName="spaceRect" presStyleCnt="0"/>
      <dgm:spPr/>
    </dgm:pt>
    <dgm:pt modelId="{053CF075-0A4C-4153-A4BD-17CA1E20D8E1}" type="pres">
      <dgm:prSet presAssocID="{E64104A5-AFCF-4F44-9D35-E3E2D68333A1}" presName="parTx" presStyleLbl="revTx" presStyleIdx="1" presStyleCnt="3">
        <dgm:presLayoutVars>
          <dgm:chMax val="0"/>
          <dgm:chPref val="0"/>
        </dgm:presLayoutVars>
      </dgm:prSet>
      <dgm:spPr/>
    </dgm:pt>
    <dgm:pt modelId="{60EF00EA-E391-42AA-918F-D1701165A9D5}" type="pres">
      <dgm:prSet presAssocID="{8C754A83-F553-4A67-9403-EB422F2876CB}" presName="sibTrans" presStyleCnt="0"/>
      <dgm:spPr/>
    </dgm:pt>
    <dgm:pt modelId="{ACB41C4F-41C1-4CDF-BA22-4A9049B813F7}" type="pres">
      <dgm:prSet presAssocID="{C376640C-1DBD-48F6-A7F0-B9F2D4432BAC}" presName="compNode" presStyleCnt="0"/>
      <dgm:spPr/>
    </dgm:pt>
    <dgm:pt modelId="{DA368B24-9368-4066-8730-3539F1FAAE89}" type="pres">
      <dgm:prSet presAssocID="{C376640C-1DBD-48F6-A7F0-B9F2D4432BAC}" presName="bgRect" presStyleLbl="bgShp" presStyleIdx="2" presStyleCnt="3"/>
      <dgm:spPr/>
    </dgm:pt>
    <dgm:pt modelId="{FD7926E1-DA64-434C-860C-495708EEE349}" type="pres">
      <dgm:prSet presAssocID="{C376640C-1DBD-48F6-A7F0-B9F2D4432B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C5788BF6-634F-4A91-8D62-5894CB3FEDC9}" type="pres">
      <dgm:prSet presAssocID="{C376640C-1DBD-48F6-A7F0-B9F2D4432BAC}" presName="spaceRect" presStyleCnt="0"/>
      <dgm:spPr/>
    </dgm:pt>
    <dgm:pt modelId="{DB563810-BF33-4F60-B79E-D408819CEE04}" type="pres">
      <dgm:prSet presAssocID="{C376640C-1DBD-48F6-A7F0-B9F2D4432BAC}" presName="parTx" presStyleLbl="revTx" presStyleIdx="2" presStyleCnt="3">
        <dgm:presLayoutVars>
          <dgm:chMax val="0"/>
          <dgm:chPref val="0"/>
        </dgm:presLayoutVars>
      </dgm:prSet>
      <dgm:spPr/>
    </dgm:pt>
  </dgm:ptLst>
  <dgm:cxnLst>
    <dgm:cxn modelId="{C19EE816-7280-4329-8EBA-0483AC02845C}" type="presOf" srcId="{E64104A5-AFCF-4F44-9D35-E3E2D68333A1}" destId="{053CF075-0A4C-4153-A4BD-17CA1E20D8E1}" srcOrd="0" destOrd="0" presId="urn:microsoft.com/office/officeart/2018/2/layout/IconVerticalSolidList"/>
    <dgm:cxn modelId="{98054827-BF04-401F-A8AF-72F64E95BC8F}" srcId="{31E49F52-CB6A-4549-AF91-44169A601090}" destId="{44DEDCD8-DDB2-47A0-809E-7DC1CBA342F7}" srcOrd="0" destOrd="0" parTransId="{3E54B890-6DE7-415C-8CEF-71A35B3DE756}" sibTransId="{1603C7ED-8ABD-42D2-8132-86EFBBD95192}"/>
    <dgm:cxn modelId="{6FC87627-C9C2-48AA-B38F-DFF2FE9A6627}" type="presOf" srcId="{44DEDCD8-DDB2-47A0-809E-7DC1CBA342F7}" destId="{91F983D8-C91D-476D-80FC-6C705240C205}" srcOrd="0" destOrd="0" presId="urn:microsoft.com/office/officeart/2018/2/layout/IconVerticalSolidList"/>
    <dgm:cxn modelId="{E28E6D6E-1550-409B-8EBC-9FC4FAE0A1DB}" type="presOf" srcId="{31E49F52-CB6A-4549-AF91-44169A601090}" destId="{254F0EF5-E44E-4982-81B5-1AC9830A78BA}" srcOrd="0" destOrd="0" presId="urn:microsoft.com/office/officeart/2018/2/layout/IconVerticalSolidList"/>
    <dgm:cxn modelId="{77FE4184-E8B4-4604-91CA-FE55A04F0F49}" srcId="{31E49F52-CB6A-4549-AF91-44169A601090}" destId="{C376640C-1DBD-48F6-A7F0-B9F2D4432BAC}" srcOrd="2" destOrd="0" parTransId="{F7CF3267-F83D-4EC3-AF11-D374FDB3D7FE}" sibTransId="{D16B1FC2-747C-4925-B3C1-ADCF82DDEB66}"/>
    <dgm:cxn modelId="{1FCE51AA-F3BD-4C02-9738-88DC07E07869}" srcId="{31E49F52-CB6A-4549-AF91-44169A601090}" destId="{E64104A5-AFCF-4F44-9D35-E3E2D68333A1}" srcOrd="1" destOrd="0" parTransId="{499AF68C-22AE-4A6C-BC27-B50ED1AEF64C}" sibTransId="{8C754A83-F553-4A67-9403-EB422F2876CB}"/>
    <dgm:cxn modelId="{5B8348CE-E43F-4B5D-8A0C-E8FC18BCB136}" type="presOf" srcId="{C376640C-1DBD-48F6-A7F0-B9F2D4432BAC}" destId="{DB563810-BF33-4F60-B79E-D408819CEE04}" srcOrd="0" destOrd="0" presId="urn:microsoft.com/office/officeart/2018/2/layout/IconVerticalSolidList"/>
    <dgm:cxn modelId="{FA556E2B-460E-4F77-B27B-B7AAC7A2A493}" type="presParOf" srcId="{254F0EF5-E44E-4982-81B5-1AC9830A78BA}" destId="{89B45D6D-A210-4417-9A87-75303BE2498B}" srcOrd="0" destOrd="0" presId="urn:microsoft.com/office/officeart/2018/2/layout/IconVerticalSolidList"/>
    <dgm:cxn modelId="{6D28BD6D-5B11-41C0-878C-B55925844167}" type="presParOf" srcId="{89B45D6D-A210-4417-9A87-75303BE2498B}" destId="{F6403538-9242-49EA-9872-89B202CAFD33}" srcOrd="0" destOrd="0" presId="urn:microsoft.com/office/officeart/2018/2/layout/IconVerticalSolidList"/>
    <dgm:cxn modelId="{91657818-2EFF-4CCF-AA92-E1487145B8AD}" type="presParOf" srcId="{89B45D6D-A210-4417-9A87-75303BE2498B}" destId="{1D582F14-1CA4-4EE9-B91C-BE26C11E9665}" srcOrd="1" destOrd="0" presId="urn:microsoft.com/office/officeart/2018/2/layout/IconVerticalSolidList"/>
    <dgm:cxn modelId="{EFAF5A32-ED8C-4045-8C35-9F2DBEE3D940}" type="presParOf" srcId="{89B45D6D-A210-4417-9A87-75303BE2498B}" destId="{58ADA485-E92B-4DAD-B009-18E84D1AD29B}" srcOrd="2" destOrd="0" presId="urn:microsoft.com/office/officeart/2018/2/layout/IconVerticalSolidList"/>
    <dgm:cxn modelId="{A6C27C7D-2A78-49E8-8172-9839CBFE3F3B}" type="presParOf" srcId="{89B45D6D-A210-4417-9A87-75303BE2498B}" destId="{91F983D8-C91D-476D-80FC-6C705240C205}" srcOrd="3" destOrd="0" presId="urn:microsoft.com/office/officeart/2018/2/layout/IconVerticalSolidList"/>
    <dgm:cxn modelId="{0C38E878-93E7-472A-B057-572580270722}" type="presParOf" srcId="{254F0EF5-E44E-4982-81B5-1AC9830A78BA}" destId="{51CD4DED-03D2-471B-BFCE-6C53F6894A6E}" srcOrd="1" destOrd="0" presId="urn:microsoft.com/office/officeart/2018/2/layout/IconVerticalSolidList"/>
    <dgm:cxn modelId="{3DDB44FC-0A27-475E-9FA0-FBAB08CFD911}" type="presParOf" srcId="{254F0EF5-E44E-4982-81B5-1AC9830A78BA}" destId="{9A855E37-D73A-494E-AB0F-C0DABF357C5F}" srcOrd="2" destOrd="0" presId="urn:microsoft.com/office/officeart/2018/2/layout/IconVerticalSolidList"/>
    <dgm:cxn modelId="{9C152784-AC67-4A8E-8E94-D0CDC1ABA440}" type="presParOf" srcId="{9A855E37-D73A-494E-AB0F-C0DABF357C5F}" destId="{5776AF3C-F391-46FE-B9AC-3376D723542C}" srcOrd="0" destOrd="0" presId="urn:microsoft.com/office/officeart/2018/2/layout/IconVerticalSolidList"/>
    <dgm:cxn modelId="{478DCA6D-3733-4D84-9330-A4F0B9F729BA}" type="presParOf" srcId="{9A855E37-D73A-494E-AB0F-C0DABF357C5F}" destId="{F6E1F0D3-5BD5-406A-903C-470093AF26B8}" srcOrd="1" destOrd="0" presId="urn:microsoft.com/office/officeart/2018/2/layout/IconVerticalSolidList"/>
    <dgm:cxn modelId="{0953B43B-49FA-4C4B-808C-65BEC863FCB7}" type="presParOf" srcId="{9A855E37-D73A-494E-AB0F-C0DABF357C5F}" destId="{2402820D-2330-4D2A-B9AC-560F0EA43794}" srcOrd="2" destOrd="0" presId="urn:microsoft.com/office/officeart/2018/2/layout/IconVerticalSolidList"/>
    <dgm:cxn modelId="{C64C20D6-6B54-459F-AFAB-FACDEDA664E6}" type="presParOf" srcId="{9A855E37-D73A-494E-AB0F-C0DABF357C5F}" destId="{053CF075-0A4C-4153-A4BD-17CA1E20D8E1}" srcOrd="3" destOrd="0" presId="urn:microsoft.com/office/officeart/2018/2/layout/IconVerticalSolidList"/>
    <dgm:cxn modelId="{A0D1C29F-0EC0-48B9-BB17-590DDFF72661}" type="presParOf" srcId="{254F0EF5-E44E-4982-81B5-1AC9830A78BA}" destId="{60EF00EA-E391-42AA-918F-D1701165A9D5}" srcOrd="3" destOrd="0" presId="urn:microsoft.com/office/officeart/2018/2/layout/IconVerticalSolidList"/>
    <dgm:cxn modelId="{A569EB28-A3D8-42F1-A4F8-8CE1754ABB12}" type="presParOf" srcId="{254F0EF5-E44E-4982-81B5-1AC9830A78BA}" destId="{ACB41C4F-41C1-4CDF-BA22-4A9049B813F7}" srcOrd="4" destOrd="0" presId="urn:microsoft.com/office/officeart/2018/2/layout/IconVerticalSolidList"/>
    <dgm:cxn modelId="{6DE1CC2E-E2D8-4090-9E8D-452C91E83C1A}" type="presParOf" srcId="{ACB41C4F-41C1-4CDF-BA22-4A9049B813F7}" destId="{DA368B24-9368-4066-8730-3539F1FAAE89}" srcOrd="0" destOrd="0" presId="urn:microsoft.com/office/officeart/2018/2/layout/IconVerticalSolidList"/>
    <dgm:cxn modelId="{BD0140BE-1BDD-44C7-91D4-D944DD8D8B6E}" type="presParOf" srcId="{ACB41C4F-41C1-4CDF-BA22-4A9049B813F7}" destId="{FD7926E1-DA64-434C-860C-495708EEE349}" srcOrd="1" destOrd="0" presId="urn:microsoft.com/office/officeart/2018/2/layout/IconVerticalSolidList"/>
    <dgm:cxn modelId="{6A389C12-F84D-4555-A71C-1699FD3879BE}" type="presParOf" srcId="{ACB41C4F-41C1-4CDF-BA22-4A9049B813F7}" destId="{C5788BF6-634F-4A91-8D62-5894CB3FEDC9}" srcOrd="2" destOrd="0" presId="urn:microsoft.com/office/officeart/2018/2/layout/IconVerticalSolidList"/>
    <dgm:cxn modelId="{45A3302B-2432-4A0D-96FE-79426FEB3928}" type="presParOf" srcId="{ACB41C4F-41C1-4CDF-BA22-4A9049B813F7}" destId="{DB563810-BF33-4F60-B79E-D408819CEE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C4FD6-6066-4E41-8478-4E8E5C5BE3FE}">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7C62F-C1D5-4631-B08D-D8FCEF575FEC}">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2A2203-40E3-46F3-B50D-4922291C6FB2}">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IN" sz="1800" kern="1200" dirty="0"/>
            <a:t>Droplet transmission</a:t>
          </a:r>
          <a:endParaRPr lang="en-US" sz="1800" kern="1200" dirty="0"/>
        </a:p>
      </dsp:txBody>
      <dsp:txXfrm>
        <a:off x="1864015" y="689"/>
        <a:ext cx="4933659" cy="1613866"/>
      </dsp:txXfrm>
    </dsp:sp>
    <dsp:sp modelId="{F32FA9D8-3A57-42D3-A130-2CC13FDC2429}">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BA11D-1935-468B-A7AA-18FC9D10411D}">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0697D9-949A-4813-9487-330837B952C3}">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US" sz="1800" kern="1200"/>
            <a:t>Other possible modes of transmission- by touching a surface or object that has the virus on it and then touching their own mouth, nose, or possibly their eyes, but this is not thought to be the main way the virus spreads.</a:t>
          </a:r>
        </a:p>
      </dsp:txBody>
      <dsp:txXfrm>
        <a:off x="1864015" y="2018022"/>
        <a:ext cx="4933659" cy="1613866"/>
      </dsp:txXfrm>
    </dsp:sp>
    <dsp:sp modelId="{3AFCEDEA-22E1-48FC-9A57-48EED7D55758}">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6B8F2-2608-4134-9ACD-4190606382EB}">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C2B14F-78CF-404C-9DE9-69B0E71311C8}">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800100">
            <a:lnSpc>
              <a:spcPct val="90000"/>
            </a:lnSpc>
            <a:spcBef>
              <a:spcPct val="0"/>
            </a:spcBef>
            <a:spcAft>
              <a:spcPct val="35000"/>
            </a:spcAft>
            <a:buNone/>
          </a:pPr>
          <a:r>
            <a:rPr lang="en-US" sz="1800" kern="1200"/>
            <a:t>Virus may also be present in feces</a:t>
          </a:r>
        </a:p>
      </dsp:txBody>
      <dsp:txXfrm>
        <a:off x="1864015" y="4035355"/>
        <a:ext cx="4933659" cy="161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C66B2-328D-4F55-8118-2A529E4B0DE5}">
      <dsp:nvSpPr>
        <dsp:cNvPr id="0" name=""/>
        <dsp:cNvSpPr/>
      </dsp:nvSpPr>
      <dsp:spPr>
        <a:xfrm>
          <a:off x="0" y="5101"/>
          <a:ext cx="6797675" cy="11513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14EAA-D7BA-4CBB-AEA2-11DFCB51F4AA}">
      <dsp:nvSpPr>
        <dsp:cNvPr id="0" name=""/>
        <dsp:cNvSpPr/>
      </dsp:nvSpPr>
      <dsp:spPr>
        <a:xfrm>
          <a:off x="348276" y="264150"/>
          <a:ext cx="633849" cy="63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523B8F-05AC-4AFB-9772-04E16CFC131E}">
      <dsp:nvSpPr>
        <dsp:cNvPr id="0" name=""/>
        <dsp:cNvSpPr/>
      </dsp:nvSpPr>
      <dsp:spPr>
        <a:xfrm>
          <a:off x="1330403" y="5101"/>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Mild illness -- 81% patients </a:t>
          </a:r>
        </a:p>
      </dsp:txBody>
      <dsp:txXfrm>
        <a:off x="1330403" y="5101"/>
        <a:ext cx="5446783" cy="1187307"/>
      </dsp:txXfrm>
    </dsp:sp>
    <dsp:sp modelId="{4E7B045D-C49E-45C1-B10B-1F5E885DD3C4}">
      <dsp:nvSpPr>
        <dsp:cNvPr id="0" name=""/>
        <dsp:cNvSpPr/>
      </dsp:nvSpPr>
      <dsp:spPr>
        <a:xfrm>
          <a:off x="0" y="1489235"/>
          <a:ext cx="6797675" cy="11513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EC0A3-753D-40F1-BA2C-80200E149DB4}">
      <dsp:nvSpPr>
        <dsp:cNvPr id="0" name=""/>
        <dsp:cNvSpPr/>
      </dsp:nvSpPr>
      <dsp:spPr>
        <a:xfrm>
          <a:off x="348276" y="1748284"/>
          <a:ext cx="633849" cy="633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36C266-0373-4A3D-83EA-F3FE26FEB270}">
      <dsp:nvSpPr>
        <dsp:cNvPr id="0" name=""/>
        <dsp:cNvSpPr/>
      </dsp:nvSpPr>
      <dsp:spPr>
        <a:xfrm>
          <a:off x="1330403" y="1489235"/>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Severe illness ( Hypoxemia, &gt;50% lung involvement on imaging within 24 to 48 hours) --14% </a:t>
          </a:r>
        </a:p>
      </dsp:txBody>
      <dsp:txXfrm>
        <a:off x="1330403" y="1489235"/>
        <a:ext cx="5446783" cy="1187307"/>
      </dsp:txXfrm>
    </dsp:sp>
    <dsp:sp modelId="{8D7D4D89-AA98-438B-9FA7-53823EB5303D}">
      <dsp:nvSpPr>
        <dsp:cNvPr id="0" name=""/>
        <dsp:cNvSpPr/>
      </dsp:nvSpPr>
      <dsp:spPr>
        <a:xfrm>
          <a:off x="0" y="2973369"/>
          <a:ext cx="6797675" cy="11513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F1FD8-9CAE-4620-B100-4A33A725555E}">
      <dsp:nvSpPr>
        <dsp:cNvPr id="0" name=""/>
        <dsp:cNvSpPr/>
      </dsp:nvSpPr>
      <dsp:spPr>
        <a:xfrm>
          <a:off x="348276" y="3232418"/>
          <a:ext cx="633849" cy="633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45321-88AC-416B-BD02-FEC8D186AC85}">
      <dsp:nvSpPr>
        <dsp:cNvPr id="0" name=""/>
        <dsp:cNvSpPr/>
      </dsp:nvSpPr>
      <dsp:spPr>
        <a:xfrm>
          <a:off x="1330403" y="2973369"/>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Critical Disease (Respiratory failure, shock, multi-organ dysfunction syndrome) --5 percent</a:t>
          </a:r>
        </a:p>
      </dsp:txBody>
      <dsp:txXfrm>
        <a:off x="1330403" y="2973369"/>
        <a:ext cx="5446783" cy="1187307"/>
      </dsp:txXfrm>
    </dsp:sp>
    <dsp:sp modelId="{B8FD73D0-CEB7-4D99-BA3C-4DE06FB0A74D}">
      <dsp:nvSpPr>
        <dsp:cNvPr id="0" name=""/>
        <dsp:cNvSpPr/>
      </dsp:nvSpPr>
      <dsp:spPr>
        <a:xfrm>
          <a:off x="0" y="4457503"/>
          <a:ext cx="6797675" cy="11513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7D21A-E426-4832-A089-3463200A7094}">
      <dsp:nvSpPr>
        <dsp:cNvPr id="0" name=""/>
        <dsp:cNvSpPr/>
      </dsp:nvSpPr>
      <dsp:spPr>
        <a:xfrm>
          <a:off x="348276" y="4716552"/>
          <a:ext cx="633849" cy="633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BC73E3-D2CF-4887-836D-A6644C48A7F8}">
      <dsp:nvSpPr>
        <dsp:cNvPr id="0" name=""/>
        <dsp:cNvSpPr/>
      </dsp:nvSpPr>
      <dsp:spPr>
        <a:xfrm>
          <a:off x="1330403" y="4457503"/>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Overall case fatality rate --2.3 to 5%</a:t>
          </a:r>
        </a:p>
      </dsp:txBody>
      <dsp:txXfrm>
        <a:off x="1330403" y="4457503"/>
        <a:ext cx="5446783" cy="1187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C66F-2EAA-42BD-9D57-EBBBFD99A985}">
      <dsp:nvSpPr>
        <dsp:cNvPr id="0" name=""/>
        <dsp:cNvSpPr/>
      </dsp:nvSpPr>
      <dsp:spPr>
        <a:xfrm>
          <a:off x="1866403" y="3039"/>
          <a:ext cx="2161687" cy="21616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88B47-CCBE-4530-B66A-1B3DE86DBC29}">
      <dsp:nvSpPr>
        <dsp:cNvPr id="0" name=""/>
        <dsp:cNvSpPr/>
      </dsp:nvSpPr>
      <dsp:spPr>
        <a:xfrm>
          <a:off x="2327090" y="46372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B04AE-D325-4112-97F5-BE3D967DF86D}">
      <dsp:nvSpPr>
        <dsp:cNvPr id="0" name=""/>
        <dsp:cNvSpPr/>
      </dsp:nvSpPr>
      <dsp:spPr>
        <a:xfrm>
          <a:off x="1175371" y="2838040"/>
          <a:ext cx="35437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IN" sz="3200" kern="1200" cap="none">
              <a:latin typeface="Arial" panose="020B0604020202020204" pitchFamily="34" charset="0"/>
              <a:cs typeface="Arial" panose="020B0604020202020204" pitchFamily="34" charset="0"/>
            </a:rPr>
            <a:t>Chloroquine 500mg BD</a:t>
          </a:r>
          <a:endParaRPr lang="en-US" sz="3200" kern="1200" cap="none" dirty="0">
            <a:latin typeface="Arial" panose="020B0604020202020204" pitchFamily="34" charset="0"/>
            <a:cs typeface="Arial" panose="020B0604020202020204" pitchFamily="34" charset="0"/>
          </a:endParaRPr>
        </a:p>
      </dsp:txBody>
      <dsp:txXfrm>
        <a:off x="1175371" y="2838040"/>
        <a:ext cx="3543750" cy="945000"/>
      </dsp:txXfrm>
    </dsp:sp>
    <dsp:sp modelId="{B7D486D2-1140-4F00-BDF6-8B828445A4FB}">
      <dsp:nvSpPr>
        <dsp:cNvPr id="0" name=""/>
        <dsp:cNvSpPr/>
      </dsp:nvSpPr>
      <dsp:spPr>
        <a:xfrm>
          <a:off x="6030309" y="3039"/>
          <a:ext cx="2161687" cy="21616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7814B-8E16-40D8-9984-972F7F19199D}">
      <dsp:nvSpPr>
        <dsp:cNvPr id="0" name=""/>
        <dsp:cNvSpPr/>
      </dsp:nvSpPr>
      <dsp:spPr>
        <a:xfrm>
          <a:off x="6490996" y="46372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D518E-B450-4CE2-BB12-D9BF72FC0B27}">
      <dsp:nvSpPr>
        <dsp:cNvPr id="0" name=""/>
        <dsp:cNvSpPr/>
      </dsp:nvSpPr>
      <dsp:spPr>
        <a:xfrm>
          <a:off x="5339278" y="2838040"/>
          <a:ext cx="35437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IN" sz="3200" kern="1200" cap="none">
              <a:latin typeface="Arial" panose="020B0604020202020204" pitchFamily="34" charset="0"/>
              <a:cs typeface="Arial" panose="020B0604020202020204" pitchFamily="34" charset="0"/>
            </a:rPr>
            <a:t>Oseltamivir 150 mg BD</a:t>
          </a:r>
          <a:endParaRPr lang="en-US" sz="3200" kern="1200" cap="none" dirty="0">
            <a:latin typeface="Arial" panose="020B0604020202020204" pitchFamily="34" charset="0"/>
            <a:cs typeface="Arial" panose="020B0604020202020204" pitchFamily="34" charset="0"/>
          </a:endParaRPr>
        </a:p>
      </dsp:txBody>
      <dsp:txXfrm>
        <a:off x="5339278" y="2838040"/>
        <a:ext cx="3543750" cy="94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3538-9242-49EA-9872-89B202CAFD33}">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82F14-1CA4-4EE9-B91C-BE26C11E9665}">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F983D8-C91D-476D-80FC-6C705240C205}">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 Resolution of symptoms </a:t>
          </a:r>
        </a:p>
      </dsp:txBody>
      <dsp:txXfrm>
        <a:off x="1864015" y="689"/>
        <a:ext cx="4933659" cy="1613866"/>
      </dsp:txXfrm>
    </dsp:sp>
    <dsp:sp modelId="{5776AF3C-F391-46FE-B9AC-3376D723542C}">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1F0D3-5BD5-406A-903C-470093AF26B8}">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3CF075-0A4C-4153-A4BD-17CA1E20D8E1}">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 Radiological improvement </a:t>
          </a:r>
        </a:p>
      </dsp:txBody>
      <dsp:txXfrm>
        <a:off x="1864015" y="2018022"/>
        <a:ext cx="4933659" cy="1613866"/>
      </dsp:txXfrm>
    </dsp:sp>
    <dsp:sp modelId="{DA368B24-9368-4066-8730-3539F1FAAE89}">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926E1-DA64-434C-860C-495708EEE349}">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63810-BF33-4F60-B79E-D408819CEE04}">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 Documented virological clearance in 2 samples at least 24 hours apart</a:t>
          </a:r>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EC0D74-0C8C-4C06-9071-4C4C9B9BAEDC}" type="datetimeFigureOut">
              <a:rPr lang="en-IN" smtClean="0"/>
              <a:t>25-03-2020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887B0B-E2CF-49F8-8D2A-553499366B4E}"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6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0D74-0C8C-4C06-9071-4C4C9B9BAEDC}" type="datetimeFigureOut">
              <a:rPr lang="en-IN" smtClean="0"/>
              <a:t>25-03-2020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15630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0D74-0C8C-4C06-9071-4C4C9B9BAEDC}" type="datetimeFigureOut">
              <a:rPr lang="en-IN" smtClean="0"/>
              <a:t>25-03-2020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162867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0D74-0C8C-4C06-9071-4C4C9B9BAEDC}" type="datetimeFigureOut">
              <a:rPr lang="en-IN" smtClean="0"/>
              <a:t>25-03-2020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65747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EC0D74-0C8C-4C06-9071-4C4C9B9BAEDC}" type="datetimeFigureOut">
              <a:rPr lang="en-IN" smtClean="0"/>
              <a:t>25-03-2020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887B0B-E2CF-49F8-8D2A-553499366B4E}"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7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EC0D74-0C8C-4C06-9071-4C4C9B9BAEDC}" type="datetimeFigureOut">
              <a:rPr lang="en-IN" smtClean="0"/>
              <a:t>25-03-2020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283464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EC0D74-0C8C-4C06-9071-4C4C9B9BAEDC}" type="datetimeFigureOut">
              <a:rPr lang="en-IN" smtClean="0"/>
              <a:t>25-03-2020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410230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EC0D74-0C8C-4C06-9071-4C4C9B9BAEDC}" type="datetimeFigureOut">
              <a:rPr lang="en-IN" smtClean="0"/>
              <a:t>25-03-2020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171315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EC0D74-0C8C-4C06-9071-4C4C9B9BAEDC}" type="datetimeFigureOut">
              <a:rPr lang="en-IN" smtClean="0"/>
              <a:t>25-03-2020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370697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EC0D74-0C8C-4C06-9071-4C4C9B9BAEDC}" type="datetimeFigureOut">
              <a:rPr lang="en-IN" smtClean="0"/>
              <a:t>25-03-2020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87B0B-E2CF-49F8-8D2A-553499366B4E}" type="slidenum">
              <a:rPr lang="en-IN" smtClean="0"/>
              <a:t>‹#›</a:t>
            </a:fld>
            <a:endParaRPr lang="en-IN"/>
          </a:p>
        </p:txBody>
      </p:sp>
    </p:spTree>
    <p:extLst>
      <p:ext uri="{BB962C8B-B14F-4D97-AF65-F5344CB8AC3E}">
        <p14:creationId xmlns:p14="http://schemas.microsoft.com/office/powerpoint/2010/main" val="39173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C0D74-0C8C-4C06-9071-4C4C9B9BAEDC}" type="datetimeFigureOut">
              <a:rPr lang="en-IN" smtClean="0"/>
              <a:t>25-03-2020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887B0B-E2CF-49F8-8D2A-553499366B4E}" type="slidenum">
              <a:rPr lang="en-IN" smtClean="0"/>
              <a:t>‹#›</a:t>
            </a:fld>
            <a:endParaRPr lang="en-IN"/>
          </a:p>
        </p:txBody>
      </p:sp>
    </p:spTree>
    <p:extLst>
      <p:ext uri="{BB962C8B-B14F-4D97-AF65-F5344CB8AC3E}">
        <p14:creationId xmlns:p14="http://schemas.microsoft.com/office/powerpoint/2010/main" val="239690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EC0D74-0C8C-4C06-9071-4C4C9B9BAEDC}" type="datetimeFigureOut">
              <a:rPr lang="en-IN" smtClean="0"/>
              <a:t>25-03-2020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887B0B-E2CF-49F8-8D2A-553499366B4E}"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398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6FB3DA-1366-48B7-9AEF-4691ECC410D8}"/>
              </a:ext>
            </a:extLst>
          </p:cNvPr>
          <p:cNvSpPr>
            <a:spLocks noGrp="1"/>
          </p:cNvSpPr>
          <p:nvPr>
            <p:ph type="subTitle" idx="1"/>
          </p:nvPr>
        </p:nvSpPr>
        <p:spPr>
          <a:xfrm>
            <a:off x="1043776" y="4647644"/>
            <a:ext cx="10058400" cy="1143000"/>
          </a:xfrm>
        </p:spPr>
        <p:txBody>
          <a:bodyPr>
            <a:normAutofit lnSpcReduction="10000"/>
          </a:bodyPr>
          <a:lstStyle/>
          <a:p>
            <a:r>
              <a:rPr lang="en-IN" dirty="0">
                <a:solidFill>
                  <a:srgbClr val="FF0000"/>
                </a:solidFill>
              </a:rPr>
              <a:t> </a:t>
            </a:r>
            <a:r>
              <a:rPr lang="en-IN" sz="8000" b="1" dirty="0">
                <a:latin typeface="Arial" panose="020B0604020202020204" pitchFamily="34" charset="0"/>
                <a:cs typeface="Arial" panose="020B0604020202020204" pitchFamily="34" charset="0"/>
              </a:rPr>
              <a:t>COVID-19</a:t>
            </a:r>
          </a:p>
        </p:txBody>
      </p:sp>
      <p:pic>
        <p:nvPicPr>
          <p:cNvPr id="4" name="Picture 2" descr="C:\Users\Rajesh\Desktop\Capturebfhy.PNG">
            <a:extLst>
              <a:ext uri="{FF2B5EF4-FFF2-40B4-BE49-F238E27FC236}">
                <a16:creationId xmlns:a16="http://schemas.microsoft.com/office/drawing/2014/main" id="{15B43EF3-54D9-49CD-9006-D0D09329B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5" y="93305"/>
            <a:ext cx="11217902" cy="418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2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5B0F-32CB-4E6E-B41D-EDF4EB7336ED}"/>
              </a:ext>
            </a:extLst>
          </p:cNvPr>
          <p:cNvSpPr>
            <a:spLocks noGrp="1"/>
          </p:cNvSpPr>
          <p:nvPr>
            <p:ph type="title"/>
          </p:nvPr>
        </p:nvSpPr>
        <p:spPr>
          <a:xfrm>
            <a:off x="686218" y="352037"/>
            <a:ext cx="11505781" cy="1450757"/>
          </a:xfrm>
        </p:spPr>
        <p:txBody>
          <a:bodyPr/>
          <a:lstStyle/>
          <a:p>
            <a:r>
              <a:rPr lang="en-US" b="1" dirty="0">
                <a:latin typeface="Arial" panose="020B0604020202020204" pitchFamily="34" charset="0"/>
                <a:cs typeface="Arial" panose="020B0604020202020204" pitchFamily="34" charset="0"/>
              </a:rPr>
              <a:t>Recommendations for sample collection</a:t>
            </a: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70D74EE-C99E-49A7-B1F3-10796CCD33C3}"/>
              </a:ext>
            </a:extLst>
          </p:cNvPr>
          <p:cNvSpPr>
            <a:spLocks noGrp="1"/>
          </p:cNvSpPr>
          <p:nvPr>
            <p:ph idx="1"/>
          </p:nvPr>
        </p:nvSpPr>
        <p:spPr>
          <a:xfrm>
            <a:off x="394283" y="1845734"/>
            <a:ext cx="11476139" cy="4023360"/>
          </a:xfrm>
        </p:spPr>
        <p:txBody>
          <a:bodyPr>
            <a:normAutofit/>
          </a:bodyPr>
          <a:lstStyle/>
          <a:p>
            <a:pPr>
              <a:buFont typeface="Wingdings" panose="05000000000000000000" pitchFamily="2" charset="2"/>
              <a:buChar char="q"/>
            </a:pPr>
            <a:r>
              <a:rPr lang="en-US" dirty="0"/>
              <a:t> </a:t>
            </a:r>
            <a:r>
              <a:rPr lang="en-US" sz="2400" dirty="0">
                <a:latin typeface="Arial" panose="020B0604020202020204" pitchFamily="34" charset="0"/>
                <a:cs typeface="Arial" panose="020B0604020202020204" pitchFamily="34" charset="0"/>
              </a:rPr>
              <a:t>Collection of specimens to test for SARS-CoV-2 from the upper respiratory tract (nasopharyngeal and oropharyngeal swab) is the preferred method for diagnosis</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Induction of sputum collection is not recommended </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Bronchoscopy being an aerosol generating procedure has got the potential to trans </a:t>
            </a:r>
            <a:r>
              <a:rPr lang="en-US" sz="2400" dirty="0" err="1">
                <a:latin typeface="Arial" panose="020B0604020202020204" pitchFamily="34" charset="0"/>
                <a:cs typeface="Arial" panose="020B0604020202020204" pitchFamily="34" charset="0"/>
              </a:rPr>
              <a:t>mit</a:t>
            </a:r>
            <a:r>
              <a:rPr lang="en-US" sz="2400" dirty="0">
                <a:latin typeface="Arial" panose="020B0604020202020204" pitchFamily="34" charset="0"/>
                <a:cs typeface="Arial" panose="020B0604020202020204" pitchFamily="34" charset="0"/>
              </a:rPr>
              <a:t> infection to others. In view of this preferably avoid performing it and limit its usage clearing secretions/mucous plugs in intubated patients  </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7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2DE2-FBDA-4FE9-9A98-15468003887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Current recommended diagnostic modality for COVID-19</a:t>
            </a: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2770EE3-89C8-4011-BED5-1D257CF3D6A7}"/>
              </a:ext>
            </a:extLst>
          </p:cNvPr>
          <p:cNvSpPr>
            <a:spLocks noGrp="1"/>
          </p:cNvSpPr>
          <p:nvPr>
            <p:ph idx="1"/>
          </p:nvPr>
        </p:nvSpPr>
        <p:spPr>
          <a:xfrm>
            <a:off x="687897" y="1845734"/>
            <a:ext cx="10467783" cy="4437620"/>
          </a:xfrm>
        </p:spPr>
        <p:txBody>
          <a:bodyPr>
            <a:normAutofit/>
          </a:bodyPr>
          <a:lstStyle/>
          <a:p>
            <a:pPr>
              <a:buFont typeface="Wingdings" panose="05000000000000000000" pitchFamily="2" charset="2"/>
              <a:buChar char="q"/>
            </a:pPr>
            <a:r>
              <a:rPr lang="en-US" dirty="0"/>
              <a:t> </a:t>
            </a:r>
            <a:r>
              <a:rPr lang="en-US" sz="2400" dirty="0">
                <a:latin typeface="Arial" panose="020B0604020202020204" pitchFamily="34" charset="0"/>
                <a:cs typeface="Arial" panose="020B0604020202020204" pitchFamily="34" charset="0"/>
              </a:rPr>
              <a:t>SARS-CoV-2 RNA is detected by polymerase chain reaction (RT-PCR)</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Results are generally available within a few hours to 2 days </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A single positive test should be confirmed by a second RT-PCR assay targeting a different SARS-CoV-2 gene </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If initial testing is negative but the suspicion for COVID-19 remains, the WHO recommends re-sampling and testing from multiple respiratory tract sites </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For safety reasons, specimens from a patient with suspected or documented COVID-19 should not be submitted for viral culture. </a:t>
            </a: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 Samples should also be tested for other viral/bacterial pathogens.</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9A4B41-A588-42A5-9C6D-21152177E3A3}"/>
              </a:ext>
            </a:extLst>
          </p:cNvPr>
          <p:cNvSpPr>
            <a:spLocks noGrp="1"/>
          </p:cNvSpPr>
          <p:nvPr>
            <p:ph type="title"/>
          </p:nvPr>
        </p:nvSpPr>
        <p:spPr>
          <a:xfrm>
            <a:off x="492370" y="516835"/>
            <a:ext cx="3084844" cy="2103875"/>
          </a:xfrm>
        </p:spPr>
        <p:txBody>
          <a:bodyPr>
            <a:normAutofit/>
          </a:bodyPr>
          <a:lstStyle/>
          <a:p>
            <a:r>
              <a:rPr lang="en-IN" sz="3600" b="1">
                <a:solidFill>
                  <a:srgbClr val="FFFFFF"/>
                </a:solidFill>
                <a:latin typeface="Arial" panose="020B0604020202020204" pitchFamily="34" charset="0"/>
                <a:cs typeface="Arial" panose="020B0604020202020204" pitchFamily="34" charset="0"/>
              </a:rPr>
              <a:t>Whom to test?</a:t>
            </a:r>
          </a:p>
        </p:txBody>
      </p:sp>
      <p:pic>
        <p:nvPicPr>
          <p:cNvPr id="6" name="Content Placeholder 5">
            <a:extLst>
              <a:ext uri="{FF2B5EF4-FFF2-40B4-BE49-F238E27FC236}">
                <a16:creationId xmlns:a16="http://schemas.microsoft.com/office/drawing/2014/main" id="{1A848F32-0DF5-48DD-9ED2-B9A91BD50834}"/>
              </a:ext>
            </a:extLst>
          </p:cNvPr>
          <p:cNvPicPr>
            <a:picLocks noGrp="1" noChangeAspect="1"/>
          </p:cNvPicPr>
          <p:nvPr>
            <p:ph idx="1"/>
          </p:nvPr>
        </p:nvPicPr>
        <p:blipFill>
          <a:blip r:embed="rId2"/>
          <a:stretch>
            <a:fillRect/>
          </a:stretch>
        </p:blipFill>
        <p:spPr>
          <a:xfrm>
            <a:off x="492370" y="2687217"/>
            <a:ext cx="3084844" cy="2506290"/>
          </a:xfrm>
          <a:prstGeom prst="rect">
            <a:avLst/>
          </a:prstGeom>
        </p:spPr>
      </p:pic>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1E0F23CC-32B0-4389-BCED-FB21EA5C1C37}"/>
              </a:ext>
            </a:extLst>
          </p:cNvPr>
          <p:cNvPicPr>
            <a:picLocks noChangeAspect="1"/>
          </p:cNvPicPr>
          <p:nvPr/>
        </p:nvPicPr>
        <p:blipFill rotWithShape="1">
          <a:blip r:embed="rId3"/>
          <a:srcRect l="23571" t="7220" r="25284" b="46158"/>
          <a:stretch/>
        </p:blipFill>
        <p:spPr>
          <a:xfrm>
            <a:off x="4742017" y="690465"/>
            <a:ext cx="6798082" cy="50478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5427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7D2F75-DCA1-4525-9DEA-93003EAF51F0}"/>
              </a:ext>
            </a:extLst>
          </p:cNvPr>
          <p:cNvSpPr>
            <a:spLocks noGrp="1"/>
          </p:cNvSpPr>
          <p:nvPr>
            <p:ph type="title"/>
          </p:nvPr>
        </p:nvSpPr>
        <p:spPr>
          <a:xfrm>
            <a:off x="492370" y="516835"/>
            <a:ext cx="3433678" cy="2103875"/>
          </a:xfrm>
        </p:spPr>
        <p:txBody>
          <a:bodyPr>
            <a:normAutofit/>
          </a:bodyPr>
          <a:lstStyle/>
          <a:p>
            <a:r>
              <a:rPr lang="en-IN">
                <a:solidFill>
                  <a:srgbClr val="FFFFFF"/>
                </a:solidFill>
                <a:latin typeface="Arial" panose="020B0604020202020204" pitchFamily="34" charset="0"/>
                <a:cs typeface="Arial" panose="020B0604020202020204" pitchFamily="34" charset="0"/>
              </a:rPr>
              <a:t>Prophylaxis</a:t>
            </a:r>
            <a:endParaRPr lang="en-IN" dirty="0">
              <a:solidFill>
                <a:srgbClr val="FFFFFF"/>
              </a:solidFill>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19D6388A-94EB-4B82-8F0C-57CBD3C4928F}"/>
              </a:ext>
            </a:extLst>
          </p:cNvPr>
          <p:cNvPicPr>
            <a:picLocks noGrp="1" noChangeAspect="1"/>
          </p:cNvPicPr>
          <p:nvPr>
            <p:ph idx="1"/>
          </p:nvPr>
        </p:nvPicPr>
        <p:blipFill>
          <a:blip r:embed="rId2"/>
          <a:stretch>
            <a:fillRect/>
          </a:stretch>
        </p:blipFill>
        <p:spPr>
          <a:xfrm>
            <a:off x="800894" y="2799184"/>
            <a:ext cx="2792698" cy="2446710"/>
          </a:xfrm>
          <a:prstGeom prst="rect">
            <a:avLst/>
          </a:prstGeom>
        </p:spPr>
      </p:pic>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5F9C50A3-CBFD-46E9-96FF-979BB4BE2D83}"/>
              </a:ext>
            </a:extLst>
          </p:cNvPr>
          <p:cNvPicPr>
            <a:picLocks noChangeAspect="1"/>
          </p:cNvPicPr>
          <p:nvPr/>
        </p:nvPicPr>
        <p:blipFill rotWithShape="1">
          <a:blip r:embed="rId3"/>
          <a:srcRect l="31258" t="15106" r="28628" b="47154"/>
          <a:stretch/>
        </p:blipFill>
        <p:spPr>
          <a:xfrm>
            <a:off x="5004798" y="420624"/>
            <a:ext cx="6694832" cy="59618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931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911C-8AB6-49E0-8FF4-D0083D7A8FBD}"/>
              </a:ext>
            </a:extLst>
          </p:cNvPr>
          <p:cNvSpPr>
            <a:spLocks noGrp="1"/>
          </p:cNvSpPr>
          <p:nvPr>
            <p:ph type="title"/>
          </p:nvPr>
        </p:nvSpPr>
        <p:spPr>
          <a:xfrm>
            <a:off x="1097280" y="286603"/>
            <a:ext cx="10058400" cy="1450757"/>
          </a:xfrm>
        </p:spPr>
        <p:txBody>
          <a:bodyPr>
            <a:normAutofit/>
          </a:bodyPr>
          <a:lstStyle/>
          <a:p>
            <a:r>
              <a:rPr lang="en-IN" b="1">
                <a:latin typeface="Arial" panose="020B0604020202020204" pitchFamily="34" charset="0"/>
                <a:cs typeface="Arial" panose="020B0604020202020204" pitchFamily="34" charset="0"/>
              </a:rPr>
              <a:t>Treatment</a:t>
            </a:r>
            <a:endParaRPr lang="en-IN" b="1" dirty="0">
              <a:latin typeface="Arial" panose="020B0604020202020204" pitchFamily="34" charset="0"/>
              <a:cs typeface="Arial" panose="020B0604020202020204" pitchFamily="34" charset="0"/>
            </a:endParaRPr>
          </a:p>
        </p:txBody>
      </p:sp>
      <p:graphicFrame>
        <p:nvGraphicFramePr>
          <p:cNvPr id="21" name="Content Placeholder 2">
            <a:extLst>
              <a:ext uri="{FF2B5EF4-FFF2-40B4-BE49-F238E27FC236}">
                <a16:creationId xmlns:a16="http://schemas.microsoft.com/office/drawing/2014/main" id="{1CF73476-886C-4BD8-A772-AD685AB5EE1C}"/>
              </a:ext>
            </a:extLst>
          </p:cNvPr>
          <p:cNvGraphicFramePr>
            <a:graphicFrameLocks noGrp="1"/>
          </p:cNvGraphicFramePr>
          <p:nvPr>
            <p:ph idx="1"/>
            <p:extLst>
              <p:ext uri="{D42A27DB-BD31-4B8C-83A1-F6EECF244321}">
                <p14:modId xmlns:p14="http://schemas.microsoft.com/office/powerpoint/2010/main" val="426047719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18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77D-7319-4D86-8507-DC811E2E2713}"/>
              </a:ext>
            </a:extLst>
          </p:cNvPr>
          <p:cNvSpPr>
            <a:spLocks noGrp="1"/>
          </p:cNvSpPr>
          <p:nvPr>
            <p:ph type="title"/>
          </p:nvPr>
        </p:nvSpPr>
        <p:spPr/>
        <p:txBody>
          <a:bodyPr/>
          <a:lstStyle/>
          <a:p>
            <a:r>
              <a:rPr lang="en-IN" b="1">
                <a:latin typeface="Arial" panose="020B0604020202020204" pitchFamily="34" charset="0"/>
                <a:cs typeface="Arial" panose="020B0604020202020204" pitchFamily="34" charset="0"/>
              </a:rPr>
              <a:t>Chloroquine/hydroxychloroquine</a:t>
            </a: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52D8DA-14A3-4401-8480-1A101B033748}"/>
              </a:ext>
            </a:extLst>
          </p:cNvPr>
          <p:cNvSpPr>
            <a:spLocks noGrp="1"/>
          </p:cNvSpPr>
          <p:nvPr>
            <p:ph idx="1"/>
          </p:nvPr>
        </p:nvSpPr>
        <p:spPr/>
        <p:txBody>
          <a:bodyPr/>
          <a:lstStyle/>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Proposed mechanism- Hampers the low pH dependant steps of viral replication </a:t>
            </a:r>
          </a:p>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No renal or hepatic dose adjustments necessary </a:t>
            </a:r>
          </a:p>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Has been even proposed for prophylaxis- however lacks evidence </a:t>
            </a:r>
          </a:p>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Side effects: QT prolongation </a:t>
            </a:r>
          </a:p>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Dose (Adult) : 400mg PO Q12h x 1 day, 200mg PO Q12h x 4 days </a:t>
            </a:r>
          </a:p>
          <a:p>
            <a:pPr>
              <a:buFont typeface="Wingdings" panose="05000000000000000000" pitchFamily="2" charset="2"/>
              <a:buChar char="v"/>
            </a:pPr>
            <a:r>
              <a:rPr lang="en-IN" sz="2400" dirty="0">
                <a:latin typeface="Arial" panose="020B0604020202020204" pitchFamily="34" charset="0"/>
                <a:cs typeface="Arial" panose="020B0604020202020204" pitchFamily="34" charset="0"/>
              </a:rPr>
              <a:t> </a:t>
            </a:r>
            <a:r>
              <a:rPr lang="en-IN" sz="2400" dirty="0" err="1">
                <a:latin typeface="Arial" panose="020B0604020202020204" pitchFamily="34" charset="0"/>
                <a:cs typeface="Arial" panose="020B0604020202020204" pitchFamily="34" charset="0"/>
              </a:rPr>
              <a:t>Pediatric</a:t>
            </a:r>
            <a:r>
              <a:rPr lang="en-IN" sz="2400" dirty="0">
                <a:latin typeface="Arial" panose="020B0604020202020204" pitchFamily="34" charset="0"/>
                <a:cs typeface="Arial" panose="020B0604020202020204" pitchFamily="34" charset="0"/>
              </a:rPr>
              <a:t>: 6.5mg/kg/DOSE PO q12h x 1 day, then 3.25mg/kg/DOSE PO q12h x • 4 days (up to adult maximum dose)</a:t>
            </a:r>
          </a:p>
        </p:txBody>
      </p:sp>
    </p:spTree>
    <p:extLst>
      <p:ext uri="{BB962C8B-B14F-4D97-AF65-F5344CB8AC3E}">
        <p14:creationId xmlns:p14="http://schemas.microsoft.com/office/powerpoint/2010/main" val="160138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A3E0DF-EBF5-4F0F-82DE-987A65823F2D}"/>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Arial" panose="020B0604020202020204" pitchFamily="34" charset="0"/>
                <a:cs typeface="Arial" panose="020B0604020202020204" pitchFamily="34" charset="0"/>
              </a:rPr>
              <a:t>When to discharge patient ??</a:t>
            </a:r>
            <a:endParaRPr lang="en-IN" sz="3600">
              <a:solidFill>
                <a:srgbClr val="FFFFFF"/>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F62E3C5-9A26-4C8C-B2E8-EBE7A0BACF33}"/>
              </a:ext>
            </a:extLst>
          </p:cNvPr>
          <p:cNvGraphicFramePr>
            <a:graphicFrameLocks noGrp="1"/>
          </p:cNvGraphicFramePr>
          <p:nvPr>
            <p:ph idx="1"/>
            <p:extLst>
              <p:ext uri="{D42A27DB-BD31-4B8C-83A1-F6EECF244321}">
                <p14:modId xmlns:p14="http://schemas.microsoft.com/office/powerpoint/2010/main" val="79782060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74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42DDB4-EF44-4127-AA55-DAC65097296B}"/>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panose="020B0604020202020204" pitchFamily="34" charset="0"/>
                <a:cs typeface="Arial" panose="020B0604020202020204" pitchFamily="34" charset="0"/>
              </a:rPr>
              <a:t>Conclusion</a:t>
            </a:r>
            <a:endParaRPr lang="en-IN" sz="3600" b="1">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200EF45-F23E-4153-9B36-6488A7B6D57F}"/>
              </a:ext>
            </a:extLst>
          </p:cNvPr>
          <p:cNvSpPr>
            <a:spLocks noGrp="1"/>
          </p:cNvSpPr>
          <p:nvPr>
            <p:ph idx="1"/>
          </p:nvPr>
        </p:nvSpPr>
        <p:spPr>
          <a:xfrm>
            <a:off x="4390682" y="234176"/>
            <a:ext cx="7630333" cy="6623824"/>
          </a:xfrm>
        </p:spPr>
        <p:txBody>
          <a:bodyPr anchor="ctr">
            <a:normAutofit/>
          </a:bodyPr>
          <a:lstStyle/>
          <a:p>
            <a:pPr>
              <a:buFont typeface="Wingdings" panose="05000000000000000000" pitchFamily="2" charset="2"/>
              <a:buChar char="v"/>
            </a:pPr>
            <a:r>
              <a:rPr lang="en-US" dirty="0"/>
              <a:t>  </a:t>
            </a:r>
            <a:r>
              <a:rPr lang="en-US" sz="2400" dirty="0">
                <a:latin typeface="Arial" panose="020B0604020202020204" pitchFamily="34" charset="0"/>
                <a:cs typeface="Arial" panose="020B0604020202020204" pitchFamily="34" charset="0"/>
              </a:rPr>
              <a:t>Corona virus disease 2019 (COVID-19) was reported as cluster of disease in China in December 2019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It has since spread to all continents except Antarctica and WHO declared COVID-19 as a pandemic.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Elderly persons with co-morbidities are more affected</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It spreads mainly via Respiratory droplets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Pneumonia is the most common complication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Severe cases have a mortality rate of 2.3 to 5%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Presently there is no standardized treatment or vaccine available for COVID-10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Containment and prevention is the best option.</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0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ED3C06-D18F-4666-BFCB-30457F8E19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BB32A3D-C40D-40C5-89B4-E190430E3784}"/>
              </a:ext>
            </a:extLst>
          </p:cNvPr>
          <p:cNvSpPr>
            <a:spLocks noGrp="1"/>
          </p:cNvSpPr>
          <p:nvPr>
            <p:ph type="body" idx="1"/>
          </p:nvPr>
        </p:nvSpPr>
        <p:spPr/>
        <p:txBody>
          <a:bodyPr>
            <a:normAutofit/>
          </a:bodyPr>
          <a:lstStyle/>
          <a:p>
            <a:r>
              <a:rPr lang="en-IN" sz="6000" dirty="0">
                <a:latin typeface="Arial" panose="020B0604020202020204" pitchFamily="34" charset="0"/>
                <a:cs typeface="Arial" panose="020B0604020202020204" pitchFamily="34" charset="0"/>
              </a:rPr>
              <a:t>Thanks</a:t>
            </a:r>
          </a:p>
        </p:txBody>
      </p:sp>
    </p:spTree>
    <p:extLst>
      <p:ext uri="{BB962C8B-B14F-4D97-AF65-F5344CB8AC3E}">
        <p14:creationId xmlns:p14="http://schemas.microsoft.com/office/powerpoint/2010/main" val="294298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416E-13FC-45BB-813E-A2D117E8386D}"/>
              </a:ext>
            </a:extLst>
          </p:cNvPr>
          <p:cNvSpPr>
            <a:spLocks noGrp="1"/>
          </p:cNvSpPr>
          <p:nvPr>
            <p:ph type="title"/>
          </p:nvPr>
        </p:nvSpPr>
        <p:spPr/>
        <p:txBody>
          <a:bodyPr/>
          <a:lstStyle/>
          <a:p>
            <a:r>
              <a:rPr lang="en-IN" b="1">
                <a:latin typeface="Arial" panose="020B0604020202020204" pitchFamily="34" charset="0"/>
                <a:cs typeface="Arial" panose="020B0604020202020204" pitchFamily="34" charset="0"/>
              </a:rPr>
              <a:t>Introduction</a:t>
            </a: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9E23AD-5262-4472-A6C3-E38DA916CE82}"/>
              </a:ext>
            </a:extLst>
          </p:cNvPr>
          <p:cNvSpPr>
            <a:spLocks noGrp="1"/>
          </p:cNvSpPr>
          <p:nvPr>
            <p:ph idx="1"/>
          </p:nvPr>
        </p:nvSpPr>
        <p:spPr>
          <a:xfrm>
            <a:off x="553673" y="1845734"/>
            <a:ext cx="11274804" cy="4023360"/>
          </a:xfrm>
        </p:spPr>
        <p:txBody>
          <a:bodyPr/>
          <a:lstStyle/>
          <a:p>
            <a:pPr>
              <a:buFont typeface="Wingdings" panose="05000000000000000000" pitchFamily="2" charset="2"/>
              <a:buChar char="v"/>
            </a:pPr>
            <a:r>
              <a:rPr lang="en-US" sz="2400">
                <a:latin typeface="Arial" panose="020B0604020202020204" pitchFamily="34" charset="0"/>
                <a:cs typeface="Arial" panose="020B0604020202020204" pitchFamily="34" charset="0"/>
              </a:rPr>
              <a:t>Corona virus comprises of a large family of viruses that are common in human beings as well animals (camels, cattle, cats, and bats). </a:t>
            </a:r>
          </a:p>
          <a:p>
            <a:pPr>
              <a:buFont typeface="Wingdings" panose="05000000000000000000" pitchFamily="2" charset="2"/>
              <a:buChar char="v"/>
            </a:pPr>
            <a:r>
              <a:rPr lang="en-US" sz="2400">
                <a:latin typeface="Arial" panose="020B0604020202020204" pitchFamily="34" charset="0"/>
                <a:cs typeface="Arial" panose="020B0604020202020204" pitchFamily="34" charset="0"/>
              </a:rPr>
              <a:t>There are seven different strains of corona virus</a:t>
            </a:r>
            <a:r>
              <a:rPr lang="en-US"/>
              <a:t>.</a:t>
            </a:r>
          </a:p>
          <a:p>
            <a:pPr>
              <a:buFont typeface="Wingdings" panose="05000000000000000000" pitchFamily="2" charset="2"/>
              <a:buChar char="v"/>
            </a:pPr>
            <a:r>
              <a:rPr lang="en-US" sz="2400">
                <a:latin typeface="Arial" panose="020B0604020202020204" pitchFamily="34" charset="0"/>
                <a:cs typeface="Arial" panose="020B0604020202020204" pitchFamily="34" charset="0"/>
              </a:rPr>
              <a:t>Sometimes corona virus from animals infect people and spread further via human to human transmission such as with MERS-CoV, SARS-CoV, and now with this COVID 19 (Corona disease 2019). </a:t>
            </a:r>
          </a:p>
          <a:p>
            <a:pPr>
              <a:buFont typeface="Wingdings" panose="05000000000000000000" pitchFamily="2" charset="2"/>
              <a:buChar char="v"/>
            </a:pPr>
            <a:r>
              <a:rPr lang="en-US" sz="2400">
                <a:latin typeface="Arial" panose="020B0604020202020204" pitchFamily="34" charset="0"/>
                <a:cs typeface="Arial" panose="020B0604020202020204" pitchFamily="34" charset="0"/>
              </a:rPr>
              <a:t>The virus that causes COVID-19 is designated severe acute respiratory syndrome corona virus 2 (SARS-CoV-2); previously, referred to as 2019-nCoV.</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6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15F0BE-DF7E-43F9-B526-99EE869E7577}"/>
              </a:ext>
            </a:extLst>
          </p:cNvPr>
          <p:cNvSpPr>
            <a:spLocks noGrp="1"/>
          </p:cNvSpPr>
          <p:nvPr>
            <p:ph type="title"/>
          </p:nvPr>
        </p:nvSpPr>
        <p:spPr>
          <a:xfrm>
            <a:off x="492370" y="516835"/>
            <a:ext cx="3084844" cy="5772840"/>
          </a:xfrm>
        </p:spPr>
        <p:txBody>
          <a:bodyPr anchor="ctr">
            <a:normAutofit/>
          </a:bodyPr>
          <a:lstStyle/>
          <a:p>
            <a:r>
              <a:rPr lang="en-IN" sz="3600" b="1">
                <a:solidFill>
                  <a:srgbClr val="FFFFFF"/>
                </a:solidFill>
                <a:latin typeface="Arial" panose="020B0604020202020204" pitchFamily="34" charset="0"/>
                <a:cs typeface="Arial" panose="020B0604020202020204" pitchFamily="34" charset="0"/>
              </a:rPr>
              <a:t>Transmission</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B54438E-39E2-4651-917C-5604D63E98CC}"/>
              </a:ext>
            </a:extLst>
          </p:cNvPr>
          <p:cNvGraphicFramePr>
            <a:graphicFrameLocks noGrp="1"/>
          </p:cNvGraphicFramePr>
          <p:nvPr>
            <p:ph idx="1"/>
            <p:extLst>
              <p:ext uri="{D42A27DB-BD31-4B8C-83A1-F6EECF244321}">
                <p14:modId xmlns:p14="http://schemas.microsoft.com/office/powerpoint/2010/main" val="27779960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25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79-ED82-498C-8231-B17B1973A220}"/>
              </a:ext>
            </a:extLst>
          </p:cNvPr>
          <p:cNvSpPr>
            <a:spLocks noGrp="1"/>
          </p:cNvSpPr>
          <p:nvPr>
            <p:ph type="title"/>
          </p:nvPr>
        </p:nvSpPr>
        <p:spPr>
          <a:xfrm>
            <a:off x="1097280" y="286603"/>
            <a:ext cx="10058400" cy="1450757"/>
          </a:xfrm>
        </p:spPr>
        <p:txBody>
          <a:bodyPr>
            <a:normAutofit/>
          </a:bodyPr>
          <a:lstStyle/>
          <a:p>
            <a:r>
              <a:rPr lang="en-IN" b="1">
                <a:latin typeface="Arial" panose="020B0604020202020204" pitchFamily="34" charset="0"/>
                <a:cs typeface="Arial" panose="020B0604020202020204" pitchFamily="34" charset="0"/>
              </a:rPr>
              <a:t>Clinical Features</a:t>
            </a:r>
            <a:endParaRPr lang="en-IN" b="1" dirty="0">
              <a:latin typeface="Arial" panose="020B0604020202020204" pitchFamily="34" charset="0"/>
              <a:cs typeface="Arial" panose="020B0604020202020204" pitchFamily="34" charset="0"/>
            </a:endParaRPr>
          </a:p>
        </p:txBody>
      </p:sp>
      <p:pic>
        <p:nvPicPr>
          <p:cNvPr id="7" name="Graphic 6" descr="Skeleton">
            <a:extLst>
              <a:ext uri="{FF2B5EF4-FFF2-40B4-BE49-F238E27FC236}">
                <a16:creationId xmlns:a16="http://schemas.microsoft.com/office/drawing/2014/main" id="{D294C42F-2FAC-4368-B36A-F3C811AA66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16" name="Content Placeholder 2">
            <a:extLst>
              <a:ext uri="{FF2B5EF4-FFF2-40B4-BE49-F238E27FC236}">
                <a16:creationId xmlns:a16="http://schemas.microsoft.com/office/drawing/2014/main" id="{9D02CA14-8632-4F62-9D99-09DB5F879979}"/>
              </a:ext>
            </a:extLst>
          </p:cNvPr>
          <p:cNvSpPr>
            <a:spLocks noGrp="1"/>
          </p:cNvSpPr>
          <p:nvPr>
            <p:ph idx="1"/>
          </p:nvPr>
        </p:nvSpPr>
        <p:spPr>
          <a:xfrm>
            <a:off x="4639733" y="1845734"/>
            <a:ext cx="6515947" cy="4023360"/>
          </a:xfrm>
        </p:spPr>
        <p:txBody>
          <a:bodyPr>
            <a:normAutofit/>
          </a:bodyPr>
          <a:lstStyle/>
          <a:p>
            <a:pPr marL="0" indent="0">
              <a:buNone/>
            </a:pPr>
            <a:r>
              <a:rPr lang="en-IN" sz="1900" b="1" dirty="0">
                <a:latin typeface="Arial" panose="020B0604020202020204" pitchFamily="34" charset="0"/>
                <a:cs typeface="Arial" panose="020B0604020202020204" pitchFamily="34" charset="0"/>
              </a:rPr>
              <a:t>Incubation period-</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presumed to be between 2 to 14 days after exposure, with most cases occurring within 5 days after exposure </a:t>
            </a:r>
          </a:p>
          <a:p>
            <a:pPr marL="0" indent="0">
              <a:buNone/>
            </a:pPr>
            <a:r>
              <a:rPr lang="en-US" sz="1900" b="1" dirty="0">
                <a:latin typeface="Arial" panose="020B0604020202020204" pitchFamily="34" charset="0"/>
                <a:cs typeface="Arial" panose="020B0604020202020204" pitchFamily="34" charset="0"/>
              </a:rPr>
              <a:t>Age affected </a:t>
            </a:r>
            <a:r>
              <a:rPr lang="en-US" sz="1900" dirty="0">
                <a:latin typeface="Arial" panose="020B0604020202020204" pitchFamily="34" charset="0"/>
                <a:cs typeface="Arial" panose="020B0604020202020204" pitchFamily="34" charset="0"/>
              </a:rPr>
              <a:t>-Mostly middle aged (&gt;30 years) and elderly and symptomatic infection in children appears to be uncommon, and when it occurs, it is usually mild </a:t>
            </a:r>
          </a:p>
          <a:p>
            <a:pPr marL="0" indent="0">
              <a:buNone/>
            </a:pPr>
            <a:r>
              <a:rPr lang="en-IN" sz="1900" b="1" dirty="0">
                <a:latin typeface="Arial" panose="020B0604020202020204" pitchFamily="34" charset="0"/>
                <a:cs typeface="Arial" panose="020B0604020202020204" pitchFamily="34" charset="0"/>
              </a:rPr>
              <a:t>Clinical </a:t>
            </a:r>
            <a:r>
              <a:rPr lang="en-IN" sz="1900" b="1" dirty="0" err="1">
                <a:latin typeface="Arial" panose="020B0604020202020204" pitchFamily="34" charset="0"/>
                <a:cs typeface="Arial" panose="020B0604020202020204" pitchFamily="34" charset="0"/>
              </a:rPr>
              <a:t>Presentation:Common</a:t>
            </a:r>
            <a:r>
              <a:rPr lang="en-IN" sz="1900" b="1" dirty="0">
                <a:latin typeface="Arial" panose="020B0604020202020204" pitchFamily="34" charset="0"/>
                <a:cs typeface="Arial" panose="020B0604020202020204" pitchFamily="34" charset="0"/>
              </a:rPr>
              <a:t> clinical features </a:t>
            </a:r>
            <a:r>
              <a:rPr lang="en-US" sz="1900" dirty="0">
                <a:latin typeface="Arial" panose="020B0604020202020204" pitchFamily="34" charset="0"/>
                <a:cs typeface="Arial" panose="020B0604020202020204" pitchFamily="34" charset="0"/>
              </a:rPr>
              <a:t>•Fever in 88% •Fatigue in 38% •Dry cough in 67% •Myalgias in 14.9% •Dyspnea in 18.7%</a:t>
            </a:r>
          </a:p>
          <a:p>
            <a:pPr marL="0" indent="0">
              <a:buNone/>
            </a:pPr>
            <a:r>
              <a:rPr lang="en-IN" sz="1900" b="1" dirty="0">
                <a:latin typeface="Arial" panose="020B0604020202020204" pitchFamily="34" charset="0"/>
                <a:cs typeface="Arial" panose="020B0604020202020204" pitchFamily="34" charset="0"/>
              </a:rPr>
              <a:t>Other symptoms </a:t>
            </a:r>
            <a:r>
              <a:rPr lang="en-IN" sz="1900" dirty="0">
                <a:latin typeface="Arial" panose="020B0604020202020204" pitchFamily="34" charset="0"/>
                <a:cs typeface="Arial" panose="020B0604020202020204" pitchFamily="34" charset="0"/>
              </a:rPr>
              <a:t>•Headache •Sore throat •</a:t>
            </a:r>
            <a:r>
              <a:rPr lang="en-IN" sz="1900" dirty="0" err="1">
                <a:latin typeface="Arial" panose="020B0604020202020204" pitchFamily="34" charset="0"/>
                <a:cs typeface="Arial" panose="020B0604020202020204" pitchFamily="34" charset="0"/>
              </a:rPr>
              <a:t>Rhinorrhea</a:t>
            </a:r>
            <a:r>
              <a:rPr lang="en-IN" sz="1900" dirty="0">
                <a:latin typeface="Arial" panose="020B0604020202020204" pitchFamily="34" charset="0"/>
                <a:cs typeface="Arial" panose="020B0604020202020204" pitchFamily="34" charset="0"/>
              </a:rPr>
              <a:t> •Gastrointestinal symptoms</a:t>
            </a:r>
            <a:endParaRPr lang="en-US" sz="1900" dirty="0">
              <a:latin typeface="Arial" panose="020B0604020202020204" pitchFamily="34" charset="0"/>
              <a:cs typeface="Arial" panose="020B0604020202020204" pitchFamily="34" charset="0"/>
            </a:endParaRPr>
          </a:p>
          <a:p>
            <a:pPr marL="0" indent="0">
              <a:buNone/>
            </a:pPr>
            <a:endParaRPr lang="en-IN" sz="1900" dirty="0">
              <a:latin typeface="Arial" panose="020B0604020202020204" pitchFamily="34" charset="0"/>
              <a:cs typeface="Arial" panose="020B0604020202020204" pitchFamily="34" charset="0"/>
            </a:endParaRPr>
          </a:p>
          <a:p>
            <a:pPr marL="0" indent="0">
              <a:buNone/>
            </a:pPr>
            <a:endParaRPr lang="en-IN" sz="1900" dirty="0"/>
          </a:p>
        </p:txBody>
      </p:sp>
    </p:spTree>
    <p:extLst>
      <p:ext uri="{BB962C8B-B14F-4D97-AF65-F5344CB8AC3E}">
        <p14:creationId xmlns:p14="http://schemas.microsoft.com/office/powerpoint/2010/main" val="42266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0F73A5-2B56-49C1-BECF-E0C8633FA674}"/>
              </a:ext>
            </a:extLst>
          </p:cNvPr>
          <p:cNvSpPr>
            <a:spLocks noGrp="1"/>
          </p:cNvSpPr>
          <p:nvPr>
            <p:ph type="title"/>
          </p:nvPr>
        </p:nvSpPr>
        <p:spPr>
          <a:xfrm>
            <a:off x="492370" y="516835"/>
            <a:ext cx="3084844" cy="5772840"/>
          </a:xfrm>
        </p:spPr>
        <p:txBody>
          <a:bodyPr anchor="ctr">
            <a:normAutofit/>
          </a:bodyPr>
          <a:lstStyle/>
          <a:p>
            <a:r>
              <a:rPr lang="en-IN" sz="3600" b="1">
                <a:solidFill>
                  <a:srgbClr val="FFFFFF"/>
                </a:solidFill>
                <a:latin typeface="Arial" panose="020B0604020202020204" pitchFamily="34" charset="0"/>
                <a:cs typeface="Arial" panose="020B0604020202020204" pitchFamily="34" charset="0"/>
              </a:rPr>
              <a:t>Spectrum of illness severity</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6231284-6060-4C43-AD09-A0DF932BD36D}"/>
              </a:ext>
            </a:extLst>
          </p:cNvPr>
          <p:cNvGraphicFramePr>
            <a:graphicFrameLocks noGrp="1"/>
          </p:cNvGraphicFramePr>
          <p:nvPr>
            <p:ph idx="1"/>
            <p:extLst>
              <p:ext uri="{D42A27DB-BD31-4B8C-83A1-F6EECF244321}">
                <p14:modId xmlns:p14="http://schemas.microsoft.com/office/powerpoint/2010/main" val="332544069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1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BC1F23-F6B0-41E9-A05C-D5214B1CDC47}"/>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panose="020B0604020202020204" pitchFamily="34" charset="0"/>
                <a:cs typeface="Arial" panose="020B0604020202020204" pitchFamily="34" charset="0"/>
              </a:rPr>
              <a:t>Diagnosis-case definition </a:t>
            </a:r>
            <a:br>
              <a:rPr lang="en-US" sz="3600">
                <a:solidFill>
                  <a:srgbClr val="FFFFFF"/>
                </a:solidFill>
                <a:latin typeface="Arial" panose="020B0604020202020204" pitchFamily="34" charset="0"/>
                <a:cs typeface="Arial" panose="020B0604020202020204" pitchFamily="34" charset="0"/>
              </a:rPr>
            </a:br>
            <a:r>
              <a:rPr lang="en-US" sz="3600" b="1">
                <a:solidFill>
                  <a:srgbClr val="FFFFFF"/>
                </a:solidFill>
                <a:latin typeface="Arial" panose="020B0604020202020204" pitchFamily="34" charset="0"/>
                <a:cs typeface="Arial" panose="020B0604020202020204" pitchFamily="34" charset="0"/>
              </a:rPr>
              <a:t>Suspected case</a:t>
            </a:r>
            <a:r>
              <a:rPr lang="en-US" sz="3600">
                <a:solidFill>
                  <a:srgbClr val="FFFFFF"/>
                </a:solidFill>
                <a:latin typeface="Arial" panose="020B0604020202020204" pitchFamily="34" charset="0"/>
                <a:cs typeface="Arial" panose="020B0604020202020204" pitchFamily="34" charset="0"/>
              </a:rPr>
              <a:t>:</a:t>
            </a:r>
            <a:endParaRPr lang="en-IN" sz="3600" dirty="0">
              <a:solidFill>
                <a:srgbClr val="FFFFF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A6566AA-70FF-410A-BD61-F49C926862B0}"/>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US" sz="1900" dirty="0">
                <a:latin typeface="Arial" panose="020B0604020202020204" pitchFamily="34" charset="0"/>
                <a:cs typeface="Arial" panose="020B0604020202020204" pitchFamily="34" charset="0"/>
              </a:rPr>
              <a:t> A patient with acute respiratory tract infection (sudden onset of at least one of the following: cough, fever, shortness of breath) AND with no other etiology that fully explains the clinical presentation AND with a history of travel or residence in a country/area reporting local or community transmission* during the 14 days prior to symptom onset;</a:t>
            </a:r>
          </a:p>
          <a:p>
            <a:pPr marL="0" indent="0">
              <a:buNone/>
            </a:pPr>
            <a:r>
              <a:rPr lang="en-US" sz="1900" b="1" dirty="0">
                <a:latin typeface="Arial" panose="020B0604020202020204" pitchFamily="34" charset="0"/>
                <a:cs typeface="Arial" panose="020B0604020202020204" pitchFamily="34" charset="0"/>
              </a:rPr>
              <a:t>                                      OR</a:t>
            </a:r>
          </a:p>
          <a:p>
            <a:pPr>
              <a:buFont typeface="Wingdings" panose="05000000000000000000" pitchFamily="2" charset="2"/>
              <a:buChar char="v"/>
            </a:pPr>
            <a:r>
              <a:rPr lang="en-US" sz="1900" dirty="0">
                <a:latin typeface="Arial" panose="020B0604020202020204" pitchFamily="34" charset="0"/>
                <a:cs typeface="Arial" panose="020B0604020202020204" pitchFamily="34" charset="0"/>
              </a:rPr>
              <a:t> A patient with any acute respiratory illness AND having been in close contact with a confirmed or probable COVID-19 case in the last 14 days prior to onset of symptoms;</a:t>
            </a:r>
          </a:p>
          <a:p>
            <a:pPr marL="0" indent="0">
              <a:buNone/>
            </a:pP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OR</a:t>
            </a:r>
          </a:p>
          <a:p>
            <a:pPr>
              <a:buFont typeface="Wingdings" panose="05000000000000000000" pitchFamily="2" charset="2"/>
              <a:buChar char="v"/>
            </a:pPr>
            <a:r>
              <a:rPr lang="en-US" sz="1900" dirty="0">
                <a:latin typeface="Arial" panose="020B0604020202020204" pitchFamily="34" charset="0"/>
                <a:cs typeface="Arial" panose="020B0604020202020204" pitchFamily="34" charset="0"/>
              </a:rPr>
              <a:t> A patient with severe acute respiratory infection (fever and at least one sign/symptom of respiratory disease (e.g., cough, fever, shortness breath)) AND requiring hospital isolation (SARI) AND with no other </a:t>
            </a:r>
            <a:r>
              <a:rPr lang="en-US" sz="1900" dirty="0" err="1">
                <a:latin typeface="Arial" panose="020B0604020202020204" pitchFamily="34" charset="0"/>
                <a:cs typeface="Arial" panose="020B0604020202020204" pitchFamily="34" charset="0"/>
              </a:rPr>
              <a:t>aetiology</a:t>
            </a:r>
            <a:r>
              <a:rPr lang="en-US" sz="1900" dirty="0">
                <a:latin typeface="Arial" panose="020B0604020202020204" pitchFamily="34" charset="0"/>
                <a:cs typeface="Arial" panose="020B0604020202020204" pitchFamily="34" charset="0"/>
              </a:rPr>
              <a:t> that fully explains the clinical presentation.</a:t>
            </a:r>
            <a:endParaRPr lang="en-IN" sz="1900" dirty="0">
              <a:latin typeface="Arial" panose="020B0604020202020204" pitchFamily="34" charset="0"/>
              <a:cs typeface="Arial" panose="020B0604020202020204" pitchFamily="34" charset="0"/>
            </a:endParaRPr>
          </a:p>
          <a:p>
            <a:pPr marL="0" indent="0">
              <a:buNone/>
            </a:pP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08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BC4152F-0500-4AA2-900B-B64BDA0405FA}"/>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latin typeface="Arial" panose="020B0604020202020204" pitchFamily="34" charset="0"/>
                <a:cs typeface="Arial" panose="020B0604020202020204" pitchFamily="34" charset="0"/>
              </a:rPr>
              <a:t>Confirmed Case:</a:t>
            </a:r>
            <a:endParaRPr lang="en-IN" sz="3600" dirty="0">
              <a:solidFill>
                <a:srgbClr val="FFFFFF"/>
              </a:solidFill>
            </a:endParaRP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FFE49D3-5CF9-4F93-A37B-67F6A17C987E}"/>
              </a:ext>
            </a:extLst>
          </p:cNvPr>
          <p:cNvSpPr>
            <a:spLocks noGrp="1"/>
          </p:cNvSpPr>
          <p:nvPr>
            <p:ph idx="1"/>
          </p:nvPr>
        </p:nvSpPr>
        <p:spPr>
          <a:xfrm>
            <a:off x="4742016" y="605896"/>
            <a:ext cx="6413663" cy="5646208"/>
          </a:xfrm>
        </p:spPr>
        <p:txBody>
          <a:bodyPr anchor="ctr">
            <a:normAutofit/>
          </a:bodyPr>
          <a:lstStyle/>
          <a:p>
            <a:pPr>
              <a:lnSpc>
                <a:spcPct val="10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 A person with laboratory confirmation of virus causing COVID-19 infection, irrespective of clinical signs and symptoms </a:t>
            </a:r>
            <a:endParaRPr lang="en-IN" sz="2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04850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5409E2-FBDB-4069-A81E-5E702E9339C0}"/>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latin typeface="Arial" panose="020B0604020202020204" pitchFamily="34" charset="0"/>
                <a:cs typeface="Arial" panose="020B0604020202020204" pitchFamily="34" charset="0"/>
              </a:rPr>
              <a:t>Close Contacts </a:t>
            </a:r>
            <a:endParaRPr lang="en-IN"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936DD23-5580-466F-9232-01A6C879AD6A}"/>
              </a:ext>
            </a:extLst>
          </p:cNvPr>
          <p:cNvSpPr>
            <a:spLocks noGrp="1"/>
          </p:cNvSpPr>
          <p:nvPr>
            <p:ph idx="1"/>
          </p:nvPr>
        </p:nvSpPr>
        <p:spPr>
          <a:xfrm>
            <a:off x="4742016" y="605896"/>
            <a:ext cx="6413663" cy="5646208"/>
          </a:xfrm>
        </p:spPr>
        <p:txBody>
          <a:bodyPr anchor="ctr">
            <a:normAutofit/>
          </a:bodyPr>
          <a:lstStyle/>
          <a:p>
            <a:r>
              <a:rPr lang="en-US" dirty="0">
                <a:latin typeface="Arial" panose="020B0604020202020204" pitchFamily="34" charset="0"/>
                <a:cs typeface="Arial" panose="020B0604020202020204" pitchFamily="34" charset="0"/>
              </a:rPr>
              <a:t>Close contact of a probable or confirmed case is defined as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 A person living in the same household as a COVID-19 case;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 A person having had direct physical contact with a COVID-19 case (e.g. shaking hands);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 A person having unprotected direct contact with infectious secretions of a COVID-19 case (e.g. being coughed on, touching used paper tissues with a bare hand);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 A person having had face-to-face contact with a COVID-19 case within 2 </a:t>
            </a:r>
            <a:r>
              <a:rPr lang="en-US" dirty="0" err="1">
                <a:latin typeface="Arial" panose="020B0604020202020204" pitchFamily="34" charset="0"/>
                <a:cs typeface="Arial" panose="020B0604020202020204" pitchFamily="34" charset="0"/>
              </a:rPr>
              <a:t>metres</a:t>
            </a:r>
            <a:r>
              <a:rPr lang="en-US" dirty="0">
                <a:latin typeface="Arial" panose="020B0604020202020204" pitchFamily="34" charset="0"/>
                <a:cs typeface="Arial" panose="020B0604020202020204" pitchFamily="34" charset="0"/>
              </a:rPr>
              <a:t> and &gt; 15 minutes;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62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046BB0-D499-4F9B-9C7F-3C2417CFEDC0}"/>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latin typeface="Arial" panose="020B0604020202020204" pitchFamily="34" charset="0"/>
                <a:cs typeface="Arial" panose="020B0604020202020204" pitchFamily="34" charset="0"/>
              </a:rPr>
              <a:t>Close Contacts </a:t>
            </a:r>
            <a:endParaRPr lang="en-IN"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7675EAD-9230-4606-B3A1-7D31DE57E4B4}"/>
              </a:ext>
            </a:extLst>
          </p:cNvPr>
          <p:cNvSpPr>
            <a:spLocks noGrp="1"/>
          </p:cNvSpPr>
          <p:nvPr>
            <p:ph idx="1"/>
          </p:nvPr>
        </p:nvSpPr>
        <p:spPr>
          <a:xfrm>
            <a:off x="4429388" y="151003"/>
            <a:ext cx="7533314" cy="6409188"/>
          </a:xfrm>
        </p:spPr>
        <p:txBody>
          <a:bodyPr anchor="ctr">
            <a:normAutofit/>
          </a:bodyPr>
          <a:lstStyle/>
          <a:p>
            <a:pPr>
              <a:buFont typeface="Wingdings" panose="05000000000000000000" pitchFamily="2" charset="2"/>
              <a:buChar char="q"/>
            </a:pPr>
            <a:r>
              <a:rPr lang="en-US" dirty="0"/>
              <a:t> </a:t>
            </a:r>
            <a:r>
              <a:rPr lang="en-US" dirty="0">
                <a:latin typeface="Arial" panose="020B0604020202020204" pitchFamily="34" charset="0"/>
                <a:cs typeface="Arial" panose="020B0604020202020204" pitchFamily="34" charset="0"/>
              </a:rPr>
              <a:t>A person who was in a closed environment (e.g. classroom, meeting room, hospital waiting room, etc.) with a COVID-19 case for 15 minutes or more and at a distance of less than 2 </a:t>
            </a:r>
            <a:r>
              <a:rPr lang="en-US" dirty="0" err="1">
                <a:latin typeface="Arial" panose="020B0604020202020204" pitchFamily="34" charset="0"/>
                <a:cs typeface="Arial" panose="020B0604020202020204" pitchFamily="34" charset="0"/>
              </a:rPr>
              <a:t>metres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a:latin typeface="Arial" panose="020B0604020202020204" pitchFamily="34" charset="0"/>
                <a:cs typeface="Arial" panose="020B0604020202020204" pitchFamily="34" charset="0"/>
              </a:rPr>
              <a:t> A healthcare worker (HCW) or other person providing direct care for a COVID-19 case, or laboratory workers handling specimens from a COVID-19 case without recommended personal protective equipment (PPE) or with a possible breach of PPE;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A contact in an aircraft sitting within two seats (in any direction) of the COVID-19 case, travel companions or persons providing care, and crew members serving in the section of the aircraft where the index case was seated </a:t>
            </a:r>
            <a:endParaRPr lang="en-IN" dirty="0"/>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733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94</TotalTime>
  <Words>1117</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Retrospect</vt:lpstr>
      <vt:lpstr>PowerPoint Presentation</vt:lpstr>
      <vt:lpstr>Introduction</vt:lpstr>
      <vt:lpstr>Transmission</vt:lpstr>
      <vt:lpstr>Clinical Features</vt:lpstr>
      <vt:lpstr>Spectrum of illness severity</vt:lpstr>
      <vt:lpstr>Diagnosis-case definition  Suspected case:</vt:lpstr>
      <vt:lpstr>Confirmed Case:</vt:lpstr>
      <vt:lpstr>Close Contacts </vt:lpstr>
      <vt:lpstr>Close Contacts </vt:lpstr>
      <vt:lpstr>Recommendations for sample collection</vt:lpstr>
      <vt:lpstr>Current recommended diagnostic modality for COVID-19</vt:lpstr>
      <vt:lpstr>Whom to test?</vt:lpstr>
      <vt:lpstr>Prophylaxis</vt:lpstr>
      <vt:lpstr>Treatment</vt:lpstr>
      <vt:lpstr>Chloroquine/hydroxychloroquine</vt:lpstr>
      <vt:lpstr>When to discharge patient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Ankit Singh</dc:creator>
  <cp:lastModifiedBy>Ankit Singh</cp:lastModifiedBy>
  <cp:revision>16</cp:revision>
  <dcterms:created xsi:type="dcterms:W3CDTF">2020-03-23T18:44:00Z</dcterms:created>
  <dcterms:modified xsi:type="dcterms:W3CDTF">2020-03-25T07:01:54Z</dcterms:modified>
</cp:coreProperties>
</file>